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58" r:id="rId3"/>
    <p:sldId id="259" r:id="rId4"/>
    <p:sldId id="262" r:id="rId5"/>
    <p:sldId id="257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Piepgrass" initials="MP" lastIdx="1" clrIdx="0">
    <p:extLst>
      <p:ext uri="{19B8F6BF-5375-455C-9EA6-DF929625EA0E}">
        <p15:presenceInfo xmlns:p15="http://schemas.microsoft.com/office/powerpoint/2012/main" userId="3eac496d5cc0b5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34F5C-1D22-4FD8-8C85-9A98AC91EDBD}" v="80" dt="2022-09-09T12:37:50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1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26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WGISS-54, 4-7 October 2022</a:t>
            </a:r>
            <a:endParaRPr dirty="0"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natsuisaka.makoto@jaxa.j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316090" y="513690"/>
            <a:ext cx="8416018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US" altLang="ja-JP" sz="7500" dirty="0"/>
              <a:t>WGISS vice Chair Solicitation</a:t>
            </a:r>
            <a:endParaRPr sz="7500" dirty="0"/>
          </a:p>
        </p:txBody>
      </p:sp>
      <p:sp>
        <p:nvSpPr>
          <p:cNvPr id="67" name="Google Shape;67;p7"/>
          <p:cNvSpPr/>
          <p:nvPr/>
        </p:nvSpPr>
        <p:spPr>
          <a:xfrm>
            <a:off x="7222284" y="4656220"/>
            <a:ext cx="4832943" cy="2201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Dr.</a:t>
            </a: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Makoto NATSUISAKA, JAXA</a:t>
            </a:r>
            <a:endParaRPr sz="1800" dirty="0"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ID: 2022.10.</a:t>
            </a:r>
            <a:r>
              <a:rPr lang="en-GB" sz="1800" b="1" dirty="0">
                <a:solidFill>
                  <a:schemeClr val="accent1"/>
                </a:solidFill>
              </a:rPr>
              <a:t>04</a:t>
            </a: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_09.45</a:t>
            </a:r>
            <a:endParaRPr sz="1800" dirty="0"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WGISS-54</a:t>
            </a:r>
            <a:endParaRPr sz="18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Tokyo, Japan (JAXA)</a:t>
            </a:r>
            <a:endParaRPr sz="18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3-7 </a:t>
            </a:r>
            <a:r>
              <a:rPr lang="en-GB" sz="1800" b="1" dirty="0">
                <a:solidFill>
                  <a:schemeClr val="accent1"/>
                </a:solidFill>
              </a:rPr>
              <a:t>Octo</a:t>
            </a: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ber 2022</a:t>
            </a:r>
            <a:endParaRPr sz="18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/>
        </p:nvSpPr>
        <p:spPr>
          <a:xfrm>
            <a:off x="176398" y="119724"/>
            <a:ext cx="8668512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WGISS Chair Team</a:t>
            </a:r>
            <a:endParaRPr dirty="0"/>
          </a:p>
        </p:txBody>
      </p:sp>
      <p:sp>
        <p:nvSpPr>
          <p:cNvPr id="80" name="Google Shape;80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9"/>
          <p:cNvSpPr txBox="1"/>
          <p:nvPr/>
        </p:nvSpPr>
        <p:spPr>
          <a:xfrm>
            <a:off x="463378" y="1311665"/>
            <a:ext cx="11265243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US" sz="1600" dirty="0">
                <a:solidFill>
                  <a:schemeClr val="dk1"/>
                </a:solidFill>
              </a:rPr>
              <a:t>The current chair team will lead WGISS until 2023 (October/November) CEOS Plenary.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ja-JP" altLang="en-US" sz="1600" dirty="0">
                <a:solidFill>
                  <a:schemeClr val="dk1"/>
                </a:solidFill>
              </a:rPr>
              <a:t>　</a:t>
            </a:r>
            <a:r>
              <a:rPr lang="en-US" altLang="ja-JP" sz="1600" dirty="0">
                <a:solidFill>
                  <a:schemeClr val="dk1"/>
                </a:solidFill>
              </a:rPr>
              <a:t>	Chair: Makoto NATSUISAKA (JAXA)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ja-JP" altLang="en-US" sz="1600" dirty="0">
                <a:solidFill>
                  <a:schemeClr val="dk1"/>
                </a:solidFill>
              </a:rPr>
              <a:t>　</a:t>
            </a:r>
            <a:r>
              <a:rPr lang="en-US" altLang="ja-JP" sz="1600" dirty="0">
                <a:solidFill>
                  <a:schemeClr val="dk1"/>
                </a:solidFill>
              </a:rPr>
              <a:t>	vice Chair: Tom SOHRE (USGS)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</a:rPr>
              <a:t>    	Secretary: Michelle Piepgrass (JAXA)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600" dirty="0">
              <a:solidFill>
                <a:schemeClr val="dk1"/>
              </a:solidFill>
            </a:endParaRPr>
          </a:p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US" sz="1600" dirty="0">
                <a:solidFill>
                  <a:schemeClr val="dk1"/>
                </a:solidFill>
              </a:rPr>
              <a:t>The next chair team will begin their activities right after the 2023 CEOS Plenary.  The new vice chair nomination should be done in the 2023 CEOS Plenary in advance.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</a:rPr>
              <a:t>	Chair: Tom SOHRE (USGS)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</a:rPr>
              <a:t>	vice Chair: TBD</a:t>
            </a:r>
          </a:p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endParaRPr lang="en-US" sz="1600" u="sng" dirty="0">
              <a:solidFill>
                <a:schemeClr val="dk1"/>
              </a:solidFill>
            </a:endParaRPr>
          </a:p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US" sz="1600" dirty="0">
                <a:solidFill>
                  <a:schemeClr val="dk1"/>
                </a:solidFill>
              </a:rPr>
              <a:t>Process</a:t>
            </a:r>
          </a:p>
          <a:p>
            <a:pPr>
              <a:lnSpc>
                <a:spcPct val="150000"/>
              </a:lnSpc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</a:rPr>
              <a:t>    	Solicitation : WGISS-54 </a:t>
            </a:r>
            <a:r>
              <a:rPr lang="en-US" altLang="ja-JP" sz="1600" dirty="0">
                <a:solidFill>
                  <a:schemeClr val="dk1"/>
                </a:solidFill>
              </a:rPr>
              <a:t>(October 2022)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</a:rPr>
              <a:t>    	WGISS nomination : WGISS-55 (April 2023)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altLang="ja-JP" sz="1600" dirty="0">
                <a:solidFill>
                  <a:schemeClr val="dk1"/>
                </a:solidFill>
              </a:rPr>
              <a:t>    	CEOS nomination : 2023 CEOS Plenary (October 2023)</a:t>
            </a:r>
            <a:endParaRPr lang="en-US"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/>
        </p:nvSpPr>
        <p:spPr>
          <a:xfrm>
            <a:off x="192875" y="136199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WGISS vice Chair Task</a:t>
            </a:r>
            <a:endParaRPr dirty="0"/>
          </a:p>
        </p:txBody>
      </p:sp>
      <p:sp>
        <p:nvSpPr>
          <p:cNvPr id="87" name="Google Shape;87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0"/>
          <p:cNvSpPr txBox="1"/>
          <p:nvPr/>
        </p:nvSpPr>
        <p:spPr>
          <a:xfrm>
            <a:off x="539985" y="1373221"/>
            <a:ext cx="1111203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 dirty="0">
                <a:solidFill>
                  <a:schemeClr val="dk1"/>
                </a:solidFill>
              </a:rPr>
              <a:t>4</a:t>
            </a:r>
            <a:r>
              <a:rPr lang="en-GB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year commitment (beginning after the 2023 </a:t>
            </a:r>
            <a:r>
              <a:rPr lang="en-US" sz="1600" dirty="0">
                <a:solidFill>
                  <a:schemeClr val="dk1"/>
                </a:solidFill>
              </a:rPr>
              <a:t>(October/November) </a:t>
            </a:r>
            <a:r>
              <a:rPr lang="en-GB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CEOS plenary)</a:t>
            </a:r>
          </a:p>
          <a:p>
            <a:pPr marL="285750" lvl="8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Initial 2 years as vice Chair</a:t>
            </a:r>
          </a:p>
          <a:p>
            <a:pPr marL="285750" lvl="8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Next 2 years as Chair (beginning after the 2025 </a:t>
            </a:r>
            <a:r>
              <a:rPr lang="en-US" sz="1600" dirty="0">
                <a:solidFill>
                  <a:schemeClr val="dk1"/>
                </a:solidFill>
              </a:rPr>
              <a:t>(October/November) </a:t>
            </a:r>
            <a:r>
              <a:rPr lang="en-GB" sz="1600" dirty="0">
                <a:solidFill>
                  <a:schemeClr val="dk1"/>
                </a:solidFill>
              </a:rPr>
              <a:t>CEOS plenary)</a:t>
            </a:r>
          </a:p>
          <a:p>
            <a:pPr marL="285750" lvl="8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endParaRPr lang="en-GB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 dirty="0">
                <a:solidFill>
                  <a:schemeClr val="dk1"/>
                </a:solidFill>
              </a:rPr>
              <a:t>Meeting Attendance</a:t>
            </a:r>
            <a:endParaRPr lang="en-GB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3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CEOS Plenary (once a year, </a:t>
            </a:r>
            <a:r>
              <a:rPr lang="en-US" sz="1600" dirty="0">
                <a:solidFill>
                  <a:schemeClr val="dk1"/>
                </a:solidFill>
              </a:rPr>
              <a:t>October/November</a:t>
            </a:r>
            <a:r>
              <a:rPr lang="en-GB" sz="1600" dirty="0">
                <a:solidFill>
                  <a:schemeClr val="dk1"/>
                </a:solidFill>
              </a:rPr>
              <a:t>)</a:t>
            </a:r>
          </a:p>
          <a:p>
            <a:pPr marL="285750" lvl="3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CEOS SIT </a:t>
            </a:r>
            <a:r>
              <a:rPr lang="en-GB" altLang="ja-JP" sz="1600" dirty="0">
                <a:solidFill>
                  <a:schemeClr val="dk1"/>
                </a:solidFill>
              </a:rPr>
              <a:t>(once a year, March/April)</a:t>
            </a:r>
          </a:p>
          <a:p>
            <a:pPr marL="285750" lvl="3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CEOS SIT Technical Workshop (once a year, September)</a:t>
            </a:r>
          </a:p>
          <a:p>
            <a:pPr marL="285750" lvl="3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CEOS SEC (every month, remote)</a:t>
            </a:r>
            <a:endParaRPr lang="en-GB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/>
        </p:nvSpPr>
        <p:spPr>
          <a:xfrm>
            <a:off x="192875" y="136199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WGISS Chair Task</a:t>
            </a:r>
            <a:endParaRPr dirty="0"/>
          </a:p>
        </p:txBody>
      </p:sp>
      <p:sp>
        <p:nvSpPr>
          <p:cNvPr id="87" name="Google Shape;87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0"/>
          <p:cNvSpPr txBox="1"/>
          <p:nvPr/>
        </p:nvSpPr>
        <p:spPr>
          <a:xfrm>
            <a:off x="669926" y="1373221"/>
            <a:ext cx="11112030" cy="4893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14313" marR="0" lvl="0" indent="-21431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altLang="ja-JP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year commitment (after the 2025 CEOS plenary – up to the 2027 CEOS Plenary)</a:t>
            </a:r>
          </a:p>
          <a:p>
            <a:pPr marL="214313" lvl="2" indent="-214313">
              <a:lnSpc>
                <a:spcPct val="150000"/>
              </a:lnSpc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 dirty="0">
                <a:solidFill>
                  <a:schemeClr val="dk1"/>
                </a:solidFill>
              </a:rPr>
              <a:t>Lead WGISS activities</a:t>
            </a:r>
          </a:p>
          <a:p>
            <a:pPr marL="285750" lvl="3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altLang="ja-JP" sz="1600" dirty="0">
                <a:solidFill>
                  <a:schemeClr val="dk1"/>
                </a:solidFill>
              </a:rPr>
              <a:t>CEOS Work Plan update (once a year)</a:t>
            </a:r>
          </a:p>
          <a:p>
            <a:pPr marL="285750" lvl="3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altLang="ja-JP" sz="1600" dirty="0">
                <a:solidFill>
                  <a:schemeClr val="dk1"/>
                </a:solidFill>
              </a:rPr>
              <a:t>CEOS deliverables update (twice? a year)</a:t>
            </a:r>
          </a:p>
          <a:p>
            <a:pPr marL="214313" lvl="2" indent="-214313">
              <a:lnSpc>
                <a:spcPct val="150000"/>
              </a:lnSpc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 dirty="0">
                <a:solidFill>
                  <a:schemeClr val="dk1"/>
                </a:solidFill>
              </a:rPr>
              <a:t>Meeting Chair</a:t>
            </a:r>
          </a:p>
          <a:p>
            <a:pPr marL="285750" lvl="2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WGISS Meetings (twice a year)</a:t>
            </a:r>
          </a:p>
          <a:p>
            <a:pPr marL="285750" lvl="2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WGISS SEC Meetings (every month)</a:t>
            </a:r>
          </a:p>
          <a:p>
            <a:pPr marL="214313" lvl="2" indent="-214313">
              <a:lnSpc>
                <a:spcPct val="150000"/>
              </a:lnSpc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 dirty="0">
                <a:solidFill>
                  <a:schemeClr val="dk1"/>
                </a:solidFill>
              </a:rPr>
              <a:t>Meeting Attendance</a:t>
            </a:r>
          </a:p>
          <a:p>
            <a:pPr marL="285750" lvl="2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CEOS Plenary (once a year, </a:t>
            </a:r>
            <a:r>
              <a:rPr lang="en-US" sz="1600" dirty="0">
                <a:solidFill>
                  <a:schemeClr val="dk1"/>
                </a:solidFill>
              </a:rPr>
              <a:t>October/November</a:t>
            </a:r>
            <a:r>
              <a:rPr lang="en-GB" sz="1600" dirty="0">
                <a:solidFill>
                  <a:schemeClr val="dk1"/>
                </a:solidFill>
              </a:rPr>
              <a:t>)</a:t>
            </a:r>
            <a:r>
              <a:rPr lang="ja-JP" altLang="en-US" sz="1600" dirty="0">
                <a:solidFill>
                  <a:schemeClr val="dk1"/>
                </a:solidFill>
              </a:rPr>
              <a:t> ← </a:t>
            </a:r>
            <a:r>
              <a:rPr lang="en-US" altLang="ja-JP" sz="1600" dirty="0">
                <a:solidFill>
                  <a:schemeClr val="dk1"/>
                </a:solidFill>
              </a:rPr>
              <a:t>WG Report</a:t>
            </a:r>
            <a:endParaRPr lang="en-GB" sz="1600" dirty="0">
              <a:solidFill>
                <a:schemeClr val="dk1"/>
              </a:solidFill>
            </a:endParaRPr>
          </a:p>
          <a:p>
            <a:pPr marL="285750" lvl="2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CEOS SIT </a:t>
            </a:r>
            <a:r>
              <a:rPr lang="en-GB" altLang="ja-JP" sz="1600" dirty="0">
                <a:solidFill>
                  <a:schemeClr val="dk1"/>
                </a:solidFill>
              </a:rPr>
              <a:t>(once a year, March/April)</a:t>
            </a:r>
          </a:p>
          <a:p>
            <a:pPr marL="285750" lvl="2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CEOS SIT Technical Workshop (once a year, September)</a:t>
            </a:r>
          </a:p>
          <a:p>
            <a:pPr marL="285750" lvl="2" indent="-285750">
              <a:lnSpc>
                <a:spcPct val="150000"/>
              </a:lnSpc>
              <a:buClr>
                <a:schemeClr val="dk1"/>
              </a:buClr>
              <a:buSzPts val="1600"/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dk1"/>
                </a:solidFill>
              </a:rPr>
              <a:t>CEOS SEC (every month)</a:t>
            </a:r>
            <a:r>
              <a:rPr lang="ja-JP" altLang="en-US" sz="1600" dirty="0">
                <a:solidFill>
                  <a:schemeClr val="dk1"/>
                </a:solidFill>
              </a:rPr>
              <a:t> ← </a:t>
            </a:r>
            <a:r>
              <a:rPr lang="en-US" altLang="ja-JP" sz="1600" dirty="0">
                <a:solidFill>
                  <a:schemeClr val="dk1"/>
                </a:solidFill>
              </a:rPr>
              <a:t>WG Report</a:t>
            </a:r>
            <a:endParaRPr lang="en-GB" sz="1600" dirty="0">
              <a:solidFill>
                <a:schemeClr val="dk1"/>
              </a:solidFill>
            </a:endParaRPr>
          </a:p>
          <a:p>
            <a:pPr marL="214313" lvl="2" indent="-214313">
              <a:lnSpc>
                <a:spcPct val="150000"/>
              </a:lnSpc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altLang="ja-JP" sz="1600" dirty="0">
                <a:solidFill>
                  <a:schemeClr val="dk1"/>
                </a:solidFill>
              </a:rPr>
              <a:t>Maintain Secretary Service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828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8"/>
          <p:cNvSpPr txBox="1"/>
          <p:nvPr/>
        </p:nvSpPr>
        <p:spPr>
          <a:xfrm>
            <a:off x="311105" y="1282815"/>
            <a:ext cx="11106150" cy="166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candidacy would be welcomed.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lang="en-GB" sz="1800" dirty="0">
                <a:solidFill>
                  <a:schemeClr val="dk1"/>
                </a:solidFill>
              </a:rPr>
              <a:t>Please contact </a:t>
            </a:r>
            <a:r>
              <a:rPr lang="en-GB" sz="1800" dirty="0">
                <a:solidFill>
                  <a:schemeClr val="dk1"/>
                </a:solidFill>
                <a:hlinkClick r:id="rId3"/>
              </a:rPr>
              <a:t>natsuisaka.makoto@jaxa.jp</a:t>
            </a:r>
            <a:r>
              <a:rPr lang="en-GB" sz="1800" dirty="0">
                <a:solidFill>
                  <a:schemeClr val="dk1"/>
                </a:solidFill>
              </a:rPr>
              <a:t>.  The solicitation will be open until the WGISS-55. </a:t>
            </a:r>
            <a:endParaRPr lang="en-GB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endParaRPr lang="en-GB" sz="1800" dirty="0">
              <a:solidFill>
                <a:schemeClr val="dk1"/>
              </a:solidFill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endParaRPr dirty="0"/>
          </a:p>
        </p:txBody>
      </p:sp>
      <p:sp>
        <p:nvSpPr>
          <p:cNvPr id="74" name="Google Shape;74;p8"/>
          <p:cNvSpPr txBox="1">
            <a:spLocks noGrp="1"/>
          </p:cNvSpPr>
          <p:nvPr>
            <p:ph type="title"/>
          </p:nvPr>
        </p:nvSpPr>
        <p:spPr>
          <a:xfrm>
            <a:off x="208999" y="14596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GB" dirty="0"/>
              <a:t>Solicitation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376</Words>
  <Application>Microsoft Office PowerPoint</Application>
  <PresentationFormat>Widescreen</PresentationFormat>
  <Paragraphs>51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Courier New</vt:lpstr>
      <vt:lpstr>Noto Sans Symbols</vt:lpstr>
      <vt:lpstr>Wingdings</vt:lpstr>
      <vt:lpstr>ceos</vt:lpstr>
      <vt:lpstr>WGISS vice Chair Solicitation</vt:lpstr>
      <vt:lpstr>PowerPoint Presentation</vt:lpstr>
      <vt:lpstr>PowerPoint Presentation</vt:lpstr>
      <vt:lpstr>PowerPoint Presentation</vt:lpstr>
      <vt:lpstr>Solicitation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WGISS-54 Presentation Template and Guidance</dc:title>
  <dc:creator>Michelle Piepgrass</dc:creator>
  <cp:lastModifiedBy>Michelle Piepgrass</cp:lastModifiedBy>
  <cp:revision>10</cp:revision>
  <dcterms:modified xsi:type="dcterms:W3CDTF">2022-09-16T00:02:50Z</dcterms:modified>
</cp:coreProperties>
</file>