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78" r:id="rId3"/>
    <p:sldId id="273" r:id="rId4"/>
    <p:sldId id="275" r:id="rId5"/>
    <p:sldId id="263" r:id="rId6"/>
    <p:sldId id="265" r:id="rId7"/>
    <p:sldId id="258" r:id="rId8"/>
    <p:sldId id="257" r:id="rId9"/>
    <p:sldId id="269" r:id="rId10"/>
    <p:sldId id="268" r:id="rId11"/>
    <p:sldId id="271" r:id="rId12"/>
    <p:sldId id="272" r:id="rId13"/>
    <p:sldId id="260" r:id="rId14"/>
    <p:sldId id="261" r:id="rId15"/>
    <p:sldId id="27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xmlns="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1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282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31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340457-3500-4F7B-9136-326B8265A547}" type="datetimeFigureOut">
              <a:rPr lang="en-IN" smtClean="0"/>
              <a:t>30-09-2022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99822E-62C8-4298-8298-012966E62E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651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hoonidhi.nrsc.gov.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www.mosdac.gov.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u="sng" dirty="0" smtClean="0"/>
              <a:t/>
            </a:r>
            <a:br>
              <a:rPr lang="en-GB" sz="4000" u="sng" dirty="0" smtClean="0"/>
            </a:br>
            <a:r>
              <a:rPr lang="en-GB" sz="7500" dirty="0"/>
              <a:t/>
            </a:r>
            <a:br>
              <a:rPr lang="en-GB" sz="7500" dirty="0"/>
            </a:br>
            <a:r>
              <a:rPr lang="en-GB" sz="4800" b="1" i="1" dirty="0" smtClean="0"/>
              <a:t>Access patterns &amp; STAC at Bhoonidhi 		ISRO</a:t>
            </a:r>
            <a:endParaRPr sz="4800" b="1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</a:t>
            </a:r>
            <a:r>
              <a:rPr lang="en-GB" sz="1800" b="1" dirty="0">
                <a:solidFill>
                  <a:schemeClr val="accent1"/>
                </a:solidFill>
              </a:rPr>
              <a:t>Octo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ber 2022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4" y="0"/>
            <a:ext cx="879035" cy="93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311105" y="1282815"/>
            <a:ext cx="1110615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GB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GB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dirty="0"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 smtClean="0"/>
              <a:t>	Bhoonidhi STAC architecture</a:t>
            </a:r>
            <a:endParaRPr dirty="0"/>
          </a:p>
        </p:txBody>
      </p:sp>
      <p:pic>
        <p:nvPicPr>
          <p:cNvPr id="4099" name="Picture 3" descr="C:\Users\radhakrishna_k\Downloads\bhoonidhi-stac.drawi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94" y="1128206"/>
            <a:ext cx="5737970" cy="524912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58231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9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311105" y="1282815"/>
            <a:ext cx="1110615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GB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GB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dirty="0"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000" dirty="0" smtClean="0"/>
              <a:t>	Bhoonidhi STAC in STAC Browser</a:t>
            </a:r>
            <a:endParaRPr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9" y="1168062"/>
            <a:ext cx="10190241" cy="487566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58231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6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311105" y="1282815"/>
            <a:ext cx="1110615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GB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GB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dirty="0"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2800" dirty="0" smtClean="0"/>
              <a:t>	Bhoonidhi STAC in STAC-FASTAPI ( Open API)</a:t>
            </a:r>
            <a:endParaRPr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08" y="1125416"/>
            <a:ext cx="8581444" cy="5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47345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5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42654B5-A205-BF0F-703D-0750F4C7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Bhoonidhi API gateway features</a:t>
            </a:r>
            <a:endParaRPr lang="en-US" dirty="0"/>
          </a:p>
        </p:txBody>
      </p:sp>
      <p:sp>
        <p:nvSpPr>
          <p:cNvPr id="5" name="Google Shape;73;p8"/>
          <p:cNvSpPr txBox="1">
            <a:spLocks noGrp="1"/>
          </p:cNvSpPr>
          <p:nvPr>
            <p:ph type="body" idx="1"/>
          </p:nvPr>
        </p:nvSpPr>
        <p:spPr>
          <a:xfrm>
            <a:off x="226261" y="1417019"/>
            <a:ext cx="11495400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  <a:buFont typeface="Wingdings" pitchFamily="2" charset="2"/>
              <a:buChar char="Ø"/>
            </a:pPr>
            <a:r>
              <a:rPr lang="en-GB" sz="1800" dirty="0"/>
              <a:t>Authentication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</a:pPr>
            <a:endParaRPr lang="en-GB" sz="1800" dirty="0"/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  <a:buFont typeface="Wingdings" pitchFamily="2" charset="2"/>
              <a:buChar char="Ø"/>
            </a:pPr>
            <a:r>
              <a:rPr lang="en-GB" sz="1800" dirty="0"/>
              <a:t>Authorization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</a:pPr>
            <a:endParaRPr lang="en-GB" sz="1800" dirty="0"/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  <a:buFont typeface="Wingdings" pitchFamily="2" charset="2"/>
              <a:buChar char="Ø"/>
            </a:pPr>
            <a:r>
              <a:rPr lang="en-GB" sz="1800" dirty="0"/>
              <a:t>Rate limiting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</a:pPr>
            <a:endParaRPr lang="en-GB" sz="1800" dirty="0"/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  <a:buFont typeface="Wingdings" pitchFamily="2" charset="2"/>
              <a:buChar char="Ø"/>
            </a:pPr>
            <a:r>
              <a:rPr lang="en-GB" sz="1800" dirty="0"/>
              <a:t>Other Web application security protections ( DDOS / Size attacks etc )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</a:pPr>
            <a:endParaRPr lang="en-GB" sz="1800" dirty="0"/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  <a:buFont typeface="Wingdings" pitchFamily="2" charset="2"/>
              <a:buChar char="Ø"/>
            </a:pPr>
            <a:r>
              <a:rPr lang="en-GB" sz="1800" dirty="0"/>
              <a:t>Traffic metering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</a:pPr>
            <a:endParaRPr lang="en-GB" sz="1800" dirty="0"/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SzPts val="1800"/>
              <a:buFont typeface="Wingdings" pitchFamily="2" charset="2"/>
              <a:buChar char="Ø"/>
            </a:pPr>
            <a:r>
              <a:rPr lang="en-GB" sz="1800" dirty="0"/>
              <a:t>Load balancing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58231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2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94448D8-3FC1-6D60-DD82-5AB5C57DA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Load testing and Integration testing in works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Open API SDK generator being explored for python , java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Integration of STAC with Bhoonidhi code lab in progress</a:t>
            </a:r>
          </a:p>
          <a:p>
            <a:pPr marL="5080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Estimated open implementation by Q1 2023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6CB22B-0DB5-8C93-7520-B869D28B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	Progress – Road Map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47345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8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4233" y="1240971"/>
            <a:ext cx="11495400" cy="4980433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3200" b="1" dirty="0" smtClean="0"/>
              <a:t>THANK YOU</a:t>
            </a:r>
          </a:p>
          <a:p>
            <a:pPr marL="0" indent="0" algn="ctr">
              <a:buNone/>
            </a:pPr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bhoonidhi@nrsc.gov.in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defTabSz="457200" latinLnBrk="1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000" b="1" dirty="0"/>
          </a:p>
          <a:p>
            <a:pPr marL="0" indent="0" defTabSz="457200" latinLnBrk="1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000" b="1" dirty="0"/>
          </a:p>
          <a:p>
            <a:pPr marL="0" indent="0" algn="ctr" defTabSz="457200" latinLnBrk="1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000" b="1" dirty="0"/>
              <a:t>Contributions: </a:t>
            </a:r>
            <a:r>
              <a:rPr lang="en-US" sz="2000" b="1" dirty="0" smtClean="0"/>
              <a:t>K. Radha Krishna,  Ankitha Reddy, </a:t>
            </a:r>
            <a:r>
              <a:rPr lang="en-US" sz="2000" b="1" dirty="0"/>
              <a:t>T.Sai Kalpana,</a:t>
            </a:r>
            <a:r>
              <a:rPr lang="en-US" sz="2000" b="1" dirty="0" smtClean="0"/>
              <a:t> Anupama Sharma</a:t>
            </a:r>
            <a:br>
              <a:rPr lang="en-US" sz="2000" b="1" dirty="0" smtClean="0"/>
            </a:br>
            <a:r>
              <a:rPr lang="en-US" sz="2000" b="1" dirty="0" smtClean="0"/>
              <a:t>	 ( Workflows &amp; Product dissemination team NRSC )</a:t>
            </a:r>
            <a:endParaRPr lang="en-US" sz="2000" b="1" dirty="0"/>
          </a:p>
          <a:p>
            <a:pPr marL="0" indent="0" algn="ctr" defTabSz="457200" latinLnBrk="1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000" b="1" dirty="0"/>
              <a:t>					 	</a:t>
            </a:r>
          </a:p>
          <a:p>
            <a:pPr marL="0" indent="0" algn="ctr" defTabSz="457200" latinLnBrk="1" hangingPunct="0">
              <a:spcBef>
                <a:spcPts val="0"/>
              </a:spcBef>
              <a:buSzTx/>
              <a:buNone/>
            </a:pPr>
            <a:r>
              <a:rPr lang="en-US" sz="2000" b="1" dirty="0"/>
              <a:t>  Support: </a:t>
            </a:r>
            <a:r>
              <a:rPr lang="en-US" sz="2000" b="1" dirty="0" err="1" smtClean="0"/>
              <a:t>Manju</a:t>
            </a:r>
            <a:r>
              <a:rPr lang="en-US" sz="2000" b="1" dirty="0" smtClean="0"/>
              <a:t> </a:t>
            </a:r>
            <a:r>
              <a:rPr lang="en-US" sz="2000" b="1" dirty="0"/>
              <a:t>Sarma, Nitant </a:t>
            </a:r>
            <a:r>
              <a:rPr lang="en-US" sz="2000" b="1" dirty="0" smtClean="0"/>
              <a:t>Dube</a:t>
            </a:r>
            <a:endParaRPr lang="en-US" sz="2000" b="1" dirty="0"/>
          </a:p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47345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Bhoonidhi Portal</a:t>
            </a:r>
          </a:p>
          <a:p>
            <a:r>
              <a:rPr lang="en-IN" dirty="0" smtClean="0"/>
              <a:t>Current Data access mechanism</a:t>
            </a:r>
          </a:p>
          <a:p>
            <a:r>
              <a:rPr lang="en-IN" dirty="0" smtClean="0"/>
              <a:t>Data access pattern by users</a:t>
            </a:r>
          </a:p>
          <a:p>
            <a:r>
              <a:rPr lang="en-IN" dirty="0" smtClean="0"/>
              <a:t>Need for new Access Mechanism</a:t>
            </a:r>
          </a:p>
          <a:p>
            <a:r>
              <a:rPr lang="en-IN" dirty="0" smtClean="0"/>
              <a:t>Why  STAC</a:t>
            </a:r>
          </a:p>
          <a:p>
            <a:r>
              <a:rPr lang="en-IN" dirty="0" smtClean="0"/>
              <a:t>STAC Implementation @Bhoonidhi</a:t>
            </a:r>
          </a:p>
          <a:p>
            <a:r>
              <a:rPr lang="en-IN" dirty="0" smtClean="0"/>
              <a:t>Road Map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Executive Summary</a:t>
            </a: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" y="0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1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2014" y="1221076"/>
            <a:ext cx="10989129" cy="5236029"/>
          </a:xfrm>
        </p:spPr>
        <p:txBody>
          <a:bodyPr/>
          <a:lstStyle/>
          <a:p>
            <a:pPr marL="0" lvl="3" indent="0" algn="just">
              <a:lnSpc>
                <a:spcPct val="120000"/>
              </a:lnSpc>
              <a:buClr>
                <a:srgbClr val="CF543F"/>
              </a:buClr>
              <a:buSzPct val="91000"/>
              <a:buNone/>
            </a:pPr>
            <a:r>
              <a:rPr lang="en-IN" sz="2400" dirty="0" smtClean="0"/>
              <a:t>As </a:t>
            </a:r>
            <a:r>
              <a:rPr lang="en-IN" sz="2400" b="1" i="1" dirty="0" smtClean="0"/>
              <a:t>ISRO</a:t>
            </a:r>
            <a:r>
              <a:rPr lang="en-IN" sz="2400" dirty="0" smtClean="0"/>
              <a:t> has huge repository of</a:t>
            </a:r>
          </a:p>
          <a:p>
            <a:pPr marL="0" lvl="3" indent="0" algn="just">
              <a:lnSpc>
                <a:spcPct val="120000"/>
              </a:lnSpc>
              <a:buClr>
                <a:srgbClr val="CF543F"/>
              </a:buClr>
              <a:buSzPct val="91000"/>
              <a:buNone/>
            </a:pPr>
            <a:endParaRPr lang="en-IN" sz="1600" dirty="0" smtClean="0"/>
          </a:p>
          <a:p>
            <a:pPr marL="285750" lvl="3" indent="-285750" algn="just">
              <a:lnSpc>
                <a:spcPct val="120000"/>
              </a:lnSpc>
              <a:buClr>
                <a:schemeClr val="tx1"/>
              </a:buClr>
              <a:buSzPct val="91000"/>
              <a:buFont typeface="Wingdings" pitchFamily="2" charset="2"/>
              <a:buChar char="q"/>
            </a:pPr>
            <a:r>
              <a:rPr lang="en-IN" sz="2000" dirty="0" smtClean="0"/>
              <a:t>Earth Observation data across missions and sensors with fresh acquisitions being added on a daily basis covering INDIA and its surroundings</a:t>
            </a:r>
            <a:r>
              <a:rPr lang="en-IN" sz="1600" dirty="0" smtClean="0"/>
              <a:t>. </a:t>
            </a:r>
            <a:r>
              <a:rPr lang="en-US" sz="1050" i="1" dirty="0" smtClean="0">
                <a:hlinkClick r:id="rId3"/>
              </a:rPr>
              <a:t>www.bhoonidhi.nrsc.gov.in</a:t>
            </a:r>
            <a:r>
              <a:rPr lang="en-US" sz="1050" i="1" dirty="0" smtClean="0"/>
              <a:t> </a:t>
            </a:r>
            <a:r>
              <a:rPr lang="en-IN" sz="1600" dirty="0" smtClean="0"/>
              <a:t> </a:t>
            </a:r>
          </a:p>
          <a:p>
            <a:pPr marL="285750" lvl="3" indent="-285750" algn="just">
              <a:lnSpc>
                <a:spcPct val="120000"/>
              </a:lnSpc>
              <a:buClr>
                <a:srgbClr val="CF543F"/>
              </a:buClr>
              <a:buSzPct val="91000"/>
              <a:buFont typeface="Wingdings" pitchFamily="2" charset="2"/>
              <a:buChar char="q"/>
            </a:pPr>
            <a:endParaRPr lang="en-IN" sz="1600" dirty="0" smtClean="0"/>
          </a:p>
          <a:p>
            <a:pPr marL="285750" lvl="3" indent="-285750" algn="just">
              <a:lnSpc>
                <a:spcPct val="120000"/>
              </a:lnSpc>
              <a:buClr>
                <a:schemeClr val="tx1"/>
              </a:buClr>
              <a:buSzPct val="91000"/>
              <a:buFont typeface="Wingdings" pitchFamily="2" charset="2"/>
              <a:buChar char="q"/>
            </a:pPr>
            <a:r>
              <a:rPr lang="en-IN" sz="2000" dirty="0" smtClean="0"/>
              <a:t>Also has meteorology</a:t>
            </a:r>
            <a:r>
              <a:rPr lang="en-IN" sz="2000" dirty="0"/>
              <a:t>, oceanography and tropical water cycles. Data acquired from missions is disseminated in near real time through the MOSDAC. </a:t>
            </a:r>
            <a:r>
              <a:rPr lang="en-US" sz="1050" i="1" dirty="0" smtClean="0">
                <a:hlinkClick r:id="rId4"/>
              </a:rPr>
              <a:t>www.mosdac.gov.in</a:t>
            </a:r>
            <a:endParaRPr lang="en-US" sz="1050" i="1" dirty="0" smtClean="0"/>
          </a:p>
          <a:p>
            <a:pPr marL="285750" lvl="3" indent="-285750" algn="just">
              <a:lnSpc>
                <a:spcPct val="120000"/>
              </a:lnSpc>
              <a:buClr>
                <a:srgbClr val="CF543F"/>
              </a:buClr>
              <a:buSzPct val="91000"/>
              <a:buFont typeface="Wingdings" pitchFamily="2" charset="2"/>
              <a:buChar char="q"/>
            </a:pPr>
            <a:endParaRPr lang="en-US" sz="1050" i="1" dirty="0" smtClean="0"/>
          </a:p>
          <a:p>
            <a:pPr marL="285750" lvl="3" indent="-285750" algn="just">
              <a:lnSpc>
                <a:spcPct val="120000"/>
              </a:lnSpc>
              <a:buClr>
                <a:schemeClr val="tx1"/>
              </a:buClr>
              <a:buSzPct val="91000"/>
              <a:buFont typeface="Wingdings" pitchFamily="2" charset="2"/>
              <a:buChar char="q"/>
            </a:pPr>
            <a:r>
              <a:rPr lang="en-IN" sz="2000" dirty="0" smtClean="0"/>
              <a:t>Need a standard to integrate ISRO’s catalogue internally and also make them indexable with global standards. ISRO moving toward’s STAC</a:t>
            </a:r>
            <a:endParaRPr lang="en-US" sz="1050" i="1" dirty="0" smtClean="0"/>
          </a:p>
          <a:p>
            <a:pPr marL="0" lvl="3" indent="0" algn="just">
              <a:lnSpc>
                <a:spcPct val="120000"/>
              </a:lnSpc>
              <a:buClr>
                <a:srgbClr val="CF543F"/>
              </a:buClr>
              <a:buSzPct val="91000"/>
              <a:buNone/>
            </a:pPr>
            <a:endParaRPr lang="en-US" sz="1050" i="1" dirty="0"/>
          </a:p>
          <a:p>
            <a:pPr marL="285750" lvl="3" indent="-285750" algn="just">
              <a:lnSpc>
                <a:spcPct val="120000"/>
              </a:lnSpc>
              <a:buClr>
                <a:srgbClr val="CF543F"/>
              </a:buClr>
              <a:buSzPct val="91000"/>
              <a:buFont typeface="Wingdings" pitchFamily="2" charset="2"/>
              <a:buChar char="q"/>
            </a:pPr>
            <a:endParaRPr lang="en-IN" sz="1600" dirty="0" smtClean="0"/>
          </a:p>
          <a:p>
            <a:pPr marL="285750" lvl="3" indent="-285750" algn="just">
              <a:lnSpc>
                <a:spcPct val="120000"/>
              </a:lnSpc>
              <a:buClr>
                <a:srgbClr val="CF543F"/>
              </a:buClr>
              <a:buSzPct val="91000"/>
              <a:buFont typeface="Wingdings" pitchFamily="2" charset="2"/>
              <a:buChar char="q"/>
            </a:pPr>
            <a:endParaRPr lang="en-US" sz="1600" dirty="0"/>
          </a:p>
          <a:p>
            <a:pPr marL="0" lvl="3" indent="0" algn="just">
              <a:lnSpc>
                <a:spcPct val="120000"/>
              </a:lnSpc>
              <a:buClr>
                <a:srgbClr val="CF543F"/>
              </a:buClr>
              <a:buSzPct val="91000"/>
              <a:buNone/>
            </a:pPr>
            <a:endParaRPr lang="en-IN" sz="1600" dirty="0"/>
          </a:p>
          <a:p>
            <a:pPr marL="0" lvl="3" indent="0" algn="just">
              <a:lnSpc>
                <a:spcPct val="120000"/>
              </a:lnSpc>
              <a:buClr>
                <a:srgbClr val="CF543F"/>
              </a:buClr>
              <a:buSzPct val="91000"/>
              <a:buNone/>
            </a:pPr>
            <a:endParaRPr lang="en-IN" sz="1600" dirty="0" smtClean="0"/>
          </a:p>
          <a:p>
            <a:endParaRPr lang="en-IN" dirty="0" smtClean="0"/>
          </a:p>
          <a:p>
            <a:endParaRPr lang="en-IN" dirty="0"/>
          </a:p>
          <a:p>
            <a:pPr marL="50800" lvl="3" indent="0">
              <a:spcBef>
                <a:spcPts val="1000"/>
              </a:spcBef>
              <a:buSzPts val="2800"/>
              <a:buNone/>
            </a:pPr>
            <a:endParaRPr lang="en-US" sz="1600" dirty="0"/>
          </a:p>
          <a:p>
            <a:pPr marL="50800" indent="0"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Bhoonidhi Portal</a:t>
            </a: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1" y="-4909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3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Current data access</a:t>
            </a:r>
            <a:endParaRPr lang="en-IN" dirty="0"/>
          </a:p>
        </p:txBody>
      </p:sp>
      <p:grpSp>
        <p:nvGrpSpPr>
          <p:cNvPr id="6" name="Group 5"/>
          <p:cNvGrpSpPr/>
          <p:nvPr/>
        </p:nvGrpSpPr>
        <p:grpSpPr>
          <a:xfrm>
            <a:off x="128293" y="1124981"/>
            <a:ext cx="6087453" cy="5332124"/>
            <a:chOff x="160951" y="1124981"/>
            <a:chExt cx="6087453" cy="5332124"/>
          </a:xfrm>
        </p:grpSpPr>
        <p:sp>
          <p:nvSpPr>
            <p:cNvPr id="5" name="Text Placeholder 1"/>
            <p:cNvSpPr txBox="1">
              <a:spLocks/>
            </p:cNvSpPr>
            <p:nvPr/>
          </p:nvSpPr>
          <p:spPr>
            <a:xfrm>
              <a:off x="160951" y="1124981"/>
              <a:ext cx="6087453" cy="53321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Noto Sans Symbols"/>
                <a:buChar char="❖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810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Char char="▪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urier New"/>
                <a:buChar char="o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50800" indent="0">
                <a:buNone/>
              </a:pPr>
              <a:r>
                <a:rPr lang="en-IN" dirty="0" smtClean="0"/>
                <a:t>	</a:t>
              </a:r>
              <a:r>
                <a:rPr lang="en-IN" sz="2400" i="1" dirty="0" smtClean="0"/>
                <a:t>	Bhoonidhi</a:t>
              </a:r>
              <a:endParaRPr lang="en-IN" sz="2400" i="1" dirty="0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21" y="2035626"/>
              <a:ext cx="5782647" cy="41057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376688" y="1139617"/>
            <a:ext cx="5739110" cy="5317488"/>
            <a:chOff x="6376688" y="1139617"/>
            <a:chExt cx="5739110" cy="5317488"/>
          </a:xfrm>
        </p:grpSpPr>
        <p:sp>
          <p:nvSpPr>
            <p:cNvPr id="7" name="Text Placeholder 1"/>
            <p:cNvSpPr txBox="1">
              <a:spLocks/>
            </p:cNvSpPr>
            <p:nvPr/>
          </p:nvSpPr>
          <p:spPr>
            <a:xfrm>
              <a:off x="6376688" y="1139617"/>
              <a:ext cx="5739110" cy="53174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064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Noto Sans Symbols"/>
                <a:buChar char="❖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810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Char char="▪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urier New"/>
                <a:buChar char="o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50800" indent="0">
                <a:buNone/>
              </a:pPr>
              <a:r>
                <a:rPr lang="en-IN" dirty="0" smtClean="0"/>
                <a:t>	</a:t>
              </a:r>
              <a:r>
                <a:rPr lang="en-IN" sz="2400" i="1" dirty="0" smtClean="0"/>
                <a:t>	MOSDAC</a:t>
              </a:r>
              <a:endParaRPr lang="en-IN" sz="2400" i="1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206" y="2035627"/>
              <a:ext cx="5458160" cy="41057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61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912429" y="1485900"/>
            <a:ext cx="5127170" cy="4134696"/>
          </a:xfrm>
        </p:spPr>
        <p:txBody>
          <a:bodyPr/>
          <a:lstStyle/>
          <a:p>
            <a:pPr marL="565150" indent="-514350" algn="just">
              <a:buFont typeface="+mj-lt"/>
              <a:buAutoNum type="arabicPeriod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65 % of the searches are geospatial searches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35% of the searches are full coverage searches based on date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Access patterns - Type</a:t>
            </a:r>
            <a:endParaRPr lang="en-IN" dirty="0"/>
          </a:p>
        </p:txBody>
      </p:sp>
      <p:pic>
        <p:nvPicPr>
          <p:cNvPr id="4" name="Picture 2" descr="C:\Users\radhakrishna_k\Documents\STAC1\pie_searc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148443"/>
            <a:ext cx="6585858" cy="50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17168" y="1632857"/>
            <a:ext cx="1066803" cy="29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polygon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" y="3624943"/>
            <a:ext cx="1066803" cy="29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Location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4997" y="6085115"/>
            <a:ext cx="1066803" cy="29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Shapefile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1454" y="3102429"/>
            <a:ext cx="1066803" cy="29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Date range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1338943"/>
            <a:ext cx="1066803" cy="29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Freedraw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3" y="5976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9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adhakrishna_k\Documents\STAC1\duration_search_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3" y="1402597"/>
            <a:ext cx="6766448" cy="48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72" y="1035313"/>
            <a:ext cx="151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  <a:r>
              <a:rPr lang="en-US" sz="2800" b="1" dirty="0" smtClean="0"/>
              <a:t> day</a:t>
            </a:r>
            <a:endParaRPr lang="en-I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0343" y="3581167"/>
            <a:ext cx="141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30 days</a:t>
            </a:r>
            <a:endParaRPr lang="en-I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41713" y="5078025"/>
            <a:ext cx="11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 Year</a:t>
            </a:r>
            <a:endParaRPr lang="en-IN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77885" y="5278080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Year</a:t>
            </a:r>
            <a:endParaRPr lang="en-IN" sz="20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	  Access patterns – Time range</a:t>
            </a:r>
            <a:endParaRPr lang="en-IN" sz="4400" dirty="0">
              <a:solidFill>
                <a:schemeClr val="bg1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749143" y="1480563"/>
            <a:ext cx="5342633" cy="466287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3700" indent="-342900" algn="just">
              <a:buFont typeface="Wingdings" pitchFamily="2" charset="2"/>
              <a:buChar char="Ø"/>
            </a:pPr>
            <a:r>
              <a:rPr lang="en-US" sz="2000" dirty="0" smtClean="0"/>
              <a:t>Our time range searches are predominantly dominated by a single data search, followed by 30 day search.</a:t>
            </a:r>
          </a:p>
          <a:p>
            <a:pPr marL="565150" indent="-514350" algn="just">
              <a:buFont typeface="Wingdings" pitchFamily="2" charset="2"/>
              <a:buChar char="Ø"/>
            </a:pPr>
            <a:endParaRPr lang="en-US" sz="2000" dirty="0" smtClean="0"/>
          </a:p>
          <a:p>
            <a:pPr marL="393700" indent="-342900" algn="just">
              <a:buFont typeface="Wingdings" pitchFamily="2" charset="2"/>
              <a:buChar char="Ø"/>
            </a:pPr>
            <a:r>
              <a:rPr lang="en-US" sz="2000" dirty="0" smtClean="0"/>
              <a:t>Both single day and 30 day search contribute to more than 95% of the search hit volumes and the backend needs to be optimized</a:t>
            </a:r>
          </a:p>
          <a:p>
            <a:pPr marL="565150" indent="-514350" algn="just">
              <a:buFont typeface="Wingdings" pitchFamily="2" charset="2"/>
              <a:buChar char="Ø"/>
            </a:pPr>
            <a:endParaRPr lang="en-US" sz="2000" dirty="0" smtClean="0"/>
          </a:p>
          <a:p>
            <a:pPr marL="393700" indent="-342900" algn="just">
              <a:buFont typeface="Wingdings" pitchFamily="2" charset="2"/>
              <a:buChar char="Ø"/>
            </a:pPr>
            <a:r>
              <a:rPr lang="en-US" sz="2000" dirty="0" smtClean="0"/>
              <a:t>Also our backend needs to be generalistic and should be able to paginate , to avoid high load latencies to all users.</a:t>
            </a:r>
          </a:p>
          <a:p>
            <a:pPr marL="565150" indent="-514350">
              <a:buFont typeface="Wingdings" pitchFamily="2" charset="2"/>
              <a:buChar char="Ø"/>
            </a:pPr>
            <a:endParaRPr lang="en-IN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426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6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20" y="103248"/>
            <a:ext cx="86685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smtClean="0">
                <a:solidFill>
                  <a:schemeClr val="lt1"/>
                </a:solidFill>
              </a:rPr>
              <a:t>	Requirements &amp; STAC </a:t>
            </a:r>
            <a:endParaRPr sz="110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259133" y="1012367"/>
            <a:ext cx="6152553" cy="537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 algn="ctr"/>
            <a:r>
              <a:rPr lang="en-US" sz="2800" b="1" dirty="0"/>
              <a:t>REQUIREMENTS</a:t>
            </a:r>
          </a:p>
          <a:p>
            <a:pPr marL="457200" indent="-457200" algn="ctr">
              <a:buFont typeface="Wingdings" pitchFamily="2" charset="2"/>
              <a:buChar char="q"/>
            </a:pPr>
            <a:endParaRPr lang="en-US" sz="16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1600" dirty="0"/>
              <a:t>Should cater to fast response for short term date search around 1 day-1 month, with a provision to change/optimize later ( architecture , partitions , indexing)</a:t>
            </a:r>
          </a:p>
          <a:p>
            <a:pPr algn="just"/>
            <a:endParaRPr lang="en-US" sz="16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1600" dirty="0"/>
              <a:t>Should cater to faster response for satellite based data search ( </a:t>
            </a:r>
            <a:r>
              <a:rPr lang="en-US" sz="1600" dirty="0">
                <a:solidFill>
                  <a:srgbClr val="00B050"/>
                </a:solidFill>
              </a:rPr>
              <a:t>Organization : STAC </a:t>
            </a:r>
            <a:r>
              <a:rPr lang="en-US" sz="1600" dirty="0"/>
              <a:t>, indexing )</a:t>
            </a:r>
          </a:p>
          <a:p>
            <a:pPr algn="just"/>
            <a:endParaRPr lang="en-US" sz="16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1600" dirty="0"/>
              <a:t>Should cater to faster responses for Shape file based search. ( indexing )</a:t>
            </a:r>
          </a:p>
          <a:p>
            <a:pPr algn="just"/>
            <a:endParaRPr lang="en-US" sz="16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1600" dirty="0"/>
              <a:t>Should handle different satellites in a single seamless way without the need to have conditional columns based on satellite. </a:t>
            </a:r>
            <a:r>
              <a:rPr lang="en-US" sz="1600" dirty="0">
                <a:solidFill>
                  <a:srgbClr val="00B050"/>
                </a:solidFill>
              </a:rPr>
              <a:t>( Organisation : STAC )</a:t>
            </a:r>
          </a:p>
          <a:p>
            <a:pPr algn="just"/>
            <a:endParaRPr lang="en-US" sz="16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1600" dirty="0"/>
              <a:t>Should have provision for read replication and load balancing </a:t>
            </a:r>
            <a:r>
              <a:rPr lang="en-US" sz="1600" dirty="0">
                <a:solidFill>
                  <a:srgbClr val="00B050"/>
                </a:solidFill>
              </a:rPr>
              <a:t>(STAC-FAST-API  , API Gateway)</a:t>
            </a:r>
            <a:endParaRPr lang="en-US" altLang="en-US" sz="11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en-US" altLang="en-US" sz="1100" dirty="0">
              <a:solidFill>
                <a:schemeClr val="dk1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altLang="en-US" sz="1600" dirty="0">
                <a:solidFill>
                  <a:schemeClr val="dk1"/>
                </a:solidFill>
              </a:rPr>
              <a:t>Should handle both systematic and Agile satellites </a:t>
            </a:r>
          </a:p>
          <a:p>
            <a:pPr algn="just"/>
            <a:r>
              <a:rPr lang="en-US" altLang="en-US" sz="1600" dirty="0">
                <a:solidFill>
                  <a:schemeClr val="dk1"/>
                </a:solidFill>
              </a:rPr>
              <a:t>        </a:t>
            </a:r>
            <a:r>
              <a:rPr lang="en-US" altLang="en-US" sz="1600" dirty="0">
                <a:solidFill>
                  <a:srgbClr val="00B050"/>
                </a:solidFill>
              </a:rPr>
              <a:t>( organization : STAC )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32658"/>
            <a:ext cx="879035" cy="936858"/>
          </a:xfrm>
          <a:prstGeom prst="rect">
            <a:avLst/>
          </a:prstGeom>
          <a:noFill/>
        </p:spPr>
      </p:pic>
      <p:sp>
        <p:nvSpPr>
          <p:cNvPr id="7" name="Google Shape;81;p9"/>
          <p:cNvSpPr txBox="1"/>
          <p:nvPr/>
        </p:nvSpPr>
        <p:spPr>
          <a:xfrm>
            <a:off x="6640285" y="1008743"/>
            <a:ext cx="5376654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b="1" dirty="0" smtClean="0"/>
              <a:t>		</a:t>
            </a:r>
            <a:r>
              <a:rPr lang="en-US" sz="3200" b="1" dirty="0" smtClean="0"/>
              <a:t>STAC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600" b="1" dirty="0"/>
          </a:p>
          <a:p>
            <a:pPr marL="457200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altLang="en-US" sz="1600" dirty="0" smtClean="0">
                <a:solidFill>
                  <a:schemeClr val="dk1"/>
                </a:solidFill>
              </a:rPr>
              <a:t>Community support  in lieu of Indexing and consumption libraries</a:t>
            </a:r>
          </a:p>
          <a:p>
            <a:pPr marL="457200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altLang="en-US" sz="1600" dirty="0" smtClean="0">
              <a:solidFill>
                <a:schemeClr val="dk1"/>
              </a:solidFill>
            </a:endParaRPr>
          </a:p>
          <a:p>
            <a:pPr marL="457200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altLang="en-US" sz="1600" dirty="0" smtClean="0">
                <a:solidFill>
                  <a:schemeClr val="dk1"/>
                </a:solidFill>
              </a:rPr>
              <a:t>Wider adoption·</a:t>
            </a:r>
            <a:r>
              <a:rPr lang="en-US" altLang="en-US" sz="1600" dirty="0">
                <a:solidFill>
                  <a:schemeClr val="dk1"/>
                </a:solidFill>
              </a:rPr>
              <a:t> </a:t>
            </a:r>
            <a:r>
              <a:rPr lang="en-US" altLang="en-US" sz="1600" dirty="0" smtClean="0">
                <a:solidFill>
                  <a:schemeClr val="dk1"/>
                </a:solidFill>
              </a:rPr>
              <a:t>by federal agencies and industry</a:t>
            </a:r>
          </a:p>
          <a:p>
            <a:pPr marL="457200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altLang="en-US" sz="1600" dirty="0" smtClean="0">
              <a:solidFill>
                <a:schemeClr val="dk1"/>
              </a:solidFill>
            </a:endParaRPr>
          </a:p>
          <a:p>
            <a:pPr marL="457200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altLang="en-US" sz="1600" dirty="0" smtClean="0">
                <a:solidFill>
                  <a:schemeClr val="dk1"/>
                </a:solidFill>
              </a:rPr>
              <a:t>Integrating distributed catalogues is easier ( the case of ISRO )</a:t>
            </a:r>
          </a:p>
          <a:p>
            <a:pPr marL="457200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altLang="en-US" sz="1600" dirty="0" smtClean="0">
              <a:solidFill>
                <a:schemeClr val="dk1"/>
              </a:solidFill>
            </a:endParaRPr>
          </a:p>
          <a:p>
            <a:pPr marL="457200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altLang="en-US" sz="1600" dirty="0" smtClean="0">
                <a:solidFill>
                  <a:schemeClr val="dk1"/>
                </a:solidFill>
              </a:rPr>
              <a:t>Asset integration , meta data searches is supported in the standards</a:t>
            </a:r>
          </a:p>
          <a:p>
            <a:pPr marL="457200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altLang="en-US" sz="1600" dirty="0" smtClean="0">
              <a:solidFill>
                <a:schemeClr val="dk1"/>
              </a:solidFill>
            </a:endParaRPr>
          </a:p>
          <a:p>
            <a:pPr marL="457200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altLang="en-US" sz="1600" dirty="0" smtClean="0">
                <a:solidFill>
                  <a:schemeClr val="dk1"/>
                </a:solidFill>
              </a:rPr>
              <a:t>Open source implementations available in parts for both front-end and back-end , TTM is</a:t>
            </a:r>
          </a:p>
          <a:p>
            <a:pPr marL="457200" marR="0" lvl="0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altLang="en-US" sz="1600" dirty="0" smtClean="0">
              <a:solidFill>
                <a:schemeClr val="dk1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dirty="0">
              <a:solidFill>
                <a:schemeClr val="dk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chemeClr val="dk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311105" y="1159789"/>
            <a:ext cx="1063992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en-GB" sz="1800" dirty="0" smtClean="0">
                <a:solidFill>
                  <a:schemeClr val="dk1"/>
                </a:solidFill>
              </a:rPr>
              <a:t>Opensource softwares supporting STAC cataloguing in database :</a:t>
            </a:r>
          </a:p>
          <a:p>
            <a:pPr marL="285750" lvl="8" indent="-285750">
              <a:lnSpc>
                <a:spcPct val="150000"/>
              </a:lnSpc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Sat-api-pg</a:t>
            </a:r>
          </a:p>
          <a:p>
            <a:pPr marL="285750" lvl="8" indent="-285750">
              <a:lnSpc>
                <a:spcPct val="150000"/>
              </a:lnSpc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dk1"/>
                </a:solidFill>
              </a:rPr>
              <a:t>Pgstac</a:t>
            </a:r>
          </a:p>
          <a:p>
            <a:pPr marL="285750" lvl="8" indent="-285750">
              <a:lnSpc>
                <a:spcPct val="150000"/>
              </a:lnSpc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Service-stac</a:t>
            </a:r>
          </a:p>
          <a:p>
            <a:pPr marL="285750" lvl="8" indent="-285750">
              <a:lnSpc>
                <a:spcPct val="150000"/>
              </a:lnSpc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dk1"/>
                </a:solidFill>
              </a:rPr>
              <a:t>Others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GB" sz="1800" dirty="0" smtClean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en-GB" sz="1800" dirty="0" smtClean="0">
                <a:solidFill>
                  <a:schemeClr val="dk1"/>
                </a:solidFill>
              </a:rPr>
              <a:t>On evaluation the following features we require were supported by</a:t>
            </a:r>
            <a:r>
              <a:rPr lang="en-GB" sz="2800" b="1" dirty="0" smtClean="0">
                <a:solidFill>
                  <a:schemeClr val="dk1"/>
                </a:solidFill>
              </a:rPr>
              <a:t> pgstac. </a:t>
            </a:r>
            <a:endParaRPr lang="en-GB" sz="1800" b="1" dirty="0" smtClean="0">
              <a:solidFill>
                <a:schemeClr val="dk1"/>
              </a:solidFill>
            </a:endParaRPr>
          </a:p>
          <a:p>
            <a:pPr marL="285750" lvl="8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n-GB" sz="1800" dirty="0">
                <a:solidFill>
                  <a:schemeClr val="dk1"/>
                </a:solidFill>
              </a:rPr>
              <a:t>Partition support , optimisation</a:t>
            </a:r>
          </a:p>
          <a:p>
            <a:pPr marL="285750" lvl="8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n-GB" sz="1800" dirty="0">
                <a:solidFill>
                  <a:schemeClr val="dk1"/>
                </a:solidFill>
              </a:rPr>
              <a:t>Query index support , optimisation</a:t>
            </a:r>
          </a:p>
          <a:p>
            <a:pPr marL="285750" lvl="8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n-GB" sz="1800" dirty="0">
                <a:solidFill>
                  <a:schemeClr val="dk1"/>
                </a:solidFill>
              </a:rPr>
              <a:t>Custom json field queryable fields optimisation</a:t>
            </a:r>
          </a:p>
          <a:p>
            <a:pPr marL="285750" lvl="8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n-GB" sz="1800" dirty="0">
                <a:solidFill>
                  <a:schemeClr val="dk1"/>
                </a:solidFill>
              </a:rPr>
              <a:t>Frontend framework available for integration to expose catalogue ( STAC-FAST-API )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GB" sz="1800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dirty="0"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 smtClean="0"/>
              <a:t>	POSTGIS – STAC support</a:t>
            </a: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31"/>
            <a:ext cx="879035" cy="93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311105" y="1282815"/>
            <a:ext cx="1110615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en-GB" sz="1800" dirty="0" smtClean="0">
                <a:solidFill>
                  <a:schemeClr val="dk1"/>
                </a:solidFill>
              </a:rPr>
              <a:t>API level framework to expose database catalogue as STAC API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Ø"/>
            </a:pPr>
            <a:endParaRPr lang="en-GB" sz="1800" dirty="0" smtClean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en-GB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with either SQL Alchemy , PGSTAC.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Ø"/>
            </a:pPr>
            <a:endParaRPr lang="en-GB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en-GB" sz="1800" dirty="0" smtClean="0">
                <a:solidFill>
                  <a:schemeClr val="dk1"/>
                </a:solidFill>
              </a:rPr>
              <a:t>PGSTAC reader , writer instance classification supported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Ø"/>
            </a:pPr>
            <a:endParaRPr lang="en-GB" sz="1800" dirty="0" smtClean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en-GB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extend this based on our use cases to implement authentication , rate limiting and other business logic over data catalogues.</a:t>
            </a:r>
            <a:endParaRPr lang="en-GB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GB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dirty="0"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 smtClean="0"/>
              <a:t>	STAC-FAST-API</a:t>
            </a: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58231"/>
            <a:ext cx="879035" cy="93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3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505</Words>
  <Application>Microsoft Office PowerPoint</Application>
  <PresentationFormat>Custom</PresentationFormat>
  <Paragraphs>140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ceos</vt:lpstr>
      <vt:lpstr>  Access patterns &amp; STAC at Bhoonidhi   ISRO</vt:lpstr>
      <vt:lpstr>  Executive Summary</vt:lpstr>
      <vt:lpstr>  Bhoonidhi Portal</vt:lpstr>
      <vt:lpstr> Current data access</vt:lpstr>
      <vt:lpstr>  Access patterns - Type</vt:lpstr>
      <vt:lpstr>   Access patterns – Time range</vt:lpstr>
      <vt:lpstr>PowerPoint Presentation</vt:lpstr>
      <vt:lpstr> POSTGIS – STAC support</vt:lpstr>
      <vt:lpstr> STAC-FAST-API</vt:lpstr>
      <vt:lpstr> Bhoonidhi STAC architecture</vt:lpstr>
      <vt:lpstr> Bhoonidhi STAC in STAC Browser</vt:lpstr>
      <vt:lpstr> Bhoonidhi STAC in STAC-FASTAPI ( Open API)</vt:lpstr>
      <vt:lpstr> Bhoonidhi API gateway features</vt:lpstr>
      <vt:lpstr>       Progress – Road Map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saikalpana</cp:lastModifiedBy>
  <cp:revision>116</cp:revision>
  <dcterms:modified xsi:type="dcterms:W3CDTF">2022-09-30T04:56:20Z</dcterms:modified>
</cp:coreProperties>
</file>