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7023100" cy="9309100"/>
  <p:embeddedFontLst>
    <p:embeddedFont>
      <p:font typeface="Avenir" panose="02000503020000020003" pitchFamily="2" charset="0"/>
      <p:regular r:id="rId21"/>
      <p:italic r:id="rId22"/>
    </p:embeddedFont>
    <p:embeddedFont>
      <p:font typeface="Helvetica Neue" panose="02000503000000020004" pitchFamily="2" charset="0"/>
      <p:regular r:id="rId23"/>
      <p:bold r:id="rId24"/>
      <p:italic r:id="rId25"/>
      <p:boldItalic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Lato Light" panose="020F0302020204030204" pitchFamily="34" charset="0"/>
      <p:regular r:id="rId31"/>
      <p:bold r:id="rId32"/>
      <p:italic r:id="rId33"/>
      <p:boldItalic r:id="rId34"/>
    </p:embeddedFont>
    <p:embeddedFont>
      <p:font typeface="Source Sans Pro" panose="020B0503030403020204" pitchFamily="34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5f90eb6b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45f90eb6b8_0_25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52210f57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52210f57b_0_5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46a903b79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46a903b792_0_98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5f90eb6b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45f90eb6b8_0_5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5f90eb6b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45f90eb6b8_0_10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So, here’s my idea…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45f90eb6b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45f90eb6b8_0_40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45f90eb6b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45f90eb6b8_0_35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45f90eb6b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45f90eb6b8_0_15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52210f57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52210f57b_0_10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19eaf975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119eaf9751f_0_0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/>
              <a:t>STAC - SpatioTemporal Asset Catalogs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/>
              <a:t>WGISS - the Working Group on Information Systems and Services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152210f5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152210f57b_0_0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46a903b7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46a903b792_0_0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CMR - Common Metadata Repository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HATEOAS - Hypermedia as the Engine of Application State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46a903b79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46a903b792_0_42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See WGISS-53 for explanation of why STAC may be a good parallel development to OpenSearch.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API - application programming interface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INPE - National Institute for Space Research, Brazil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MAAP - Multi-Mission Algorithm and Analysis Platform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NOAA NCEI - National Centers for Environmental Information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46a903b79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46a903b792_0_79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196f44f2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196f44f2d_0_21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6a903b79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46a903b792_0_88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this is a fork of the stac extension repository. It will eventually live with the STAC repository.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5f90eb6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45f90eb6b8_0_0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34495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sz="44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85800" y="4009490"/>
            <a:ext cx="7086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2" name="Google Shape;12;p2" descr="eosdis-logo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799" y="480830"/>
            <a:ext cx="4546863" cy="12822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8359537" y="6381547"/>
            <a:ext cx="529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eosdis-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457200" y="6239927"/>
            <a:ext cx="1842603" cy="5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284270"/>
            <a:ext cx="8229600" cy="4742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A8A8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 descr="eosdis-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457200" y="6239927"/>
            <a:ext cx="1842603" cy="5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34495E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8359537" y="6381547"/>
            <a:ext cx="529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ft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9" name="Google Shape;29;p6" descr="eosdis-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457200" y="6239927"/>
            <a:ext cx="1842603" cy="5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90250" y="651000"/>
            <a:ext cx="62271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14529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6370833"/>
            <a:ext cx="80772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">
  <p:cSld name="Bullet Slide"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352425" y="6334919"/>
            <a:ext cx="6823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6DB948"/>
              </a:buClr>
              <a:buSzPts val="500"/>
              <a:buFont typeface="Lato"/>
              <a:buNone/>
              <a:defRPr sz="600" b="1" i="0" u="none" strike="noStrike" cap="none">
                <a:solidFill>
                  <a:srgbClr val="6DB94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  <a:defRPr sz="20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  <a:defRPr sz="20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  <a:defRPr sz="20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  <a:defRPr sz="20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ato"/>
              <a:buChar char="•"/>
              <a:defRPr sz="7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ato"/>
              <a:buChar char="•"/>
              <a:defRPr sz="7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ato"/>
              <a:buChar char="•"/>
              <a:defRPr sz="7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ato"/>
              <a:buChar char="•"/>
              <a:defRPr sz="7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352830" y="1257300"/>
            <a:ext cx="84381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marR="0" lvl="0" indent="-323850" algn="l" rtl="0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 Light"/>
              <a:buChar char="•"/>
              <a:defRPr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23850" algn="l" rtl="0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 Light"/>
              <a:buChar char="•"/>
              <a:defRPr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23850" algn="l" rtl="0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 Light"/>
              <a:buChar char="•"/>
              <a:defRPr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23850" algn="l" rtl="0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 Light"/>
              <a:buChar char="•"/>
              <a:defRPr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23850" algn="l" rtl="0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 Light"/>
              <a:buChar char="•"/>
              <a:defRPr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3"/>
          </p:nvPr>
        </p:nvSpPr>
        <p:spPr>
          <a:xfrm>
            <a:off x="352425" y="342900"/>
            <a:ext cx="84381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marR="0" lvl="0" indent="-228600" algn="ctr" rtl="0">
              <a:spcBef>
                <a:spcPts val="2200"/>
              </a:spcBef>
              <a:spcAft>
                <a:spcPts val="0"/>
              </a:spcAft>
              <a:buClr>
                <a:srgbClr val="316FA4"/>
              </a:buClr>
              <a:buSzPts val="500"/>
              <a:buFont typeface="Lato"/>
              <a:buNone/>
              <a:defRPr sz="3000" b="1" i="0" u="none" strike="noStrike" cap="none">
                <a:solidFill>
                  <a:srgbClr val="316FA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ctr" rtl="0">
              <a:spcBef>
                <a:spcPts val="2200"/>
              </a:spcBef>
              <a:spcAft>
                <a:spcPts val="0"/>
              </a:spcAft>
              <a:buClr>
                <a:srgbClr val="316FA4"/>
              </a:buClr>
              <a:buSzPts val="500"/>
              <a:buFont typeface="Lato"/>
              <a:buNone/>
              <a:defRPr sz="3000" b="1" i="0" u="none" strike="noStrike" cap="none">
                <a:solidFill>
                  <a:srgbClr val="316FA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ctr" rtl="0">
              <a:spcBef>
                <a:spcPts val="2200"/>
              </a:spcBef>
              <a:spcAft>
                <a:spcPts val="0"/>
              </a:spcAft>
              <a:buClr>
                <a:srgbClr val="316FA4"/>
              </a:buClr>
              <a:buSzPts val="500"/>
              <a:buFont typeface="Lato"/>
              <a:buNone/>
              <a:defRPr sz="3000" b="1" i="0" u="none" strike="noStrike" cap="none">
                <a:solidFill>
                  <a:srgbClr val="316FA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ctr" rtl="0">
              <a:spcBef>
                <a:spcPts val="2200"/>
              </a:spcBef>
              <a:spcAft>
                <a:spcPts val="0"/>
              </a:spcAft>
              <a:buClr>
                <a:srgbClr val="316FA4"/>
              </a:buClr>
              <a:buSzPts val="500"/>
              <a:buFont typeface="Lato"/>
              <a:buNone/>
              <a:defRPr sz="3000" b="1" i="0" u="none" strike="noStrike" cap="none">
                <a:solidFill>
                  <a:srgbClr val="316FA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ctr" rtl="0">
              <a:spcBef>
                <a:spcPts val="2200"/>
              </a:spcBef>
              <a:spcAft>
                <a:spcPts val="0"/>
              </a:spcAft>
              <a:buClr>
                <a:srgbClr val="316FA4"/>
              </a:buClr>
              <a:buSzPts val="500"/>
              <a:buFont typeface="Lato"/>
              <a:buNone/>
              <a:defRPr sz="3000" b="1" i="0" u="none" strike="noStrike" cap="none">
                <a:solidFill>
                  <a:srgbClr val="316FA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90406"/>
            <a:ext cx="8229600" cy="4835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A8A8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0"/>
            <a:ext cx="9147801" cy="134938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uglas.j.newman@nas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gc.org/DRAFTS/20-004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mr.earthdata.nasa.gov/stac/ISRO/collection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intake/intake-stac" TargetMode="External"/><Relationship Id="rId3" Type="http://schemas.openxmlformats.org/officeDocument/2006/relationships/hyperlink" Target="https://cmr.earthdata.nasa.gov/stac" TargetMode="External"/><Relationship Id="rId7" Type="http://schemas.openxmlformats.org/officeDocument/2006/relationships/hyperlink" Target="https://github.com/stac-utils/pysta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stac-utils/stac-fastapi" TargetMode="External"/><Relationship Id="rId5" Type="http://schemas.openxmlformats.org/officeDocument/2006/relationships/hyperlink" Target="https://github.com/radiantearth/stac-browser" TargetMode="External"/><Relationship Id="rId10" Type="http://schemas.openxmlformats.org/officeDocument/2006/relationships/hyperlink" Target="https://github.com/nasa/cmr-stac" TargetMode="External"/><Relationship Id="rId4" Type="http://schemas.openxmlformats.org/officeDocument/2006/relationships/hyperlink" Target="https://stacindex.org/catalogs/cbers#/" TargetMode="External"/><Relationship Id="rId9" Type="http://schemas.openxmlformats.org/officeDocument/2006/relationships/hyperlink" Target="https://github.com/nasa/Common-Metadata-Repositor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ops.nrsc.gov.in/stac/collections/IMS1_HYSI_GEO.v1.0/items%7Csearc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ctrTitle"/>
          </p:nvPr>
        </p:nvSpPr>
        <p:spPr>
          <a:xfrm>
            <a:off x="685800" y="1989150"/>
            <a:ext cx="7772400" cy="19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"/>
              <a:buNone/>
            </a:pPr>
            <a:r>
              <a:rPr lang="en-US" sz="4100" b="0">
                <a:latin typeface="Helvetica Neue"/>
                <a:ea typeface="Helvetica Neue"/>
                <a:cs typeface="Helvetica Neue"/>
                <a:sym typeface="Helvetica Neue"/>
              </a:rPr>
              <a:t>STAC API for federated search</a:t>
            </a:r>
            <a:endParaRPr sz="41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685800" y="3610150"/>
            <a:ext cx="4997700" cy="17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/>
              <a:t>WGISS-54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/>
              <a:t>October 4th, 2022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endParaRPr sz="1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/>
              <a:t>Doug Newman</a:t>
            </a:r>
            <a:endParaRPr sz="1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/>
              <a:t>NASA ESDIS Project, Goddard Space Flight Center</a:t>
            </a:r>
            <a:endParaRPr sz="1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 i="1" u="sng">
                <a:solidFill>
                  <a:schemeClr val="hlink"/>
                </a:solidFill>
                <a:hlinkClick r:id="rId3"/>
              </a:rPr>
              <a:t>douglas.j.newman@nasa.gov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endParaRPr sz="14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Collection search</a:t>
            </a:r>
            <a:endParaRPr sz="5000"/>
          </a:p>
        </p:txBody>
      </p:sp>
      <p:sp>
        <p:nvSpPr>
          <p:cNvPr id="104" name="Google Shape;104;p18"/>
          <p:cNvSpPr txBox="1"/>
          <p:nvPr/>
        </p:nvSpPr>
        <p:spPr>
          <a:xfrm>
            <a:off x="457200" y="1951350"/>
            <a:ext cx="82296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STAC API currently assumes the user knows the collection(s) the user requires and concentrates on item-specific dimensions.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To be a federated solution, we need to open up search at the collection level.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Decoupling collection search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STAC and OGC collection searching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457200" y="1951350"/>
            <a:ext cx="82296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OGC has a proposed API containing collection-level search support that suits our needs.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STAC is considering using that to solve the same problem.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Should we remove that from our extension and wait for / assume that STAC will implement something similar?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STAC and collection search</a:t>
            </a:r>
            <a:endParaRPr sz="5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The OGC records API*</a:t>
            </a:r>
            <a:endParaRPr sz="5000"/>
          </a:p>
        </p:txBody>
      </p:sp>
      <p:sp>
        <p:nvSpPr>
          <p:cNvPr id="122" name="Google Shape;122;p21"/>
          <p:cNvSpPr txBox="1"/>
          <p:nvPr/>
        </p:nvSpPr>
        <p:spPr>
          <a:xfrm>
            <a:off x="457200" y="1381800"/>
            <a:ext cx="82296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1">
                <a:latin typeface="Avenir"/>
                <a:ea typeface="Avenir"/>
                <a:cs typeface="Avenir"/>
                <a:sym typeface="Avenir"/>
              </a:rPr>
              <a:t>‘The atomic unit of information in a catalogue is the record.</a:t>
            </a:r>
            <a:endParaRPr sz="2300" i="1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i="1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1">
                <a:latin typeface="Avenir"/>
                <a:ea typeface="Avenir"/>
                <a:cs typeface="Avenir"/>
                <a:sym typeface="Avenir"/>
              </a:rPr>
              <a:t>A </a:t>
            </a:r>
            <a:r>
              <a:rPr lang="en-US" sz="2300" b="1" i="1">
                <a:latin typeface="Avenir"/>
                <a:ea typeface="Avenir"/>
                <a:cs typeface="Avenir"/>
                <a:sym typeface="Avenir"/>
              </a:rPr>
              <a:t>catalog</a:t>
            </a:r>
            <a:r>
              <a:rPr lang="en-US" sz="2300" i="1">
                <a:latin typeface="Avenir"/>
                <a:ea typeface="Avenir"/>
                <a:cs typeface="Avenir"/>
                <a:sym typeface="Avenir"/>
              </a:rPr>
              <a:t>ue is a </a:t>
            </a:r>
            <a:r>
              <a:rPr lang="en-US" sz="2300" b="1" i="1">
                <a:latin typeface="Avenir"/>
                <a:ea typeface="Avenir"/>
                <a:cs typeface="Avenir"/>
                <a:sym typeface="Avenir"/>
              </a:rPr>
              <a:t>collection</a:t>
            </a:r>
            <a:r>
              <a:rPr lang="en-US" sz="2300" i="1">
                <a:latin typeface="Avenir"/>
                <a:ea typeface="Avenir"/>
                <a:cs typeface="Avenir"/>
                <a:sym typeface="Avenir"/>
              </a:rPr>
              <a:t> of records. </a:t>
            </a:r>
            <a:endParaRPr sz="2300" i="1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1">
                <a:latin typeface="Avenir"/>
                <a:ea typeface="Avenir"/>
                <a:cs typeface="Avenir"/>
                <a:sym typeface="Avenir"/>
              </a:rPr>
              <a:t>…</a:t>
            </a:r>
            <a:endParaRPr sz="2300" i="1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i="1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1">
                <a:latin typeface="Avenir"/>
                <a:ea typeface="Avenir"/>
                <a:cs typeface="Avenir"/>
                <a:sym typeface="Avenir"/>
              </a:rPr>
              <a:t>A record provides a summary description of a resource that the provider of the resource wishes to make </a:t>
            </a:r>
            <a:r>
              <a:rPr lang="en-US" sz="2300" b="1" i="1">
                <a:latin typeface="Avenir"/>
                <a:ea typeface="Avenir"/>
                <a:cs typeface="Avenir"/>
                <a:sym typeface="Avenir"/>
              </a:rPr>
              <a:t>discoverable</a:t>
            </a:r>
            <a:r>
              <a:rPr lang="en-US" sz="2300" i="1">
                <a:latin typeface="Avenir"/>
                <a:ea typeface="Avenir"/>
                <a:cs typeface="Avenir"/>
                <a:sym typeface="Avenir"/>
              </a:rPr>
              <a:t>…’</a:t>
            </a:r>
            <a:endParaRPr sz="2300" i="1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We wish to use ‘parameter q’ from the records API, a free text keywords parameter used to filter collections.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4728900" y="5789700"/>
            <a:ext cx="395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*http://docs.ogc.org/DRAFTS/20-004.htm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STAC and OGC collection searching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Get eyes on candidate extension</a:t>
            </a:r>
            <a:endParaRPr sz="4800"/>
          </a:p>
        </p:txBody>
      </p:sp>
      <p:sp>
        <p:nvSpPr>
          <p:cNvPr id="135" name="Google Shape;135;p23"/>
          <p:cNvSpPr txBox="1"/>
          <p:nvPr/>
        </p:nvSpPr>
        <p:spPr>
          <a:xfrm>
            <a:off x="457200" y="1951350"/>
            <a:ext cx="8229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457200" y="1951350"/>
            <a:ext cx="8229600" cy="3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Initial review from Matt Hanson from STAC. Issues to be worked off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Split out collection search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Search endpoint definition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Sundry corrections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We need more reviewers!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https://github.com/littleidiot40/stac-federated-search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Implement the federated extension</a:t>
            </a:r>
            <a:endParaRPr sz="4800"/>
          </a:p>
        </p:txBody>
      </p:sp>
      <p:sp>
        <p:nvSpPr>
          <p:cNvPr id="142" name="Google Shape;142;p24"/>
          <p:cNvSpPr txBox="1"/>
          <p:nvPr/>
        </p:nvSpPr>
        <p:spPr>
          <a:xfrm>
            <a:off x="457200" y="1951350"/>
            <a:ext cx="82296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Once review is complete, 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Implement in CMR?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Implement with Pathfinder CWIC provider (volunteers please!)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Stick or twist?</a:t>
            </a:r>
            <a:endParaRPr sz="5000"/>
          </a:p>
        </p:txBody>
      </p:sp>
      <p:sp>
        <p:nvSpPr>
          <p:cNvPr id="148" name="Google Shape;148;p25"/>
          <p:cNvSpPr txBox="1"/>
          <p:nvPr/>
        </p:nvSpPr>
        <p:spPr>
          <a:xfrm>
            <a:off x="457200" y="1951350"/>
            <a:ext cx="82296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Do we wait for STAC to integrate with OGC wrt collection search?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Or do we forge ahead. If you build it, they will come!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Summary</a:t>
            </a:r>
            <a:endParaRPr sz="5000"/>
          </a:p>
        </p:txBody>
      </p:sp>
      <p:sp>
        <p:nvSpPr>
          <p:cNvPr id="51" name="Google Shape;51;p10"/>
          <p:cNvSpPr txBox="1"/>
          <p:nvPr/>
        </p:nvSpPr>
        <p:spPr>
          <a:xfrm>
            <a:off x="457200" y="1951350"/>
            <a:ext cx="82296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A recap of the idea presented in WGISS-53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Our candidate STAC extension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Collection search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Possible next steps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Discussion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Recap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Open Search and STAC overview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Federate STAC in a nutshell</a:t>
            </a:r>
            <a:endParaRPr/>
          </a:p>
        </p:txBody>
      </p:sp>
      <p:sp>
        <p:nvSpPr>
          <p:cNvPr id="63" name="Google Shape;63;p12"/>
          <p:cNvSpPr txBox="1"/>
          <p:nvPr/>
        </p:nvSpPr>
        <p:spPr>
          <a:xfrm>
            <a:off x="457200" y="1223650"/>
            <a:ext cx="8229600" cy="48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https://cmr.earthdata.nasa.gov/stac/ISRO/collections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marL="736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ourier New"/>
                <a:ea typeface="Courier New"/>
                <a:cs typeface="Courier New"/>
                <a:sym typeface="Courier New"/>
              </a:rPr>
              <a:t>collections</a:t>
            </a:r>
            <a:r>
              <a:rPr lang="en-US" sz="1100">
                <a:latin typeface="Courier New"/>
                <a:ea typeface="Courier New"/>
                <a:cs typeface="Courier New"/>
                <a:sym typeface="Courier New"/>
              </a:rPr>
              <a:t>: 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marL="736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marL="736600" marR="254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None/>
            </a:pP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25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"IMS1_HYSI_GEO.v1.0"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stac_version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"1.0.0-beta.2"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license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"not-provided"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title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"IMS-1 HYSI TOA Radiance and Reflectance Product"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description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"The data received from IMS1, HySI which operates in 64 spectral bands in VNIR bands(400-900nm) with 500 meter spatial resolution and swath of 128 kms."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links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marR="76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marR="76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rel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"items"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href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US" sz="1100" b="1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https://uops.nrsc.gov.in/stac/collections/IMS1_HYSI_GEO.v1.0/items</a:t>
            </a:r>
            <a:r>
              <a:rPr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title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"Granules in this collection"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"application/json"</a:t>
            </a:r>
            <a:endParaRPr sz="1100">
              <a:solidFill>
                <a:srgbClr val="008000"/>
              </a:solidFill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marR="76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76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},</a:t>
            </a:r>
            <a:endParaRPr sz="1100">
              <a:highlight>
                <a:srgbClr val="EBEE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highlight>
                  <a:srgbClr val="EBEEF9"/>
                </a:highlight>
                <a:latin typeface="Courier New"/>
                <a:ea typeface="Courier New"/>
                <a:cs typeface="Courier New"/>
                <a:sym typeface="Courier New"/>
              </a:rPr>
              <a:t>]	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" name="Google Shape;64;p12"/>
          <p:cNvSpPr/>
          <p:nvPr/>
        </p:nvSpPr>
        <p:spPr>
          <a:xfrm>
            <a:off x="6098250" y="1445275"/>
            <a:ext cx="2936100" cy="775200"/>
          </a:xfrm>
          <a:prstGeom prst="wedgeRectCallout">
            <a:avLst>
              <a:gd name="adj1" fmla="val -55670"/>
              <a:gd name="adj2" fmla="val -45969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Search step 1</a:t>
            </a:r>
            <a:r>
              <a:rPr lang="en-US"/>
              <a:t>: collection-level search at NASA CMR</a:t>
            </a:r>
            <a:endParaRPr/>
          </a:p>
        </p:txBody>
      </p:sp>
      <p:sp>
        <p:nvSpPr>
          <p:cNvPr id="65" name="Google Shape;65;p12"/>
          <p:cNvSpPr/>
          <p:nvPr/>
        </p:nvSpPr>
        <p:spPr>
          <a:xfrm>
            <a:off x="5988300" y="4828050"/>
            <a:ext cx="3045900" cy="775200"/>
          </a:xfrm>
          <a:prstGeom prst="wedgeRectCallout">
            <a:avLst>
              <a:gd name="adj1" fmla="val -55670"/>
              <a:gd name="adj2" fmla="val -45969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Search step 2</a:t>
            </a:r>
            <a:r>
              <a:rPr lang="en-US"/>
              <a:t>: file-level search at partner STAC API</a:t>
            </a:r>
            <a:endParaRPr/>
          </a:p>
        </p:txBody>
      </p:sp>
      <p:sp>
        <p:nvSpPr>
          <p:cNvPr id="66" name="Google Shape;66;p12"/>
          <p:cNvSpPr/>
          <p:nvPr/>
        </p:nvSpPr>
        <p:spPr>
          <a:xfrm>
            <a:off x="2213275" y="3511425"/>
            <a:ext cx="4877100" cy="461100"/>
          </a:xfrm>
          <a:prstGeom prst="wedgeRectCallout">
            <a:avLst>
              <a:gd name="adj1" fmla="val -55670"/>
              <a:gd name="adj2" fmla="val -45969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HATEOAS</a:t>
            </a:r>
            <a:r>
              <a:rPr lang="en-US"/>
              <a:t> - links including ‘searching within this collection’</a:t>
            </a:r>
            <a:endParaRPr/>
          </a:p>
        </p:txBody>
      </p:sp>
      <p:sp>
        <p:nvSpPr>
          <p:cNvPr id="67" name="Google Shape;67;p12"/>
          <p:cNvSpPr/>
          <p:nvPr/>
        </p:nvSpPr>
        <p:spPr>
          <a:xfrm>
            <a:off x="2373175" y="1759375"/>
            <a:ext cx="3435600" cy="461100"/>
          </a:xfrm>
          <a:prstGeom prst="wedgeRectCallout">
            <a:avLst>
              <a:gd name="adj1" fmla="val -55670"/>
              <a:gd name="adj2" fmla="val -45969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Standards based</a:t>
            </a:r>
            <a:r>
              <a:rPr lang="en-US"/>
              <a:t>, </a:t>
            </a:r>
            <a:r>
              <a:rPr lang="en-US" b="1"/>
              <a:t>JSON</a:t>
            </a:r>
            <a:r>
              <a:rPr lang="en-US"/>
              <a:t> result format</a:t>
            </a:r>
            <a:endParaRPr/>
          </a:p>
        </p:txBody>
      </p:sp>
      <p:sp>
        <p:nvSpPr>
          <p:cNvPr id="68" name="Google Shape;68;p12"/>
          <p:cNvSpPr/>
          <p:nvPr/>
        </p:nvSpPr>
        <p:spPr>
          <a:xfrm>
            <a:off x="2797875" y="5445150"/>
            <a:ext cx="3045900" cy="775200"/>
          </a:xfrm>
          <a:prstGeom prst="wedgeRectCallout">
            <a:avLst>
              <a:gd name="adj1" fmla="val 44665"/>
              <a:gd name="adj2" fmla="val -13363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Machine-readable API</a:t>
            </a:r>
            <a:r>
              <a:rPr lang="en-US"/>
              <a:t> from STAC standard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The case for STAC API</a:t>
            </a:r>
            <a:endParaRPr sz="5000"/>
          </a:p>
        </p:txBody>
      </p:sp>
      <p:sp>
        <p:nvSpPr>
          <p:cNvPr id="74" name="Google Shape;74;p13"/>
          <p:cNvSpPr txBox="1"/>
          <p:nvPr/>
        </p:nvSpPr>
        <p:spPr>
          <a:xfrm>
            <a:off x="502150" y="1212450"/>
            <a:ext cx="8229600" cy="4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Already solves use cases outside of the federated use case (cloud-friendly discovery, for example)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Has all the features that made Open Search attractive for the implementation of a federated search architecture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Some CWIC providers have developed their own STAC APIs (</a:t>
            </a:r>
            <a:r>
              <a:rPr lang="en-US" sz="23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NASA</a:t>
            </a: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23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INPE</a:t>
            </a: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)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Existing, vibrant community and tooling (all open source)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○"/>
            </a:pPr>
            <a:r>
              <a:rPr lang="en-US" sz="23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5"/>
              </a:rPr>
              <a:t>STAC Browser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○"/>
            </a:pPr>
            <a:r>
              <a:rPr lang="en-US" sz="23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6"/>
              </a:rPr>
              <a:t>STAC API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○"/>
            </a:pPr>
            <a:r>
              <a:rPr lang="en-US" sz="23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7"/>
              </a:rPr>
              <a:t>pystac</a:t>
            </a: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 and </a:t>
            </a:r>
            <a:r>
              <a:rPr lang="en-US" sz="23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8"/>
              </a:rPr>
              <a:t>intake-stac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-US" sz="23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9"/>
              </a:rPr>
              <a:t>CMR</a:t>
            </a: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 and </a:t>
            </a:r>
            <a:r>
              <a:rPr lang="en-US" sz="23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10"/>
              </a:rPr>
              <a:t>CMR STAC</a:t>
            </a: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 are open sourced and being used successfully by MAAP and NOAA NCEI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STAC is specific to the earth science data domain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Needs for federated search</a:t>
            </a:r>
            <a:endParaRPr sz="5000"/>
          </a:p>
        </p:txBody>
      </p:sp>
      <p:sp>
        <p:nvSpPr>
          <p:cNvPr id="80" name="Google Shape;80;p14"/>
          <p:cNvSpPr txBox="1"/>
          <p:nvPr/>
        </p:nvSpPr>
        <p:spPr>
          <a:xfrm>
            <a:off x="457200" y="2274600"/>
            <a:ext cx="82296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A collection search endpoint definition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Collection search parameter - free text keyword search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An item search endpoint definition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Providing programmatic linkage between distinct catalogs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○"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Collections catalog -&gt; Collection Items search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Extending the API</a:t>
            </a: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Federated search STAC extension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The proposed API extension</a:t>
            </a:r>
            <a:endParaRPr sz="5000"/>
          </a:p>
        </p:txBody>
      </p:sp>
      <p:sp>
        <p:nvSpPr>
          <p:cNvPr id="92" name="Google Shape;92;p16"/>
          <p:cNvSpPr txBox="1"/>
          <p:nvPr/>
        </p:nvSpPr>
        <p:spPr>
          <a:xfrm>
            <a:off x="457200" y="2805600"/>
            <a:ext cx="82296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https://github.com/littleidiot40/stac-federated-search</a:t>
            </a:r>
            <a:endParaRPr sz="19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The key points are as follows,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Federated linkage</a:t>
            </a:r>
            <a:endParaRPr sz="5000"/>
          </a:p>
        </p:txBody>
      </p:sp>
      <p:sp>
        <p:nvSpPr>
          <p:cNvPr id="98" name="Google Shape;98;p17"/>
          <p:cNvSpPr txBox="1"/>
          <p:nvPr/>
        </p:nvSpPr>
        <p:spPr>
          <a:xfrm>
            <a:off x="457200" y="1951350"/>
            <a:ext cx="8229600" cy="3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Allowing links to Item Search endpoints from extra-domain catalogs in a catalog.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From CMR collections catalog: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rel</a:t>
            </a:r>
            <a:r>
              <a:rPr lang="en-US" sz="110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"items"</a:t>
            </a:r>
            <a:r>
              <a:rPr lang="en-US" sz="110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0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href</a:t>
            </a:r>
            <a:r>
              <a:rPr lang="en-US" sz="110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US" sz="1100" b="1" u="sng">
                <a:solidFill>
                  <a:schemeClr val="hlink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https://uops.nrsc.gov.in/stac/collections/IMS1_HYSI_GEO.v1.0/items|search</a:t>
            </a:r>
            <a:r>
              <a:rPr lang="en-US" sz="110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US" sz="110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0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76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title</a:t>
            </a:r>
            <a:r>
              <a:rPr lang="en-US" sz="110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"Granules in this collection"</a:t>
            </a:r>
            <a:r>
              <a:rPr lang="en-US" sz="110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0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76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-US" sz="110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100">
                <a:solidFill>
                  <a:srgbClr val="008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"application/json"</a:t>
            </a:r>
            <a:endParaRPr sz="1100">
              <a:solidFill>
                <a:srgbClr val="008000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2400"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OSDIS-EED">
  <a:themeElements>
    <a:clrScheme name="EOSDIS">
      <a:dk1>
        <a:srgbClr val="171717"/>
      </a:dk1>
      <a:lt1>
        <a:srgbClr val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Macintosh PowerPoint</Application>
  <PresentationFormat>On-screen Show (4:3)</PresentationFormat>
  <Paragraphs>131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Courier New</vt:lpstr>
      <vt:lpstr>Verdana</vt:lpstr>
      <vt:lpstr>Helvetica Neue</vt:lpstr>
      <vt:lpstr>Lato Light</vt:lpstr>
      <vt:lpstr>Source Sans Pro</vt:lpstr>
      <vt:lpstr>Lato</vt:lpstr>
      <vt:lpstr>Avenir</vt:lpstr>
      <vt:lpstr>EOSDIS-EED</vt:lpstr>
      <vt:lpstr>STAC API for federated search</vt:lpstr>
      <vt:lpstr>Summary</vt:lpstr>
      <vt:lpstr>Recap</vt:lpstr>
      <vt:lpstr>Federate STAC in a nutshell</vt:lpstr>
      <vt:lpstr>The case for STAC API</vt:lpstr>
      <vt:lpstr>Needs for federated search</vt:lpstr>
      <vt:lpstr>Extending the API</vt:lpstr>
      <vt:lpstr>The proposed API extension</vt:lpstr>
      <vt:lpstr>Federated linkage</vt:lpstr>
      <vt:lpstr>Collection search</vt:lpstr>
      <vt:lpstr>Decoupling collection search</vt:lpstr>
      <vt:lpstr>STAC and collection search</vt:lpstr>
      <vt:lpstr>The OGC records API*</vt:lpstr>
      <vt:lpstr>Next steps</vt:lpstr>
      <vt:lpstr>Get eyes on candidate extension</vt:lpstr>
      <vt:lpstr>Implement the federated extension</vt:lpstr>
      <vt:lpstr>Stick or twist?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 API for federated search</dc:title>
  <cp:lastModifiedBy>Newman, Douglas J. (GSFC-5860)</cp:lastModifiedBy>
  <cp:revision>1</cp:revision>
  <dcterms:modified xsi:type="dcterms:W3CDTF">2022-08-25T15:22:11Z</dcterms:modified>
</cp:coreProperties>
</file>