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1"/>
  </p:notesMasterIdLst>
  <p:sldIdLst>
    <p:sldId id="281" r:id="rId2"/>
    <p:sldId id="301" r:id="rId3"/>
    <p:sldId id="300" r:id="rId4"/>
    <p:sldId id="296" r:id="rId5"/>
    <p:sldId id="273" r:id="rId6"/>
    <p:sldId id="275" r:id="rId7"/>
    <p:sldId id="258" r:id="rId8"/>
    <p:sldId id="278" r:id="rId9"/>
    <p:sldId id="279" r:id="rId10"/>
    <p:sldId id="298" r:id="rId11"/>
    <p:sldId id="288" r:id="rId12"/>
    <p:sldId id="297" r:id="rId13"/>
    <p:sldId id="287" r:id="rId14"/>
    <p:sldId id="289" r:id="rId15"/>
    <p:sldId id="290" r:id="rId16"/>
    <p:sldId id="292" r:id="rId17"/>
    <p:sldId id="293" r:id="rId18"/>
    <p:sldId id="295" r:id="rId19"/>
    <p:sldId id="299" r:id="rId20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8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28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80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59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00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18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289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70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2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10327196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 smtClean="0"/>
              <a:t>Technology Exploration</a:t>
            </a:r>
            <a:br>
              <a:rPr lang="en-GB" sz="7500" dirty="0" smtClean="0"/>
            </a:br>
            <a:r>
              <a:rPr lang="en-GB" sz="7500" dirty="0"/>
              <a:t/>
            </a:r>
            <a:br>
              <a:rPr lang="en-GB" sz="7500" dirty="0"/>
            </a:br>
            <a:r>
              <a:rPr lang="en-GB" sz="7500" dirty="0" smtClean="0"/>
              <a:t>FEDERATION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384371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Karim Ramage, CNRS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Richard Moreno, CNES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</a:t>
            </a:r>
            <a:r>
              <a:rPr lang="en-GB" sz="18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2022.10.06_14.40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2022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9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08620" y="1219200"/>
            <a:ext cx="11594498" cy="3257487"/>
          </a:xfrm>
        </p:spPr>
        <p:txBody>
          <a:bodyPr/>
          <a:lstStyle/>
          <a:p>
            <a:r>
              <a:rPr lang="en-US" dirty="0" smtClean="0"/>
              <a:t>Gaia-X </a:t>
            </a:r>
            <a:r>
              <a:rPr lang="en-US" dirty="0"/>
              <a:t>strives for innovation through digital sovereignty.</a:t>
            </a:r>
          </a:p>
          <a:p>
            <a:endParaRPr lang="en-US" sz="1400" dirty="0"/>
          </a:p>
          <a:p>
            <a:r>
              <a:rPr lang="en-US" dirty="0" smtClean="0"/>
              <a:t>Goal </a:t>
            </a:r>
            <a:r>
              <a:rPr lang="en-US" dirty="0"/>
              <a:t>is to establish an ecosystem, whereby data is shared and made available in a trustworthy environment.</a:t>
            </a:r>
          </a:p>
          <a:p>
            <a:endParaRPr lang="en-US" sz="1400" dirty="0"/>
          </a:p>
          <a:p>
            <a:r>
              <a:rPr lang="en-US" dirty="0" smtClean="0"/>
              <a:t>The </a:t>
            </a:r>
            <a:r>
              <a:rPr lang="en-US" dirty="0"/>
              <a:t>intention is </a:t>
            </a:r>
            <a:r>
              <a:rPr lang="en-US" dirty="0" smtClean="0"/>
              <a:t>to give </a:t>
            </a:r>
            <a:r>
              <a:rPr lang="en-US" dirty="0"/>
              <a:t>the control back to the users by retaining sovereignty over their data.</a:t>
            </a:r>
          </a:p>
          <a:p>
            <a:endParaRPr lang="en-US" sz="1400" dirty="0"/>
          </a:p>
          <a:p>
            <a:r>
              <a:rPr lang="en-US" dirty="0"/>
              <a:t>O</a:t>
            </a:r>
            <a:r>
              <a:rPr lang="en-US" dirty="0" smtClean="0"/>
              <a:t>utcome </a:t>
            </a:r>
            <a:r>
              <a:rPr lang="en-US" dirty="0"/>
              <a:t>will not be a cloud. It is a federated system linking many cloud service providers and users together in a transparent environment that will drive the European data economy of tomorrow.</a:t>
            </a:r>
            <a:endParaRPr lang="fr-FR" dirty="0"/>
          </a:p>
        </p:txBody>
      </p:sp>
      <p:sp>
        <p:nvSpPr>
          <p:cNvPr id="7" name="Google Shape;79;p9"/>
          <p:cNvSpPr txBox="1"/>
          <p:nvPr/>
        </p:nvSpPr>
        <p:spPr>
          <a:xfrm>
            <a:off x="119375" y="207604"/>
            <a:ext cx="107062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GAIA-X </a:t>
            </a: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200" dirty="0">
                <a:solidFill>
                  <a:schemeClr val="lt1"/>
                </a:solidFill>
              </a:rPr>
              <a:t>Federated and Secure Data Infrastructure</a:t>
            </a: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797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6" y="1362206"/>
            <a:ext cx="9053093" cy="5095237"/>
          </a:xfrm>
          <a:prstGeom prst="rect">
            <a:avLst/>
          </a:prstGeom>
        </p:spPr>
      </p:pic>
      <p:sp>
        <p:nvSpPr>
          <p:cNvPr id="79" name="Google Shape;79;p9"/>
          <p:cNvSpPr txBox="1"/>
          <p:nvPr/>
        </p:nvSpPr>
        <p:spPr>
          <a:xfrm>
            <a:off x="108865" y="-2602"/>
            <a:ext cx="939063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of GAIA-X – European clouds federation to foster data usages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687236" y="1752227"/>
            <a:ext cx="250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Data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spaces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 </a:t>
            </a:r>
          </a:p>
          <a:p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European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Data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Strategy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Connecteur droit avec flèche 3"/>
          <p:cNvCxnSpPr>
            <a:endCxn id="2" idx="1"/>
          </p:cNvCxnSpPr>
          <p:nvPr/>
        </p:nvCxnSpPr>
        <p:spPr>
          <a:xfrm flipV="1">
            <a:off x="8217243" y="2013837"/>
            <a:ext cx="1469993" cy="427861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12" idx="1"/>
          </p:cNvCxnSpPr>
          <p:nvPr/>
        </p:nvCxnSpPr>
        <p:spPr>
          <a:xfrm flipV="1">
            <a:off x="4804184" y="2807925"/>
            <a:ext cx="4132410" cy="8383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936594" y="2438593"/>
            <a:ext cx="3273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Federated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Identity</a:t>
            </a:r>
            <a:r>
              <a:rPr lang="fr-FR" dirty="0" smtClean="0">
                <a:solidFill>
                  <a:srgbClr val="FF0000"/>
                </a:solidFill>
              </a:rPr>
              <a:t> Management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Trust management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Federated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access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566709" y="3596335"/>
            <a:ext cx="1369885" cy="20281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936594" y="3209692"/>
            <a:ext cx="3046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Policies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 &amp; Usage control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Usage control for data protection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Security concepts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509409" y="4110678"/>
            <a:ext cx="1259021" cy="13314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742577" y="3830319"/>
            <a:ext cx="3448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Relation </a:t>
            </a:r>
            <a:r>
              <a:rPr lang="fr-FR" dirty="0" err="1" smtClean="0">
                <a:solidFill>
                  <a:srgbClr val="FF0000"/>
                </a:solidFill>
              </a:rPr>
              <a:t>between</a:t>
            </a:r>
            <a:r>
              <a:rPr lang="fr-FR" dirty="0" smtClean="0">
                <a:solidFill>
                  <a:srgbClr val="FF0000"/>
                </a:solidFill>
              </a:rPr>
              <a:t> service providers and </a:t>
            </a:r>
            <a:r>
              <a:rPr lang="fr-FR" dirty="0" err="1" smtClean="0">
                <a:solidFill>
                  <a:srgbClr val="FF0000"/>
                </a:solidFill>
              </a:rPr>
              <a:t>consumers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Rights</a:t>
            </a:r>
            <a:r>
              <a:rPr lang="fr-FR" dirty="0" smtClean="0">
                <a:solidFill>
                  <a:srgbClr val="FF0000"/>
                </a:solidFill>
              </a:rPr>
              <a:t> &amp; obligations of participants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On-</a:t>
            </a:r>
            <a:r>
              <a:rPr lang="fr-FR" dirty="0" err="1" smtClean="0">
                <a:solidFill>
                  <a:srgbClr val="FF0000"/>
                </a:solidFill>
              </a:rPr>
              <a:t>Boarding</a:t>
            </a:r>
            <a:r>
              <a:rPr lang="fr-FR" dirty="0" smtClean="0">
                <a:solidFill>
                  <a:srgbClr val="FF0000"/>
                </a:solidFill>
              </a:rPr>
              <a:t> &amp; certification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804184" y="4169794"/>
            <a:ext cx="4017285" cy="1007687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821469" y="4847599"/>
            <a:ext cx="3046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Self description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Service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Governance</a:t>
            </a:r>
            <a:endParaRPr lang="fr-F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Monitoring &amp; </a:t>
            </a:r>
            <a:r>
              <a:rPr lang="fr-FR" dirty="0" err="1" smtClean="0">
                <a:solidFill>
                  <a:schemeClr val="accent2">
                    <a:lumMod val="50000"/>
                  </a:schemeClr>
                </a:solidFill>
              </a:rPr>
              <a:t>metering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915278" y="5971922"/>
            <a:ext cx="3302863" cy="2110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9218141" y="5663145"/>
            <a:ext cx="276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Network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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Backbone</a:t>
            </a:r>
            <a:endParaRPr lang="fr-F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Interoperability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(data, services, processing)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10327196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 smtClean="0"/>
              <a:t>Different aspects of </a:t>
            </a:r>
            <a:br>
              <a:rPr lang="en-GB" sz="7500" dirty="0" smtClean="0"/>
            </a:br>
            <a:r>
              <a:rPr lang="en-GB" sz="7500" dirty="0" smtClean="0"/>
              <a:t>federations</a:t>
            </a:r>
            <a:br>
              <a:rPr lang="en-GB" sz="7500" dirty="0" smtClean="0"/>
            </a:br>
            <a:r>
              <a:rPr lang="en-GB" sz="7500" dirty="0"/>
              <a:t/>
            </a:r>
            <a:br>
              <a:rPr lang="en-GB" sz="7500" dirty="0"/>
            </a:br>
            <a:r>
              <a:rPr lang="en-GB" sz="5400" dirty="0" smtClean="0"/>
              <a:t>Derived from GAIA-X</a:t>
            </a:r>
            <a:br>
              <a:rPr lang="en-GB" sz="5400" dirty="0" smtClean="0"/>
            </a:br>
            <a:r>
              <a:rPr lang="en-GB" sz="5400" dirty="0" smtClean="0"/>
              <a:t>model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6185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254817" y="1310910"/>
            <a:ext cx="11495400" cy="5128979"/>
          </a:xfrm>
        </p:spPr>
        <p:txBody>
          <a:bodyPr/>
          <a:lstStyle/>
          <a:p>
            <a:r>
              <a:rPr lang="fr-FR" sz="2000" dirty="0" smtClean="0">
                <a:solidFill>
                  <a:srgbClr val="7030A0"/>
                </a:solidFill>
              </a:rPr>
              <a:t>Smart services</a:t>
            </a:r>
            <a:endParaRPr lang="fr-FR" sz="2000" dirty="0">
              <a:solidFill>
                <a:srgbClr val="7030A0"/>
              </a:solidFill>
            </a:endParaRPr>
          </a:p>
          <a:p>
            <a:r>
              <a:rPr lang="fr-FR" sz="2000" dirty="0" err="1" smtClean="0">
                <a:solidFill>
                  <a:srgbClr val="7030A0"/>
                </a:solidFill>
              </a:rPr>
              <a:t>Sectorial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dataspaces</a:t>
            </a:r>
            <a:r>
              <a:rPr lang="fr-FR" sz="2000" dirty="0" smtClean="0">
                <a:solidFill>
                  <a:srgbClr val="7030A0"/>
                </a:solidFill>
              </a:rPr>
              <a:t> (Green deal, agriculture, …)</a:t>
            </a:r>
          </a:p>
          <a:p>
            <a:r>
              <a:rPr lang="fr-FR" sz="2000" dirty="0" err="1" smtClean="0">
                <a:solidFill>
                  <a:srgbClr val="7030A0"/>
                </a:solidFill>
              </a:rPr>
              <a:t>Community</a:t>
            </a:r>
            <a:r>
              <a:rPr lang="fr-FR" sz="2000" dirty="0" smtClean="0">
                <a:solidFill>
                  <a:srgbClr val="7030A0"/>
                </a:solidFill>
              </a:rPr>
              <a:t> &amp; organisations Data </a:t>
            </a:r>
            <a:r>
              <a:rPr lang="fr-FR" sz="2000" dirty="0" err="1" smtClean="0">
                <a:solidFill>
                  <a:srgbClr val="7030A0"/>
                </a:solidFill>
              </a:rPr>
              <a:t>Space</a:t>
            </a:r>
            <a:r>
              <a:rPr lang="fr-FR" sz="2000" dirty="0" smtClean="0">
                <a:solidFill>
                  <a:srgbClr val="7030A0"/>
                </a:solidFill>
              </a:rPr>
              <a:t> (</a:t>
            </a:r>
            <a:r>
              <a:rPr lang="fr-FR" sz="2000" dirty="0" err="1" smtClean="0">
                <a:solidFill>
                  <a:srgbClr val="7030A0"/>
                </a:solidFill>
              </a:rPr>
              <a:t>including</a:t>
            </a:r>
            <a:r>
              <a:rPr lang="fr-FR" sz="2000" dirty="0" smtClean="0">
                <a:solidFill>
                  <a:srgbClr val="7030A0"/>
                </a:solidFill>
              </a:rPr>
              <a:t> services &amp; </a:t>
            </a:r>
            <a:r>
              <a:rPr lang="fr-FR" sz="2000" dirty="0" err="1" smtClean="0">
                <a:solidFill>
                  <a:srgbClr val="7030A0"/>
                </a:solidFill>
              </a:rPr>
              <a:t>platforms</a:t>
            </a:r>
            <a:r>
              <a:rPr lang="fr-FR" sz="2000" dirty="0" smtClean="0">
                <a:solidFill>
                  <a:srgbClr val="7030A0"/>
                </a:solidFill>
              </a:rPr>
              <a:t>)</a:t>
            </a:r>
            <a:endParaRPr lang="fr-FR" sz="2000" dirty="0">
              <a:solidFill>
                <a:srgbClr val="7030A0"/>
              </a:solidFill>
            </a:endParaRPr>
          </a:p>
          <a:p>
            <a:r>
              <a:rPr lang="fr-FR" sz="2000" dirty="0" err="1" smtClean="0"/>
              <a:t>Federation</a:t>
            </a:r>
            <a:r>
              <a:rPr lang="fr-FR" sz="2000" dirty="0" smtClean="0"/>
              <a:t> Services</a:t>
            </a:r>
          </a:p>
          <a:p>
            <a:pPr lvl="1"/>
            <a:r>
              <a:rPr lang="fr-FR" sz="1600" dirty="0" err="1" smtClean="0"/>
              <a:t>Federated</a:t>
            </a:r>
            <a:r>
              <a:rPr lang="fr-FR" sz="1600" dirty="0" smtClean="0"/>
              <a:t> catalogue &amp; </a:t>
            </a:r>
            <a:r>
              <a:rPr lang="fr-FR" sz="1600" dirty="0" err="1" smtClean="0"/>
              <a:t>discovery</a:t>
            </a:r>
            <a:r>
              <a:rPr lang="fr-FR" sz="1600" dirty="0" smtClean="0"/>
              <a:t>, </a:t>
            </a:r>
            <a:r>
              <a:rPr lang="fr-FR" sz="1600" dirty="0" err="1" smtClean="0"/>
              <a:t>Identity</a:t>
            </a:r>
            <a:r>
              <a:rPr lang="fr-FR" sz="1600" dirty="0" smtClean="0"/>
              <a:t> &amp; Trust, compliance (CTS), </a:t>
            </a:r>
            <a:r>
              <a:rPr lang="fr-FR" sz="1600" dirty="0" err="1" smtClean="0"/>
              <a:t>sovereign</a:t>
            </a:r>
            <a:r>
              <a:rPr lang="fr-FR" sz="1600" dirty="0" smtClean="0"/>
              <a:t> data exchange</a:t>
            </a:r>
          </a:p>
          <a:p>
            <a:r>
              <a:rPr lang="fr-FR" sz="2000" dirty="0" err="1" smtClean="0">
                <a:sym typeface="Wingdings" panose="05000000000000000000" pitchFamily="2" charset="2"/>
              </a:rPr>
              <a:t>Platforms</a:t>
            </a:r>
            <a:r>
              <a:rPr lang="fr-FR" sz="2000" dirty="0" smtClean="0">
                <a:sym typeface="Wingdings" panose="05000000000000000000" pitchFamily="2" charset="2"/>
              </a:rPr>
              <a:t>  </a:t>
            </a:r>
            <a:r>
              <a:rPr lang="fr-FR" sz="2000" dirty="0" err="1" smtClean="0">
                <a:sym typeface="Wingdings" panose="05000000000000000000" pitchFamily="2" charset="2"/>
              </a:rPr>
              <a:t>PaaS</a:t>
            </a:r>
            <a:endParaRPr lang="fr-FR" sz="2000" dirty="0" smtClean="0"/>
          </a:p>
          <a:p>
            <a:pPr lvl="1"/>
            <a:r>
              <a:rPr lang="fr-FR" sz="1600" dirty="0" err="1" smtClean="0"/>
              <a:t>DataCubes</a:t>
            </a:r>
            <a:r>
              <a:rPr lang="fr-FR" sz="1600" dirty="0" smtClean="0"/>
              <a:t> (EAIL), Notebooks</a:t>
            </a:r>
            <a:endParaRPr lang="fr-FR" sz="1600" dirty="0"/>
          </a:p>
          <a:p>
            <a:r>
              <a:rPr lang="fr-FR" sz="2000" dirty="0" smtClean="0"/>
              <a:t>Data &amp; services </a:t>
            </a:r>
            <a:r>
              <a:rPr lang="fr-FR" sz="2000" dirty="0" smtClean="0">
                <a:sym typeface="Wingdings" panose="05000000000000000000" pitchFamily="2" charset="2"/>
              </a:rPr>
              <a:t> </a:t>
            </a:r>
            <a:r>
              <a:rPr lang="fr-FR" sz="2000" dirty="0" err="1" smtClean="0">
                <a:sym typeface="Wingdings" panose="05000000000000000000" pitchFamily="2" charset="2"/>
              </a:rPr>
              <a:t>DaaS</a:t>
            </a:r>
            <a:endParaRPr lang="fr-FR" sz="2000" dirty="0" smtClean="0"/>
          </a:p>
          <a:p>
            <a:r>
              <a:rPr lang="fr-FR" sz="2000" dirty="0" smtClean="0"/>
              <a:t>Infrastructures </a:t>
            </a:r>
            <a:r>
              <a:rPr lang="fr-FR" sz="2000" dirty="0" smtClean="0">
                <a:sym typeface="Wingdings" panose="05000000000000000000" pitchFamily="2" charset="2"/>
              </a:rPr>
              <a:t> ~</a:t>
            </a:r>
            <a:r>
              <a:rPr lang="fr-FR" sz="2000" dirty="0" err="1" smtClean="0">
                <a:sym typeface="Wingdings" panose="05000000000000000000" pitchFamily="2" charset="2"/>
              </a:rPr>
              <a:t>IaaS</a:t>
            </a:r>
            <a:endParaRPr lang="fr-FR" sz="2000" dirty="0" smtClean="0"/>
          </a:p>
          <a:p>
            <a:pPr lvl="1"/>
            <a:r>
              <a:rPr lang="fr-FR" sz="1600" dirty="0" smtClean="0"/>
              <a:t>Network, HPC, </a:t>
            </a:r>
            <a:r>
              <a:rPr lang="fr-FR" sz="1600" dirty="0" err="1" smtClean="0"/>
              <a:t>clouds</a:t>
            </a:r>
            <a:endParaRPr lang="fr-FR" sz="1600" dirty="0" smtClean="0"/>
          </a:p>
          <a:p>
            <a:pPr lvl="1"/>
            <a:r>
              <a:rPr lang="fr-FR" sz="1600" dirty="0" smtClean="0"/>
              <a:t>Business model</a:t>
            </a: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First </a:t>
            </a:r>
            <a:r>
              <a:rPr lang="fr-FR" dirty="0" err="1" smtClean="0"/>
              <a:t>draft</a:t>
            </a:r>
            <a:r>
              <a:rPr lang="fr-FR" dirty="0" smtClean="0"/>
              <a:t> of </a:t>
            </a:r>
            <a:r>
              <a:rPr lang="fr-FR" dirty="0" err="1" smtClean="0"/>
              <a:t>federation</a:t>
            </a:r>
            <a:r>
              <a:rPr lang="fr-FR" dirty="0" smtClean="0"/>
              <a:t> model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62" y="3542886"/>
            <a:ext cx="5797798" cy="242641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825388" y="1850062"/>
            <a:ext cx="24276" cy="296469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85523" y="4877475"/>
            <a:ext cx="86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Infra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203731"/>
            <a:ext cx="144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FF0000"/>
                </a:solidFill>
              </a:rPr>
              <a:t>Users</a:t>
            </a:r>
            <a:r>
              <a:rPr lang="fr-FR" sz="1800" dirty="0" smtClean="0">
                <a:solidFill>
                  <a:srgbClr val="FF0000"/>
                </a:solidFill>
              </a:rPr>
              <a:t> / Applications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37009" y="5969304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ESA model for </a:t>
            </a:r>
            <a:r>
              <a:rPr lang="fr-FR" dirty="0" err="1" smtClean="0"/>
              <a:t>platforms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8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24233" y="1124793"/>
            <a:ext cx="11495400" cy="5096611"/>
          </a:xfrm>
        </p:spPr>
        <p:txBody>
          <a:bodyPr/>
          <a:lstStyle/>
          <a:p>
            <a:r>
              <a:rPr lang="en-US" sz="1800" dirty="0" smtClean="0"/>
              <a:t>Types of infrastructures:</a:t>
            </a:r>
          </a:p>
          <a:p>
            <a:pPr lvl="1"/>
            <a:r>
              <a:rPr lang="en-US" sz="1400" dirty="0" smtClean="0"/>
              <a:t>Cloud (public &amp; private) : AWS, Google, OVH, Orange BS, T-System, Cloud Ferro, Microsoft, EGI, …</a:t>
            </a:r>
          </a:p>
          <a:p>
            <a:pPr lvl="1"/>
            <a:r>
              <a:rPr lang="en-US" sz="1400" dirty="0" smtClean="0"/>
              <a:t>HPC (mostly public) : PRACE/GENCI, </a:t>
            </a:r>
            <a:r>
              <a:rPr lang="en-US" sz="1400" dirty="0" err="1" smtClean="0"/>
              <a:t>EuroHPC</a:t>
            </a:r>
            <a:r>
              <a:rPr lang="en-US" sz="1400" dirty="0" smtClean="0"/>
              <a:t>, EGI, Regional HPC, organizations HPC (</a:t>
            </a:r>
            <a:r>
              <a:rPr lang="en-US" sz="1400" dirty="0" err="1" smtClean="0"/>
              <a:t>eg</a:t>
            </a:r>
            <a:r>
              <a:rPr lang="en-US" sz="1400" dirty="0" smtClean="0"/>
              <a:t> CNES, IFREMER, DLR, …)</a:t>
            </a:r>
          </a:p>
          <a:p>
            <a:pPr lvl="1"/>
            <a:r>
              <a:rPr lang="en-US" sz="1400" dirty="0" smtClean="0"/>
              <a:t>Edge instances</a:t>
            </a:r>
          </a:p>
          <a:p>
            <a:pPr lvl="1"/>
            <a:r>
              <a:rPr lang="en-US" sz="1400" dirty="0" smtClean="0"/>
              <a:t>Network : in Europe GEANT/RENATER – for public cloud associated to egress - &amp; last mile network</a:t>
            </a:r>
          </a:p>
          <a:p>
            <a:pPr lvl="2"/>
            <a:r>
              <a:rPr lang="en-US" sz="1000" dirty="0"/>
              <a:t>Dedicated bandwidth</a:t>
            </a:r>
          </a:p>
          <a:p>
            <a:pPr lvl="2"/>
            <a:r>
              <a:rPr lang="en-US" sz="1000" dirty="0"/>
              <a:t>Secured communication channels (private WAN / VPN</a:t>
            </a:r>
            <a:r>
              <a:rPr lang="en-US" sz="1000" dirty="0" smtClean="0"/>
              <a:t>)</a:t>
            </a:r>
          </a:p>
          <a:p>
            <a:pPr lvl="2"/>
            <a:r>
              <a:rPr lang="en-US" sz="1000" dirty="0"/>
              <a:t>Security: Definition of trusted zones and </a:t>
            </a:r>
            <a:r>
              <a:rPr lang="en-US" sz="1000" dirty="0" smtClean="0"/>
              <a:t>partners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Compliance (legal: regulation &amp; policies)</a:t>
            </a:r>
          </a:p>
          <a:p>
            <a:pPr lvl="1"/>
            <a:r>
              <a:rPr lang="en-US" sz="1400" dirty="0" smtClean="0"/>
              <a:t>Business model (can be at no cost – </a:t>
            </a:r>
            <a:r>
              <a:rPr lang="en-US" sz="1400" dirty="0" smtClean="0"/>
              <a:t>based on scientific </a:t>
            </a:r>
            <a:r>
              <a:rPr lang="en-US" sz="1400" dirty="0" smtClean="0"/>
              <a:t>excellence </a:t>
            </a:r>
            <a:r>
              <a:rPr lang="en-US" sz="1400" dirty="0" smtClean="0"/>
              <a:t>– or funded by </a:t>
            </a:r>
            <a:r>
              <a:rPr lang="en-US" sz="1400" dirty="0" err="1" smtClean="0"/>
              <a:t>projets</a:t>
            </a:r>
            <a:r>
              <a:rPr lang="en-US" sz="1400" dirty="0" smtClean="0"/>
              <a:t>/users)</a:t>
            </a:r>
            <a:endParaRPr lang="en-US" sz="1400" dirty="0" smtClean="0"/>
          </a:p>
          <a:p>
            <a:pPr lvl="1"/>
            <a:r>
              <a:rPr lang="en-US" sz="1400" dirty="0"/>
              <a:t>Transparency for contractual terms &amp; references</a:t>
            </a:r>
            <a:endParaRPr lang="en-US" sz="1400" dirty="0" smtClean="0"/>
          </a:p>
          <a:p>
            <a:pPr lvl="1"/>
            <a:r>
              <a:rPr lang="en-US" sz="1400" dirty="0" smtClean="0"/>
              <a:t>Regulations: in Europe GPDR, Security (</a:t>
            </a:r>
            <a:r>
              <a:rPr lang="en-US" sz="1400" dirty="0" err="1" smtClean="0"/>
              <a:t>eg</a:t>
            </a:r>
            <a:r>
              <a:rPr lang="en-US" sz="1400" dirty="0" smtClean="0"/>
              <a:t> EC cybersecurity requirement or NASA NGAP), …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Portability, Interoperability &amp; Interconnectivity</a:t>
            </a:r>
          </a:p>
          <a:p>
            <a:pPr lvl="1"/>
            <a:r>
              <a:rPr lang="en-US" sz="1400" dirty="0" smtClean="0"/>
              <a:t>Interoperability of processing : OGC testbed, </a:t>
            </a:r>
            <a:r>
              <a:rPr lang="en-US" sz="1400" dirty="0" err="1" smtClean="0"/>
              <a:t>OpenEO</a:t>
            </a:r>
            <a:r>
              <a:rPr lang="en-US" sz="1400" dirty="0" smtClean="0"/>
              <a:t>, Containers/K8S, </a:t>
            </a:r>
            <a:r>
              <a:rPr lang="en-US" sz="1400" dirty="0" smtClean="0"/>
              <a:t>…</a:t>
            </a:r>
          </a:p>
          <a:p>
            <a:pPr lvl="1"/>
            <a:r>
              <a:rPr lang="en-US" sz="1400" dirty="0"/>
              <a:t>Federation of heterogeneous infrastructures : HPC, Grid Computing, </a:t>
            </a:r>
            <a:r>
              <a:rPr lang="en-US" sz="1400" dirty="0" smtClean="0"/>
              <a:t>cloud &amp; different types of hardware</a:t>
            </a:r>
            <a:endParaRPr lang="en-US" sz="1400" dirty="0"/>
          </a:p>
          <a:p>
            <a:pPr lvl="1"/>
            <a:r>
              <a:rPr lang="en-US" sz="1400" dirty="0"/>
              <a:t>Services stack deployment through </a:t>
            </a:r>
            <a:r>
              <a:rPr lang="en-US" sz="1400" dirty="0" err="1"/>
              <a:t>IaaC</a:t>
            </a:r>
            <a:r>
              <a:rPr lang="en-US" sz="1400" dirty="0"/>
              <a:t> on Cloud infrastructures (</a:t>
            </a:r>
            <a:r>
              <a:rPr lang="en-US" sz="1400" dirty="0" err="1"/>
              <a:t>openstack</a:t>
            </a:r>
            <a:r>
              <a:rPr lang="en-US" sz="1400" dirty="0"/>
              <a:t>, K8S, …) </a:t>
            </a:r>
            <a:endParaRPr lang="en-US" sz="1400" dirty="0" smtClean="0"/>
          </a:p>
          <a:p>
            <a:pPr lvl="1"/>
            <a:r>
              <a:rPr lang="en-US" sz="1400" dirty="0" smtClean="0"/>
              <a:t>Interconnectivity: network, data grid (</a:t>
            </a:r>
            <a:r>
              <a:rPr lang="en-US" sz="1400" dirty="0" err="1" smtClean="0"/>
              <a:t>iRODS</a:t>
            </a:r>
            <a:r>
              <a:rPr lang="en-US" sz="1400" dirty="0" smtClean="0"/>
              <a:t>, RUCIO, Tooled S3 interface)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Iaas</a:t>
            </a:r>
            <a:r>
              <a:rPr lang="fr-FR" dirty="0" smtClean="0"/>
              <a:t> - Infrastructures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80690" y="85760"/>
            <a:ext cx="1338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Federation</a:t>
            </a:r>
            <a:endParaRPr lang="fr-FR" dirty="0" smtClean="0"/>
          </a:p>
          <a:p>
            <a:r>
              <a:rPr lang="fr-FR" dirty="0" err="1" smtClean="0"/>
              <a:t>PaaS</a:t>
            </a:r>
            <a:endParaRPr lang="fr-FR" dirty="0" smtClean="0"/>
          </a:p>
          <a:p>
            <a:r>
              <a:rPr lang="fr-FR" dirty="0" err="1" smtClean="0"/>
              <a:t>DaaS</a:t>
            </a:r>
            <a:endParaRPr lang="fr-FR" dirty="0" smtClean="0"/>
          </a:p>
          <a:p>
            <a:r>
              <a:rPr lang="fr-FR" b="1" dirty="0" err="1" smtClean="0"/>
              <a:t>IaaS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071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32325" y="1076241"/>
            <a:ext cx="11495400" cy="5096611"/>
          </a:xfrm>
        </p:spPr>
        <p:txBody>
          <a:bodyPr/>
          <a:lstStyle/>
          <a:p>
            <a:r>
              <a:rPr lang="en-US" sz="1800" dirty="0" smtClean="0"/>
              <a:t>Types of Data as a Services:</a:t>
            </a:r>
          </a:p>
          <a:p>
            <a:pPr lvl="1"/>
            <a:r>
              <a:rPr lang="en-US" sz="1400" dirty="0" smtClean="0"/>
              <a:t>Data access &amp; other services</a:t>
            </a:r>
          </a:p>
          <a:p>
            <a:pPr lvl="1"/>
            <a:r>
              <a:rPr lang="en-US" sz="1400" dirty="0" smtClean="0"/>
              <a:t>Space data – also in situ data useful for applications &amp; projects</a:t>
            </a:r>
          </a:p>
          <a:p>
            <a:pPr lvl="1"/>
            <a:r>
              <a:rPr lang="en-US" sz="1400" dirty="0" smtClean="0"/>
              <a:t>Data Terra RI data &amp; services centers</a:t>
            </a:r>
          </a:p>
          <a:p>
            <a:pPr lvl="1"/>
            <a:r>
              <a:rPr lang="en-US" sz="1400" dirty="0" smtClean="0"/>
              <a:t>Copernicus open hub – Nasa Earth Data portal – DLR </a:t>
            </a:r>
            <a:r>
              <a:rPr lang="en-US" sz="1400" dirty="0" err="1" smtClean="0"/>
              <a:t>Eoweb</a:t>
            </a:r>
            <a:r>
              <a:rPr lang="en-US" sz="1400" dirty="0" smtClean="0"/>
              <a:t>  - JAXA G-Portal – CNES </a:t>
            </a:r>
            <a:r>
              <a:rPr lang="en-US" sz="1400" dirty="0" err="1" smtClean="0"/>
              <a:t>GeoDataHub</a:t>
            </a:r>
            <a:r>
              <a:rPr lang="en-US" sz="1400" dirty="0" smtClean="0"/>
              <a:t> – Airbus platform</a:t>
            </a:r>
          </a:p>
          <a:p>
            <a:r>
              <a:rPr lang="en-US" sz="1800" dirty="0" smtClean="0"/>
              <a:t>Compliance (legal: regulation &amp; policies)</a:t>
            </a:r>
          </a:p>
          <a:p>
            <a:pPr lvl="1"/>
            <a:r>
              <a:rPr lang="en-US" sz="1400" dirty="0" smtClean="0"/>
              <a:t>Business model (can be at no cost: </a:t>
            </a:r>
            <a:r>
              <a:rPr lang="en-US" sz="1400" dirty="0" err="1" smtClean="0"/>
              <a:t>eg</a:t>
            </a:r>
            <a:r>
              <a:rPr lang="en-US" sz="1400" dirty="0" smtClean="0"/>
              <a:t> open data  -  can have a cost: </a:t>
            </a:r>
            <a:r>
              <a:rPr lang="en-US" sz="1400" dirty="0" err="1" smtClean="0"/>
              <a:t>eg</a:t>
            </a:r>
            <a:r>
              <a:rPr lang="en-US" sz="1400" dirty="0" smtClean="0"/>
              <a:t> VHR optical data)</a:t>
            </a:r>
          </a:p>
          <a:p>
            <a:pPr lvl="1"/>
            <a:r>
              <a:rPr lang="en-US" sz="1400" dirty="0"/>
              <a:t>Transparency for contractual terms &amp; references</a:t>
            </a:r>
          </a:p>
          <a:p>
            <a:pPr lvl="1"/>
            <a:r>
              <a:rPr lang="en-US" sz="1400" dirty="0" smtClean="0"/>
              <a:t>Regulations: in Europe GPDR, INSPIRE, France: ‘</a:t>
            </a:r>
            <a:r>
              <a:rPr lang="en-US" sz="1400" dirty="0" err="1" smtClean="0"/>
              <a:t>loi</a:t>
            </a:r>
            <a:r>
              <a:rPr lang="en-US" sz="1400" dirty="0" smtClean="0"/>
              <a:t> pour </a:t>
            </a:r>
            <a:r>
              <a:rPr lang="en-US" sz="1400" dirty="0" err="1" smtClean="0"/>
              <a:t>une</a:t>
            </a:r>
            <a:r>
              <a:rPr lang="en-US" sz="1400" dirty="0" smtClean="0"/>
              <a:t> </a:t>
            </a:r>
            <a:r>
              <a:rPr lang="en-US" sz="1400" dirty="0" err="1" smtClean="0"/>
              <a:t>république</a:t>
            </a:r>
            <a:r>
              <a:rPr lang="en-US" sz="1400" dirty="0" smtClean="0"/>
              <a:t> </a:t>
            </a:r>
            <a:r>
              <a:rPr lang="en-US" sz="1400" dirty="0" err="1" smtClean="0"/>
              <a:t>numérique</a:t>
            </a:r>
            <a:r>
              <a:rPr lang="en-US" sz="1400" dirty="0" smtClean="0"/>
              <a:t>’</a:t>
            </a:r>
          </a:p>
          <a:p>
            <a:pPr lvl="1"/>
            <a:r>
              <a:rPr lang="en-US" sz="1400" dirty="0" smtClean="0"/>
              <a:t>Compliance: Core Trust Seal certification, maturity matrix …</a:t>
            </a:r>
          </a:p>
          <a:p>
            <a:pPr lvl="1"/>
            <a:r>
              <a:rPr lang="en-US" sz="1400" dirty="0"/>
              <a:t>Need for DMP, DOI, </a:t>
            </a:r>
            <a:r>
              <a:rPr lang="en-US" sz="1400" dirty="0" err="1"/>
              <a:t>licences</a:t>
            </a:r>
            <a:r>
              <a:rPr lang="en-US" sz="1400" dirty="0"/>
              <a:t>, </a:t>
            </a:r>
            <a:r>
              <a:rPr lang="en-US" sz="1400" dirty="0" err="1" smtClean="0"/>
              <a:t>FAIRnesss</a:t>
            </a:r>
            <a:endParaRPr lang="en-US" sz="1400" dirty="0"/>
          </a:p>
          <a:p>
            <a:pPr lvl="1"/>
            <a:endParaRPr lang="en-US" sz="1000" dirty="0" smtClean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Portability, Interoperability &amp; Interconnectivity</a:t>
            </a:r>
          </a:p>
          <a:p>
            <a:pPr lvl="1"/>
            <a:r>
              <a:rPr lang="en-US" sz="1400" dirty="0" smtClean="0"/>
              <a:t>Interoperability (may be specific to a dedicated community (</a:t>
            </a:r>
            <a:r>
              <a:rPr lang="en-US" sz="1400" dirty="0" err="1" smtClean="0"/>
              <a:t>eg</a:t>
            </a:r>
            <a:r>
              <a:rPr lang="en-US" sz="1400" dirty="0" smtClean="0"/>
              <a:t>: Ocean)</a:t>
            </a:r>
          </a:p>
          <a:p>
            <a:pPr lvl="2"/>
            <a:r>
              <a:rPr lang="en-US" sz="1000" dirty="0" smtClean="0"/>
              <a:t>Legal (INSPIRE)</a:t>
            </a:r>
          </a:p>
          <a:p>
            <a:pPr lvl="2"/>
            <a:r>
              <a:rPr lang="en-US" sz="1000" dirty="0" smtClean="0"/>
              <a:t>Organizational : SLA</a:t>
            </a:r>
          </a:p>
          <a:p>
            <a:pPr lvl="2"/>
            <a:r>
              <a:rPr lang="en-US" sz="1000" dirty="0" smtClean="0"/>
              <a:t>Semantic : can be specific to a community: thesaurus &amp; ontologies &amp; metadata model</a:t>
            </a:r>
          </a:p>
          <a:p>
            <a:pPr lvl="2"/>
            <a:r>
              <a:rPr lang="en-US" sz="1000" dirty="0" smtClean="0"/>
              <a:t>Technical: CSW ISO19115, Opensearch, STAC, data format (</a:t>
            </a:r>
            <a:r>
              <a:rPr lang="en-US" sz="1000" dirty="0" err="1" smtClean="0"/>
              <a:t>eg</a:t>
            </a:r>
            <a:r>
              <a:rPr lang="en-US" sz="1000" dirty="0" smtClean="0"/>
              <a:t> cloud ready),</a:t>
            </a:r>
          </a:p>
          <a:p>
            <a:pPr lvl="2"/>
            <a:r>
              <a:rPr lang="en-US" sz="1000" dirty="0"/>
              <a:t>Standard protocols for massive data exchange (</a:t>
            </a:r>
            <a:r>
              <a:rPr lang="en-US" sz="1000" dirty="0" err="1"/>
              <a:t>iRods</a:t>
            </a:r>
            <a:r>
              <a:rPr lang="en-US" sz="1000" dirty="0"/>
              <a:t>, </a:t>
            </a:r>
            <a:r>
              <a:rPr lang="en-US" sz="1000" dirty="0" err="1"/>
              <a:t>Rucio</a:t>
            </a:r>
            <a:r>
              <a:rPr lang="en-US" sz="1000" dirty="0"/>
              <a:t>, …)</a:t>
            </a:r>
          </a:p>
          <a:p>
            <a:pPr lvl="2"/>
            <a:r>
              <a:rPr lang="en-US" sz="1000" dirty="0"/>
              <a:t>Standard protocols for data access (</a:t>
            </a:r>
            <a:r>
              <a:rPr lang="en-US" sz="1000" dirty="0" err="1"/>
              <a:t>OpenDAP</a:t>
            </a:r>
            <a:r>
              <a:rPr lang="en-US" sz="1000" dirty="0"/>
              <a:t>, S3, Http API, </a:t>
            </a:r>
            <a:r>
              <a:rPr lang="en-US" sz="1000" dirty="0" smtClean="0"/>
              <a:t>…)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</a:t>
            </a:r>
            <a:r>
              <a:rPr lang="fr-FR" dirty="0" err="1" smtClean="0"/>
              <a:t>aas</a:t>
            </a:r>
            <a:r>
              <a:rPr lang="fr-FR" dirty="0" smtClean="0"/>
              <a:t> – EO Data &amp; Services </a:t>
            </a:r>
            <a:r>
              <a:rPr lang="fr-FR" dirty="0" err="1" smtClean="0"/>
              <a:t>Centers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358" y="4283049"/>
            <a:ext cx="5067107" cy="25749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49" y="3887549"/>
            <a:ext cx="1676400" cy="6705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80690" y="85760"/>
            <a:ext cx="1338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Federation</a:t>
            </a:r>
            <a:endParaRPr lang="fr-FR" dirty="0" smtClean="0"/>
          </a:p>
          <a:p>
            <a:r>
              <a:rPr lang="fr-FR" dirty="0" err="1" smtClean="0"/>
              <a:t>PaaS</a:t>
            </a:r>
            <a:endParaRPr lang="fr-FR" dirty="0" smtClean="0"/>
          </a:p>
          <a:p>
            <a:r>
              <a:rPr lang="fr-FR" b="1" dirty="0" err="1" smtClean="0"/>
              <a:t>DaaS</a:t>
            </a:r>
            <a:endParaRPr lang="fr-FR" b="1" dirty="0" smtClean="0"/>
          </a:p>
          <a:p>
            <a:r>
              <a:rPr lang="fr-FR" dirty="0" err="1" smtClean="0"/>
              <a:t>IaaS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32325" y="1076241"/>
            <a:ext cx="11495400" cy="5096611"/>
          </a:xfrm>
        </p:spPr>
        <p:txBody>
          <a:bodyPr/>
          <a:lstStyle/>
          <a:p>
            <a:r>
              <a:rPr lang="en-US" sz="1800" dirty="0" smtClean="0"/>
              <a:t>Types of platforms:</a:t>
            </a:r>
          </a:p>
          <a:p>
            <a:pPr lvl="1"/>
            <a:r>
              <a:rPr lang="en-US" sz="1400" dirty="0" smtClean="0"/>
              <a:t>Mix data, services and infrastructure + AI &amp; software to </a:t>
            </a:r>
            <a:r>
              <a:rPr lang="en-US" sz="1400" dirty="0" err="1" smtClean="0"/>
              <a:t>analyse</a:t>
            </a:r>
            <a:r>
              <a:rPr lang="en-US" sz="1400" dirty="0" smtClean="0"/>
              <a:t> data, including notebooks (</a:t>
            </a:r>
            <a:r>
              <a:rPr lang="en-US" sz="1400" dirty="0" err="1" smtClean="0"/>
              <a:t>Pangeo</a:t>
            </a:r>
            <a:r>
              <a:rPr lang="en-US" sz="1400" dirty="0" smtClean="0"/>
              <a:t>), no Code, On demand processing, </a:t>
            </a:r>
            <a:r>
              <a:rPr lang="en-US" sz="1400" dirty="0" err="1" smtClean="0"/>
              <a:t>Datacubes</a:t>
            </a:r>
            <a:endParaRPr lang="en-US" sz="1400" dirty="0" smtClean="0"/>
          </a:p>
          <a:p>
            <a:pPr lvl="1"/>
            <a:r>
              <a:rPr lang="en-US" sz="1400" dirty="0" smtClean="0"/>
              <a:t>Copernicus DIAS, CNES </a:t>
            </a:r>
            <a:r>
              <a:rPr lang="en-US" sz="1400" dirty="0" err="1" smtClean="0"/>
              <a:t>GeoDataHub</a:t>
            </a:r>
            <a:r>
              <a:rPr lang="en-US" sz="1400" dirty="0" smtClean="0"/>
              <a:t>, NASA </a:t>
            </a:r>
            <a:r>
              <a:rPr lang="en-US" sz="1400" dirty="0" err="1" smtClean="0"/>
              <a:t>Earthdata</a:t>
            </a:r>
            <a:r>
              <a:rPr lang="en-US" sz="1400" dirty="0" smtClean="0"/>
              <a:t> cloud platform, G-Portal+JSS3 &amp; </a:t>
            </a:r>
            <a:r>
              <a:rPr lang="en-US" sz="1400" dirty="0" err="1" smtClean="0"/>
              <a:t>Tellus</a:t>
            </a:r>
            <a:r>
              <a:rPr lang="en-US" sz="1400" dirty="0" smtClean="0"/>
              <a:t> (JAXA)…</a:t>
            </a:r>
          </a:p>
          <a:p>
            <a:pPr lvl="1"/>
            <a:r>
              <a:rPr lang="en-US" sz="1400" dirty="0" smtClean="0"/>
              <a:t>Google Earth engine, </a:t>
            </a:r>
            <a:r>
              <a:rPr lang="en-US" sz="1400" dirty="0" err="1" smtClean="0"/>
              <a:t>SentinelHub</a:t>
            </a:r>
            <a:r>
              <a:rPr lang="en-US" sz="1400" dirty="0" smtClean="0"/>
              <a:t> (</a:t>
            </a:r>
            <a:r>
              <a:rPr lang="en-US" sz="1400" dirty="0" err="1" smtClean="0"/>
              <a:t>Sinergise</a:t>
            </a:r>
            <a:r>
              <a:rPr lang="en-US" sz="1400" dirty="0" smtClean="0"/>
              <a:t>), ESA TEP</a:t>
            </a:r>
          </a:p>
          <a:p>
            <a:pPr marL="533400" lvl="1" indent="0">
              <a:buNone/>
            </a:pPr>
            <a:endParaRPr lang="en-US" sz="1400" dirty="0" smtClean="0"/>
          </a:p>
          <a:p>
            <a:r>
              <a:rPr lang="en-US" sz="1800" dirty="0" smtClean="0"/>
              <a:t>Compliance (legal: regulation &amp; policies)</a:t>
            </a:r>
          </a:p>
          <a:p>
            <a:pPr lvl="1"/>
            <a:r>
              <a:rPr lang="en-US" sz="1400" dirty="0" smtClean="0"/>
              <a:t>Business model</a:t>
            </a:r>
          </a:p>
          <a:p>
            <a:pPr lvl="1"/>
            <a:r>
              <a:rPr lang="en-US" sz="1400" dirty="0"/>
              <a:t>Transparency for contractual terms &amp; </a:t>
            </a:r>
            <a:r>
              <a:rPr lang="en-US" sz="1400" dirty="0" smtClean="0"/>
              <a:t>references</a:t>
            </a:r>
          </a:p>
          <a:p>
            <a:pPr lvl="1"/>
            <a:r>
              <a:rPr lang="en-US" sz="1400" dirty="0" smtClean="0"/>
              <a:t>Regulations: in Europe GPDR, INSPIRE, France: ‘</a:t>
            </a:r>
            <a:r>
              <a:rPr lang="en-US" sz="1400" dirty="0" err="1" smtClean="0"/>
              <a:t>loi</a:t>
            </a:r>
            <a:r>
              <a:rPr lang="en-US" sz="1400" dirty="0" smtClean="0"/>
              <a:t> pour </a:t>
            </a:r>
            <a:r>
              <a:rPr lang="en-US" sz="1400" dirty="0" err="1" smtClean="0"/>
              <a:t>une</a:t>
            </a:r>
            <a:r>
              <a:rPr lang="en-US" sz="1400" dirty="0" smtClean="0"/>
              <a:t> </a:t>
            </a:r>
            <a:r>
              <a:rPr lang="en-US" sz="1400" dirty="0" err="1" smtClean="0"/>
              <a:t>république</a:t>
            </a:r>
            <a:r>
              <a:rPr lang="en-US" sz="1400" dirty="0" smtClean="0"/>
              <a:t> </a:t>
            </a:r>
            <a:r>
              <a:rPr lang="en-US" sz="1400" dirty="0" err="1" smtClean="0"/>
              <a:t>numérique</a:t>
            </a:r>
            <a:r>
              <a:rPr lang="en-US" sz="1400" dirty="0" smtClean="0"/>
              <a:t>’</a:t>
            </a:r>
          </a:p>
          <a:p>
            <a:pPr lvl="1"/>
            <a:r>
              <a:rPr lang="en-US" sz="1400" dirty="0" smtClean="0"/>
              <a:t>Compliance: Core Trust Seal certification, CEOS maturity matrix (Discoverability, Accessibility, Usability, Preservation, Curation …)</a:t>
            </a:r>
            <a:endParaRPr lang="en-US" sz="1000" dirty="0" smtClean="0"/>
          </a:p>
          <a:p>
            <a:pPr lvl="1"/>
            <a:endParaRPr lang="en-US" sz="1400" dirty="0" smtClean="0"/>
          </a:p>
          <a:p>
            <a:r>
              <a:rPr lang="en-US" sz="1800" dirty="0" smtClean="0"/>
              <a:t>Portability, Interoperability &amp; Interconnectivity</a:t>
            </a:r>
          </a:p>
          <a:p>
            <a:pPr lvl="1"/>
            <a:r>
              <a:rPr lang="en-US" sz="1400" dirty="0" smtClean="0"/>
              <a:t>Interoperability (may be specific to a dedicated community (</a:t>
            </a:r>
            <a:r>
              <a:rPr lang="en-US" sz="1400" dirty="0" err="1" smtClean="0"/>
              <a:t>eg</a:t>
            </a:r>
            <a:r>
              <a:rPr lang="en-US" sz="1400" dirty="0" smtClean="0"/>
              <a:t>: Ocean, or biodiversity, …)</a:t>
            </a:r>
          </a:p>
          <a:p>
            <a:pPr lvl="2"/>
            <a:r>
              <a:rPr lang="en-US" sz="1000" dirty="0" smtClean="0"/>
              <a:t>Legal (INSPIRE)</a:t>
            </a:r>
          </a:p>
          <a:p>
            <a:pPr lvl="2"/>
            <a:r>
              <a:rPr lang="en-US" sz="1000" dirty="0" smtClean="0"/>
              <a:t>Organizational</a:t>
            </a:r>
          </a:p>
          <a:p>
            <a:pPr lvl="2"/>
            <a:r>
              <a:rPr lang="en-US" sz="1000" dirty="0" smtClean="0"/>
              <a:t>Semantic : can be specific to a community: thesaurus &amp; ontologies &amp; metadata model</a:t>
            </a:r>
          </a:p>
          <a:p>
            <a:pPr lvl="2"/>
            <a:r>
              <a:rPr lang="en-US" sz="1000" dirty="0" smtClean="0"/>
              <a:t>Technical: CSW ISO19115, Opensearch, </a:t>
            </a:r>
          </a:p>
          <a:p>
            <a:pPr lvl="2"/>
            <a:endParaRPr lang="en-US" sz="10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Paas</a:t>
            </a:r>
            <a:r>
              <a:rPr lang="fr-FR" dirty="0" smtClean="0"/>
              <a:t> – </a:t>
            </a:r>
            <a:r>
              <a:rPr lang="fr-FR" dirty="0" err="1" smtClean="0"/>
              <a:t>Platforms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80690" y="85760"/>
            <a:ext cx="1338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Federation</a:t>
            </a:r>
            <a:endParaRPr lang="fr-FR" dirty="0" smtClean="0"/>
          </a:p>
          <a:p>
            <a:r>
              <a:rPr lang="fr-FR" b="1" dirty="0" err="1" smtClean="0"/>
              <a:t>PaaS</a:t>
            </a:r>
            <a:endParaRPr lang="fr-FR" b="1" dirty="0" smtClean="0"/>
          </a:p>
          <a:p>
            <a:r>
              <a:rPr lang="fr-FR" dirty="0" err="1" smtClean="0"/>
              <a:t>DaaS</a:t>
            </a:r>
            <a:endParaRPr lang="fr-FR" dirty="0" smtClean="0"/>
          </a:p>
          <a:p>
            <a:r>
              <a:rPr lang="fr-FR" dirty="0" err="1" smtClean="0"/>
              <a:t>IaaS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32325" y="954941"/>
            <a:ext cx="11495400" cy="5096611"/>
          </a:xfrm>
        </p:spPr>
        <p:txBody>
          <a:bodyPr/>
          <a:lstStyle/>
          <a:p>
            <a:r>
              <a:rPr lang="en-US" sz="1800" dirty="0" smtClean="0"/>
              <a:t>Federated catalogue &amp; Discovery portal for data &amp; services (</a:t>
            </a:r>
            <a:r>
              <a:rPr lang="en-US" sz="1800" dirty="0" err="1" smtClean="0"/>
              <a:t>inc.</a:t>
            </a:r>
            <a:r>
              <a:rPr lang="en-US" sz="1800" dirty="0" smtClean="0"/>
              <a:t> Notebooks, </a:t>
            </a:r>
            <a:r>
              <a:rPr lang="en-US" sz="1800" dirty="0" err="1" smtClean="0"/>
              <a:t>Datacubes</a:t>
            </a:r>
            <a:r>
              <a:rPr lang="en-US" sz="1800" dirty="0" smtClean="0"/>
              <a:t>, …)</a:t>
            </a:r>
          </a:p>
          <a:p>
            <a:pPr lvl="1"/>
            <a:r>
              <a:rPr lang="en-US" sz="1400" dirty="0" smtClean="0"/>
              <a:t>Global thesaurus, metadata model, ontologies, …</a:t>
            </a:r>
          </a:p>
          <a:p>
            <a:pPr lvl="1"/>
            <a:r>
              <a:rPr lang="en-US" sz="1400" dirty="0"/>
              <a:t>Self description</a:t>
            </a:r>
          </a:p>
          <a:p>
            <a:pPr lvl="1"/>
            <a:r>
              <a:rPr lang="en-US" sz="1400" dirty="0"/>
              <a:t>Service Governance</a:t>
            </a:r>
          </a:p>
          <a:p>
            <a:pPr lvl="1"/>
            <a:r>
              <a:rPr lang="en-US" sz="1400" dirty="0"/>
              <a:t>Monitoring &amp; </a:t>
            </a:r>
            <a:r>
              <a:rPr lang="en-US" sz="1400" dirty="0" smtClean="0"/>
              <a:t>metering</a:t>
            </a:r>
          </a:p>
          <a:p>
            <a:r>
              <a:rPr lang="en-US" sz="1800" dirty="0" smtClean="0"/>
              <a:t>Identity &amp; Trust:</a:t>
            </a:r>
          </a:p>
          <a:p>
            <a:pPr lvl="1"/>
            <a:r>
              <a:rPr lang="en-US" sz="1400" dirty="0"/>
              <a:t>Federated Identity Management</a:t>
            </a:r>
          </a:p>
          <a:p>
            <a:pPr lvl="1"/>
            <a:r>
              <a:rPr lang="en-US" sz="1400" dirty="0"/>
              <a:t>Trust </a:t>
            </a:r>
            <a:r>
              <a:rPr lang="en-US" sz="1400" dirty="0" smtClean="0"/>
              <a:t>management: </a:t>
            </a:r>
            <a:r>
              <a:rPr lang="en-US" sz="1400" dirty="0" err="1" smtClean="0"/>
              <a:t>eg</a:t>
            </a:r>
            <a:r>
              <a:rPr lang="en-US" sz="1400" dirty="0"/>
              <a:t> </a:t>
            </a:r>
            <a:r>
              <a:rPr lang="en-US" sz="1400" dirty="0" smtClean="0"/>
              <a:t>verification </a:t>
            </a:r>
            <a:r>
              <a:rPr lang="en-US" sz="1400" dirty="0"/>
              <a:t>of </a:t>
            </a:r>
            <a:r>
              <a:rPr lang="en-US" sz="1400" dirty="0" err="1"/>
              <a:t>genuity</a:t>
            </a:r>
            <a:r>
              <a:rPr lang="en-US" sz="1400" dirty="0"/>
              <a:t>/integrity of data in the </a:t>
            </a:r>
            <a:r>
              <a:rPr lang="en-US" sz="1400" dirty="0" smtClean="0"/>
              <a:t>federation</a:t>
            </a:r>
            <a:endParaRPr lang="en-US" sz="1400" dirty="0"/>
          </a:p>
          <a:p>
            <a:pPr lvl="1"/>
            <a:r>
              <a:rPr lang="en-US" sz="1400" dirty="0"/>
              <a:t>Federated </a:t>
            </a:r>
            <a:r>
              <a:rPr lang="en-US" sz="1400" dirty="0" smtClean="0"/>
              <a:t>access : IAM : </a:t>
            </a:r>
            <a:r>
              <a:rPr lang="en-US" sz="1400" dirty="0" err="1" smtClean="0"/>
              <a:t>Edugain</a:t>
            </a:r>
            <a:r>
              <a:rPr lang="en-US" sz="1400" dirty="0" smtClean="0"/>
              <a:t> in Europe for research activities</a:t>
            </a:r>
          </a:p>
          <a:p>
            <a:r>
              <a:rPr lang="en-US" sz="1800" dirty="0" smtClean="0"/>
              <a:t>Sovereign Data Exchange</a:t>
            </a:r>
          </a:p>
          <a:p>
            <a:pPr lvl="1"/>
            <a:r>
              <a:rPr lang="en-US" sz="1400" dirty="0"/>
              <a:t>Policies &amp; Usage </a:t>
            </a:r>
            <a:r>
              <a:rPr lang="en-US" sz="1400" dirty="0" smtClean="0"/>
              <a:t>control – </a:t>
            </a:r>
            <a:r>
              <a:rPr lang="en-US" sz="1400" dirty="0" err="1" smtClean="0"/>
              <a:t>eg</a:t>
            </a:r>
            <a:r>
              <a:rPr lang="en-US" sz="1400" dirty="0" smtClean="0"/>
              <a:t> data policy </a:t>
            </a:r>
            <a:r>
              <a:rPr lang="en-US" sz="1400" dirty="0" smtClean="0">
                <a:sym typeface="Wingdings" panose="05000000000000000000" pitchFamily="2" charset="2"/>
              </a:rPr>
              <a:t> promotion of open science</a:t>
            </a:r>
            <a:endParaRPr lang="en-US" sz="1400" dirty="0"/>
          </a:p>
          <a:p>
            <a:pPr lvl="1"/>
            <a:r>
              <a:rPr lang="en-US" sz="1400" dirty="0"/>
              <a:t>Usage control for data protection</a:t>
            </a:r>
          </a:p>
          <a:p>
            <a:pPr lvl="1"/>
            <a:r>
              <a:rPr lang="en-US" sz="1400" dirty="0"/>
              <a:t>Security concepts</a:t>
            </a:r>
          </a:p>
          <a:p>
            <a:r>
              <a:rPr lang="en-US" sz="1800" dirty="0" smtClean="0"/>
              <a:t>Compliance (legal: regulation &amp; policies)</a:t>
            </a:r>
          </a:p>
          <a:p>
            <a:pPr lvl="1"/>
            <a:r>
              <a:rPr lang="en-US" sz="1400" dirty="0"/>
              <a:t>Business model &amp; Transparency for contractual terms &amp; </a:t>
            </a:r>
            <a:r>
              <a:rPr lang="en-US" sz="1400" dirty="0" smtClean="0"/>
              <a:t>references</a:t>
            </a:r>
          </a:p>
          <a:p>
            <a:pPr lvl="1"/>
            <a:r>
              <a:rPr lang="en-US" sz="1400" dirty="0" smtClean="0"/>
              <a:t>Regulations: in Europe GPDR, INSPIRE, France: ‘</a:t>
            </a:r>
            <a:r>
              <a:rPr lang="en-US" sz="1400" dirty="0" err="1" smtClean="0"/>
              <a:t>loi</a:t>
            </a:r>
            <a:r>
              <a:rPr lang="en-US" sz="1400" dirty="0" smtClean="0"/>
              <a:t> pour </a:t>
            </a:r>
            <a:r>
              <a:rPr lang="en-US" sz="1400" dirty="0" err="1" smtClean="0"/>
              <a:t>une</a:t>
            </a:r>
            <a:r>
              <a:rPr lang="en-US" sz="1400" dirty="0" smtClean="0"/>
              <a:t> </a:t>
            </a:r>
            <a:r>
              <a:rPr lang="en-US" sz="1400" dirty="0" err="1" smtClean="0"/>
              <a:t>république</a:t>
            </a:r>
            <a:r>
              <a:rPr lang="en-US" sz="1400" dirty="0" smtClean="0"/>
              <a:t> </a:t>
            </a:r>
            <a:r>
              <a:rPr lang="en-US" sz="1400" dirty="0" err="1" smtClean="0"/>
              <a:t>numérique</a:t>
            </a:r>
            <a:r>
              <a:rPr lang="en-US" sz="1400" dirty="0" smtClean="0"/>
              <a:t>’</a:t>
            </a:r>
          </a:p>
          <a:p>
            <a:pPr lvl="1"/>
            <a:r>
              <a:rPr lang="en-US" sz="1400" dirty="0" smtClean="0"/>
              <a:t>Compliance: Core Trust Seal certification, maturity matrix, …</a:t>
            </a:r>
            <a:endParaRPr lang="en-US" sz="1000" dirty="0" smtClean="0"/>
          </a:p>
          <a:p>
            <a:pPr lvl="1"/>
            <a:r>
              <a:rPr lang="en-US" sz="1400" dirty="0" smtClean="0"/>
              <a:t>Rules to be part of the federation</a:t>
            </a:r>
          </a:p>
          <a:p>
            <a:pPr lvl="1"/>
            <a:r>
              <a:rPr lang="en-US" sz="1400" dirty="0" smtClean="0"/>
              <a:t>Architecture of standards (various accepted standards &amp; reference architecture)</a:t>
            </a:r>
          </a:p>
          <a:p>
            <a:pPr lvl="2"/>
            <a:r>
              <a:rPr lang="en-US" sz="1000" dirty="0" smtClean="0"/>
              <a:t>&amp; associated governance : manage evolution of the PRAAS (Policy, Rules, of Architecture standards)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Federation</a:t>
            </a:r>
            <a:r>
              <a:rPr lang="fr-FR" dirty="0" smtClean="0"/>
              <a:t> services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480690" y="85760"/>
            <a:ext cx="1338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Federation</a:t>
            </a:r>
            <a:endParaRPr lang="fr-FR" b="1" dirty="0" smtClean="0"/>
          </a:p>
          <a:p>
            <a:r>
              <a:rPr lang="fr-FR" dirty="0" err="1" smtClean="0"/>
              <a:t>PaaS</a:t>
            </a:r>
            <a:endParaRPr lang="fr-FR" dirty="0" smtClean="0"/>
          </a:p>
          <a:p>
            <a:r>
              <a:rPr lang="fr-FR" dirty="0" err="1" smtClean="0"/>
              <a:t>DaaS</a:t>
            </a:r>
            <a:endParaRPr lang="fr-FR" dirty="0" smtClean="0"/>
          </a:p>
          <a:p>
            <a:r>
              <a:rPr lang="fr-FR" dirty="0" err="1" smtClean="0"/>
              <a:t>IaaS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151772" y="1416107"/>
            <a:ext cx="11716414" cy="4046018"/>
          </a:xfrm>
        </p:spPr>
        <p:txBody>
          <a:bodyPr/>
          <a:lstStyle/>
          <a:p>
            <a:r>
              <a:rPr lang="en-US" sz="2400" dirty="0" smtClean="0"/>
              <a:t>Governance</a:t>
            </a:r>
          </a:p>
          <a:p>
            <a:pPr lvl="1"/>
            <a:r>
              <a:rPr lang="en-US" sz="1800" dirty="0"/>
              <a:t>Define the architecture of </a:t>
            </a:r>
            <a:r>
              <a:rPr lang="en-US" sz="1800" dirty="0" smtClean="0"/>
              <a:t>standards &amp; Data policy (</a:t>
            </a:r>
            <a:r>
              <a:rPr lang="en-US" sz="1800" dirty="0" err="1" smtClean="0"/>
              <a:t>licences</a:t>
            </a:r>
            <a:r>
              <a:rPr lang="en-US" sz="1800" dirty="0" smtClean="0"/>
              <a:t>, DMP, cost model,  interop of processing, …)</a:t>
            </a:r>
          </a:p>
          <a:p>
            <a:pPr lvl="1"/>
            <a:r>
              <a:rPr lang="en-US" sz="1800" dirty="0" smtClean="0"/>
              <a:t>Can decide (which project can run in the federation, …)</a:t>
            </a:r>
            <a:endParaRPr lang="en-US" sz="1800" dirty="0"/>
          </a:p>
          <a:p>
            <a:r>
              <a:rPr lang="en-US" sz="2400" dirty="0" smtClean="0"/>
              <a:t>Rules for onboarding in the federation</a:t>
            </a:r>
          </a:p>
          <a:p>
            <a:pPr lvl="1"/>
            <a:r>
              <a:rPr lang="en-US" sz="1800" dirty="0" smtClean="0"/>
              <a:t>Need to answer the need of the community (data, services , processing power, …</a:t>
            </a:r>
          </a:p>
          <a:p>
            <a:pPr lvl="1"/>
            <a:r>
              <a:rPr lang="en-US" sz="1800" dirty="0" smtClean="0"/>
              <a:t>Minimum level of security</a:t>
            </a:r>
          </a:p>
          <a:p>
            <a:pPr lvl="1"/>
            <a:r>
              <a:rPr lang="en-US" sz="1800" dirty="0" smtClean="0"/>
              <a:t>Technical readiness</a:t>
            </a:r>
          </a:p>
          <a:p>
            <a:pPr lvl="1"/>
            <a:r>
              <a:rPr lang="en-US" sz="1800" dirty="0" smtClean="0"/>
              <a:t>Energy efficiency</a:t>
            </a:r>
          </a:p>
          <a:p>
            <a:pPr lvl="1"/>
            <a:r>
              <a:rPr lang="en-US" sz="1800" dirty="0" smtClean="0"/>
              <a:t>Availability of skilled persons able to propose support</a:t>
            </a:r>
          </a:p>
          <a:p>
            <a:pPr lvl="1"/>
            <a:r>
              <a:rPr lang="en-US" sz="1800" dirty="0" smtClean="0"/>
              <a:t>Performances, SLA</a:t>
            </a:r>
          </a:p>
          <a:p>
            <a:pPr lvl="1"/>
            <a:r>
              <a:rPr lang="en-US" sz="1800" dirty="0" err="1" smtClean="0"/>
              <a:t>FAIRness</a:t>
            </a:r>
            <a:r>
              <a:rPr lang="en-US" sz="1800" dirty="0" smtClean="0"/>
              <a:t> level (maturity matrix or certification CTS)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1772" y="119294"/>
            <a:ext cx="9386864" cy="779002"/>
          </a:xfrm>
        </p:spPr>
        <p:txBody>
          <a:bodyPr/>
          <a:lstStyle/>
          <a:p>
            <a:r>
              <a:rPr lang="en-US" sz="3200" dirty="0" smtClean="0"/>
              <a:t>Federation – governance &amp; rules</a:t>
            </a:r>
            <a:endParaRPr lang="en-US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0480690" y="85760"/>
            <a:ext cx="1338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Federation</a:t>
            </a:r>
            <a:endParaRPr lang="fr-FR" b="1" dirty="0" smtClean="0"/>
          </a:p>
          <a:p>
            <a:r>
              <a:rPr lang="fr-FR" dirty="0" err="1" smtClean="0"/>
              <a:t>PaaS</a:t>
            </a:r>
            <a:endParaRPr lang="fr-FR" dirty="0" smtClean="0"/>
          </a:p>
          <a:p>
            <a:r>
              <a:rPr lang="fr-FR" dirty="0" err="1" smtClean="0"/>
              <a:t>DaaS</a:t>
            </a:r>
            <a:endParaRPr lang="fr-FR" dirty="0" smtClean="0"/>
          </a:p>
          <a:p>
            <a:r>
              <a:rPr lang="fr-FR" dirty="0" err="1" smtClean="0"/>
              <a:t>IaaS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32325" y="1076241"/>
            <a:ext cx="11495400" cy="5096611"/>
          </a:xfrm>
        </p:spPr>
        <p:txBody>
          <a:bodyPr/>
          <a:lstStyle/>
          <a:p>
            <a:r>
              <a:rPr lang="en-US" sz="2400" dirty="0" smtClean="0"/>
              <a:t>Cross services</a:t>
            </a:r>
          </a:p>
          <a:p>
            <a:pPr lvl="1"/>
            <a:r>
              <a:rPr lang="en-US" sz="1800" dirty="0" smtClean="0"/>
              <a:t>Data discover</a:t>
            </a:r>
          </a:p>
          <a:p>
            <a:pPr lvl="1"/>
            <a:r>
              <a:rPr lang="en-US" sz="1800" dirty="0" smtClean="0"/>
              <a:t>Data Access (STAC, S3, …)</a:t>
            </a:r>
          </a:p>
          <a:p>
            <a:pPr lvl="1"/>
            <a:r>
              <a:rPr lang="en-US" sz="1800" dirty="0" smtClean="0"/>
              <a:t>Common authentication: </a:t>
            </a:r>
            <a:r>
              <a:rPr lang="en-US" sz="1800" dirty="0" err="1" smtClean="0"/>
              <a:t>keycloak</a:t>
            </a:r>
            <a:r>
              <a:rPr lang="en-US" sz="1800" dirty="0" smtClean="0"/>
              <a:t> + link to federation of identity 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 err="1" smtClean="0"/>
              <a:t>EduGain</a:t>
            </a:r>
            <a:r>
              <a:rPr lang="en-US" sz="1800" dirty="0" smtClean="0"/>
              <a:t> in Europe)</a:t>
            </a:r>
          </a:p>
          <a:p>
            <a:pPr lvl="1"/>
            <a:r>
              <a:rPr lang="en-US" sz="1800" dirty="0" smtClean="0"/>
              <a:t>Support to users (at any level of the federation)</a:t>
            </a:r>
          </a:p>
          <a:p>
            <a:pPr lvl="1"/>
            <a:r>
              <a:rPr lang="en-US" sz="1800" dirty="0" smtClean="0"/>
              <a:t>Support to data providers (increase </a:t>
            </a:r>
            <a:r>
              <a:rPr lang="en-US" sz="1800" dirty="0" err="1" smtClean="0"/>
              <a:t>FAIRness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Ability to move/duplicate data from one Data center to </a:t>
            </a:r>
            <a:r>
              <a:rPr lang="en-US" sz="1800" dirty="0" smtClean="0"/>
              <a:t>another</a:t>
            </a:r>
          </a:p>
          <a:p>
            <a:pPr lvl="1"/>
            <a:r>
              <a:rPr lang="en-US" sz="1800" dirty="0" smtClean="0"/>
              <a:t>Move processing to the Data &amp; use efficient (energy) infrastructures</a:t>
            </a:r>
            <a:endParaRPr lang="en-US" sz="1800" dirty="0" smtClean="0"/>
          </a:p>
          <a:p>
            <a:pPr lvl="1"/>
            <a:r>
              <a:rPr lang="en-US" sz="1800" dirty="0" smtClean="0"/>
              <a:t>Notebook/</a:t>
            </a:r>
            <a:r>
              <a:rPr lang="en-US" sz="1800" dirty="0" err="1" smtClean="0"/>
              <a:t>Nocode</a:t>
            </a:r>
            <a:r>
              <a:rPr lang="en-US" sz="1800" dirty="0" smtClean="0"/>
              <a:t>/</a:t>
            </a:r>
            <a:r>
              <a:rPr lang="en-US" sz="1800" dirty="0" err="1" smtClean="0"/>
              <a:t>Datacubes</a:t>
            </a:r>
            <a:r>
              <a:rPr lang="en-US" sz="1800" dirty="0" smtClean="0"/>
              <a:t>/… able to handle the geographic distribution of data</a:t>
            </a:r>
          </a:p>
          <a:p>
            <a:pPr lvl="1"/>
            <a:r>
              <a:rPr lang="en-US" sz="1800" dirty="0" smtClean="0"/>
              <a:t>Ability to deploy a distributed workflow on the different part of the federation</a:t>
            </a:r>
          </a:p>
          <a:p>
            <a:pPr lvl="2"/>
            <a:r>
              <a:rPr lang="en-US" sz="1100" dirty="0" smtClean="0"/>
              <a:t>Orchestrator</a:t>
            </a:r>
          </a:p>
          <a:p>
            <a:pPr lvl="2"/>
            <a:r>
              <a:rPr lang="en-US" sz="1100" dirty="0" smtClean="0"/>
              <a:t>Data movers (</a:t>
            </a:r>
            <a:r>
              <a:rPr lang="en-US" sz="1100" dirty="0" err="1" smtClean="0"/>
              <a:t>Rucio</a:t>
            </a:r>
            <a:r>
              <a:rPr lang="en-US" sz="1100" dirty="0" smtClean="0"/>
              <a:t>, </a:t>
            </a:r>
            <a:r>
              <a:rPr lang="en-US" sz="1100" dirty="0" err="1" smtClean="0"/>
              <a:t>iRods</a:t>
            </a:r>
            <a:r>
              <a:rPr lang="en-US" sz="1100" dirty="0" smtClean="0"/>
              <a:t>, S3 based tools</a:t>
            </a:r>
          </a:p>
          <a:p>
            <a:pPr lvl="2"/>
            <a:r>
              <a:rPr lang="en-US" sz="1100" dirty="0" smtClean="0"/>
              <a:t>With criteria for the distribution: energy efficiency, cost, availability of resources (Disk, CPU, network)</a:t>
            </a:r>
          </a:p>
          <a:p>
            <a:pPr lvl="2"/>
            <a:endParaRPr lang="en-US" sz="11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1772" y="62650"/>
            <a:ext cx="9386864" cy="779002"/>
          </a:xfrm>
        </p:spPr>
        <p:txBody>
          <a:bodyPr/>
          <a:lstStyle/>
          <a:p>
            <a:r>
              <a:rPr lang="en-US" sz="3200" dirty="0" smtClean="0"/>
              <a:t>Federation: cross services</a:t>
            </a:r>
            <a:endParaRPr lang="en-US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0480690" y="85760"/>
            <a:ext cx="133894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Federation</a:t>
            </a:r>
            <a:endParaRPr lang="fr-FR" b="1" dirty="0" smtClean="0"/>
          </a:p>
          <a:p>
            <a:r>
              <a:rPr lang="fr-FR" dirty="0" err="1" smtClean="0"/>
              <a:t>PaaS</a:t>
            </a:r>
            <a:endParaRPr lang="fr-FR" dirty="0" smtClean="0"/>
          </a:p>
          <a:p>
            <a:r>
              <a:rPr lang="fr-FR" dirty="0" err="1" smtClean="0"/>
              <a:t>DaaS</a:t>
            </a:r>
            <a:endParaRPr lang="fr-FR" dirty="0" smtClean="0"/>
          </a:p>
          <a:p>
            <a:r>
              <a:rPr lang="fr-FR" dirty="0" err="1" smtClean="0"/>
              <a:t>IaaS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7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face challenges which </a:t>
            </a:r>
            <a:r>
              <a:rPr lang="en-GB" dirty="0"/>
              <a:t>require hybridization </a:t>
            </a:r>
            <a:r>
              <a:rPr lang="en-GB" dirty="0" smtClean="0"/>
              <a:t>of a huge variety of data</a:t>
            </a:r>
          </a:p>
          <a:p>
            <a:r>
              <a:rPr lang="en-GB" dirty="0" smtClean="0"/>
              <a:t>This may require to make different organisations and platform to better cooperate (exchange data, processing) with in mind a good energy efficiency (</a:t>
            </a:r>
            <a:r>
              <a:rPr lang="en-GB" dirty="0" err="1" smtClean="0"/>
              <a:t>eg</a:t>
            </a:r>
            <a:r>
              <a:rPr lang="en-GB" dirty="0" smtClean="0"/>
              <a:t> no data download or duplication, prefer big infrastructure)</a:t>
            </a:r>
          </a:p>
          <a:p>
            <a:endParaRPr lang="en-GB" dirty="0" smtClean="0"/>
          </a:p>
          <a:p>
            <a:r>
              <a:rPr lang="en-GB" dirty="0" smtClean="0"/>
              <a:t>Different aspects of federation will be presented</a:t>
            </a:r>
          </a:p>
          <a:p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1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191" y="1181454"/>
            <a:ext cx="4724809" cy="3420152"/>
          </a:xfrm>
          <a:prstGeom prst="rect">
            <a:avLst/>
          </a:prstGeom>
        </p:spPr>
      </p:pic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and objectives of Federations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253411" y="998725"/>
            <a:ext cx="11112000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>
                <a:solidFill>
                  <a:schemeClr val="dk1"/>
                </a:solidFill>
              </a:rPr>
              <a:t>We face challenges which require </a:t>
            </a:r>
            <a:r>
              <a:rPr lang="en-GB" sz="1600" dirty="0">
                <a:solidFill>
                  <a:schemeClr val="dk1"/>
                </a:solidFill>
              </a:rPr>
              <a:t>hybridization </a:t>
            </a:r>
            <a:r>
              <a:rPr lang="en-GB" sz="1600" dirty="0">
                <a:solidFill>
                  <a:schemeClr val="dk1"/>
                </a:solidFill>
              </a:rPr>
              <a:t>of a huge variety of data</a:t>
            </a:r>
          </a:p>
          <a:p>
            <a:pPr marL="671513" lvl="1" indent="-214312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b="1" dirty="0">
                <a:solidFill>
                  <a:schemeClr val="dk1"/>
                </a:solidFill>
              </a:rPr>
              <a:t>Types of data : space, in-situ, thematic, …</a:t>
            </a:r>
          </a:p>
          <a:p>
            <a:pPr marL="671513" lvl="1" indent="-214312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b="1" dirty="0">
                <a:solidFill>
                  <a:schemeClr val="dk1"/>
                </a:solidFill>
              </a:rPr>
              <a:t>Types of challenges: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</a:rPr>
              <a:t>Climate change &amp; adaptation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</a:rPr>
              <a:t>Water </a:t>
            </a:r>
            <a:r>
              <a:rPr lang="en-GB" dirty="0" smtClean="0">
                <a:solidFill>
                  <a:schemeClr val="dk1"/>
                </a:solidFill>
              </a:rPr>
              <a:t>cycle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dk1"/>
                </a:solidFill>
              </a:rPr>
              <a:t>Urban environments</a:t>
            </a:r>
            <a:endParaRPr lang="en-GB" dirty="0">
              <a:solidFill>
                <a:schemeClr val="dk1"/>
              </a:solidFill>
            </a:endParaRP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Hazards and impacts on </a:t>
            </a:r>
            <a:r>
              <a:rPr lang="en-US" dirty="0" smtClean="0">
                <a:solidFill>
                  <a:schemeClr val="tx1"/>
                </a:solidFill>
              </a:rPr>
              <a:t>society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Integrated approach to the critical zone</a:t>
            </a:r>
            <a:endParaRPr lang="en-GB" dirty="0" smtClean="0">
              <a:solidFill>
                <a:schemeClr val="tx1"/>
              </a:solidFill>
            </a:endParaRPr>
          </a:p>
          <a:p>
            <a:pPr marL="214313" lvl="3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dirty="0" smtClean="0">
                <a:solidFill>
                  <a:schemeClr val="dk1"/>
                </a:solidFill>
              </a:rPr>
              <a:t>These data  are stored and exploited in a huge variety of platforms</a:t>
            </a:r>
          </a:p>
          <a:p>
            <a:pPr marL="671513" lvl="1" indent="-214312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b="1" dirty="0" smtClean="0">
                <a:solidFill>
                  <a:schemeClr val="dk1"/>
                </a:solidFill>
              </a:rPr>
              <a:t>With </a:t>
            </a:r>
            <a:r>
              <a:rPr lang="en-GB" sz="1600" b="1" dirty="0">
                <a:solidFill>
                  <a:schemeClr val="dk1"/>
                </a:solidFill>
              </a:rPr>
              <a:t>a variety of technologies (storage, processing, authentication, …)</a:t>
            </a:r>
          </a:p>
          <a:p>
            <a:pPr marL="671513" lvl="1" indent="-214312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b="1" dirty="0">
                <a:solidFill>
                  <a:schemeClr val="dk1"/>
                </a:solidFill>
              </a:rPr>
              <a:t>Data </a:t>
            </a:r>
            <a:r>
              <a:rPr lang="en-GB" sz="1600" b="1" dirty="0" err="1">
                <a:solidFill>
                  <a:schemeClr val="dk1"/>
                </a:solidFill>
              </a:rPr>
              <a:t>hybridation</a:t>
            </a:r>
            <a:r>
              <a:rPr lang="en-GB" sz="1600" b="1" dirty="0">
                <a:solidFill>
                  <a:schemeClr val="dk1"/>
                </a:solidFill>
              </a:rPr>
              <a:t> require more than only data &amp; services interoperability</a:t>
            </a:r>
          </a:p>
          <a:p>
            <a:pPr marL="671513" lvl="1" indent="-214312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GB" sz="1600" b="1" dirty="0">
                <a:solidFill>
                  <a:schemeClr val="dk1"/>
                </a:solidFill>
              </a:rPr>
              <a:t>Need to build a federation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</a:rPr>
              <a:t>Identity &amp; Trust – Governance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</a:rPr>
              <a:t>Interoperability: Data, services &amp; processing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dk1"/>
                </a:solidFill>
              </a:rPr>
              <a:t>Federated Catalogue – Data discovery</a:t>
            </a:r>
          </a:p>
          <a:p>
            <a:pPr marL="742951" lvl="3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dk1"/>
                </a:solidFill>
              </a:rPr>
              <a:t>Advanced tools adapted to the federation as a whole</a:t>
            </a:r>
            <a:endParaRPr lang="en-GB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10327196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 smtClean="0"/>
              <a:t>Examples of </a:t>
            </a:r>
            <a:br>
              <a:rPr lang="en-GB" sz="7500" dirty="0" smtClean="0"/>
            </a:br>
            <a:r>
              <a:rPr lang="en-GB" sz="7500" dirty="0" smtClean="0"/>
              <a:t>federations</a:t>
            </a:r>
            <a:endParaRPr sz="7500" dirty="0"/>
          </a:p>
        </p:txBody>
      </p:sp>
    </p:spTree>
    <p:extLst>
      <p:ext uri="{BB962C8B-B14F-4D97-AF65-F5344CB8AC3E}">
        <p14:creationId xmlns:p14="http://schemas.microsoft.com/office/powerpoint/2010/main" val="22147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476" y="1231477"/>
            <a:ext cx="9311459" cy="5247806"/>
          </a:xfrm>
          <a:prstGeom prst="rect">
            <a:avLst/>
          </a:prstGeom>
        </p:spPr>
      </p:pic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EOSC – A web of FAIR data &amp; services for science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633" y="1157775"/>
            <a:ext cx="4452478" cy="2561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633" y="3975911"/>
            <a:ext cx="4452478" cy="24557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5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6400"/>
            <a:ext cx="6460572" cy="391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9" name="Google Shape;79;p9"/>
          <p:cNvSpPr txBox="1"/>
          <p:nvPr/>
        </p:nvSpPr>
        <p:spPr>
          <a:xfrm>
            <a:off x="110203" y="0"/>
            <a:ext cx="939063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Destination Earth – develop a very accurate digital model of the Earth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0" y="706833"/>
            <a:ext cx="6731000" cy="3932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1076241" y="1448474"/>
            <a:ext cx="2909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/>
              <a:t>Several</a:t>
            </a:r>
            <a:r>
              <a:rPr lang="fr-FR" sz="1800" dirty="0" smtClean="0"/>
              <a:t> </a:t>
            </a:r>
            <a:r>
              <a:rPr lang="fr-FR" sz="1800" dirty="0" err="1" smtClean="0"/>
              <a:t>datalake</a:t>
            </a: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/>
              <a:t>Several</a:t>
            </a:r>
            <a:r>
              <a:rPr lang="fr-FR" sz="1800" dirty="0" smtClean="0"/>
              <a:t> HPC: </a:t>
            </a:r>
            <a:r>
              <a:rPr lang="fr-FR" sz="1800" dirty="0" err="1" smtClean="0"/>
              <a:t>EuroHPC</a:t>
            </a: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err="1" smtClean="0"/>
              <a:t>Several</a:t>
            </a:r>
            <a:r>
              <a:rPr lang="fr-FR" sz="1800" dirty="0" smtClean="0"/>
              <a:t> cloud providers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43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22" y="1156257"/>
            <a:ext cx="3774078" cy="3536850"/>
          </a:xfrm>
          <a:prstGeom prst="rect">
            <a:avLst/>
          </a:prstGeom>
        </p:spPr>
      </p:pic>
      <p:sp>
        <p:nvSpPr>
          <p:cNvPr id="79" name="Google Shape;79;p9"/>
          <p:cNvSpPr txBox="1"/>
          <p:nvPr/>
        </p:nvSpPr>
        <p:spPr>
          <a:xfrm>
            <a:off x="94019" y="103248"/>
            <a:ext cx="9390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DestinE Data Lake (</a:t>
            </a:r>
            <a:r>
              <a:rPr lang="en-GB" sz="32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Eumetsat</a:t>
            </a: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 also a federation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253411" y="1290957"/>
            <a:ext cx="8277847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 err="1" smtClean="0">
                <a:solidFill>
                  <a:schemeClr val="dk1"/>
                </a:solidFill>
              </a:rPr>
              <a:t>DestinE</a:t>
            </a:r>
            <a:r>
              <a:rPr lang="en-US" dirty="0" smtClean="0">
                <a:solidFill>
                  <a:schemeClr val="dk1"/>
                </a:solidFill>
              </a:rPr>
              <a:t> Data Lake :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Self-standing component built from geographically distributed physical elements that reference and provide seamless access to data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Provision of data &amp; information available from a large number of external data spaces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Near-data processing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dirty="0" smtClean="0">
                <a:solidFill>
                  <a:schemeClr val="dk1"/>
                </a:solidFill>
                <a:sym typeface="Wingdings" panose="05000000000000000000" pitchFamily="2" charset="2"/>
              </a:rPr>
              <a:t> Harmonization for data &amp; services federation through </a:t>
            </a:r>
            <a:r>
              <a:rPr lang="en-US" u="sng" dirty="0">
                <a:solidFill>
                  <a:schemeClr val="dk1"/>
                </a:solidFill>
                <a:sym typeface="Wingdings" panose="05000000000000000000" pitchFamily="2" charset="2"/>
              </a:rPr>
              <a:t>e</a:t>
            </a:r>
            <a:r>
              <a:rPr lang="en-US" u="sng" dirty="0" smtClean="0">
                <a:solidFill>
                  <a:schemeClr val="dk1"/>
                </a:solidFill>
                <a:sym typeface="Wingdings" panose="05000000000000000000" pitchFamily="2" charset="2"/>
              </a:rPr>
              <a:t>dge Bridge Services</a:t>
            </a:r>
            <a:r>
              <a:rPr lang="en-US" dirty="0" smtClean="0">
                <a:solidFill>
                  <a:schemeClr val="dk1"/>
                </a:solidFill>
                <a:sym typeface="Wingdings" panose="05000000000000000000" pitchFamily="2" charset="2"/>
              </a:rPr>
              <a:t> linked to </a:t>
            </a:r>
            <a:r>
              <a:rPr lang="en-US" u="sng" dirty="0" smtClean="0">
                <a:solidFill>
                  <a:schemeClr val="dk1"/>
                </a:solidFill>
                <a:sym typeface="Wingdings" panose="05000000000000000000" pitchFamily="2" charset="2"/>
              </a:rPr>
              <a:t>Central Services</a:t>
            </a:r>
            <a:endParaRPr lang="en-US" dirty="0" smtClean="0">
              <a:solidFill>
                <a:schemeClr val="dk1"/>
              </a:solidFill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7506" y="3748157"/>
            <a:ext cx="650360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 smtClean="0">
                <a:solidFill>
                  <a:schemeClr val="dk1"/>
                </a:solidFill>
              </a:rPr>
              <a:t>Central </a:t>
            </a:r>
            <a:r>
              <a:rPr lang="en-US" dirty="0">
                <a:solidFill>
                  <a:schemeClr val="dk1"/>
                </a:solidFill>
              </a:rPr>
              <a:t>Services :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Identity </a:t>
            </a:r>
            <a:r>
              <a:rPr lang="en-US" dirty="0">
                <a:solidFill>
                  <a:schemeClr val="dk1"/>
                </a:solidFill>
              </a:rPr>
              <a:t>Management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High performance internet access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Private WAN linked to data holdings</a:t>
            </a:r>
            <a:endParaRPr lang="en-US" dirty="0">
              <a:solidFill>
                <a:schemeClr val="dk1"/>
              </a:solidFill>
            </a:endParaRP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IaaS and </a:t>
            </a:r>
            <a:r>
              <a:rPr lang="en-US" dirty="0" err="1" smtClean="0">
                <a:solidFill>
                  <a:schemeClr val="dk1"/>
                </a:solidFill>
              </a:rPr>
              <a:t>Paas</a:t>
            </a:r>
            <a:r>
              <a:rPr lang="en-US" dirty="0" smtClean="0">
                <a:solidFill>
                  <a:schemeClr val="dk1"/>
                </a:solidFill>
              </a:rPr>
              <a:t> for users</a:t>
            </a: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Big data Processing (</a:t>
            </a:r>
            <a:r>
              <a:rPr lang="en-US" dirty="0" err="1" smtClean="0">
                <a:solidFill>
                  <a:schemeClr val="dk1"/>
                </a:solidFill>
              </a:rPr>
              <a:t>Faas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Dask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OpenEO</a:t>
            </a:r>
            <a:r>
              <a:rPr lang="en-US" dirty="0" smtClean="0">
                <a:solidFill>
                  <a:schemeClr val="dk1"/>
                </a:solidFill>
              </a:rPr>
              <a:t>, AI/ML,</a:t>
            </a: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 Analysis Ready Data, …)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Data as a Service  (Fresh Data pools, </a:t>
            </a:r>
            <a:r>
              <a:rPr lang="en-US" dirty="0">
                <a:solidFill>
                  <a:schemeClr val="dk1"/>
                </a:solidFill>
                <a:sym typeface="Wingdings" panose="05000000000000000000" pitchFamily="2" charset="2"/>
              </a:rPr>
              <a:t>Catalogs, </a:t>
            </a:r>
            <a:r>
              <a:rPr lang="en-US" dirty="0" smtClean="0">
                <a:solidFill>
                  <a:schemeClr val="dk1"/>
                </a:solidFill>
                <a:sym typeface="Wingdings" panose="05000000000000000000" pitchFamily="2" charset="2"/>
              </a:rPr>
              <a:t>Analytics/Reporting, …)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411" y="3573783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lvl="0" indent="-214313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dirty="0">
                <a:solidFill>
                  <a:schemeClr val="dk1"/>
                </a:solidFill>
              </a:rPr>
              <a:t>Bridge Services :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Located on premises of HPC and Large Data Holders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Integrated with Federated Identity Management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High performance internet access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High performance LAN access to internal HPC infrastructures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High capacity storage for Data Warehouse/Exchange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Deployed on IaaS and PaaS </a:t>
            </a:r>
            <a:r>
              <a:rPr lang="en-US" dirty="0" smtClean="0">
                <a:solidFill>
                  <a:schemeClr val="dk1"/>
                </a:solidFill>
              </a:rPr>
              <a:t>infrastructures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</a:rPr>
              <a:t>Big data </a:t>
            </a:r>
            <a:r>
              <a:rPr lang="en-US" dirty="0" smtClean="0">
                <a:solidFill>
                  <a:schemeClr val="dk1"/>
                </a:solidFill>
              </a:rPr>
              <a:t>Processing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dk1"/>
                </a:solidFill>
              </a:rPr>
              <a:t>Data as a Service (</a:t>
            </a:r>
            <a:r>
              <a:rPr lang="en-US" dirty="0" err="1" smtClean="0">
                <a:solidFill>
                  <a:schemeClr val="dk1"/>
                </a:solidFill>
              </a:rPr>
              <a:t>HyperCubes</a:t>
            </a:r>
            <a:r>
              <a:rPr lang="en-US" dirty="0" smtClean="0">
                <a:solidFill>
                  <a:schemeClr val="dk1"/>
                </a:solidFill>
              </a:rPr>
              <a:t>, core data storage)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39063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GB" sz="3200" dirty="0" smtClean="0">
                <a:solidFill>
                  <a:schemeClr val="lt1"/>
                </a:solidFill>
              </a:rPr>
              <a:t>a Terra – French Research Infrastructure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</a:rPr>
              <a:t>Data &amp; Services of the Earth System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73" y="1052797"/>
            <a:ext cx="10344717" cy="5805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600954" y="2451887"/>
            <a:ext cx="31117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solidFill>
                  <a:srgbClr val="0070C0"/>
                </a:solidFill>
              </a:rPr>
              <a:t>&amp; 30+ data and services </a:t>
            </a:r>
            <a:r>
              <a:rPr lang="fr-FR" sz="1500" b="1" dirty="0" err="1" smtClean="0">
                <a:solidFill>
                  <a:srgbClr val="0070C0"/>
                </a:solidFill>
              </a:rPr>
              <a:t>centers</a:t>
            </a:r>
            <a:endParaRPr lang="fr-FR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0" y="0"/>
            <a:ext cx="939063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</a:t>
            </a:r>
            <a:r>
              <a:rPr lang="en-GB" sz="3200" dirty="0" smtClean="0">
                <a:solidFill>
                  <a:schemeClr val="lt1"/>
                </a:solidFill>
              </a:rPr>
              <a:t>a Terra – French Research Infrastructure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lt1"/>
                </a:solidFill>
              </a:rPr>
              <a:t>Data &amp; Services of the Earth System</a:t>
            </a:r>
            <a:endParaRPr sz="1050"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09" y="1077178"/>
            <a:ext cx="10714390" cy="5780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1982548" y="4572000"/>
            <a:ext cx="34067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Connected</a:t>
            </a:r>
            <a:r>
              <a:rPr lang="fr-FR" dirty="0" smtClean="0"/>
              <a:t> to external </a:t>
            </a:r>
            <a:r>
              <a:rPr lang="fr-FR" dirty="0" err="1" smtClean="0"/>
              <a:t>platforms</a:t>
            </a:r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" y="5170811"/>
            <a:ext cx="5899094" cy="168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458805" y="5339273"/>
            <a:ext cx="151380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French &amp; </a:t>
            </a:r>
            <a:r>
              <a:rPr lang="fr-FR" b="1" dirty="0" err="1" smtClean="0"/>
              <a:t>European</a:t>
            </a:r>
            <a:r>
              <a:rPr lang="fr-FR" b="1" dirty="0" smtClean="0"/>
              <a:t> </a:t>
            </a:r>
            <a:r>
              <a:rPr lang="fr-FR" b="1" dirty="0" err="1" smtClean="0"/>
              <a:t>HPCs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2" y="5252408"/>
            <a:ext cx="1645694" cy="6105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1" y="6512074"/>
            <a:ext cx="818574" cy="234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5" y="5672852"/>
            <a:ext cx="1805361" cy="568205"/>
          </a:xfrm>
          <a:prstGeom prst="rect">
            <a:avLst/>
          </a:prstGeom>
        </p:spPr>
      </p:pic>
      <p:sp>
        <p:nvSpPr>
          <p:cNvPr id="9" name="Accolade fermante 8"/>
          <p:cNvSpPr/>
          <p:nvPr/>
        </p:nvSpPr>
        <p:spPr>
          <a:xfrm>
            <a:off x="2156140" y="5381818"/>
            <a:ext cx="273269" cy="7777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83" y="6351484"/>
            <a:ext cx="1195827" cy="5096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19481" y="6451040"/>
            <a:ext cx="15138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Public </a:t>
            </a:r>
            <a:r>
              <a:rPr lang="fr-FR" b="1" dirty="0" err="1" smtClean="0"/>
              <a:t>clouds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19" y="5041130"/>
            <a:ext cx="1097018" cy="4388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32" y="5479937"/>
            <a:ext cx="1097018" cy="6170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68" y="6099571"/>
            <a:ext cx="1071180" cy="3577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80386" y="1902372"/>
            <a:ext cx="6211614" cy="4856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336219" y="1471449"/>
            <a:ext cx="2201917" cy="1550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233288" y="6474060"/>
            <a:ext cx="19993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European</a:t>
            </a:r>
            <a:r>
              <a:rPr lang="fr-FR" b="1" dirty="0" smtClean="0"/>
              <a:t> programs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232634" y="2049169"/>
            <a:ext cx="56950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Based on 8 </a:t>
            </a:r>
            <a:r>
              <a:rPr lang="en-GB" sz="1600" dirty="0" err="1" smtClean="0"/>
              <a:t>data&amp;services</a:t>
            </a:r>
            <a:r>
              <a:rPr lang="en-GB" sz="1600" dirty="0" smtClean="0"/>
              <a:t> </a:t>
            </a:r>
            <a:r>
              <a:rPr lang="en-GB" sz="1600" dirty="0" err="1" smtClean="0"/>
              <a:t>centers</a:t>
            </a:r>
            <a:r>
              <a:rPr lang="en-GB" sz="1600" dirty="0" smtClean="0"/>
              <a:t>: regional HPC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Adapted to the need of the </a:t>
            </a:r>
            <a:r>
              <a:rPr lang="en-GB" sz="1600" dirty="0" err="1" smtClean="0"/>
              <a:t>scientic</a:t>
            </a:r>
            <a:r>
              <a:rPr lang="en-GB" sz="1600" dirty="0" smtClean="0"/>
              <a:t> communities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Avoid data download by scientists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Propose advanced services to users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Centralised authentication</a:t>
            </a:r>
          </a:p>
          <a:p>
            <a:endParaRPr lang="en-GB" sz="1600" dirty="0" smtClean="0"/>
          </a:p>
          <a:p>
            <a:r>
              <a:rPr lang="en-GB" sz="1600" dirty="0" smtClean="0"/>
              <a:t>Data are not duplicated, but are located in different places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Move processing close to the data – as much as possible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Ability to move data between </a:t>
            </a:r>
            <a:r>
              <a:rPr lang="en-GB" sz="1600" dirty="0" err="1" smtClean="0"/>
              <a:t>centers</a:t>
            </a:r>
            <a:r>
              <a:rPr lang="en-GB" sz="1600" dirty="0" smtClean="0"/>
              <a:t>: </a:t>
            </a:r>
            <a:r>
              <a:rPr lang="en-GB" sz="1600" dirty="0" err="1" smtClean="0"/>
              <a:t>iRODS</a:t>
            </a:r>
            <a:r>
              <a:rPr lang="en-GB" sz="1600" dirty="0" smtClean="0"/>
              <a:t> grid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Need for high speed network</a:t>
            </a:r>
          </a:p>
          <a:p>
            <a:pPr marL="285750" indent="-285750">
              <a:buFontTx/>
              <a:buChar char="-"/>
            </a:pPr>
            <a:endParaRPr lang="en-GB" sz="1600" dirty="0" smtClean="0"/>
          </a:p>
          <a:p>
            <a:r>
              <a:rPr lang="en-GB" sz="1600" dirty="0" smtClean="0"/>
              <a:t>Connected to external platforms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Major European programs related to scientific data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French &amp; European HPC if needed: extra processing power, already funded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Public clouds (to be implemented) : extra processing power &amp; resources more convenient for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5732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</TotalTime>
  <Words>1811</Words>
  <Application>Microsoft Office PowerPoint</Application>
  <PresentationFormat>Grand écran</PresentationFormat>
  <Paragraphs>263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Courier New</vt:lpstr>
      <vt:lpstr>Noto Sans Symbols</vt:lpstr>
      <vt:lpstr>Wingdings</vt:lpstr>
      <vt:lpstr>ceos</vt:lpstr>
      <vt:lpstr>Technology Exploration  FEDERATION</vt:lpstr>
      <vt:lpstr>Summary</vt:lpstr>
      <vt:lpstr>Présentation PowerPoint</vt:lpstr>
      <vt:lpstr>Examples of  federations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Different aspects of  federations  Derived from GAIA-X model</vt:lpstr>
      <vt:lpstr>First draft of federation model</vt:lpstr>
      <vt:lpstr>Iaas - Infrastructures</vt:lpstr>
      <vt:lpstr>Daas – EO Data &amp; Services Centers</vt:lpstr>
      <vt:lpstr>Paas – Platforms</vt:lpstr>
      <vt:lpstr>Federation services</vt:lpstr>
      <vt:lpstr>Federation – governance &amp; rules</vt:lpstr>
      <vt:lpstr>Federation: cross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Moreno Richard</cp:lastModifiedBy>
  <cp:revision>121</cp:revision>
  <cp:lastPrinted>2022-10-05T17:30:45Z</cp:lastPrinted>
  <dcterms:modified xsi:type="dcterms:W3CDTF">2022-10-06T06:02:11Z</dcterms:modified>
</cp:coreProperties>
</file>