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89" r:id="rId3"/>
    <p:sldId id="278" r:id="rId4"/>
    <p:sldId id="279" r:id="rId5"/>
    <p:sldId id="283" r:id="rId6"/>
    <p:sldId id="284" r:id="rId7"/>
    <p:sldId id="285" r:id="rId8"/>
    <p:sldId id="286" r:id="rId9"/>
    <p:sldId id="287" r:id="rId10"/>
    <p:sldId id="288" r:id="rId11"/>
    <p:sldId id="290" r:id="rId12"/>
    <p:sldId id="292" r:id="rId13"/>
    <p:sldId id="293" r:id="rId14"/>
    <p:sldId id="29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76184" autoAdjust="0"/>
  </p:normalViewPr>
  <p:slideViewPr>
    <p:cSldViewPr snapToGrid="0">
      <p:cViewPr varScale="1">
        <p:scale>
          <a:sx n="44" d="100"/>
          <a:sy n="44" d="100"/>
        </p:scale>
        <p:origin x="6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7C7B2-7889-4AC4-9762-EDFEB8200BFD}" type="datetimeFigureOut">
              <a:rPr lang="en-US" smtClean="0"/>
              <a:t>8/23/2022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B10D8-8089-4E36-900D-7F3D8F1D619C}" type="slidenum">
              <a:rPr lang="en-US" smtClean="0"/>
              <a:t>‹#›</a:t>
            </a:fld>
            <a:endParaRPr lang="en-US"/>
          </a:p>
        </p:txBody>
      </p:sp>
    </p:spTree>
    <p:extLst>
      <p:ext uri="{BB962C8B-B14F-4D97-AF65-F5344CB8AC3E}">
        <p14:creationId xmlns:p14="http://schemas.microsoft.com/office/powerpoint/2010/main" val="221618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AI/ML = Artificial Intelligence/Machine Learning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CEOS = Committee on Earth Observing Satellites	</a:t>
            </a:r>
          </a:p>
          <a:p>
            <a:r>
              <a:rPr lang="en-US" sz="1200" dirty="0"/>
              <a:t>EOSDIS =  Earth Observing System Data and Information System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ESDIS = Earth Science and Information Systems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GCMD = Global Change Master Directory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GSFC = Goddard Space Flight Center</a:t>
            </a:r>
          </a:p>
          <a:p>
            <a:r>
              <a:rPr lang="en-US" sz="1200" dirty="0"/>
              <a:t>NASA = National Aeronautics and Space Administration</a:t>
            </a:r>
          </a:p>
          <a:p>
            <a:r>
              <a:rPr lang="en-US" sz="1200" dirty="0"/>
              <a:t>WGISS = Working Group on Information Systems and Services		</a:t>
            </a:r>
          </a:p>
          <a:p>
            <a:endParaRPr lang="en-US" dirty="0"/>
          </a:p>
        </p:txBody>
      </p:sp>
      <p:sp>
        <p:nvSpPr>
          <p:cNvPr id="4" name="Slide Number Placeholder 3"/>
          <p:cNvSpPr>
            <a:spLocks noGrp="1"/>
          </p:cNvSpPr>
          <p:nvPr>
            <p:ph type="sldNum" sz="quarter" idx="5"/>
          </p:nvPr>
        </p:nvSpPr>
        <p:spPr/>
        <p:txBody>
          <a:bodyPr/>
          <a:lstStyle/>
          <a:p>
            <a:fld id="{23BB10D8-8089-4E36-900D-7F3D8F1D619C}" type="slidenum">
              <a:rPr lang="en-US" smtClean="0"/>
              <a:t>1</a:t>
            </a:fld>
            <a:endParaRPr lang="en-US"/>
          </a:p>
        </p:txBody>
      </p:sp>
    </p:spTree>
    <p:extLst>
      <p:ext uri="{BB962C8B-B14F-4D97-AF65-F5344CB8AC3E}">
        <p14:creationId xmlns:p14="http://schemas.microsoft.com/office/powerpoint/2010/main" val="679762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ESCO Review:	</a:t>
            </a:r>
            <a:r>
              <a:rPr lang="en-US" sz="1200" dirty="0"/>
              <a:t>https://wiki.earthdata.nasa.gov/display/ESO/ESCO+Review+-+Machine+Learning+Models+and+Training+Data+Keyword+Review</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GCMD v14.0:</a:t>
            </a:r>
            <a:r>
              <a:rPr lang="en-US" dirty="0"/>
              <a:t>	</a:t>
            </a:r>
            <a:r>
              <a:rPr lang="en-US" sz="1200" dirty="0"/>
              <a:t>https://wiki.earthdata.nasa.gov/pages/viewpage.action?pageId=254943886</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err="1"/>
              <a:t>MLHub</a:t>
            </a:r>
            <a:r>
              <a:rPr lang="en-US" u="sng" dirty="0"/>
              <a:t>:</a:t>
            </a:r>
            <a:r>
              <a:rPr lang="en-US" u="none" dirty="0"/>
              <a:t> 	</a:t>
            </a:r>
            <a:r>
              <a:rPr lang="en-US" sz="1200" dirty="0"/>
              <a:t>https://mlhub.earth/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ACCESS: </a:t>
            </a:r>
            <a:r>
              <a:rPr lang="en-US" dirty="0"/>
              <a:t>	</a:t>
            </a:r>
            <a:r>
              <a:rPr lang="en-US" sz="1200" dirty="0"/>
              <a:t>https://www.earthdata.nasa.gov/esds/competitive-programs/access/radiant-mlhub</a:t>
            </a:r>
          </a:p>
          <a:p>
            <a:endParaRPr lang="en-US" dirty="0"/>
          </a:p>
        </p:txBody>
      </p:sp>
      <p:sp>
        <p:nvSpPr>
          <p:cNvPr id="4" name="Slide Number Placeholder 3"/>
          <p:cNvSpPr>
            <a:spLocks noGrp="1"/>
          </p:cNvSpPr>
          <p:nvPr>
            <p:ph type="sldNum" sz="quarter" idx="5"/>
          </p:nvPr>
        </p:nvSpPr>
        <p:spPr/>
        <p:txBody>
          <a:bodyPr/>
          <a:lstStyle/>
          <a:p>
            <a:fld id="{23BB10D8-8089-4E36-900D-7F3D8F1D619C}" type="slidenum">
              <a:rPr lang="en-US" smtClean="0"/>
              <a:t>2</a:t>
            </a:fld>
            <a:endParaRPr lang="en-US"/>
          </a:p>
        </p:txBody>
      </p:sp>
    </p:spTree>
    <p:extLst>
      <p:ext uri="{BB962C8B-B14F-4D97-AF65-F5344CB8AC3E}">
        <p14:creationId xmlns:p14="http://schemas.microsoft.com/office/powerpoint/2010/main" val="165652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GCMD Keyword Viewer:</a:t>
            </a:r>
            <a:r>
              <a:rPr lang="en-US" u="none" dirty="0"/>
              <a:t> </a:t>
            </a:r>
            <a:r>
              <a:rPr lang="en-US" dirty="0"/>
              <a:t>https://gcmd.earthdata.nasa.gov/KeywordViewer/</a:t>
            </a:r>
          </a:p>
          <a:p>
            <a:endParaRPr lang="en-US" dirty="0"/>
          </a:p>
        </p:txBody>
      </p:sp>
      <p:sp>
        <p:nvSpPr>
          <p:cNvPr id="4" name="Slide Number Placeholder 3"/>
          <p:cNvSpPr>
            <a:spLocks noGrp="1"/>
          </p:cNvSpPr>
          <p:nvPr>
            <p:ph type="sldNum" sz="quarter" idx="5"/>
          </p:nvPr>
        </p:nvSpPr>
        <p:spPr/>
        <p:txBody>
          <a:bodyPr/>
          <a:lstStyle/>
          <a:p>
            <a:fld id="{23BB10D8-8089-4E36-900D-7F3D8F1D619C}" type="slidenum">
              <a:rPr lang="en-US" smtClean="0"/>
              <a:t>3</a:t>
            </a:fld>
            <a:endParaRPr lang="en-US"/>
          </a:p>
        </p:txBody>
      </p:sp>
    </p:spTree>
    <p:extLst>
      <p:ext uri="{BB962C8B-B14F-4D97-AF65-F5344CB8AC3E}">
        <p14:creationId xmlns:p14="http://schemas.microsoft.com/office/powerpoint/2010/main" val="1218614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GCMD Keyword Viewer:</a:t>
            </a:r>
            <a:r>
              <a:rPr lang="en-US" u="none" dirty="0"/>
              <a:t> </a:t>
            </a:r>
            <a:r>
              <a:rPr lang="en-US" dirty="0"/>
              <a:t>https://gcmd.earthdata.nasa.gov/KeywordViewer/</a:t>
            </a:r>
          </a:p>
          <a:p>
            <a:endParaRPr lang="en-US" dirty="0"/>
          </a:p>
        </p:txBody>
      </p:sp>
      <p:sp>
        <p:nvSpPr>
          <p:cNvPr id="4" name="Slide Number Placeholder 3"/>
          <p:cNvSpPr>
            <a:spLocks noGrp="1"/>
          </p:cNvSpPr>
          <p:nvPr>
            <p:ph type="sldNum" sz="quarter" idx="5"/>
          </p:nvPr>
        </p:nvSpPr>
        <p:spPr/>
        <p:txBody>
          <a:bodyPr/>
          <a:lstStyle/>
          <a:p>
            <a:fld id="{23BB10D8-8089-4E36-900D-7F3D8F1D619C}" type="slidenum">
              <a:rPr lang="en-US" smtClean="0"/>
              <a:t>4</a:t>
            </a:fld>
            <a:endParaRPr lang="en-US"/>
          </a:p>
        </p:txBody>
      </p:sp>
    </p:spTree>
    <p:extLst>
      <p:ext uri="{BB962C8B-B14F-4D97-AF65-F5344CB8AC3E}">
        <p14:creationId xmlns:p14="http://schemas.microsoft.com/office/powerpoint/2010/main" val="1314466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TBD – To Be Determined</a:t>
            </a:r>
          </a:p>
          <a:p>
            <a:r>
              <a:rPr lang="en-US" dirty="0"/>
              <a:t>CMR – Common Metadata Repository</a:t>
            </a:r>
          </a:p>
          <a:p>
            <a:r>
              <a:rPr lang="en-US" dirty="0"/>
              <a:t>e.g. – for example</a:t>
            </a:r>
          </a:p>
          <a:p>
            <a:r>
              <a:rPr lang="en-US" dirty="0"/>
              <a:t>etc. = Etcetera</a:t>
            </a:r>
          </a:p>
        </p:txBody>
      </p:sp>
      <p:sp>
        <p:nvSpPr>
          <p:cNvPr id="4" name="Slide Number Placeholder 3"/>
          <p:cNvSpPr>
            <a:spLocks noGrp="1"/>
          </p:cNvSpPr>
          <p:nvPr>
            <p:ph type="sldNum" sz="quarter" idx="5"/>
          </p:nvPr>
        </p:nvSpPr>
        <p:spPr/>
        <p:txBody>
          <a:bodyPr/>
          <a:lstStyle/>
          <a:p>
            <a:fld id="{23BB10D8-8089-4E36-900D-7F3D8F1D619C}" type="slidenum">
              <a:rPr lang="en-US" smtClean="0"/>
              <a:t>11</a:t>
            </a:fld>
            <a:endParaRPr lang="en-US"/>
          </a:p>
        </p:txBody>
      </p:sp>
    </p:spTree>
    <p:extLst>
      <p:ext uri="{BB962C8B-B14F-4D97-AF65-F5344CB8AC3E}">
        <p14:creationId xmlns:p14="http://schemas.microsoft.com/office/powerpoint/2010/main" val="3526271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EED = Earth Observing System Data and Information System (</a:t>
            </a:r>
            <a:r>
              <a:rPr lang="en-US" i="1" dirty="0"/>
              <a:t>EOSDIS</a:t>
            </a:r>
            <a:r>
              <a:rPr lang="en-US" dirty="0"/>
              <a:t>) Evolution and Development </a:t>
            </a:r>
            <a:endParaRPr lang="en-US" sz="1200" i="1" dirty="0">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10"/>
          </p:nvPr>
        </p:nvSpPr>
        <p:spPr/>
        <p:txBody>
          <a:bodyPr/>
          <a:lstStyle/>
          <a:p>
            <a:fld id="{23BB10D8-8089-4E36-900D-7F3D8F1D619C}" type="slidenum">
              <a:rPr lang="en-US" smtClean="0"/>
              <a:t>12</a:t>
            </a:fld>
            <a:endParaRPr lang="en-US"/>
          </a:p>
        </p:txBody>
      </p:sp>
    </p:spTree>
    <p:extLst>
      <p:ext uri="{BB962C8B-B14F-4D97-AF65-F5344CB8AC3E}">
        <p14:creationId xmlns:p14="http://schemas.microsoft.com/office/powerpoint/2010/main" val="1208700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Earthdata</a:t>
            </a:r>
            <a:r>
              <a:rPr lang="en-US" dirty="0"/>
              <a:t> Forum (GCMD Keywords): </a:t>
            </a:r>
            <a:r>
              <a:rPr lang="en-US" sz="1200" i="1" dirty="0">
                <a:latin typeface="Calibri" panose="020F0502020204030204" pitchFamily="34" charset="0"/>
                <a:ea typeface="Calibri" panose="020F0502020204030204" pitchFamily="34" charset="0"/>
              </a:rPr>
              <a:t>https://forum.earthdata.nasa.gov/viewforum.php?f=7&amp;tagMatch=all&amp;ServicesUsage=101&amp;keywords=&amp;</a:t>
            </a:r>
          </a:p>
          <a:p>
            <a:endParaRPr lang="en-US" dirty="0"/>
          </a:p>
        </p:txBody>
      </p:sp>
      <p:sp>
        <p:nvSpPr>
          <p:cNvPr id="4" name="Slide Number Placeholder 3"/>
          <p:cNvSpPr>
            <a:spLocks noGrp="1"/>
          </p:cNvSpPr>
          <p:nvPr>
            <p:ph type="sldNum" sz="quarter" idx="10"/>
          </p:nvPr>
        </p:nvSpPr>
        <p:spPr/>
        <p:txBody>
          <a:bodyPr/>
          <a:lstStyle/>
          <a:p>
            <a:fld id="{23BB10D8-8089-4E36-900D-7F3D8F1D619C}" type="slidenum">
              <a:rPr lang="en-US" smtClean="0"/>
              <a:t>13</a:t>
            </a:fld>
            <a:endParaRPr lang="en-US"/>
          </a:p>
        </p:txBody>
      </p:sp>
    </p:spTree>
    <p:extLst>
      <p:ext uri="{BB962C8B-B14F-4D97-AF65-F5344CB8AC3E}">
        <p14:creationId xmlns:p14="http://schemas.microsoft.com/office/powerpoint/2010/main" val="1261865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3BB10D8-8089-4E36-900D-7F3D8F1D619C}" type="slidenum">
              <a:rPr lang="en-US" smtClean="0"/>
              <a:t>14</a:t>
            </a:fld>
            <a:endParaRPr lang="en-US"/>
          </a:p>
        </p:txBody>
      </p:sp>
    </p:spTree>
    <p:extLst>
      <p:ext uri="{BB962C8B-B14F-4D97-AF65-F5344CB8AC3E}">
        <p14:creationId xmlns:p14="http://schemas.microsoft.com/office/powerpoint/2010/main" val="3589472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29C47D-956A-4AA0-9291-5344030A5426}" type="datetime1">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25209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9E4FFF-7286-4A64-B7D0-275BB25CAF87}" type="datetime1">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2954667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CC2687-0508-42FF-8A9E-B36F2FE05483}" type="datetime1">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18034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DE44F1-9B40-4EB4-B983-E4E05A9B5EC2}" type="datetime1">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2328495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9B98B-4384-4BB4-A36A-71F6D9EBFA17}" type="datetime1">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114891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10662E6-2654-4AE1-A8CF-B5DE87212926}" type="datetime1">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48960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8FB25B-F03D-4CBD-A8A9-F1D67A9605C9}" type="datetime1">
              <a:rPr lang="en-US" smtClean="0"/>
              <a:t>8/23/2022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13458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0791E8-CE23-43C4-A2B0-45035B3DC248}" type="datetime1">
              <a:rPr lang="en-US" smtClean="0"/>
              <a:t>8/23/2022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121440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981CF-C8C0-4226-BF54-A002E65B5B7F}" type="datetime1">
              <a:rPr lang="en-US" smtClean="0"/>
              <a:t>8/23/2022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113794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03C389-C814-4E52-9D98-94AAD2734CA1}" type="datetime1">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3038636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3A8159-DEE3-4AE1-A077-87893D77969C}" type="datetime1">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A5303-686C-402B-AC8D-29523D5AF8A3}" type="slidenum">
              <a:rPr lang="en-US" smtClean="0"/>
              <a:t>‹#›</a:t>
            </a:fld>
            <a:endParaRPr lang="en-US"/>
          </a:p>
        </p:txBody>
      </p:sp>
    </p:spTree>
    <p:extLst>
      <p:ext uri="{BB962C8B-B14F-4D97-AF65-F5344CB8AC3E}">
        <p14:creationId xmlns:p14="http://schemas.microsoft.com/office/powerpoint/2010/main" val="3475225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56139-C257-4A1D-82DB-23FBB2B62D69}" type="datetime1">
              <a:rPr lang="en-US" smtClean="0"/>
              <a:t>8/23/2022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A5303-686C-402B-AC8D-29523D5AF8A3}" type="slidenum">
              <a:rPr lang="en-US" smtClean="0"/>
              <a:t>‹#›</a:t>
            </a:fld>
            <a:endParaRPr lang="en-US"/>
          </a:p>
        </p:txBody>
      </p:sp>
    </p:spTree>
    <p:extLst>
      <p:ext uri="{BB962C8B-B14F-4D97-AF65-F5344CB8AC3E}">
        <p14:creationId xmlns:p14="http://schemas.microsoft.com/office/powerpoint/2010/main" val="12888957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valerie.dixon@nas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forum.earthdata.nasa.gov/viewforum.php?f=7&amp;tagMatch=all&amp;ServicesUsage=101&amp;keywords=&amp;"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iki.earthdata.nasa.gov/display/ESO/ESCO+Review+-+Machine+Learning+Models+and+Training+Data+Keyword+Review" TargetMode="External"/><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earthdata.nasa.gov/esds/competitive-programs/access/radiant-mlhub" TargetMode="External"/><Relationship Id="rId5" Type="http://schemas.openxmlformats.org/officeDocument/2006/relationships/hyperlink" Target="https://mlhub.earth/" TargetMode="External"/><Relationship Id="rId4" Type="http://schemas.openxmlformats.org/officeDocument/2006/relationships/hyperlink" Target="https://wiki.earthdata.nasa.gov/pages/viewpage.action?pageId=254943886"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8538" y="2784825"/>
            <a:ext cx="7326923" cy="1590517"/>
          </a:xfrm>
        </p:spPr>
        <p:txBody>
          <a:bodyPr>
            <a:noAutofit/>
          </a:bodyPr>
          <a:lstStyle/>
          <a:p>
            <a:r>
              <a:rPr lang="en-US" sz="2600" dirty="0">
                <a:latin typeface="Arial" panose="020B0604020202020204" pitchFamily="34" charset="0"/>
                <a:cs typeface="Arial" panose="020B0604020202020204" pitchFamily="34" charset="0"/>
              </a:rPr>
              <a:t>CEOS WGISS-54</a:t>
            </a:r>
            <a:br>
              <a:rPr lang="en-US" sz="2600" dirty="0">
                <a:latin typeface="Arial" panose="020B0604020202020204" pitchFamily="34" charset="0"/>
                <a:cs typeface="Arial" panose="020B0604020202020204" pitchFamily="34" charset="0"/>
              </a:rPr>
            </a:br>
            <a:r>
              <a:rPr lang="en-US" sz="2600" dirty="0">
                <a:latin typeface="Arial" panose="020B0604020202020204" pitchFamily="34" charset="0"/>
                <a:cs typeface="Arial" panose="020B0604020202020204" pitchFamily="34" charset="0"/>
              </a:rPr>
              <a:t>Tokyo, Japan</a:t>
            </a:r>
            <a:br>
              <a:rPr lang="en-US" sz="2600" dirty="0">
                <a:latin typeface="Arial" panose="020B0604020202020204" pitchFamily="34" charset="0"/>
                <a:cs typeface="Arial" panose="020B0604020202020204" pitchFamily="34" charset="0"/>
              </a:rPr>
            </a:br>
            <a:r>
              <a:rPr lang="en-US" sz="2600" dirty="0">
                <a:latin typeface="Arial" panose="020B0604020202020204" pitchFamily="34" charset="0"/>
                <a:cs typeface="Arial" panose="020B0604020202020204" pitchFamily="34" charset="0"/>
              </a:rPr>
              <a:t>October 4-7, 2022</a:t>
            </a:r>
            <a:br>
              <a:rPr lang="en-US" sz="2600" dirty="0">
                <a:latin typeface="Arial" panose="020B0604020202020204" pitchFamily="34" charset="0"/>
                <a:cs typeface="Arial" panose="020B0604020202020204" pitchFamily="34" charset="0"/>
              </a:rPr>
            </a:br>
            <a:r>
              <a:rPr lang="en-US" sz="2600" dirty="0">
                <a:latin typeface="Arial" panose="020B0604020202020204" pitchFamily="34" charset="0"/>
                <a:cs typeface="Arial" panose="020B0604020202020204" pitchFamily="34" charset="0"/>
              </a:rPr>
              <a:t>Hosted by JAXA </a:t>
            </a:r>
          </a:p>
        </p:txBody>
      </p:sp>
      <p:sp>
        <p:nvSpPr>
          <p:cNvPr id="3" name="Subtitle 2"/>
          <p:cNvSpPr>
            <a:spLocks noGrp="1"/>
          </p:cNvSpPr>
          <p:nvPr>
            <p:ph type="subTitle" idx="1"/>
          </p:nvPr>
        </p:nvSpPr>
        <p:spPr>
          <a:xfrm>
            <a:off x="832339" y="1117601"/>
            <a:ext cx="7479322" cy="1655762"/>
          </a:xfrm>
        </p:spPr>
        <p:txBody>
          <a:bodyPr>
            <a:normAutofit/>
          </a:bodyPr>
          <a:lstStyle/>
          <a:p>
            <a:r>
              <a:rPr lang="en-US" sz="4200" dirty="0">
                <a:latin typeface="Arial" panose="020B0604020202020204" pitchFamily="34" charset="0"/>
                <a:cs typeface="Arial" panose="020B0604020202020204" pitchFamily="34" charset="0"/>
              </a:rPr>
              <a:t>Introducing </a:t>
            </a:r>
          </a:p>
          <a:p>
            <a:r>
              <a:rPr lang="en-US" sz="4200" dirty="0">
                <a:latin typeface="Arial" panose="020B0604020202020204" pitchFamily="34" charset="0"/>
                <a:cs typeface="Arial" panose="020B0604020202020204" pitchFamily="34" charset="0"/>
              </a:rPr>
              <a:t>AI/ML GCMD Keywords</a:t>
            </a:r>
          </a:p>
        </p:txBody>
      </p:sp>
      <p:sp>
        <p:nvSpPr>
          <p:cNvPr id="4" name="Slide Number Placeholder 3"/>
          <p:cNvSpPr>
            <a:spLocks noGrp="1"/>
          </p:cNvSpPr>
          <p:nvPr>
            <p:ph type="sldNum" sz="quarter" idx="12"/>
          </p:nvPr>
        </p:nvSpPr>
        <p:spPr/>
        <p:txBody>
          <a:bodyPr/>
          <a:lstStyle/>
          <a:p>
            <a:fld id="{C8FA5303-686C-402B-AC8D-29523D5AF8A3}" type="slidenum">
              <a:rPr lang="en-US" smtClean="0"/>
              <a:t>1</a:t>
            </a:fld>
            <a:endParaRPr lang="en-US" dirty="0"/>
          </a:p>
        </p:txBody>
      </p:sp>
      <p:sp>
        <p:nvSpPr>
          <p:cNvPr id="12" name="Subtitle 2"/>
          <p:cNvSpPr txBox="1">
            <a:spLocks/>
          </p:cNvSpPr>
          <p:nvPr/>
        </p:nvSpPr>
        <p:spPr>
          <a:xfrm>
            <a:off x="832340" y="4732801"/>
            <a:ext cx="7823434" cy="94199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en-US" sz="2000" dirty="0">
                <a:latin typeface="Arial" panose="020B0604020202020204" pitchFamily="34" charset="0"/>
                <a:cs typeface="Arial" panose="020B0604020202020204" pitchFamily="34" charset="0"/>
              </a:rPr>
              <a:t>Valerie Dixon</a:t>
            </a:r>
          </a:p>
          <a:p>
            <a:pPr>
              <a:lnSpc>
                <a:spcPct val="100000"/>
              </a:lnSpc>
              <a:spcBef>
                <a:spcPts val="0"/>
              </a:spcBef>
            </a:pPr>
            <a:r>
              <a:rPr lang="en-US" sz="2000" dirty="0">
                <a:latin typeface="Arial" panose="020B0604020202020204" pitchFamily="34" charset="0"/>
                <a:cs typeface="Arial" panose="020B0604020202020204" pitchFamily="34" charset="0"/>
              </a:rPr>
              <a:t>NASA ESDIS Project</a:t>
            </a:r>
          </a:p>
          <a:p>
            <a:pPr>
              <a:lnSpc>
                <a:spcPct val="100000"/>
              </a:lnSpc>
              <a:spcBef>
                <a:spcPts val="0"/>
              </a:spcBef>
            </a:pPr>
            <a:r>
              <a:rPr lang="en-US" sz="2000" dirty="0">
                <a:latin typeface="Arial" panose="020B0604020202020204" pitchFamily="34" charset="0"/>
                <a:cs typeface="Arial" panose="020B0604020202020204" pitchFamily="34" charset="0"/>
              </a:rPr>
              <a:t>Goddard Space Flight Center </a:t>
            </a:r>
          </a:p>
          <a:p>
            <a:pPr>
              <a:lnSpc>
                <a:spcPct val="100000"/>
              </a:lnSpc>
              <a:spcBef>
                <a:spcPts val="0"/>
              </a:spcBef>
            </a:pPr>
            <a:r>
              <a:rPr lang="en-US" sz="2000" i="1" dirty="0">
                <a:latin typeface="Arial" panose="020B0604020202020204" pitchFamily="34" charset="0"/>
                <a:cs typeface="Arial" panose="020B0604020202020204" pitchFamily="34" charset="0"/>
              </a:rPr>
              <a:t>Valerie.dixon@nasa.gov</a:t>
            </a:r>
            <a:endParaRPr lang="en-US" sz="20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64990CAA-09E2-4929-B36D-B72E945DEFE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1989206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 / Models</a:t>
            </a:r>
          </a:p>
        </p:txBody>
      </p:sp>
      <p:sp>
        <p:nvSpPr>
          <p:cNvPr id="3" name="Content Placeholder 2"/>
          <p:cNvSpPr>
            <a:spLocks noGrp="1"/>
          </p:cNvSpPr>
          <p:nvPr>
            <p:ph idx="1"/>
          </p:nvPr>
        </p:nvSpPr>
        <p:spPr>
          <a:xfrm>
            <a:off x="628650" y="1690689"/>
            <a:ext cx="7886700" cy="4478463"/>
          </a:xfrm>
        </p:spPr>
        <p:txBody>
          <a:bodyPr>
            <a:normAutofit fontScale="85000" lnSpcReduction="20000"/>
          </a:bodyPr>
          <a:lstStyle/>
          <a:p>
            <a:r>
              <a:rPr lang="en-US" b="1" dirty="0"/>
              <a:t>MACHINE LEARNING MODELS, cont’d</a:t>
            </a:r>
          </a:p>
          <a:p>
            <a:pPr lvl="1"/>
            <a:r>
              <a:rPr lang="en-US" b="1" dirty="0"/>
              <a:t>SUPERVISED</a:t>
            </a:r>
          </a:p>
          <a:p>
            <a:pPr marL="457200" lvl="1" indent="0">
              <a:buNone/>
            </a:pPr>
            <a:r>
              <a:rPr lang="en-US" dirty="0">
                <a:solidFill>
                  <a:schemeClr val="tx1">
                    <a:lumMod val="75000"/>
                  </a:schemeClr>
                </a:solidFill>
              </a:rPr>
              <a:t>ML model type that utilizes labels to train the model.</a:t>
            </a:r>
          </a:p>
          <a:p>
            <a:pPr lvl="1"/>
            <a:r>
              <a:rPr lang="en-US" b="1" dirty="0"/>
              <a:t>UNSUPERVISED</a:t>
            </a:r>
          </a:p>
          <a:p>
            <a:pPr marL="457200" lvl="1" indent="0">
              <a:buNone/>
            </a:pPr>
            <a:r>
              <a:rPr lang="en-US" dirty="0">
                <a:solidFill>
                  <a:schemeClr val="tx1">
                    <a:lumMod val="75000"/>
                  </a:schemeClr>
                </a:solidFill>
              </a:rPr>
              <a:t>ML model type that looks for patterns in data.</a:t>
            </a: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endParaRPr lang="en-US" dirty="0">
              <a:solidFill>
                <a:schemeClr val="tx1">
                  <a:lumMod val="75000"/>
                </a:schemeClr>
              </a:solidFill>
            </a:endParaRPr>
          </a:p>
          <a:p>
            <a:pPr marL="457200" lvl="1" indent="0">
              <a:buNone/>
            </a:pPr>
            <a:r>
              <a:rPr lang="en-US" dirty="0">
                <a:solidFill>
                  <a:schemeClr val="tx1">
                    <a:lumMod val="75000"/>
                  </a:schemeClr>
                </a:solidFill>
              </a:rPr>
              <a:t>  </a:t>
            </a:r>
          </a:p>
          <a:p>
            <a:pPr marL="457200" lvl="1" indent="0">
              <a:buNone/>
            </a:pPr>
            <a:endParaRPr lang="en-US" dirty="0">
              <a:solidFill>
                <a:schemeClr val="tx1">
                  <a:lumMod val="75000"/>
                </a:schemeClr>
              </a:solidFill>
            </a:endParaRPr>
          </a:p>
        </p:txBody>
      </p:sp>
      <p:sp>
        <p:nvSpPr>
          <p:cNvPr id="4" name="Slide Number Placeholder 3"/>
          <p:cNvSpPr>
            <a:spLocks noGrp="1"/>
          </p:cNvSpPr>
          <p:nvPr>
            <p:ph type="sldNum" sz="quarter" idx="12"/>
          </p:nvPr>
        </p:nvSpPr>
        <p:spPr/>
        <p:txBody>
          <a:bodyPr/>
          <a:lstStyle/>
          <a:p>
            <a:fld id="{C8FA5303-686C-402B-AC8D-29523D5AF8A3}" type="slidenum">
              <a:rPr lang="en-US" smtClean="0"/>
              <a:t>10</a:t>
            </a:fld>
            <a:endParaRPr lang="en-US"/>
          </a:p>
        </p:txBody>
      </p:sp>
      <p:pic>
        <p:nvPicPr>
          <p:cNvPr id="6" name="Picture 5">
            <a:extLst>
              <a:ext uri="{FF2B5EF4-FFF2-40B4-BE49-F238E27FC236}">
                <a16:creationId xmlns:a16="http://schemas.microsoft.com/office/drawing/2014/main" id="{D2917879-D5ED-4532-931A-D9F9392BE00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31326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054-2EFD-431D-BD2B-262018A8C803}"/>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97E14B9A-F6C1-42E2-9984-7E9DA817FBB4}"/>
              </a:ext>
            </a:extLst>
          </p:cNvPr>
          <p:cNvSpPr>
            <a:spLocks noGrp="1"/>
          </p:cNvSpPr>
          <p:nvPr>
            <p:ph idx="1"/>
          </p:nvPr>
        </p:nvSpPr>
        <p:spPr/>
        <p:txBody>
          <a:bodyPr>
            <a:normAutofit fontScale="92500"/>
          </a:bodyPr>
          <a:lstStyle/>
          <a:p>
            <a:r>
              <a:rPr lang="en-US" dirty="0"/>
              <a:t>Still being defined and refined, but:</a:t>
            </a:r>
          </a:p>
          <a:p>
            <a:pPr lvl="1"/>
            <a:r>
              <a:rPr lang="en-US" dirty="0"/>
              <a:t>Apply ML Training Data keywords only to ML training data </a:t>
            </a:r>
          </a:p>
          <a:p>
            <a:pPr lvl="1"/>
            <a:r>
              <a:rPr lang="en-US" dirty="0"/>
              <a:t>Apply ML Model keywords only to ML model data</a:t>
            </a:r>
          </a:p>
          <a:p>
            <a:r>
              <a:rPr lang="en-US" dirty="0"/>
              <a:t>Although there are use cases where it might be useful to use both model and training data keywords:</a:t>
            </a:r>
          </a:p>
          <a:p>
            <a:pPr lvl="1"/>
            <a:r>
              <a:rPr lang="en-US" dirty="0"/>
              <a:t>e.g. this ML model was built using these training data types, or this training data sat is useful for these ML model types</a:t>
            </a:r>
          </a:p>
          <a:p>
            <a:r>
              <a:rPr lang="en-US" dirty="0"/>
              <a:t>…these kinds of cross-associations are better done in other ways:</a:t>
            </a:r>
          </a:p>
          <a:p>
            <a:pPr lvl="1"/>
            <a:r>
              <a:rPr lang="en-US" dirty="0"/>
              <a:t>Collection/Service associations, to be determined CMR Graph relationships, Abstract or Purpose fields, etc.</a:t>
            </a:r>
          </a:p>
        </p:txBody>
      </p:sp>
      <p:sp>
        <p:nvSpPr>
          <p:cNvPr id="4" name="Slide Number Placeholder 3">
            <a:extLst>
              <a:ext uri="{FF2B5EF4-FFF2-40B4-BE49-F238E27FC236}">
                <a16:creationId xmlns:a16="http://schemas.microsoft.com/office/drawing/2014/main" id="{566F2702-BE3E-465F-811F-E33F665282C1}"/>
              </a:ext>
            </a:extLst>
          </p:cNvPr>
          <p:cNvSpPr>
            <a:spLocks noGrp="1"/>
          </p:cNvSpPr>
          <p:nvPr>
            <p:ph type="sldNum" sz="quarter" idx="12"/>
          </p:nvPr>
        </p:nvSpPr>
        <p:spPr/>
        <p:txBody>
          <a:bodyPr/>
          <a:lstStyle/>
          <a:p>
            <a:fld id="{C8FA5303-686C-402B-AC8D-29523D5AF8A3}" type="slidenum">
              <a:rPr lang="en-US" smtClean="0"/>
              <a:t>11</a:t>
            </a:fld>
            <a:endParaRPr lang="en-US"/>
          </a:p>
        </p:txBody>
      </p:sp>
      <p:pic>
        <p:nvPicPr>
          <p:cNvPr id="6" name="Picture 5">
            <a:extLst>
              <a:ext uri="{FF2B5EF4-FFF2-40B4-BE49-F238E27FC236}">
                <a16:creationId xmlns:a16="http://schemas.microsoft.com/office/drawing/2014/main" id="{DD5EA29D-9E18-42BB-896C-E62CDCD3139D}"/>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2919638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544" y="676438"/>
            <a:ext cx="7280910" cy="1325563"/>
          </a:xfrm>
        </p:spPr>
        <p:txBody>
          <a:bodyPr>
            <a:normAutofit fontScale="90000"/>
          </a:bodyPr>
          <a:lstStyle/>
          <a:p>
            <a:r>
              <a:rPr lang="en-US" sz="3600" dirty="0">
                <a:latin typeface="Arial" panose="020B0604020202020204" pitchFamily="34" charset="0"/>
                <a:cs typeface="Arial" panose="020B0604020202020204" pitchFamily="34" charset="0"/>
              </a:rPr>
              <a:t>Special thanks to the EED Team, whose contributions made the ML GCMD Keywords possible:</a:t>
            </a:r>
          </a:p>
        </p:txBody>
      </p:sp>
      <p:sp>
        <p:nvSpPr>
          <p:cNvPr id="3" name="Content Placeholder 2"/>
          <p:cNvSpPr>
            <a:spLocks noGrp="1"/>
          </p:cNvSpPr>
          <p:nvPr>
            <p:ph idx="1"/>
          </p:nvPr>
        </p:nvSpPr>
        <p:spPr>
          <a:xfrm>
            <a:off x="628650" y="2926377"/>
            <a:ext cx="4327208" cy="3771814"/>
          </a:xfrm>
        </p:spPr>
        <p:txBody>
          <a:bodyPr>
            <a:normAutofit/>
          </a:bodyPr>
          <a:lstStyle/>
          <a:p>
            <a:pPr marL="0" indent="0">
              <a:spcBef>
                <a:spcPts val="0"/>
              </a:spcBef>
              <a:buNone/>
            </a:pPr>
            <a:r>
              <a:rPr lang="nl-NL" sz="2400" dirty="0"/>
              <a:t>Erich Reiter</a:t>
            </a:r>
            <a:endParaRPr lang="nl-NL" sz="2200" dirty="0"/>
          </a:p>
          <a:p>
            <a:pPr marL="342900" lvl="1" indent="0">
              <a:spcBef>
                <a:spcPts val="0"/>
              </a:spcBef>
              <a:buNone/>
            </a:pPr>
            <a:r>
              <a:rPr lang="en-US" sz="2200" i="1" u="sng" dirty="0"/>
              <a:t>Erich.e.reiter@nasa.gov</a:t>
            </a:r>
            <a:endParaRPr lang="nl-NL" sz="2200" i="1" u="sng" dirty="0"/>
          </a:p>
          <a:p>
            <a:pPr marL="0" indent="0">
              <a:spcBef>
                <a:spcPts val="0"/>
              </a:spcBef>
              <a:buNone/>
            </a:pPr>
            <a:endParaRPr lang="nl-NL" sz="2400" dirty="0"/>
          </a:p>
          <a:p>
            <a:pPr marL="0" indent="0">
              <a:spcBef>
                <a:spcPts val="0"/>
              </a:spcBef>
              <a:buNone/>
            </a:pPr>
            <a:r>
              <a:rPr lang="nl-NL" sz="2400" dirty="0"/>
              <a:t>Michael Morahan</a:t>
            </a:r>
          </a:p>
          <a:p>
            <a:pPr marL="342900" lvl="1" indent="0">
              <a:spcBef>
                <a:spcPts val="0"/>
              </a:spcBef>
              <a:buNone/>
            </a:pPr>
            <a:r>
              <a:rPr lang="nl-NL" sz="2200" i="1" u="sng" dirty="0"/>
              <a:t>Michael.p.morahan@nasa.gov</a:t>
            </a:r>
          </a:p>
          <a:p>
            <a:pPr marL="0" indent="0">
              <a:spcBef>
                <a:spcPts val="0"/>
              </a:spcBef>
              <a:buNone/>
            </a:pPr>
            <a:endParaRPr lang="en-US" sz="2400" dirty="0"/>
          </a:p>
        </p:txBody>
      </p:sp>
      <p:sp>
        <p:nvSpPr>
          <p:cNvPr id="4" name="Slide Number Placeholder 3"/>
          <p:cNvSpPr>
            <a:spLocks noGrp="1"/>
          </p:cNvSpPr>
          <p:nvPr>
            <p:ph type="sldNum" sz="quarter" idx="12"/>
          </p:nvPr>
        </p:nvSpPr>
        <p:spPr/>
        <p:txBody>
          <a:bodyPr/>
          <a:lstStyle/>
          <a:p>
            <a:fld id="{C8FA5303-686C-402B-AC8D-29523D5AF8A3}" type="slidenum">
              <a:rPr lang="en-US" smtClean="0"/>
              <a:t>12</a:t>
            </a:fld>
            <a:endParaRPr lang="en-US"/>
          </a:p>
        </p:txBody>
      </p:sp>
      <p:sp>
        <p:nvSpPr>
          <p:cNvPr id="8" name="Content Placeholder 2"/>
          <p:cNvSpPr txBox="1">
            <a:spLocks/>
          </p:cNvSpPr>
          <p:nvPr/>
        </p:nvSpPr>
        <p:spPr>
          <a:xfrm>
            <a:off x="4955858" y="2926377"/>
            <a:ext cx="3966210" cy="3634502"/>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nl-NL" sz="2400" dirty="0"/>
              <a:t>Tyler Stevens</a:t>
            </a:r>
          </a:p>
          <a:p>
            <a:pPr marL="342900" lvl="1" indent="0">
              <a:spcBef>
                <a:spcPts val="0"/>
              </a:spcBef>
              <a:buNone/>
            </a:pPr>
            <a:r>
              <a:rPr lang="nl-NL" sz="2200" i="1" u="sng" dirty="0"/>
              <a:t>Tyler.B.Stevens@nasa.gov</a:t>
            </a:r>
          </a:p>
          <a:p>
            <a:pPr marL="0" indent="0">
              <a:spcBef>
                <a:spcPts val="0"/>
              </a:spcBef>
              <a:buNone/>
            </a:pPr>
            <a:endParaRPr lang="nl-NL" sz="2400" dirty="0"/>
          </a:p>
          <a:p>
            <a:pPr marL="0" indent="0">
              <a:spcBef>
                <a:spcPts val="0"/>
              </a:spcBef>
              <a:buNone/>
            </a:pPr>
            <a:r>
              <a:rPr lang="nl-NL" sz="2400" dirty="0"/>
              <a:t>Scott Ritz</a:t>
            </a:r>
          </a:p>
          <a:p>
            <a:pPr marL="342900" lvl="1" indent="0">
              <a:spcBef>
                <a:spcPts val="0"/>
              </a:spcBef>
              <a:buNone/>
            </a:pPr>
            <a:r>
              <a:rPr lang="nl-NL" sz="2200" i="1" u="sng" dirty="0"/>
              <a:t>Scott.A.Ritz@nasa.gov</a:t>
            </a:r>
          </a:p>
          <a:p>
            <a:pPr marL="0" indent="0">
              <a:spcBef>
                <a:spcPts val="0"/>
              </a:spcBef>
              <a:buNone/>
            </a:pPr>
            <a:endParaRPr lang="nl-NL" sz="2400" dirty="0"/>
          </a:p>
        </p:txBody>
      </p:sp>
      <p:pic>
        <p:nvPicPr>
          <p:cNvPr id="10" name="Picture 9">
            <a:extLst>
              <a:ext uri="{FF2B5EF4-FFF2-40B4-BE49-F238E27FC236}">
                <a16:creationId xmlns:a16="http://schemas.microsoft.com/office/drawing/2014/main" id="{7BA0C54F-2046-4041-A771-913D2F564ADB}"/>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4169900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FA5303-686C-402B-AC8D-29523D5AF8A3}" type="slidenum">
              <a:rPr lang="en-US" smtClean="0"/>
              <a:t>13</a:t>
            </a:fld>
            <a:endParaRPr lang="en-US"/>
          </a:p>
        </p:txBody>
      </p:sp>
      <p:sp>
        <p:nvSpPr>
          <p:cNvPr id="5" name="Rectangle 4"/>
          <p:cNvSpPr/>
          <p:nvPr/>
        </p:nvSpPr>
        <p:spPr>
          <a:xfrm>
            <a:off x="515408" y="2202340"/>
            <a:ext cx="8113183" cy="2092881"/>
          </a:xfrm>
          <a:prstGeom prst="rect">
            <a:avLst/>
          </a:prstGeom>
        </p:spPr>
        <p:txBody>
          <a:bodyPr wrap="none">
            <a:spAutoFit/>
          </a:bodyPr>
          <a:lstStyle/>
          <a:p>
            <a:pPr algn="ctr"/>
            <a:r>
              <a:rPr lang="en-US" sz="2600" dirty="0">
                <a:latin typeface="Calibri" panose="020F0502020204030204" pitchFamily="34" charset="0"/>
                <a:ea typeface="Calibri" panose="020F0502020204030204" pitchFamily="34" charset="0"/>
              </a:rPr>
              <a:t>Thank you!</a:t>
            </a:r>
          </a:p>
          <a:p>
            <a:pPr algn="ctr"/>
            <a:r>
              <a:rPr lang="en-US" sz="2600" dirty="0">
                <a:latin typeface="Calibri" panose="020F0502020204030204" pitchFamily="34" charset="0"/>
                <a:ea typeface="Calibri" panose="020F0502020204030204" pitchFamily="34" charset="0"/>
              </a:rPr>
              <a:t>If you have any questions or suggestions, please reach out:</a:t>
            </a:r>
          </a:p>
          <a:p>
            <a:pPr algn="ctr"/>
            <a:r>
              <a:rPr lang="en-US" sz="2600" i="1" dirty="0">
                <a:latin typeface="Calibri" panose="020F05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valerie.dixon@nasa.gov</a:t>
            </a:r>
            <a:endParaRPr lang="en-US" sz="2600" i="1" dirty="0">
              <a:latin typeface="Calibri" panose="020F0502020204030204" pitchFamily="34" charset="0"/>
              <a:ea typeface="Calibri" panose="020F0502020204030204" pitchFamily="34" charset="0"/>
            </a:endParaRPr>
          </a:p>
          <a:p>
            <a:pPr algn="ctr"/>
            <a:r>
              <a:rPr lang="en-US" sz="2600" dirty="0">
                <a:latin typeface="Calibri" panose="020F0502020204030204" pitchFamily="34" charset="0"/>
                <a:ea typeface="Calibri" panose="020F0502020204030204" pitchFamily="34" charset="0"/>
              </a:rPr>
              <a:t>or</a:t>
            </a:r>
          </a:p>
          <a:p>
            <a:pPr algn="ctr"/>
            <a:r>
              <a:rPr lang="en-US" sz="2600" i="1" u="sng" dirty="0" err="1">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Earthdata</a:t>
            </a:r>
            <a:r>
              <a:rPr lang="en-US" sz="2600" i="1" u="sng" dirty="0">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 Forum: GCMD Keywords</a:t>
            </a:r>
            <a:endParaRPr lang="en-US" sz="2600" i="1" u="sng" dirty="0">
              <a:latin typeface="Calibri" panose="020F0502020204030204" pitchFamily="34" charset="0"/>
              <a:ea typeface="Calibri" panose="020F0502020204030204" pitchFamily="34" charset="0"/>
            </a:endParaRPr>
          </a:p>
        </p:txBody>
      </p:sp>
      <p:pic>
        <p:nvPicPr>
          <p:cNvPr id="10" name="Picture 9">
            <a:extLst>
              <a:ext uri="{FF2B5EF4-FFF2-40B4-BE49-F238E27FC236}">
                <a16:creationId xmlns:a16="http://schemas.microsoft.com/office/drawing/2014/main" id="{7BA0C54F-2046-4041-A771-913D2F564ADB}"/>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2351953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5054-2EFD-431D-BD2B-262018A8C803}"/>
              </a:ext>
            </a:extLst>
          </p:cNvPr>
          <p:cNvSpPr>
            <a:spLocks noGrp="1"/>
          </p:cNvSpPr>
          <p:nvPr>
            <p:ph type="title"/>
          </p:nvPr>
        </p:nvSpPr>
        <p:spPr/>
        <p:txBody>
          <a:bodyPr/>
          <a:lstStyle/>
          <a:p>
            <a:r>
              <a:rPr lang="en-US" dirty="0"/>
              <a:t>Acronyms</a:t>
            </a:r>
          </a:p>
        </p:txBody>
      </p:sp>
      <p:sp>
        <p:nvSpPr>
          <p:cNvPr id="3" name="Content Placeholder 2">
            <a:extLst>
              <a:ext uri="{FF2B5EF4-FFF2-40B4-BE49-F238E27FC236}">
                <a16:creationId xmlns:a16="http://schemas.microsoft.com/office/drawing/2014/main" id="{97E14B9A-F6C1-42E2-9984-7E9DA817FBB4}"/>
              </a:ext>
            </a:extLst>
          </p:cNvPr>
          <p:cNvSpPr>
            <a:spLocks noGrp="1"/>
          </p:cNvSpPr>
          <p:nvPr>
            <p:ph idx="1"/>
          </p:nvPr>
        </p:nvSpPr>
        <p:spPr>
          <a:xfrm>
            <a:off x="628650" y="1825625"/>
            <a:ext cx="8091280" cy="5013528"/>
          </a:xfrm>
        </p:spPr>
        <p:txBody>
          <a:bodyPr>
            <a:normAutofit fontScale="77500" lnSpcReduction="20000"/>
          </a:bodyPr>
          <a:lstStyle/>
          <a:p>
            <a:pPr>
              <a:defRPr/>
            </a:pPr>
            <a:r>
              <a:rPr lang="en-US" sz="2900" dirty="0"/>
              <a:t>AI/ML = Artificial Intelligence/Machine Learning	</a:t>
            </a:r>
          </a:p>
          <a:p>
            <a:pPr>
              <a:defRPr/>
            </a:pPr>
            <a:r>
              <a:rPr lang="en-US" sz="2900" dirty="0"/>
              <a:t>CEOS = Committee on Earth Observing Satellites	</a:t>
            </a:r>
          </a:p>
          <a:p>
            <a:r>
              <a:rPr lang="en-US" sz="2900" dirty="0"/>
              <a:t>CMR – Common Metadata Repository</a:t>
            </a:r>
          </a:p>
          <a:p>
            <a:r>
              <a:rPr lang="en-US" sz="2900" dirty="0"/>
              <a:t>EED = EOSDIS Evolution and Development </a:t>
            </a:r>
          </a:p>
          <a:p>
            <a:r>
              <a:rPr lang="en-US" sz="2900" dirty="0"/>
              <a:t>e.g. – for example</a:t>
            </a:r>
          </a:p>
          <a:p>
            <a:r>
              <a:rPr lang="en-US" sz="2800" dirty="0"/>
              <a:t>EOSDIS =  Earth Observing System Data and Information Syste</a:t>
            </a:r>
            <a:r>
              <a:rPr lang="en-US" dirty="0"/>
              <a:t>m</a:t>
            </a:r>
            <a:endParaRPr lang="en-US" sz="2800" dirty="0"/>
          </a:p>
          <a:p>
            <a:r>
              <a:rPr lang="en-US" sz="2800" dirty="0"/>
              <a:t>ESDIS = Earth Science Data and Information Systems</a:t>
            </a:r>
          </a:p>
          <a:p>
            <a:r>
              <a:rPr lang="en-US" dirty="0"/>
              <a:t>e</a:t>
            </a:r>
            <a:r>
              <a:rPr lang="en-US" sz="2800" dirty="0"/>
              <a:t>tc. = Etcetera</a:t>
            </a:r>
          </a:p>
          <a:p>
            <a:r>
              <a:rPr lang="en-US" sz="2800" dirty="0"/>
              <a:t>GCMD = Global Change Master Directory</a:t>
            </a:r>
          </a:p>
          <a:p>
            <a:r>
              <a:rPr lang="en-US" sz="2800" dirty="0"/>
              <a:t>GSFC = Goddard Space Flight Center</a:t>
            </a:r>
          </a:p>
          <a:p>
            <a:r>
              <a:rPr lang="en-US" sz="2800" dirty="0"/>
              <a:t>NASA = National Aeronautics and Space Administration</a:t>
            </a:r>
          </a:p>
          <a:p>
            <a:r>
              <a:rPr lang="en-US" dirty="0"/>
              <a:t>TBD – To Be Determined</a:t>
            </a:r>
          </a:p>
          <a:p>
            <a:r>
              <a:rPr lang="en-US" sz="2800" dirty="0"/>
              <a:t>WGISS = Working Group on Information Systems and Services</a:t>
            </a:r>
            <a:endParaRPr lang="en-US" dirty="0"/>
          </a:p>
        </p:txBody>
      </p:sp>
      <p:sp>
        <p:nvSpPr>
          <p:cNvPr id="4" name="Slide Number Placeholder 3">
            <a:extLst>
              <a:ext uri="{FF2B5EF4-FFF2-40B4-BE49-F238E27FC236}">
                <a16:creationId xmlns:a16="http://schemas.microsoft.com/office/drawing/2014/main" id="{566F2702-BE3E-465F-811F-E33F665282C1}"/>
              </a:ext>
            </a:extLst>
          </p:cNvPr>
          <p:cNvSpPr>
            <a:spLocks noGrp="1"/>
          </p:cNvSpPr>
          <p:nvPr>
            <p:ph type="sldNum" sz="quarter" idx="12"/>
          </p:nvPr>
        </p:nvSpPr>
        <p:spPr/>
        <p:txBody>
          <a:bodyPr/>
          <a:lstStyle/>
          <a:p>
            <a:fld id="{C8FA5303-686C-402B-AC8D-29523D5AF8A3}" type="slidenum">
              <a:rPr lang="en-US" smtClean="0"/>
              <a:t>14</a:t>
            </a:fld>
            <a:endParaRPr lang="en-US"/>
          </a:p>
        </p:txBody>
      </p:sp>
      <p:pic>
        <p:nvPicPr>
          <p:cNvPr id="6" name="Picture 5">
            <a:extLst>
              <a:ext uri="{FF2B5EF4-FFF2-40B4-BE49-F238E27FC236}">
                <a16:creationId xmlns:a16="http://schemas.microsoft.com/office/drawing/2014/main" id="{DD5EA29D-9E18-42BB-896C-E62CDCD3139D}"/>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3249619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43A55-4F2F-4A3F-BB3A-8F59A4B52942}"/>
              </a:ext>
            </a:extLst>
          </p:cNvPr>
          <p:cNvSpPr>
            <a:spLocks noGrp="1"/>
          </p:cNvSpPr>
          <p:nvPr>
            <p:ph type="title"/>
          </p:nvPr>
        </p:nvSpPr>
        <p:spPr/>
        <p:txBody>
          <a:bodyPr/>
          <a:lstStyle/>
          <a:p>
            <a:r>
              <a:rPr lang="en-US" dirty="0"/>
              <a:t>GCMD Keywords Version 14.0</a:t>
            </a:r>
          </a:p>
        </p:txBody>
      </p:sp>
      <p:sp>
        <p:nvSpPr>
          <p:cNvPr id="3" name="Content Placeholder 2">
            <a:extLst>
              <a:ext uri="{FF2B5EF4-FFF2-40B4-BE49-F238E27FC236}">
                <a16:creationId xmlns:a16="http://schemas.microsoft.com/office/drawing/2014/main" id="{615ED471-4C53-408D-BA83-B5140BDAACED}"/>
              </a:ext>
            </a:extLst>
          </p:cNvPr>
          <p:cNvSpPr>
            <a:spLocks noGrp="1"/>
          </p:cNvSpPr>
          <p:nvPr>
            <p:ph idx="1"/>
          </p:nvPr>
        </p:nvSpPr>
        <p:spPr>
          <a:xfrm>
            <a:off x="628650" y="1825625"/>
            <a:ext cx="7886700" cy="4530726"/>
          </a:xfrm>
        </p:spPr>
        <p:txBody>
          <a:bodyPr>
            <a:normAutofit/>
          </a:bodyPr>
          <a:lstStyle/>
          <a:p>
            <a:r>
              <a:rPr lang="en-US" dirty="0"/>
              <a:t>May 11 – July 1, 2022</a:t>
            </a:r>
          </a:p>
          <a:p>
            <a:pPr lvl="1"/>
            <a:r>
              <a:rPr lang="en-US" dirty="0">
                <a:hlinkClick r:id="rId3">
                  <a:extLst>
                    <a:ext uri="{A12FA001-AC4F-418D-AE19-62706E023703}">
                      <ahyp:hlinkClr xmlns:ahyp="http://schemas.microsoft.com/office/drawing/2018/hyperlinkcolor" val="tx"/>
                    </a:ext>
                  </a:extLst>
                </a:hlinkClick>
              </a:rPr>
              <a:t>ESDIS Standards Coordination Office (ESCO) review held</a:t>
            </a:r>
            <a:endParaRPr lang="en-US" dirty="0"/>
          </a:p>
          <a:p>
            <a:r>
              <a:rPr lang="en-US" dirty="0"/>
              <a:t>July 29, 2022</a:t>
            </a:r>
          </a:p>
          <a:p>
            <a:pPr lvl="1"/>
            <a:r>
              <a:rPr lang="en-US" dirty="0">
                <a:hlinkClick r:id="rId4">
                  <a:extLst>
                    <a:ext uri="{A12FA001-AC4F-418D-AE19-62706E023703}">
                      <ahyp:hlinkClr xmlns:ahyp="http://schemas.microsoft.com/office/drawing/2018/hyperlinkcolor" val="tx"/>
                    </a:ext>
                  </a:extLst>
                </a:hlinkClick>
              </a:rPr>
              <a:t>GCMD released Version 14.0 of the GCMD Keywords</a:t>
            </a:r>
            <a:endParaRPr lang="en-US" dirty="0"/>
          </a:p>
          <a:p>
            <a:r>
              <a:rPr lang="en-US" dirty="0"/>
              <a:t>Definitions worked through Radiant Earth Foundation </a:t>
            </a:r>
          </a:p>
          <a:p>
            <a:pPr lvl="1"/>
            <a:r>
              <a:rPr lang="en-US" dirty="0"/>
              <a:t>To support their Machine Learning Hub (</a:t>
            </a:r>
            <a:r>
              <a:rPr lang="en-US" dirty="0" err="1">
                <a:hlinkClick r:id="rId5">
                  <a:extLst>
                    <a:ext uri="{A12FA001-AC4F-418D-AE19-62706E023703}">
                      <ahyp:hlinkClr xmlns:ahyp="http://schemas.microsoft.com/office/drawing/2018/hyperlinkcolor" val="tx"/>
                    </a:ext>
                  </a:extLst>
                </a:hlinkClick>
              </a:rPr>
              <a:t>MLHub</a:t>
            </a:r>
            <a:r>
              <a:rPr lang="en-US" dirty="0"/>
              <a:t>)</a:t>
            </a:r>
          </a:p>
          <a:p>
            <a:pPr lvl="2"/>
            <a:r>
              <a:rPr lang="en-US" dirty="0"/>
              <a:t>Open library for Earth Observation ML training datasets &amp; models</a:t>
            </a:r>
          </a:p>
          <a:p>
            <a:pPr lvl="2"/>
            <a:r>
              <a:rPr lang="en-US" dirty="0"/>
              <a:t>NASA Advancing Collaborative Connections for Earth System Science (</a:t>
            </a:r>
            <a:r>
              <a:rPr lang="en-US" dirty="0">
                <a:hlinkClick r:id="rId6">
                  <a:extLst>
                    <a:ext uri="{A12FA001-AC4F-418D-AE19-62706E023703}">
                      <ahyp:hlinkClr xmlns:ahyp="http://schemas.microsoft.com/office/drawing/2018/hyperlinkcolor" val="tx"/>
                    </a:ext>
                  </a:extLst>
                </a:hlinkClick>
              </a:rPr>
              <a:t>ACCESS</a:t>
            </a:r>
            <a:r>
              <a:rPr lang="en-US" dirty="0"/>
              <a:t>) Project </a:t>
            </a:r>
          </a:p>
        </p:txBody>
      </p:sp>
      <p:sp>
        <p:nvSpPr>
          <p:cNvPr id="4" name="Slide Number Placeholder 3">
            <a:extLst>
              <a:ext uri="{FF2B5EF4-FFF2-40B4-BE49-F238E27FC236}">
                <a16:creationId xmlns:a16="http://schemas.microsoft.com/office/drawing/2014/main" id="{6B869FD2-7461-4E3E-8E34-BAAFD222F9A1}"/>
              </a:ext>
            </a:extLst>
          </p:cNvPr>
          <p:cNvSpPr>
            <a:spLocks noGrp="1"/>
          </p:cNvSpPr>
          <p:nvPr>
            <p:ph type="sldNum" sz="quarter" idx="12"/>
          </p:nvPr>
        </p:nvSpPr>
        <p:spPr/>
        <p:txBody>
          <a:bodyPr/>
          <a:lstStyle/>
          <a:p>
            <a:fld id="{C8FA5303-686C-402B-AC8D-29523D5AF8A3}" type="slidenum">
              <a:rPr lang="en-US" smtClean="0"/>
              <a:t>2</a:t>
            </a:fld>
            <a:endParaRPr lang="en-US"/>
          </a:p>
        </p:txBody>
      </p:sp>
      <p:pic>
        <p:nvPicPr>
          <p:cNvPr id="6" name="Picture 5">
            <a:extLst>
              <a:ext uri="{FF2B5EF4-FFF2-40B4-BE49-F238E27FC236}">
                <a16:creationId xmlns:a16="http://schemas.microsoft.com/office/drawing/2014/main" id="{547376CA-3B02-4D4A-B0EB-AA86DE42F1F9}"/>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1092491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GCMD Keyword Categories</a:t>
            </a:r>
          </a:p>
        </p:txBody>
      </p:sp>
      <p:sp>
        <p:nvSpPr>
          <p:cNvPr id="3" name="Content Placeholder 2"/>
          <p:cNvSpPr>
            <a:spLocks noGrp="1"/>
          </p:cNvSpPr>
          <p:nvPr>
            <p:ph idx="1"/>
          </p:nvPr>
        </p:nvSpPr>
        <p:spPr>
          <a:xfrm>
            <a:off x="628650" y="1690689"/>
            <a:ext cx="4047522" cy="4478463"/>
          </a:xfrm>
        </p:spPr>
        <p:txBody>
          <a:bodyPr>
            <a:normAutofit/>
          </a:bodyPr>
          <a:lstStyle/>
          <a:p>
            <a:r>
              <a:rPr lang="en-US" dirty="0"/>
              <a:t>Earth Science</a:t>
            </a:r>
          </a:p>
          <a:p>
            <a:r>
              <a:rPr lang="en-US" dirty="0"/>
              <a:t>Earth Science Services</a:t>
            </a:r>
          </a:p>
          <a:p>
            <a:r>
              <a:rPr lang="en-US" dirty="0"/>
              <a:t>Platforms</a:t>
            </a:r>
          </a:p>
          <a:p>
            <a:r>
              <a:rPr lang="en-US" dirty="0"/>
              <a:t>Instruments</a:t>
            </a:r>
          </a:p>
          <a:p>
            <a:r>
              <a:rPr lang="en-US" dirty="0"/>
              <a:t>Providers</a:t>
            </a:r>
          </a:p>
          <a:p>
            <a:r>
              <a:rPr lang="en-US" dirty="0"/>
              <a:t>Projects</a:t>
            </a:r>
          </a:p>
          <a:p>
            <a:r>
              <a:rPr lang="en-US" dirty="0"/>
              <a:t>Locations</a:t>
            </a:r>
          </a:p>
          <a:p>
            <a:r>
              <a:rPr lang="en-US" dirty="0"/>
              <a:t>Horizontal Resolution Ranges</a:t>
            </a:r>
          </a:p>
        </p:txBody>
      </p:sp>
      <p:sp>
        <p:nvSpPr>
          <p:cNvPr id="4" name="Slide Number Placeholder 3"/>
          <p:cNvSpPr>
            <a:spLocks noGrp="1"/>
          </p:cNvSpPr>
          <p:nvPr>
            <p:ph type="sldNum" sz="quarter" idx="12"/>
          </p:nvPr>
        </p:nvSpPr>
        <p:spPr/>
        <p:txBody>
          <a:bodyPr/>
          <a:lstStyle/>
          <a:p>
            <a:fld id="{C8FA5303-686C-402B-AC8D-29523D5AF8A3}" type="slidenum">
              <a:rPr lang="en-US" smtClean="0"/>
              <a:t>3</a:t>
            </a:fld>
            <a:endParaRPr lang="en-US"/>
          </a:p>
        </p:txBody>
      </p:sp>
      <p:sp>
        <p:nvSpPr>
          <p:cNvPr id="9" name="Content Placeholder 2">
            <a:extLst>
              <a:ext uri="{FF2B5EF4-FFF2-40B4-BE49-F238E27FC236}">
                <a16:creationId xmlns:a16="http://schemas.microsoft.com/office/drawing/2014/main" id="{0519A113-74A8-4847-A883-EDB921D6C00B}"/>
              </a:ext>
            </a:extLst>
          </p:cNvPr>
          <p:cNvSpPr txBox="1">
            <a:spLocks/>
          </p:cNvSpPr>
          <p:nvPr/>
        </p:nvSpPr>
        <p:spPr>
          <a:xfrm>
            <a:off x="4421525" y="1690688"/>
            <a:ext cx="4753578" cy="4478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Vertical Resolution Ranges</a:t>
            </a:r>
          </a:p>
          <a:p>
            <a:r>
              <a:rPr lang="en-US" dirty="0"/>
              <a:t>Temporal Resolution Ranges</a:t>
            </a:r>
          </a:p>
          <a:p>
            <a:r>
              <a:rPr lang="en-US" dirty="0"/>
              <a:t>Related URL Content Types</a:t>
            </a:r>
          </a:p>
          <a:p>
            <a:r>
              <a:rPr lang="en-US" dirty="0"/>
              <a:t>Data Format</a:t>
            </a:r>
          </a:p>
          <a:p>
            <a:r>
              <a:rPr lang="en-US" dirty="0"/>
              <a:t>Measurement Name</a:t>
            </a:r>
          </a:p>
          <a:p>
            <a:r>
              <a:rPr lang="en-US" dirty="0"/>
              <a:t>Chronostratigraphic Units</a:t>
            </a:r>
          </a:p>
          <a:p>
            <a:r>
              <a:rPr lang="en-US" dirty="0"/>
              <a:t>Other Keywords</a:t>
            </a:r>
          </a:p>
          <a:p>
            <a:r>
              <a:rPr lang="en-US" dirty="0"/>
              <a:t>Ranges</a:t>
            </a:r>
          </a:p>
        </p:txBody>
      </p:sp>
      <p:sp>
        <p:nvSpPr>
          <p:cNvPr id="7" name="Rectangle 6" descr="Gray rectangle still highlighting the Earth Science keyword category, as sub categories typically used appears in a pop-up box">
            <a:extLst>
              <a:ext uri="{FF2B5EF4-FFF2-40B4-BE49-F238E27FC236}">
                <a16:creationId xmlns:a16="http://schemas.microsoft.com/office/drawing/2014/main" id="{F553A4F4-50D4-4240-9304-9551958D4F31}"/>
              </a:ext>
            </a:extLst>
          </p:cNvPr>
          <p:cNvSpPr/>
          <p:nvPr/>
        </p:nvSpPr>
        <p:spPr>
          <a:xfrm>
            <a:off x="628650" y="1632031"/>
            <a:ext cx="2438641" cy="530607"/>
          </a:xfrm>
          <a:prstGeom prst="rect">
            <a:avLst/>
          </a:prstGeom>
          <a:noFill/>
          <a:ln w="762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3CFC9A7-9A88-4E62-971C-FEE4724BE70E}"/>
              </a:ext>
            </a:extLst>
          </p:cNvPr>
          <p:cNvSpPr/>
          <p:nvPr/>
        </p:nvSpPr>
        <p:spPr>
          <a:xfrm>
            <a:off x="3217761" y="1632031"/>
            <a:ext cx="3064583" cy="40395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dirty="0"/>
              <a:t>AGRICULTURE</a:t>
            </a:r>
          </a:p>
          <a:p>
            <a:r>
              <a:rPr lang="en-US" dirty="0"/>
              <a:t>ATMOSPHERE</a:t>
            </a:r>
          </a:p>
          <a:p>
            <a:r>
              <a:rPr lang="en-US" dirty="0"/>
              <a:t>BIOLOGICAL CLASSIFICATION</a:t>
            </a:r>
          </a:p>
          <a:p>
            <a:r>
              <a:rPr lang="en-US" dirty="0"/>
              <a:t>BIOSPHERE</a:t>
            </a:r>
          </a:p>
          <a:p>
            <a:r>
              <a:rPr lang="en-US" dirty="0"/>
              <a:t>CLIMATE INDICATORS</a:t>
            </a:r>
          </a:p>
          <a:p>
            <a:r>
              <a:rPr lang="en-US" dirty="0"/>
              <a:t>CRYOSPHERE</a:t>
            </a:r>
          </a:p>
          <a:p>
            <a:r>
              <a:rPr lang="en-US" dirty="0"/>
              <a:t>HUMAN DIMENSIONS</a:t>
            </a:r>
          </a:p>
          <a:p>
            <a:r>
              <a:rPr lang="en-US" dirty="0"/>
              <a:t>LAND SURFACE</a:t>
            </a:r>
          </a:p>
          <a:p>
            <a:r>
              <a:rPr lang="en-US" dirty="0"/>
              <a:t>OCEANS</a:t>
            </a:r>
          </a:p>
          <a:p>
            <a:r>
              <a:rPr lang="en-US" dirty="0"/>
              <a:t>PALEOCLIMATE</a:t>
            </a:r>
          </a:p>
          <a:p>
            <a:r>
              <a:rPr lang="en-US" dirty="0"/>
              <a:t>SOLID EARTH</a:t>
            </a:r>
          </a:p>
          <a:p>
            <a:r>
              <a:rPr lang="en-US" dirty="0"/>
              <a:t>SPECTRAL/ENGINEERING</a:t>
            </a:r>
          </a:p>
          <a:p>
            <a:r>
              <a:rPr lang="en-US" dirty="0"/>
              <a:t>SUN-EARTH INTERACTIONS</a:t>
            </a:r>
          </a:p>
          <a:p>
            <a:r>
              <a:rPr lang="en-US" dirty="0"/>
              <a:t>TERRESTRIAL HYDROSPHERE</a:t>
            </a:r>
          </a:p>
        </p:txBody>
      </p:sp>
      <p:pic>
        <p:nvPicPr>
          <p:cNvPr id="10" name="Picture 9">
            <a:extLst>
              <a:ext uri="{FF2B5EF4-FFF2-40B4-BE49-F238E27FC236}">
                <a16:creationId xmlns:a16="http://schemas.microsoft.com/office/drawing/2014/main" id="{C11530F8-58FB-4060-8659-FA5B5ED38CD4}"/>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258088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9" presetClass="emph" presetSubtype="0" fill="hold" nodeType="withEffect">
                                  <p:stCondLst>
                                    <p:cond delay="0"/>
                                  </p:stCondLst>
                                  <p:childTnLst>
                                    <p:animClr clrSpc="rgb" dir="cw">
                                      <p:cBhvr override="childStyle">
                                        <p:cTn id="9" dur="500" fill="hold"/>
                                        <p:tgtEl>
                                          <p:spTgt spid="3">
                                            <p:txEl>
                                              <p:pRg st="1" end="1"/>
                                            </p:txEl>
                                          </p:spTgt>
                                        </p:tgtEl>
                                        <p:attrNameLst>
                                          <p:attrName>style.color</p:attrName>
                                        </p:attrNameLst>
                                      </p:cBhvr>
                                      <p:to>
                                        <a:srgbClr val="7F7F7F"/>
                                      </p:to>
                                    </p:animClr>
                                    <p:animClr clrSpc="rgb" dir="cw">
                                      <p:cBhvr>
                                        <p:cTn id="10" dur="500" fill="hold"/>
                                        <p:tgtEl>
                                          <p:spTgt spid="3">
                                            <p:txEl>
                                              <p:pRg st="1" end="1"/>
                                            </p:txEl>
                                          </p:spTgt>
                                        </p:tgtEl>
                                        <p:attrNameLst>
                                          <p:attrName>fillcolor</p:attrName>
                                        </p:attrNameLst>
                                      </p:cBhvr>
                                      <p:to>
                                        <a:srgbClr val="7F7F7F"/>
                                      </p:to>
                                    </p:animClr>
                                    <p:set>
                                      <p:cBhvr>
                                        <p:cTn id="11" dur="500" fill="hold"/>
                                        <p:tgtEl>
                                          <p:spTgt spid="3">
                                            <p:txEl>
                                              <p:pRg st="1" end="1"/>
                                            </p:txEl>
                                          </p:spTgt>
                                        </p:tgtEl>
                                        <p:attrNameLst>
                                          <p:attrName>fill.type</p:attrName>
                                        </p:attrNameLst>
                                      </p:cBhvr>
                                      <p:to>
                                        <p:strVal val="solid"/>
                                      </p:to>
                                    </p:set>
                                    <p:set>
                                      <p:cBhvr>
                                        <p:cTn id="12" dur="500" fill="hold"/>
                                        <p:tgtEl>
                                          <p:spTgt spid="3">
                                            <p:txEl>
                                              <p:pRg st="1" end="1"/>
                                            </p:txEl>
                                          </p:spTgt>
                                        </p:tgtEl>
                                        <p:attrNameLst>
                                          <p:attrName>fill.on</p:attrName>
                                        </p:attrNameLst>
                                      </p:cBhvr>
                                      <p:to>
                                        <p:strVal val="true"/>
                                      </p:to>
                                    </p:set>
                                  </p:childTnLst>
                                </p:cTn>
                              </p:par>
                              <p:par>
                                <p:cTn id="13" presetID="19" presetClass="emph" presetSubtype="0" fill="hold" nodeType="withEffect">
                                  <p:stCondLst>
                                    <p:cond delay="0"/>
                                  </p:stCondLst>
                                  <p:childTnLst>
                                    <p:animClr clrSpc="rgb" dir="cw">
                                      <p:cBhvr override="childStyle">
                                        <p:cTn id="14" dur="500" fill="hold"/>
                                        <p:tgtEl>
                                          <p:spTgt spid="3">
                                            <p:txEl>
                                              <p:pRg st="2" end="2"/>
                                            </p:txEl>
                                          </p:spTgt>
                                        </p:tgtEl>
                                        <p:attrNameLst>
                                          <p:attrName>style.color</p:attrName>
                                        </p:attrNameLst>
                                      </p:cBhvr>
                                      <p:to>
                                        <a:srgbClr val="7F7F7F"/>
                                      </p:to>
                                    </p:animClr>
                                    <p:animClr clrSpc="rgb" dir="cw">
                                      <p:cBhvr>
                                        <p:cTn id="15" dur="500" fill="hold"/>
                                        <p:tgtEl>
                                          <p:spTgt spid="3">
                                            <p:txEl>
                                              <p:pRg st="2" end="2"/>
                                            </p:txEl>
                                          </p:spTgt>
                                        </p:tgtEl>
                                        <p:attrNameLst>
                                          <p:attrName>fillcolor</p:attrName>
                                        </p:attrNameLst>
                                      </p:cBhvr>
                                      <p:to>
                                        <a:srgbClr val="7F7F7F"/>
                                      </p:to>
                                    </p:animClr>
                                    <p:set>
                                      <p:cBhvr>
                                        <p:cTn id="16" dur="500" fill="hold"/>
                                        <p:tgtEl>
                                          <p:spTgt spid="3">
                                            <p:txEl>
                                              <p:pRg st="2" end="2"/>
                                            </p:txEl>
                                          </p:spTgt>
                                        </p:tgtEl>
                                        <p:attrNameLst>
                                          <p:attrName>fill.type</p:attrName>
                                        </p:attrNameLst>
                                      </p:cBhvr>
                                      <p:to>
                                        <p:strVal val="solid"/>
                                      </p:to>
                                    </p:set>
                                    <p:set>
                                      <p:cBhvr>
                                        <p:cTn id="17" dur="500" fill="hold"/>
                                        <p:tgtEl>
                                          <p:spTgt spid="3">
                                            <p:txEl>
                                              <p:pRg st="2" end="2"/>
                                            </p:txEl>
                                          </p:spTgt>
                                        </p:tgtEl>
                                        <p:attrNameLst>
                                          <p:attrName>fill.on</p:attrName>
                                        </p:attrNameLst>
                                      </p:cBhvr>
                                      <p:to>
                                        <p:strVal val="true"/>
                                      </p:to>
                                    </p:set>
                                  </p:childTnLst>
                                </p:cTn>
                              </p:par>
                              <p:par>
                                <p:cTn id="18" presetID="19" presetClass="emph" presetSubtype="0" fill="hold" nodeType="withEffect">
                                  <p:stCondLst>
                                    <p:cond delay="0"/>
                                  </p:stCondLst>
                                  <p:childTnLst>
                                    <p:animClr clrSpc="rgb" dir="cw">
                                      <p:cBhvr override="childStyle">
                                        <p:cTn id="19" dur="500" fill="hold"/>
                                        <p:tgtEl>
                                          <p:spTgt spid="3">
                                            <p:txEl>
                                              <p:pRg st="3" end="3"/>
                                            </p:txEl>
                                          </p:spTgt>
                                        </p:tgtEl>
                                        <p:attrNameLst>
                                          <p:attrName>style.color</p:attrName>
                                        </p:attrNameLst>
                                      </p:cBhvr>
                                      <p:to>
                                        <a:srgbClr val="7F7F7F"/>
                                      </p:to>
                                    </p:animClr>
                                    <p:animClr clrSpc="rgb" dir="cw">
                                      <p:cBhvr>
                                        <p:cTn id="20" dur="500" fill="hold"/>
                                        <p:tgtEl>
                                          <p:spTgt spid="3">
                                            <p:txEl>
                                              <p:pRg st="3" end="3"/>
                                            </p:txEl>
                                          </p:spTgt>
                                        </p:tgtEl>
                                        <p:attrNameLst>
                                          <p:attrName>fillcolor</p:attrName>
                                        </p:attrNameLst>
                                      </p:cBhvr>
                                      <p:to>
                                        <a:srgbClr val="7F7F7F"/>
                                      </p:to>
                                    </p:animClr>
                                    <p:set>
                                      <p:cBhvr>
                                        <p:cTn id="21" dur="500" fill="hold"/>
                                        <p:tgtEl>
                                          <p:spTgt spid="3">
                                            <p:txEl>
                                              <p:pRg st="3" end="3"/>
                                            </p:txEl>
                                          </p:spTgt>
                                        </p:tgtEl>
                                        <p:attrNameLst>
                                          <p:attrName>fill.type</p:attrName>
                                        </p:attrNameLst>
                                      </p:cBhvr>
                                      <p:to>
                                        <p:strVal val="solid"/>
                                      </p:to>
                                    </p:set>
                                    <p:set>
                                      <p:cBhvr>
                                        <p:cTn id="22" dur="500" fill="hold"/>
                                        <p:tgtEl>
                                          <p:spTgt spid="3">
                                            <p:txEl>
                                              <p:pRg st="3" end="3"/>
                                            </p:txEl>
                                          </p:spTgt>
                                        </p:tgtEl>
                                        <p:attrNameLst>
                                          <p:attrName>fill.on</p:attrName>
                                        </p:attrNameLst>
                                      </p:cBhvr>
                                      <p:to>
                                        <p:strVal val="true"/>
                                      </p:to>
                                    </p:set>
                                  </p:childTnLst>
                                </p:cTn>
                              </p:par>
                              <p:par>
                                <p:cTn id="23" presetID="19" presetClass="emph" presetSubtype="0" fill="hold" nodeType="withEffect">
                                  <p:stCondLst>
                                    <p:cond delay="0"/>
                                  </p:stCondLst>
                                  <p:childTnLst>
                                    <p:animClr clrSpc="rgb" dir="cw">
                                      <p:cBhvr override="childStyle">
                                        <p:cTn id="24" dur="500" fill="hold"/>
                                        <p:tgtEl>
                                          <p:spTgt spid="3">
                                            <p:txEl>
                                              <p:pRg st="4" end="4"/>
                                            </p:txEl>
                                          </p:spTgt>
                                        </p:tgtEl>
                                        <p:attrNameLst>
                                          <p:attrName>style.color</p:attrName>
                                        </p:attrNameLst>
                                      </p:cBhvr>
                                      <p:to>
                                        <a:srgbClr val="7F7F7F"/>
                                      </p:to>
                                    </p:animClr>
                                    <p:animClr clrSpc="rgb" dir="cw">
                                      <p:cBhvr>
                                        <p:cTn id="25" dur="500" fill="hold"/>
                                        <p:tgtEl>
                                          <p:spTgt spid="3">
                                            <p:txEl>
                                              <p:pRg st="4" end="4"/>
                                            </p:txEl>
                                          </p:spTgt>
                                        </p:tgtEl>
                                        <p:attrNameLst>
                                          <p:attrName>fillcolor</p:attrName>
                                        </p:attrNameLst>
                                      </p:cBhvr>
                                      <p:to>
                                        <a:srgbClr val="7F7F7F"/>
                                      </p:to>
                                    </p:animClr>
                                    <p:set>
                                      <p:cBhvr>
                                        <p:cTn id="26" dur="500" fill="hold"/>
                                        <p:tgtEl>
                                          <p:spTgt spid="3">
                                            <p:txEl>
                                              <p:pRg st="4" end="4"/>
                                            </p:txEl>
                                          </p:spTgt>
                                        </p:tgtEl>
                                        <p:attrNameLst>
                                          <p:attrName>fill.type</p:attrName>
                                        </p:attrNameLst>
                                      </p:cBhvr>
                                      <p:to>
                                        <p:strVal val="solid"/>
                                      </p:to>
                                    </p:set>
                                    <p:set>
                                      <p:cBhvr>
                                        <p:cTn id="27" dur="500" fill="hold"/>
                                        <p:tgtEl>
                                          <p:spTgt spid="3">
                                            <p:txEl>
                                              <p:pRg st="4" end="4"/>
                                            </p:txEl>
                                          </p:spTgt>
                                        </p:tgtEl>
                                        <p:attrNameLst>
                                          <p:attrName>fill.on</p:attrName>
                                        </p:attrNameLst>
                                      </p:cBhvr>
                                      <p:to>
                                        <p:strVal val="true"/>
                                      </p:to>
                                    </p:set>
                                  </p:childTnLst>
                                </p:cTn>
                              </p:par>
                              <p:par>
                                <p:cTn id="28" presetID="19" presetClass="emph" presetSubtype="0" fill="hold" nodeType="withEffect">
                                  <p:stCondLst>
                                    <p:cond delay="0"/>
                                  </p:stCondLst>
                                  <p:childTnLst>
                                    <p:animClr clrSpc="rgb" dir="cw">
                                      <p:cBhvr override="childStyle">
                                        <p:cTn id="29" dur="500" fill="hold"/>
                                        <p:tgtEl>
                                          <p:spTgt spid="3">
                                            <p:txEl>
                                              <p:pRg st="5" end="5"/>
                                            </p:txEl>
                                          </p:spTgt>
                                        </p:tgtEl>
                                        <p:attrNameLst>
                                          <p:attrName>style.color</p:attrName>
                                        </p:attrNameLst>
                                      </p:cBhvr>
                                      <p:to>
                                        <a:srgbClr val="7F7F7F"/>
                                      </p:to>
                                    </p:animClr>
                                    <p:animClr clrSpc="rgb" dir="cw">
                                      <p:cBhvr>
                                        <p:cTn id="30" dur="500" fill="hold"/>
                                        <p:tgtEl>
                                          <p:spTgt spid="3">
                                            <p:txEl>
                                              <p:pRg st="5" end="5"/>
                                            </p:txEl>
                                          </p:spTgt>
                                        </p:tgtEl>
                                        <p:attrNameLst>
                                          <p:attrName>fillcolor</p:attrName>
                                        </p:attrNameLst>
                                      </p:cBhvr>
                                      <p:to>
                                        <a:srgbClr val="7F7F7F"/>
                                      </p:to>
                                    </p:animClr>
                                    <p:set>
                                      <p:cBhvr>
                                        <p:cTn id="31" dur="500" fill="hold"/>
                                        <p:tgtEl>
                                          <p:spTgt spid="3">
                                            <p:txEl>
                                              <p:pRg st="5" end="5"/>
                                            </p:txEl>
                                          </p:spTgt>
                                        </p:tgtEl>
                                        <p:attrNameLst>
                                          <p:attrName>fill.type</p:attrName>
                                        </p:attrNameLst>
                                      </p:cBhvr>
                                      <p:to>
                                        <p:strVal val="solid"/>
                                      </p:to>
                                    </p:set>
                                    <p:set>
                                      <p:cBhvr>
                                        <p:cTn id="32" dur="500" fill="hold"/>
                                        <p:tgtEl>
                                          <p:spTgt spid="3">
                                            <p:txEl>
                                              <p:pRg st="5" end="5"/>
                                            </p:txEl>
                                          </p:spTgt>
                                        </p:tgtEl>
                                        <p:attrNameLst>
                                          <p:attrName>fill.on</p:attrName>
                                        </p:attrNameLst>
                                      </p:cBhvr>
                                      <p:to>
                                        <p:strVal val="true"/>
                                      </p:to>
                                    </p:set>
                                  </p:childTnLst>
                                </p:cTn>
                              </p:par>
                              <p:par>
                                <p:cTn id="33" presetID="19" presetClass="emph" presetSubtype="0" fill="hold" nodeType="withEffect">
                                  <p:stCondLst>
                                    <p:cond delay="0"/>
                                  </p:stCondLst>
                                  <p:childTnLst>
                                    <p:animClr clrSpc="rgb" dir="cw">
                                      <p:cBhvr override="childStyle">
                                        <p:cTn id="34" dur="500" fill="hold"/>
                                        <p:tgtEl>
                                          <p:spTgt spid="3">
                                            <p:txEl>
                                              <p:pRg st="6" end="6"/>
                                            </p:txEl>
                                          </p:spTgt>
                                        </p:tgtEl>
                                        <p:attrNameLst>
                                          <p:attrName>style.color</p:attrName>
                                        </p:attrNameLst>
                                      </p:cBhvr>
                                      <p:to>
                                        <a:srgbClr val="7F7F7F"/>
                                      </p:to>
                                    </p:animClr>
                                    <p:animClr clrSpc="rgb" dir="cw">
                                      <p:cBhvr>
                                        <p:cTn id="35" dur="500" fill="hold"/>
                                        <p:tgtEl>
                                          <p:spTgt spid="3">
                                            <p:txEl>
                                              <p:pRg st="6" end="6"/>
                                            </p:txEl>
                                          </p:spTgt>
                                        </p:tgtEl>
                                        <p:attrNameLst>
                                          <p:attrName>fillcolor</p:attrName>
                                        </p:attrNameLst>
                                      </p:cBhvr>
                                      <p:to>
                                        <a:srgbClr val="7F7F7F"/>
                                      </p:to>
                                    </p:animClr>
                                    <p:set>
                                      <p:cBhvr>
                                        <p:cTn id="36" dur="500" fill="hold"/>
                                        <p:tgtEl>
                                          <p:spTgt spid="3">
                                            <p:txEl>
                                              <p:pRg st="6" end="6"/>
                                            </p:txEl>
                                          </p:spTgt>
                                        </p:tgtEl>
                                        <p:attrNameLst>
                                          <p:attrName>fill.type</p:attrName>
                                        </p:attrNameLst>
                                      </p:cBhvr>
                                      <p:to>
                                        <p:strVal val="solid"/>
                                      </p:to>
                                    </p:set>
                                    <p:set>
                                      <p:cBhvr>
                                        <p:cTn id="37" dur="500" fill="hold"/>
                                        <p:tgtEl>
                                          <p:spTgt spid="3">
                                            <p:txEl>
                                              <p:pRg st="6" end="6"/>
                                            </p:txEl>
                                          </p:spTgt>
                                        </p:tgtEl>
                                        <p:attrNameLst>
                                          <p:attrName>fill.on</p:attrName>
                                        </p:attrNameLst>
                                      </p:cBhvr>
                                      <p:to>
                                        <p:strVal val="true"/>
                                      </p:to>
                                    </p:set>
                                  </p:childTnLst>
                                </p:cTn>
                              </p:par>
                              <p:par>
                                <p:cTn id="38" presetID="19" presetClass="emph" presetSubtype="0" fill="hold" nodeType="withEffect">
                                  <p:stCondLst>
                                    <p:cond delay="0"/>
                                  </p:stCondLst>
                                  <p:childTnLst>
                                    <p:animClr clrSpc="rgb" dir="cw">
                                      <p:cBhvr override="childStyle">
                                        <p:cTn id="39" dur="500" fill="hold"/>
                                        <p:tgtEl>
                                          <p:spTgt spid="3">
                                            <p:txEl>
                                              <p:pRg st="7" end="7"/>
                                            </p:txEl>
                                          </p:spTgt>
                                        </p:tgtEl>
                                        <p:attrNameLst>
                                          <p:attrName>style.color</p:attrName>
                                        </p:attrNameLst>
                                      </p:cBhvr>
                                      <p:to>
                                        <a:srgbClr val="7F7F7F"/>
                                      </p:to>
                                    </p:animClr>
                                    <p:animClr clrSpc="rgb" dir="cw">
                                      <p:cBhvr>
                                        <p:cTn id="40" dur="500" fill="hold"/>
                                        <p:tgtEl>
                                          <p:spTgt spid="3">
                                            <p:txEl>
                                              <p:pRg st="7" end="7"/>
                                            </p:txEl>
                                          </p:spTgt>
                                        </p:tgtEl>
                                        <p:attrNameLst>
                                          <p:attrName>fillcolor</p:attrName>
                                        </p:attrNameLst>
                                      </p:cBhvr>
                                      <p:to>
                                        <a:srgbClr val="7F7F7F"/>
                                      </p:to>
                                    </p:animClr>
                                    <p:set>
                                      <p:cBhvr>
                                        <p:cTn id="41" dur="500" fill="hold"/>
                                        <p:tgtEl>
                                          <p:spTgt spid="3">
                                            <p:txEl>
                                              <p:pRg st="7" end="7"/>
                                            </p:txEl>
                                          </p:spTgt>
                                        </p:tgtEl>
                                        <p:attrNameLst>
                                          <p:attrName>fill.type</p:attrName>
                                        </p:attrNameLst>
                                      </p:cBhvr>
                                      <p:to>
                                        <p:strVal val="solid"/>
                                      </p:to>
                                    </p:set>
                                    <p:set>
                                      <p:cBhvr>
                                        <p:cTn id="42" dur="500" fill="hold"/>
                                        <p:tgtEl>
                                          <p:spTgt spid="3">
                                            <p:txEl>
                                              <p:pRg st="7" end="7"/>
                                            </p:txEl>
                                          </p:spTgt>
                                        </p:tgtEl>
                                        <p:attrNameLst>
                                          <p:attrName>fill.on</p:attrName>
                                        </p:attrNameLst>
                                      </p:cBhvr>
                                      <p:to>
                                        <p:strVal val="true"/>
                                      </p:to>
                                    </p:set>
                                  </p:childTnLst>
                                </p:cTn>
                              </p:par>
                              <p:par>
                                <p:cTn id="43" presetID="19" presetClass="emph" presetSubtype="0" fill="hold" nodeType="withEffect">
                                  <p:stCondLst>
                                    <p:cond delay="0"/>
                                  </p:stCondLst>
                                  <p:childTnLst>
                                    <p:animClr clrSpc="rgb" dir="cw">
                                      <p:cBhvr override="childStyle">
                                        <p:cTn id="44" dur="500" fill="hold"/>
                                        <p:tgtEl>
                                          <p:spTgt spid="9">
                                            <p:txEl>
                                              <p:pRg st="0" end="0"/>
                                            </p:txEl>
                                          </p:spTgt>
                                        </p:tgtEl>
                                        <p:attrNameLst>
                                          <p:attrName>style.color</p:attrName>
                                        </p:attrNameLst>
                                      </p:cBhvr>
                                      <p:to>
                                        <a:srgbClr val="7F7F7F"/>
                                      </p:to>
                                    </p:animClr>
                                    <p:animClr clrSpc="rgb" dir="cw">
                                      <p:cBhvr>
                                        <p:cTn id="45" dur="500" fill="hold"/>
                                        <p:tgtEl>
                                          <p:spTgt spid="9">
                                            <p:txEl>
                                              <p:pRg st="0" end="0"/>
                                            </p:txEl>
                                          </p:spTgt>
                                        </p:tgtEl>
                                        <p:attrNameLst>
                                          <p:attrName>fillcolor</p:attrName>
                                        </p:attrNameLst>
                                      </p:cBhvr>
                                      <p:to>
                                        <a:srgbClr val="7F7F7F"/>
                                      </p:to>
                                    </p:animClr>
                                    <p:set>
                                      <p:cBhvr>
                                        <p:cTn id="46" dur="500" fill="hold"/>
                                        <p:tgtEl>
                                          <p:spTgt spid="9">
                                            <p:txEl>
                                              <p:pRg st="0" end="0"/>
                                            </p:txEl>
                                          </p:spTgt>
                                        </p:tgtEl>
                                        <p:attrNameLst>
                                          <p:attrName>fill.type</p:attrName>
                                        </p:attrNameLst>
                                      </p:cBhvr>
                                      <p:to>
                                        <p:strVal val="solid"/>
                                      </p:to>
                                    </p:set>
                                    <p:set>
                                      <p:cBhvr>
                                        <p:cTn id="47" dur="500" fill="hold"/>
                                        <p:tgtEl>
                                          <p:spTgt spid="9">
                                            <p:txEl>
                                              <p:pRg st="0" end="0"/>
                                            </p:txEl>
                                          </p:spTgt>
                                        </p:tgtEl>
                                        <p:attrNameLst>
                                          <p:attrName>fill.on</p:attrName>
                                        </p:attrNameLst>
                                      </p:cBhvr>
                                      <p:to>
                                        <p:strVal val="true"/>
                                      </p:to>
                                    </p:set>
                                  </p:childTnLst>
                                </p:cTn>
                              </p:par>
                              <p:par>
                                <p:cTn id="48" presetID="19" presetClass="emph" presetSubtype="0" fill="hold" nodeType="withEffect">
                                  <p:stCondLst>
                                    <p:cond delay="0"/>
                                  </p:stCondLst>
                                  <p:childTnLst>
                                    <p:animClr clrSpc="rgb" dir="cw">
                                      <p:cBhvr override="childStyle">
                                        <p:cTn id="49" dur="500" fill="hold"/>
                                        <p:tgtEl>
                                          <p:spTgt spid="9">
                                            <p:txEl>
                                              <p:pRg st="1" end="1"/>
                                            </p:txEl>
                                          </p:spTgt>
                                        </p:tgtEl>
                                        <p:attrNameLst>
                                          <p:attrName>style.color</p:attrName>
                                        </p:attrNameLst>
                                      </p:cBhvr>
                                      <p:to>
                                        <a:srgbClr val="7F7F7F"/>
                                      </p:to>
                                    </p:animClr>
                                    <p:animClr clrSpc="rgb" dir="cw">
                                      <p:cBhvr>
                                        <p:cTn id="50" dur="500" fill="hold"/>
                                        <p:tgtEl>
                                          <p:spTgt spid="9">
                                            <p:txEl>
                                              <p:pRg st="1" end="1"/>
                                            </p:txEl>
                                          </p:spTgt>
                                        </p:tgtEl>
                                        <p:attrNameLst>
                                          <p:attrName>fillcolor</p:attrName>
                                        </p:attrNameLst>
                                      </p:cBhvr>
                                      <p:to>
                                        <a:srgbClr val="7F7F7F"/>
                                      </p:to>
                                    </p:animClr>
                                    <p:set>
                                      <p:cBhvr>
                                        <p:cTn id="51" dur="500" fill="hold"/>
                                        <p:tgtEl>
                                          <p:spTgt spid="9">
                                            <p:txEl>
                                              <p:pRg st="1" end="1"/>
                                            </p:txEl>
                                          </p:spTgt>
                                        </p:tgtEl>
                                        <p:attrNameLst>
                                          <p:attrName>fill.type</p:attrName>
                                        </p:attrNameLst>
                                      </p:cBhvr>
                                      <p:to>
                                        <p:strVal val="solid"/>
                                      </p:to>
                                    </p:set>
                                    <p:set>
                                      <p:cBhvr>
                                        <p:cTn id="52" dur="500" fill="hold"/>
                                        <p:tgtEl>
                                          <p:spTgt spid="9">
                                            <p:txEl>
                                              <p:pRg st="1" end="1"/>
                                            </p:txEl>
                                          </p:spTgt>
                                        </p:tgtEl>
                                        <p:attrNameLst>
                                          <p:attrName>fill.on</p:attrName>
                                        </p:attrNameLst>
                                      </p:cBhvr>
                                      <p:to>
                                        <p:strVal val="true"/>
                                      </p:to>
                                    </p:set>
                                  </p:childTnLst>
                                </p:cTn>
                              </p:par>
                              <p:par>
                                <p:cTn id="53" presetID="19" presetClass="emph" presetSubtype="0" fill="hold" nodeType="withEffect">
                                  <p:stCondLst>
                                    <p:cond delay="0"/>
                                  </p:stCondLst>
                                  <p:childTnLst>
                                    <p:animClr clrSpc="rgb" dir="cw">
                                      <p:cBhvr override="childStyle">
                                        <p:cTn id="54" dur="500" fill="hold"/>
                                        <p:tgtEl>
                                          <p:spTgt spid="9">
                                            <p:txEl>
                                              <p:pRg st="2" end="2"/>
                                            </p:txEl>
                                          </p:spTgt>
                                        </p:tgtEl>
                                        <p:attrNameLst>
                                          <p:attrName>style.color</p:attrName>
                                        </p:attrNameLst>
                                      </p:cBhvr>
                                      <p:to>
                                        <a:srgbClr val="7F7F7F"/>
                                      </p:to>
                                    </p:animClr>
                                    <p:animClr clrSpc="rgb" dir="cw">
                                      <p:cBhvr>
                                        <p:cTn id="55" dur="500" fill="hold"/>
                                        <p:tgtEl>
                                          <p:spTgt spid="9">
                                            <p:txEl>
                                              <p:pRg st="2" end="2"/>
                                            </p:txEl>
                                          </p:spTgt>
                                        </p:tgtEl>
                                        <p:attrNameLst>
                                          <p:attrName>fillcolor</p:attrName>
                                        </p:attrNameLst>
                                      </p:cBhvr>
                                      <p:to>
                                        <a:srgbClr val="7F7F7F"/>
                                      </p:to>
                                    </p:animClr>
                                    <p:set>
                                      <p:cBhvr>
                                        <p:cTn id="56" dur="500" fill="hold"/>
                                        <p:tgtEl>
                                          <p:spTgt spid="9">
                                            <p:txEl>
                                              <p:pRg st="2" end="2"/>
                                            </p:txEl>
                                          </p:spTgt>
                                        </p:tgtEl>
                                        <p:attrNameLst>
                                          <p:attrName>fill.type</p:attrName>
                                        </p:attrNameLst>
                                      </p:cBhvr>
                                      <p:to>
                                        <p:strVal val="solid"/>
                                      </p:to>
                                    </p:set>
                                    <p:set>
                                      <p:cBhvr>
                                        <p:cTn id="57" dur="500" fill="hold"/>
                                        <p:tgtEl>
                                          <p:spTgt spid="9">
                                            <p:txEl>
                                              <p:pRg st="2" end="2"/>
                                            </p:txEl>
                                          </p:spTgt>
                                        </p:tgtEl>
                                        <p:attrNameLst>
                                          <p:attrName>fill.on</p:attrName>
                                        </p:attrNameLst>
                                      </p:cBhvr>
                                      <p:to>
                                        <p:strVal val="true"/>
                                      </p:to>
                                    </p:set>
                                  </p:childTnLst>
                                </p:cTn>
                              </p:par>
                              <p:par>
                                <p:cTn id="58" presetID="19" presetClass="emph" presetSubtype="0" fill="hold" nodeType="withEffect">
                                  <p:stCondLst>
                                    <p:cond delay="0"/>
                                  </p:stCondLst>
                                  <p:childTnLst>
                                    <p:animClr clrSpc="rgb" dir="cw">
                                      <p:cBhvr override="childStyle">
                                        <p:cTn id="59" dur="500" fill="hold"/>
                                        <p:tgtEl>
                                          <p:spTgt spid="9">
                                            <p:txEl>
                                              <p:pRg st="3" end="3"/>
                                            </p:txEl>
                                          </p:spTgt>
                                        </p:tgtEl>
                                        <p:attrNameLst>
                                          <p:attrName>style.color</p:attrName>
                                        </p:attrNameLst>
                                      </p:cBhvr>
                                      <p:to>
                                        <a:srgbClr val="7F7F7F"/>
                                      </p:to>
                                    </p:animClr>
                                    <p:animClr clrSpc="rgb" dir="cw">
                                      <p:cBhvr>
                                        <p:cTn id="60" dur="500" fill="hold"/>
                                        <p:tgtEl>
                                          <p:spTgt spid="9">
                                            <p:txEl>
                                              <p:pRg st="3" end="3"/>
                                            </p:txEl>
                                          </p:spTgt>
                                        </p:tgtEl>
                                        <p:attrNameLst>
                                          <p:attrName>fillcolor</p:attrName>
                                        </p:attrNameLst>
                                      </p:cBhvr>
                                      <p:to>
                                        <a:srgbClr val="7F7F7F"/>
                                      </p:to>
                                    </p:animClr>
                                    <p:set>
                                      <p:cBhvr>
                                        <p:cTn id="61" dur="500" fill="hold"/>
                                        <p:tgtEl>
                                          <p:spTgt spid="9">
                                            <p:txEl>
                                              <p:pRg st="3" end="3"/>
                                            </p:txEl>
                                          </p:spTgt>
                                        </p:tgtEl>
                                        <p:attrNameLst>
                                          <p:attrName>fill.type</p:attrName>
                                        </p:attrNameLst>
                                      </p:cBhvr>
                                      <p:to>
                                        <p:strVal val="solid"/>
                                      </p:to>
                                    </p:set>
                                    <p:set>
                                      <p:cBhvr>
                                        <p:cTn id="62" dur="500" fill="hold"/>
                                        <p:tgtEl>
                                          <p:spTgt spid="9">
                                            <p:txEl>
                                              <p:pRg st="3" end="3"/>
                                            </p:txEl>
                                          </p:spTgt>
                                        </p:tgtEl>
                                        <p:attrNameLst>
                                          <p:attrName>fill.on</p:attrName>
                                        </p:attrNameLst>
                                      </p:cBhvr>
                                      <p:to>
                                        <p:strVal val="true"/>
                                      </p:to>
                                    </p:set>
                                  </p:childTnLst>
                                </p:cTn>
                              </p:par>
                              <p:par>
                                <p:cTn id="63" presetID="19" presetClass="emph" presetSubtype="0" fill="hold" nodeType="withEffect">
                                  <p:stCondLst>
                                    <p:cond delay="0"/>
                                  </p:stCondLst>
                                  <p:childTnLst>
                                    <p:animClr clrSpc="rgb" dir="cw">
                                      <p:cBhvr override="childStyle">
                                        <p:cTn id="64" dur="500" fill="hold"/>
                                        <p:tgtEl>
                                          <p:spTgt spid="9">
                                            <p:txEl>
                                              <p:pRg st="4" end="4"/>
                                            </p:txEl>
                                          </p:spTgt>
                                        </p:tgtEl>
                                        <p:attrNameLst>
                                          <p:attrName>style.color</p:attrName>
                                        </p:attrNameLst>
                                      </p:cBhvr>
                                      <p:to>
                                        <a:srgbClr val="7F7F7F"/>
                                      </p:to>
                                    </p:animClr>
                                    <p:animClr clrSpc="rgb" dir="cw">
                                      <p:cBhvr>
                                        <p:cTn id="65" dur="500" fill="hold"/>
                                        <p:tgtEl>
                                          <p:spTgt spid="9">
                                            <p:txEl>
                                              <p:pRg st="4" end="4"/>
                                            </p:txEl>
                                          </p:spTgt>
                                        </p:tgtEl>
                                        <p:attrNameLst>
                                          <p:attrName>fillcolor</p:attrName>
                                        </p:attrNameLst>
                                      </p:cBhvr>
                                      <p:to>
                                        <a:srgbClr val="7F7F7F"/>
                                      </p:to>
                                    </p:animClr>
                                    <p:set>
                                      <p:cBhvr>
                                        <p:cTn id="66" dur="500" fill="hold"/>
                                        <p:tgtEl>
                                          <p:spTgt spid="9">
                                            <p:txEl>
                                              <p:pRg st="4" end="4"/>
                                            </p:txEl>
                                          </p:spTgt>
                                        </p:tgtEl>
                                        <p:attrNameLst>
                                          <p:attrName>fill.type</p:attrName>
                                        </p:attrNameLst>
                                      </p:cBhvr>
                                      <p:to>
                                        <p:strVal val="solid"/>
                                      </p:to>
                                    </p:set>
                                    <p:set>
                                      <p:cBhvr>
                                        <p:cTn id="67" dur="500" fill="hold"/>
                                        <p:tgtEl>
                                          <p:spTgt spid="9">
                                            <p:txEl>
                                              <p:pRg st="4" end="4"/>
                                            </p:txEl>
                                          </p:spTgt>
                                        </p:tgtEl>
                                        <p:attrNameLst>
                                          <p:attrName>fill.on</p:attrName>
                                        </p:attrNameLst>
                                      </p:cBhvr>
                                      <p:to>
                                        <p:strVal val="true"/>
                                      </p:to>
                                    </p:set>
                                  </p:childTnLst>
                                </p:cTn>
                              </p:par>
                              <p:par>
                                <p:cTn id="68" presetID="19" presetClass="emph" presetSubtype="0" fill="hold" nodeType="withEffect">
                                  <p:stCondLst>
                                    <p:cond delay="0"/>
                                  </p:stCondLst>
                                  <p:childTnLst>
                                    <p:animClr clrSpc="rgb" dir="cw">
                                      <p:cBhvr override="childStyle">
                                        <p:cTn id="69" dur="500" fill="hold"/>
                                        <p:tgtEl>
                                          <p:spTgt spid="9">
                                            <p:txEl>
                                              <p:pRg st="5" end="5"/>
                                            </p:txEl>
                                          </p:spTgt>
                                        </p:tgtEl>
                                        <p:attrNameLst>
                                          <p:attrName>style.color</p:attrName>
                                        </p:attrNameLst>
                                      </p:cBhvr>
                                      <p:to>
                                        <a:srgbClr val="7F7F7F"/>
                                      </p:to>
                                    </p:animClr>
                                    <p:animClr clrSpc="rgb" dir="cw">
                                      <p:cBhvr>
                                        <p:cTn id="70" dur="500" fill="hold"/>
                                        <p:tgtEl>
                                          <p:spTgt spid="9">
                                            <p:txEl>
                                              <p:pRg st="5" end="5"/>
                                            </p:txEl>
                                          </p:spTgt>
                                        </p:tgtEl>
                                        <p:attrNameLst>
                                          <p:attrName>fillcolor</p:attrName>
                                        </p:attrNameLst>
                                      </p:cBhvr>
                                      <p:to>
                                        <a:srgbClr val="7F7F7F"/>
                                      </p:to>
                                    </p:animClr>
                                    <p:set>
                                      <p:cBhvr>
                                        <p:cTn id="71" dur="500" fill="hold"/>
                                        <p:tgtEl>
                                          <p:spTgt spid="9">
                                            <p:txEl>
                                              <p:pRg st="5" end="5"/>
                                            </p:txEl>
                                          </p:spTgt>
                                        </p:tgtEl>
                                        <p:attrNameLst>
                                          <p:attrName>fill.type</p:attrName>
                                        </p:attrNameLst>
                                      </p:cBhvr>
                                      <p:to>
                                        <p:strVal val="solid"/>
                                      </p:to>
                                    </p:set>
                                    <p:set>
                                      <p:cBhvr>
                                        <p:cTn id="72" dur="500" fill="hold"/>
                                        <p:tgtEl>
                                          <p:spTgt spid="9">
                                            <p:txEl>
                                              <p:pRg st="5" end="5"/>
                                            </p:txEl>
                                          </p:spTgt>
                                        </p:tgtEl>
                                        <p:attrNameLst>
                                          <p:attrName>fill.on</p:attrName>
                                        </p:attrNameLst>
                                      </p:cBhvr>
                                      <p:to>
                                        <p:strVal val="true"/>
                                      </p:to>
                                    </p:set>
                                  </p:childTnLst>
                                </p:cTn>
                              </p:par>
                              <p:par>
                                <p:cTn id="73" presetID="19" presetClass="emph" presetSubtype="0" fill="hold" nodeType="withEffect">
                                  <p:stCondLst>
                                    <p:cond delay="0"/>
                                  </p:stCondLst>
                                  <p:childTnLst>
                                    <p:animClr clrSpc="rgb" dir="cw">
                                      <p:cBhvr override="childStyle">
                                        <p:cTn id="74" dur="500" fill="hold"/>
                                        <p:tgtEl>
                                          <p:spTgt spid="9">
                                            <p:txEl>
                                              <p:pRg st="6" end="6"/>
                                            </p:txEl>
                                          </p:spTgt>
                                        </p:tgtEl>
                                        <p:attrNameLst>
                                          <p:attrName>style.color</p:attrName>
                                        </p:attrNameLst>
                                      </p:cBhvr>
                                      <p:to>
                                        <a:srgbClr val="7F7F7F"/>
                                      </p:to>
                                    </p:animClr>
                                    <p:animClr clrSpc="rgb" dir="cw">
                                      <p:cBhvr>
                                        <p:cTn id="75" dur="500" fill="hold"/>
                                        <p:tgtEl>
                                          <p:spTgt spid="9">
                                            <p:txEl>
                                              <p:pRg st="6" end="6"/>
                                            </p:txEl>
                                          </p:spTgt>
                                        </p:tgtEl>
                                        <p:attrNameLst>
                                          <p:attrName>fillcolor</p:attrName>
                                        </p:attrNameLst>
                                      </p:cBhvr>
                                      <p:to>
                                        <a:srgbClr val="7F7F7F"/>
                                      </p:to>
                                    </p:animClr>
                                    <p:set>
                                      <p:cBhvr>
                                        <p:cTn id="76" dur="500" fill="hold"/>
                                        <p:tgtEl>
                                          <p:spTgt spid="9">
                                            <p:txEl>
                                              <p:pRg st="6" end="6"/>
                                            </p:txEl>
                                          </p:spTgt>
                                        </p:tgtEl>
                                        <p:attrNameLst>
                                          <p:attrName>fill.type</p:attrName>
                                        </p:attrNameLst>
                                      </p:cBhvr>
                                      <p:to>
                                        <p:strVal val="solid"/>
                                      </p:to>
                                    </p:set>
                                    <p:set>
                                      <p:cBhvr>
                                        <p:cTn id="77" dur="500" fill="hold"/>
                                        <p:tgtEl>
                                          <p:spTgt spid="9">
                                            <p:txEl>
                                              <p:pRg st="6" end="6"/>
                                            </p:txEl>
                                          </p:spTgt>
                                        </p:tgtEl>
                                        <p:attrNameLst>
                                          <p:attrName>fill.on</p:attrName>
                                        </p:attrNameLst>
                                      </p:cBhvr>
                                      <p:to>
                                        <p:strVal val="true"/>
                                      </p:to>
                                    </p:set>
                                  </p:childTnLst>
                                </p:cTn>
                              </p:par>
                              <p:par>
                                <p:cTn id="78" presetID="19" presetClass="emph" presetSubtype="0" fill="hold" nodeType="withEffect">
                                  <p:stCondLst>
                                    <p:cond delay="0"/>
                                  </p:stCondLst>
                                  <p:childTnLst>
                                    <p:animClr clrSpc="rgb" dir="cw">
                                      <p:cBhvr override="childStyle">
                                        <p:cTn id="79" dur="500" fill="hold"/>
                                        <p:tgtEl>
                                          <p:spTgt spid="9">
                                            <p:txEl>
                                              <p:pRg st="7" end="7"/>
                                            </p:txEl>
                                          </p:spTgt>
                                        </p:tgtEl>
                                        <p:attrNameLst>
                                          <p:attrName>style.color</p:attrName>
                                        </p:attrNameLst>
                                      </p:cBhvr>
                                      <p:to>
                                        <a:srgbClr val="7F7F7F"/>
                                      </p:to>
                                    </p:animClr>
                                    <p:animClr clrSpc="rgb" dir="cw">
                                      <p:cBhvr>
                                        <p:cTn id="80" dur="500" fill="hold"/>
                                        <p:tgtEl>
                                          <p:spTgt spid="9">
                                            <p:txEl>
                                              <p:pRg st="7" end="7"/>
                                            </p:txEl>
                                          </p:spTgt>
                                        </p:tgtEl>
                                        <p:attrNameLst>
                                          <p:attrName>fillcolor</p:attrName>
                                        </p:attrNameLst>
                                      </p:cBhvr>
                                      <p:to>
                                        <a:srgbClr val="7F7F7F"/>
                                      </p:to>
                                    </p:animClr>
                                    <p:set>
                                      <p:cBhvr>
                                        <p:cTn id="81" dur="500" fill="hold"/>
                                        <p:tgtEl>
                                          <p:spTgt spid="9">
                                            <p:txEl>
                                              <p:pRg st="7" end="7"/>
                                            </p:txEl>
                                          </p:spTgt>
                                        </p:tgtEl>
                                        <p:attrNameLst>
                                          <p:attrName>fill.type</p:attrName>
                                        </p:attrNameLst>
                                      </p:cBhvr>
                                      <p:to>
                                        <p:strVal val="solid"/>
                                      </p:to>
                                    </p:set>
                                    <p:set>
                                      <p:cBhvr>
                                        <p:cTn id="82" dur="500" fill="hold"/>
                                        <p:tgtEl>
                                          <p:spTgt spid="9">
                                            <p:txEl>
                                              <p:pRg st="7" end="7"/>
                                            </p:txEl>
                                          </p:spTgt>
                                        </p:tgtEl>
                                        <p:attrNameLst>
                                          <p:attrName>fill.on</p:attrName>
                                        </p:attrNameLst>
                                      </p:cBhvr>
                                      <p:to>
                                        <p:strVal val="true"/>
                                      </p:to>
                                    </p:set>
                                  </p:childTnLst>
                                </p:cTn>
                              </p:par>
                              <p:par>
                                <p:cTn id="83" presetID="10" presetClass="entr" presetSubtype="0" fill="hold" grpId="0" nodeType="withEffect">
                                  <p:stCondLst>
                                    <p:cond delay="500"/>
                                  </p:stCondLst>
                                  <p:childTnLst>
                                    <p:set>
                                      <p:cBhvr>
                                        <p:cTn id="84" dur="1" fill="hold">
                                          <p:stCondLst>
                                            <p:cond delay="0"/>
                                          </p:stCondLst>
                                        </p:cTn>
                                        <p:tgtEl>
                                          <p:spTgt spid="5"/>
                                        </p:tgtEl>
                                        <p:attrNameLst>
                                          <p:attrName>style.visibility</p:attrName>
                                        </p:attrNameLst>
                                      </p:cBhvr>
                                      <p:to>
                                        <p:strVal val="visible"/>
                                      </p:to>
                                    </p:set>
                                    <p:animEffect transition="in" filter="fade">
                                      <p:cBhvr>
                                        <p:cTn id="85"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GCMD Keyword Categories</a:t>
            </a:r>
          </a:p>
        </p:txBody>
      </p:sp>
      <p:sp>
        <p:nvSpPr>
          <p:cNvPr id="3" name="Content Placeholder 2"/>
          <p:cNvSpPr>
            <a:spLocks noGrp="1"/>
          </p:cNvSpPr>
          <p:nvPr>
            <p:ph idx="1"/>
          </p:nvPr>
        </p:nvSpPr>
        <p:spPr>
          <a:xfrm>
            <a:off x="628650" y="1690689"/>
            <a:ext cx="4047522" cy="4478463"/>
          </a:xfrm>
        </p:spPr>
        <p:txBody>
          <a:bodyPr>
            <a:normAutofit/>
          </a:bodyPr>
          <a:lstStyle/>
          <a:p>
            <a:r>
              <a:rPr lang="en-US" dirty="0"/>
              <a:t>Earth Science</a:t>
            </a:r>
          </a:p>
          <a:p>
            <a:r>
              <a:rPr lang="en-US" dirty="0"/>
              <a:t>Earth Science Services</a:t>
            </a:r>
          </a:p>
          <a:p>
            <a:r>
              <a:rPr lang="en-US" dirty="0"/>
              <a:t>Platforms</a:t>
            </a:r>
          </a:p>
          <a:p>
            <a:r>
              <a:rPr lang="en-US" dirty="0"/>
              <a:t>Instruments</a:t>
            </a:r>
          </a:p>
          <a:p>
            <a:r>
              <a:rPr lang="en-US" dirty="0"/>
              <a:t>Providers</a:t>
            </a:r>
          </a:p>
          <a:p>
            <a:r>
              <a:rPr lang="en-US" dirty="0"/>
              <a:t>Projects</a:t>
            </a:r>
          </a:p>
          <a:p>
            <a:r>
              <a:rPr lang="en-US" dirty="0"/>
              <a:t>Locations</a:t>
            </a:r>
          </a:p>
          <a:p>
            <a:r>
              <a:rPr lang="en-US" dirty="0"/>
              <a:t>Horizontal Resolution Ranges</a:t>
            </a:r>
          </a:p>
        </p:txBody>
      </p:sp>
      <p:sp>
        <p:nvSpPr>
          <p:cNvPr id="4" name="Slide Number Placeholder 3"/>
          <p:cNvSpPr>
            <a:spLocks noGrp="1"/>
          </p:cNvSpPr>
          <p:nvPr>
            <p:ph type="sldNum" sz="quarter" idx="12"/>
          </p:nvPr>
        </p:nvSpPr>
        <p:spPr/>
        <p:txBody>
          <a:bodyPr/>
          <a:lstStyle/>
          <a:p>
            <a:fld id="{C8FA5303-686C-402B-AC8D-29523D5AF8A3}" type="slidenum">
              <a:rPr lang="en-US" smtClean="0"/>
              <a:t>4</a:t>
            </a:fld>
            <a:endParaRPr lang="en-US"/>
          </a:p>
        </p:txBody>
      </p:sp>
      <p:sp>
        <p:nvSpPr>
          <p:cNvPr id="9" name="Content Placeholder 2">
            <a:extLst>
              <a:ext uri="{FF2B5EF4-FFF2-40B4-BE49-F238E27FC236}">
                <a16:creationId xmlns:a16="http://schemas.microsoft.com/office/drawing/2014/main" id="{0519A113-74A8-4847-A883-EDB921D6C00B}"/>
              </a:ext>
            </a:extLst>
          </p:cNvPr>
          <p:cNvSpPr txBox="1">
            <a:spLocks/>
          </p:cNvSpPr>
          <p:nvPr/>
        </p:nvSpPr>
        <p:spPr>
          <a:xfrm>
            <a:off x="4421525" y="1690688"/>
            <a:ext cx="4753578" cy="4478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Vertical Resolution Ranges</a:t>
            </a:r>
          </a:p>
          <a:p>
            <a:r>
              <a:rPr lang="en-US" dirty="0"/>
              <a:t>Temporal Resolution Ranges</a:t>
            </a:r>
          </a:p>
          <a:p>
            <a:r>
              <a:rPr lang="en-US" dirty="0"/>
              <a:t>Related URL Content Types</a:t>
            </a:r>
          </a:p>
          <a:p>
            <a:r>
              <a:rPr lang="en-US" dirty="0"/>
              <a:t>Data Format</a:t>
            </a:r>
          </a:p>
          <a:p>
            <a:r>
              <a:rPr lang="en-US" dirty="0"/>
              <a:t>Measurement Name</a:t>
            </a:r>
          </a:p>
          <a:p>
            <a:r>
              <a:rPr lang="en-US" dirty="0"/>
              <a:t>Chronostratigraphic Units</a:t>
            </a:r>
          </a:p>
          <a:p>
            <a:r>
              <a:rPr lang="en-US" dirty="0"/>
              <a:t>Other Keywords</a:t>
            </a:r>
          </a:p>
          <a:p>
            <a:r>
              <a:rPr lang="en-US" dirty="0"/>
              <a:t>Ranges</a:t>
            </a:r>
          </a:p>
        </p:txBody>
      </p:sp>
      <p:sp>
        <p:nvSpPr>
          <p:cNvPr id="6" name="Rectangle 5" descr="Yellow rectangle still highlighting Earth Science Services keyword category as its sub-category elements appear in a pop-up box; Adding a new Machine Learning Training Data sub-category under Earth Science Services, and a new Machine Learning Models sub-sub-category under the existing Models sub category.">
            <a:extLst>
              <a:ext uri="{FF2B5EF4-FFF2-40B4-BE49-F238E27FC236}">
                <a16:creationId xmlns:a16="http://schemas.microsoft.com/office/drawing/2014/main" id="{D947EB80-03BF-4008-A78A-8AFCF5FCAED3}"/>
              </a:ext>
            </a:extLst>
          </p:cNvPr>
          <p:cNvSpPr/>
          <p:nvPr/>
        </p:nvSpPr>
        <p:spPr>
          <a:xfrm>
            <a:off x="628650" y="2176827"/>
            <a:ext cx="3619259" cy="53060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17360DF-6E07-4ABD-B07A-BCB7A35BAE01}"/>
              </a:ext>
            </a:extLst>
          </p:cNvPr>
          <p:cNvSpPr/>
          <p:nvPr/>
        </p:nvSpPr>
        <p:spPr>
          <a:xfrm>
            <a:off x="4421525" y="2176826"/>
            <a:ext cx="4236335" cy="3176569"/>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dirty="0"/>
              <a:t>DATA ANALYSIS AND VISUALIZATION</a:t>
            </a:r>
          </a:p>
          <a:p>
            <a:r>
              <a:rPr lang="en-US" dirty="0"/>
              <a:t>DATA MANAGEMENT/DATA HANDLING</a:t>
            </a:r>
          </a:p>
          <a:p>
            <a:r>
              <a:rPr lang="en-US" dirty="0"/>
              <a:t>EDUCATION/OUTREACH</a:t>
            </a:r>
          </a:p>
          <a:p>
            <a:r>
              <a:rPr lang="en-US" dirty="0"/>
              <a:t>ENVIRONMENTAL ADVISORIES</a:t>
            </a:r>
          </a:p>
          <a:p>
            <a:r>
              <a:rPr lang="en-US" dirty="0"/>
              <a:t>HAZARDS MANAGEMENT</a:t>
            </a:r>
          </a:p>
          <a:p>
            <a:r>
              <a:rPr lang="en-US" dirty="0">
                <a:solidFill>
                  <a:schemeClr val="accent1">
                    <a:lumMod val="50000"/>
                  </a:schemeClr>
                </a:solidFill>
                <a:highlight>
                  <a:srgbClr val="FFFF00"/>
                </a:highlight>
              </a:rPr>
              <a:t>MACHINE LEARNING TRAINING DATA</a:t>
            </a:r>
          </a:p>
          <a:p>
            <a:r>
              <a:rPr lang="en-US" dirty="0"/>
              <a:t>METADATA HANDLING</a:t>
            </a:r>
          </a:p>
          <a:p>
            <a:r>
              <a:rPr lang="en-US" dirty="0">
                <a:solidFill>
                  <a:schemeClr val="bg1"/>
                </a:solidFill>
              </a:rPr>
              <a:t>MODELS</a:t>
            </a:r>
          </a:p>
          <a:p>
            <a:r>
              <a:rPr lang="en-US" dirty="0">
                <a:solidFill>
                  <a:schemeClr val="accent1">
                    <a:lumMod val="50000"/>
                  </a:schemeClr>
                </a:solidFill>
              </a:rPr>
              <a:t>	</a:t>
            </a:r>
            <a:r>
              <a:rPr lang="en-US" dirty="0">
                <a:solidFill>
                  <a:schemeClr val="accent1">
                    <a:lumMod val="50000"/>
                  </a:schemeClr>
                </a:solidFill>
                <a:highlight>
                  <a:srgbClr val="FFFF00"/>
                </a:highlight>
              </a:rPr>
              <a:t>MACHINE LEARNING MODELS</a:t>
            </a:r>
          </a:p>
          <a:p>
            <a:r>
              <a:rPr lang="en-US" dirty="0"/>
              <a:t>REFERENCE AND INFORMATION SERVICES</a:t>
            </a:r>
          </a:p>
          <a:p>
            <a:r>
              <a:rPr lang="en-US" dirty="0"/>
              <a:t>WEB SERVICES</a:t>
            </a:r>
          </a:p>
        </p:txBody>
      </p:sp>
      <p:pic>
        <p:nvPicPr>
          <p:cNvPr id="10" name="Picture 9">
            <a:extLst>
              <a:ext uri="{FF2B5EF4-FFF2-40B4-BE49-F238E27FC236}">
                <a16:creationId xmlns:a16="http://schemas.microsoft.com/office/drawing/2014/main" id="{936D0213-342F-482C-BBC1-C7E9EA5CC70A}"/>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128828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9" presetClass="emph" presetSubtype="0" fill="hold" nodeType="withEffect">
                                  <p:stCondLst>
                                    <p:cond delay="0"/>
                                  </p:stCondLst>
                                  <p:childTnLst>
                                    <p:animClr clrSpc="rgb" dir="cw">
                                      <p:cBhvr override="childStyle">
                                        <p:cTn id="9" dur="500" fill="hold"/>
                                        <p:tgtEl>
                                          <p:spTgt spid="3">
                                            <p:txEl>
                                              <p:pRg st="2" end="2"/>
                                            </p:txEl>
                                          </p:spTgt>
                                        </p:tgtEl>
                                        <p:attrNameLst>
                                          <p:attrName>style.color</p:attrName>
                                        </p:attrNameLst>
                                      </p:cBhvr>
                                      <p:to>
                                        <a:srgbClr val="7F7F7F"/>
                                      </p:to>
                                    </p:animClr>
                                    <p:animClr clrSpc="rgb" dir="cw">
                                      <p:cBhvr>
                                        <p:cTn id="10" dur="500" fill="hold"/>
                                        <p:tgtEl>
                                          <p:spTgt spid="3">
                                            <p:txEl>
                                              <p:pRg st="2" end="2"/>
                                            </p:txEl>
                                          </p:spTgt>
                                        </p:tgtEl>
                                        <p:attrNameLst>
                                          <p:attrName>fillcolor</p:attrName>
                                        </p:attrNameLst>
                                      </p:cBhvr>
                                      <p:to>
                                        <a:srgbClr val="7F7F7F"/>
                                      </p:to>
                                    </p:animClr>
                                    <p:set>
                                      <p:cBhvr>
                                        <p:cTn id="11" dur="500" fill="hold"/>
                                        <p:tgtEl>
                                          <p:spTgt spid="3">
                                            <p:txEl>
                                              <p:pRg st="2" end="2"/>
                                            </p:txEl>
                                          </p:spTgt>
                                        </p:tgtEl>
                                        <p:attrNameLst>
                                          <p:attrName>fill.type</p:attrName>
                                        </p:attrNameLst>
                                      </p:cBhvr>
                                      <p:to>
                                        <p:strVal val="solid"/>
                                      </p:to>
                                    </p:set>
                                    <p:set>
                                      <p:cBhvr>
                                        <p:cTn id="12" dur="500" fill="hold"/>
                                        <p:tgtEl>
                                          <p:spTgt spid="3">
                                            <p:txEl>
                                              <p:pRg st="2" end="2"/>
                                            </p:txEl>
                                          </p:spTgt>
                                        </p:tgtEl>
                                        <p:attrNameLst>
                                          <p:attrName>fill.on</p:attrName>
                                        </p:attrNameLst>
                                      </p:cBhvr>
                                      <p:to>
                                        <p:strVal val="true"/>
                                      </p:to>
                                    </p:set>
                                  </p:childTnLst>
                                </p:cTn>
                              </p:par>
                              <p:par>
                                <p:cTn id="13" presetID="19" presetClass="emph" presetSubtype="0" fill="hold" nodeType="withEffect">
                                  <p:stCondLst>
                                    <p:cond delay="0"/>
                                  </p:stCondLst>
                                  <p:childTnLst>
                                    <p:animClr clrSpc="rgb" dir="cw">
                                      <p:cBhvr override="childStyle">
                                        <p:cTn id="14" dur="500" fill="hold"/>
                                        <p:tgtEl>
                                          <p:spTgt spid="3">
                                            <p:txEl>
                                              <p:pRg st="3" end="3"/>
                                            </p:txEl>
                                          </p:spTgt>
                                        </p:tgtEl>
                                        <p:attrNameLst>
                                          <p:attrName>style.color</p:attrName>
                                        </p:attrNameLst>
                                      </p:cBhvr>
                                      <p:to>
                                        <a:srgbClr val="7F7F7F"/>
                                      </p:to>
                                    </p:animClr>
                                    <p:animClr clrSpc="rgb" dir="cw">
                                      <p:cBhvr>
                                        <p:cTn id="15" dur="500" fill="hold"/>
                                        <p:tgtEl>
                                          <p:spTgt spid="3">
                                            <p:txEl>
                                              <p:pRg st="3" end="3"/>
                                            </p:txEl>
                                          </p:spTgt>
                                        </p:tgtEl>
                                        <p:attrNameLst>
                                          <p:attrName>fillcolor</p:attrName>
                                        </p:attrNameLst>
                                      </p:cBhvr>
                                      <p:to>
                                        <a:srgbClr val="7F7F7F"/>
                                      </p:to>
                                    </p:animClr>
                                    <p:set>
                                      <p:cBhvr>
                                        <p:cTn id="16" dur="500" fill="hold"/>
                                        <p:tgtEl>
                                          <p:spTgt spid="3">
                                            <p:txEl>
                                              <p:pRg st="3" end="3"/>
                                            </p:txEl>
                                          </p:spTgt>
                                        </p:tgtEl>
                                        <p:attrNameLst>
                                          <p:attrName>fill.type</p:attrName>
                                        </p:attrNameLst>
                                      </p:cBhvr>
                                      <p:to>
                                        <p:strVal val="solid"/>
                                      </p:to>
                                    </p:set>
                                    <p:set>
                                      <p:cBhvr>
                                        <p:cTn id="17" dur="500" fill="hold"/>
                                        <p:tgtEl>
                                          <p:spTgt spid="3">
                                            <p:txEl>
                                              <p:pRg st="3" end="3"/>
                                            </p:txEl>
                                          </p:spTgt>
                                        </p:tgtEl>
                                        <p:attrNameLst>
                                          <p:attrName>fill.on</p:attrName>
                                        </p:attrNameLst>
                                      </p:cBhvr>
                                      <p:to>
                                        <p:strVal val="true"/>
                                      </p:to>
                                    </p:set>
                                  </p:childTnLst>
                                </p:cTn>
                              </p:par>
                              <p:par>
                                <p:cTn id="18" presetID="19" presetClass="emph" presetSubtype="0" fill="hold" nodeType="withEffect">
                                  <p:stCondLst>
                                    <p:cond delay="0"/>
                                  </p:stCondLst>
                                  <p:childTnLst>
                                    <p:animClr clrSpc="rgb" dir="cw">
                                      <p:cBhvr override="childStyle">
                                        <p:cTn id="19" dur="500" fill="hold"/>
                                        <p:tgtEl>
                                          <p:spTgt spid="3">
                                            <p:txEl>
                                              <p:pRg st="4" end="4"/>
                                            </p:txEl>
                                          </p:spTgt>
                                        </p:tgtEl>
                                        <p:attrNameLst>
                                          <p:attrName>style.color</p:attrName>
                                        </p:attrNameLst>
                                      </p:cBhvr>
                                      <p:to>
                                        <a:srgbClr val="7F7F7F"/>
                                      </p:to>
                                    </p:animClr>
                                    <p:animClr clrSpc="rgb" dir="cw">
                                      <p:cBhvr>
                                        <p:cTn id="20" dur="500" fill="hold"/>
                                        <p:tgtEl>
                                          <p:spTgt spid="3">
                                            <p:txEl>
                                              <p:pRg st="4" end="4"/>
                                            </p:txEl>
                                          </p:spTgt>
                                        </p:tgtEl>
                                        <p:attrNameLst>
                                          <p:attrName>fillcolor</p:attrName>
                                        </p:attrNameLst>
                                      </p:cBhvr>
                                      <p:to>
                                        <a:srgbClr val="7F7F7F"/>
                                      </p:to>
                                    </p:animClr>
                                    <p:set>
                                      <p:cBhvr>
                                        <p:cTn id="21" dur="500" fill="hold"/>
                                        <p:tgtEl>
                                          <p:spTgt spid="3">
                                            <p:txEl>
                                              <p:pRg st="4" end="4"/>
                                            </p:txEl>
                                          </p:spTgt>
                                        </p:tgtEl>
                                        <p:attrNameLst>
                                          <p:attrName>fill.type</p:attrName>
                                        </p:attrNameLst>
                                      </p:cBhvr>
                                      <p:to>
                                        <p:strVal val="solid"/>
                                      </p:to>
                                    </p:set>
                                    <p:set>
                                      <p:cBhvr>
                                        <p:cTn id="22" dur="500" fill="hold"/>
                                        <p:tgtEl>
                                          <p:spTgt spid="3">
                                            <p:txEl>
                                              <p:pRg st="4" end="4"/>
                                            </p:txEl>
                                          </p:spTgt>
                                        </p:tgtEl>
                                        <p:attrNameLst>
                                          <p:attrName>fill.on</p:attrName>
                                        </p:attrNameLst>
                                      </p:cBhvr>
                                      <p:to>
                                        <p:strVal val="true"/>
                                      </p:to>
                                    </p:set>
                                  </p:childTnLst>
                                </p:cTn>
                              </p:par>
                              <p:par>
                                <p:cTn id="23" presetID="19" presetClass="emph" presetSubtype="0" fill="hold" nodeType="withEffect">
                                  <p:stCondLst>
                                    <p:cond delay="0"/>
                                  </p:stCondLst>
                                  <p:childTnLst>
                                    <p:animClr clrSpc="rgb" dir="cw">
                                      <p:cBhvr override="childStyle">
                                        <p:cTn id="24" dur="500" fill="hold"/>
                                        <p:tgtEl>
                                          <p:spTgt spid="3">
                                            <p:txEl>
                                              <p:pRg st="5" end="5"/>
                                            </p:txEl>
                                          </p:spTgt>
                                        </p:tgtEl>
                                        <p:attrNameLst>
                                          <p:attrName>style.color</p:attrName>
                                        </p:attrNameLst>
                                      </p:cBhvr>
                                      <p:to>
                                        <a:srgbClr val="7F7F7F"/>
                                      </p:to>
                                    </p:animClr>
                                    <p:animClr clrSpc="rgb" dir="cw">
                                      <p:cBhvr>
                                        <p:cTn id="25" dur="500" fill="hold"/>
                                        <p:tgtEl>
                                          <p:spTgt spid="3">
                                            <p:txEl>
                                              <p:pRg st="5" end="5"/>
                                            </p:txEl>
                                          </p:spTgt>
                                        </p:tgtEl>
                                        <p:attrNameLst>
                                          <p:attrName>fillcolor</p:attrName>
                                        </p:attrNameLst>
                                      </p:cBhvr>
                                      <p:to>
                                        <a:srgbClr val="7F7F7F"/>
                                      </p:to>
                                    </p:animClr>
                                    <p:set>
                                      <p:cBhvr>
                                        <p:cTn id="26" dur="500" fill="hold"/>
                                        <p:tgtEl>
                                          <p:spTgt spid="3">
                                            <p:txEl>
                                              <p:pRg st="5" end="5"/>
                                            </p:txEl>
                                          </p:spTgt>
                                        </p:tgtEl>
                                        <p:attrNameLst>
                                          <p:attrName>fill.type</p:attrName>
                                        </p:attrNameLst>
                                      </p:cBhvr>
                                      <p:to>
                                        <p:strVal val="solid"/>
                                      </p:to>
                                    </p:set>
                                    <p:set>
                                      <p:cBhvr>
                                        <p:cTn id="27" dur="500" fill="hold"/>
                                        <p:tgtEl>
                                          <p:spTgt spid="3">
                                            <p:txEl>
                                              <p:pRg st="5" end="5"/>
                                            </p:txEl>
                                          </p:spTgt>
                                        </p:tgtEl>
                                        <p:attrNameLst>
                                          <p:attrName>fill.on</p:attrName>
                                        </p:attrNameLst>
                                      </p:cBhvr>
                                      <p:to>
                                        <p:strVal val="true"/>
                                      </p:to>
                                    </p:set>
                                  </p:childTnLst>
                                </p:cTn>
                              </p:par>
                              <p:par>
                                <p:cTn id="28" presetID="19" presetClass="emph" presetSubtype="0" fill="hold" nodeType="withEffect">
                                  <p:stCondLst>
                                    <p:cond delay="0"/>
                                  </p:stCondLst>
                                  <p:childTnLst>
                                    <p:animClr clrSpc="rgb" dir="cw">
                                      <p:cBhvr override="childStyle">
                                        <p:cTn id="29" dur="500" fill="hold"/>
                                        <p:tgtEl>
                                          <p:spTgt spid="3">
                                            <p:txEl>
                                              <p:pRg st="6" end="6"/>
                                            </p:txEl>
                                          </p:spTgt>
                                        </p:tgtEl>
                                        <p:attrNameLst>
                                          <p:attrName>style.color</p:attrName>
                                        </p:attrNameLst>
                                      </p:cBhvr>
                                      <p:to>
                                        <a:srgbClr val="7F7F7F"/>
                                      </p:to>
                                    </p:animClr>
                                    <p:animClr clrSpc="rgb" dir="cw">
                                      <p:cBhvr>
                                        <p:cTn id="30" dur="500" fill="hold"/>
                                        <p:tgtEl>
                                          <p:spTgt spid="3">
                                            <p:txEl>
                                              <p:pRg st="6" end="6"/>
                                            </p:txEl>
                                          </p:spTgt>
                                        </p:tgtEl>
                                        <p:attrNameLst>
                                          <p:attrName>fillcolor</p:attrName>
                                        </p:attrNameLst>
                                      </p:cBhvr>
                                      <p:to>
                                        <a:srgbClr val="7F7F7F"/>
                                      </p:to>
                                    </p:animClr>
                                    <p:set>
                                      <p:cBhvr>
                                        <p:cTn id="31" dur="500" fill="hold"/>
                                        <p:tgtEl>
                                          <p:spTgt spid="3">
                                            <p:txEl>
                                              <p:pRg st="6" end="6"/>
                                            </p:txEl>
                                          </p:spTgt>
                                        </p:tgtEl>
                                        <p:attrNameLst>
                                          <p:attrName>fill.type</p:attrName>
                                        </p:attrNameLst>
                                      </p:cBhvr>
                                      <p:to>
                                        <p:strVal val="solid"/>
                                      </p:to>
                                    </p:set>
                                    <p:set>
                                      <p:cBhvr>
                                        <p:cTn id="32" dur="500" fill="hold"/>
                                        <p:tgtEl>
                                          <p:spTgt spid="3">
                                            <p:txEl>
                                              <p:pRg st="6" end="6"/>
                                            </p:txEl>
                                          </p:spTgt>
                                        </p:tgtEl>
                                        <p:attrNameLst>
                                          <p:attrName>fill.on</p:attrName>
                                        </p:attrNameLst>
                                      </p:cBhvr>
                                      <p:to>
                                        <p:strVal val="true"/>
                                      </p:to>
                                    </p:set>
                                  </p:childTnLst>
                                </p:cTn>
                              </p:par>
                              <p:par>
                                <p:cTn id="33" presetID="19" presetClass="emph" presetSubtype="0" fill="hold" nodeType="withEffect">
                                  <p:stCondLst>
                                    <p:cond delay="0"/>
                                  </p:stCondLst>
                                  <p:childTnLst>
                                    <p:animClr clrSpc="rgb" dir="cw">
                                      <p:cBhvr override="childStyle">
                                        <p:cTn id="34" dur="500" fill="hold"/>
                                        <p:tgtEl>
                                          <p:spTgt spid="3">
                                            <p:txEl>
                                              <p:pRg st="7" end="7"/>
                                            </p:txEl>
                                          </p:spTgt>
                                        </p:tgtEl>
                                        <p:attrNameLst>
                                          <p:attrName>style.color</p:attrName>
                                        </p:attrNameLst>
                                      </p:cBhvr>
                                      <p:to>
                                        <a:srgbClr val="7F7F7F"/>
                                      </p:to>
                                    </p:animClr>
                                    <p:animClr clrSpc="rgb" dir="cw">
                                      <p:cBhvr>
                                        <p:cTn id="35" dur="500" fill="hold"/>
                                        <p:tgtEl>
                                          <p:spTgt spid="3">
                                            <p:txEl>
                                              <p:pRg st="7" end="7"/>
                                            </p:txEl>
                                          </p:spTgt>
                                        </p:tgtEl>
                                        <p:attrNameLst>
                                          <p:attrName>fillcolor</p:attrName>
                                        </p:attrNameLst>
                                      </p:cBhvr>
                                      <p:to>
                                        <a:srgbClr val="7F7F7F"/>
                                      </p:to>
                                    </p:animClr>
                                    <p:set>
                                      <p:cBhvr>
                                        <p:cTn id="36" dur="500" fill="hold"/>
                                        <p:tgtEl>
                                          <p:spTgt spid="3">
                                            <p:txEl>
                                              <p:pRg st="7" end="7"/>
                                            </p:txEl>
                                          </p:spTgt>
                                        </p:tgtEl>
                                        <p:attrNameLst>
                                          <p:attrName>fill.type</p:attrName>
                                        </p:attrNameLst>
                                      </p:cBhvr>
                                      <p:to>
                                        <p:strVal val="solid"/>
                                      </p:to>
                                    </p:set>
                                    <p:set>
                                      <p:cBhvr>
                                        <p:cTn id="37" dur="500" fill="hold"/>
                                        <p:tgtEl>
                                          <p:spTgt spid="3">
                                            <p:txEl>
                                              <p:pRg st="7" end="7"/>
                                            </p:txEl>
                                          </p:spTgt>
                                        </p:tgtEl>
                                        <p:attrNameLst>
                                          <p:attrName>fill.on</p:attrName>
                                        </p:attrNameLst>
                                      </p:cBhvr>
                                      <p:to>
                                        <p:strVal val="true"/>
                                      </p:to>
                                    </p:set>
                                  </p:childTnLst>
                                </p:cTn>
                              </p:par>
                              <p:par>
                                <p:cTn id="38" presetID="19" presetClass="emph" presetSubtype="0" fill="hold" nodeType="withEffect">
                                  <p:stCondLst>
                                    <p:cond delay="0"/>
                                  </p:stCondLst>
                                  <p:childTnLst>
                                    <p:animClr clrSpc="rgb" dir="cw">
                                      <p:cBhvr override="childStyle">
                                        <p:cTn id="39" dur="500" fill="hold"/>
                                        <p:tgtEl>
                                          <p:spTgt spid="3">
                                            <p:txEl>
                                              <p:pRg st="0" end="0"/>
                                            </p:txEl>
                                          </p:spTgt>
                                        </p:tgtEl>
                                        <p:attrNameLst>
                                          <p:attrName>style.color</p:attrName>
                                        </p:attrNameLst>
                                      </p:cBhvr>
                                      <p:to>
                                        <a:srgbClr val="7F7F7F"/>
                                      </p:to>
                                    </p:animClr>
                                    <p:animClr clrSpc="rgb" dir="cw">
                                      <p:cBhvr>
                                        <p:cTn id="40" dur="500" fill="hold"/>
                                        <p:tgtEl>
                                          <p:spTgt spid="3">
                                            <p:txEl>
                                              <p:pRg st="0" end="0"/>
                                            </p:txEl>
                                          </p:spTgt>
                                        </p:tgtEl>
                                        <p:attrNameLst>
                                          <p:attrName>fillcolor</p:attrName>
                                        </p:attrNameLst>
                                      </p:cBhvr>
                                      <p:to>
                                        <a:srgbClr val="7F7F7F"/>
                                      </p:to>
                                    </p:animClr>
                                    <p:set>
                                      <p:cBhvr>
                                        <p:cTn id="41" dur="500" fill="hold"/>
                                        <p:tgtEl>
                                          <p:spTgt spid="3">
                                            <p:txEl>
                                              <p:pRg st="0" end="0"/>
                                            </p:txEl>
                                          </p:spTgt>
                                        </p:tgtEl>
                                        <p:attrNameLst>
                                          <p:attrName>fill.type</p:attrName>
                                        </p:attrNameLst>
                                      </p:cBhvr>
                                      <p:to>
                                        <p:strVal val="solid"/>
                                      </p:to>
                                    </p:set>
                                    <p:set>
                                      <p:cBhvr>
                                        <p:cTn id="42" dur="500" fill="hold"/>
                                        <p:tgtEl>
                                          <p:spTgt spid="3">
                                            <p:txEl>
                                              <p:pRg st="0" end="0"/>
                                            </p:txEl>
                                          </p:spTgt>
                                        </p:tgtEl>
                                        <p:attrNameLst>
                                          <p:attrName>fill.on</p:attrName>
                                        </p:attrNameLst>
                                      </p:cBhvr>
                                      <p:to>
                                        <p:strVal val="true"/>
                                      </p:to>
                                    </p:set>
                                  </p:childTnLst>
                                </p:cTn>
                              </p:par>
                              <p:par>
                                <p:cTn id="43" presetID="19" presetClass="emph" presetSubtype="0" fill="hold" nodeType="withEffect">
                                  <p:stCondLst>
                                    <p:cond delay="0"/>
                                  </p:stCondLst>
                                  <p:childTnLst>
                                    <p:animClr clrSpc="rgb" dir="cw">
                                      <p:cBhvr override="childStyle">
                                        <p:cTn id="44" dur="500" fill="hold"/>
                                        <p:tgtEl>
                                          <p:spTgt spid="9">
                                            <p:txEl>
                                              <p:pRg st="0" end="0"/>
                                            </p:txEl>
                                          </p:spTgt>
                                        </p:tgtEl>
                                        <p:attrNameLst>
                                          <p:attrName>style.color</p:attrName>
                                        </p:attrNameLst>
                                      </p:cBhvr>
                                      <p:to>
                                        <a:srgbClr val="7F7F7F"/>
                                      </p:to>
                                    </p:animClr>
                                    <p:animClr clrSpc="rgb" dir="cw">
                                      <p:cBhvr>
                                        <p:cTn id="45" dur="500" fill="hold"/>
                                        <p:tgtEl>
                                          <p:spTgt spid="9">
                                            <p:txEl>
                                              <p:pRg st="0" end="0"/>
                                            </p:txEl>
                                          </p:spTgt>
                                        </p:tgtEl>
                                        <p:attrNameLst>
                                          <p:attrName>fillcolor</p:attrName>
                                        </p:attrNameLst>
                                      </p:cBhvr>
                                      <p:to>
                                        <a:srgbClr val="7F7F7F"/>
                                      </p:to>
                                    </p:animClr>
                                    <p:set>
                                      <p:cBhvr>
                                        <p:cTn id="46" dur="500" fill="hold"/>
                                        <p:tgtEl>
                                          <p:spTgt spid="9">
                                            <p:txEl>
                                              <p:pRg st="0" end="0"/>
                                            </p:txEl>
                                          </p:spTgt>
                                        </p:tgtEl>
                                        <p:attrNameLst>
                                          <p:attrName>fill.type</p:attrName>
                                        </p:attrNameLst>
                                      </p:cBhvr>
                                      <p:to>
                                        <p:strVal val="solid"/>
                                      </p:to>
                                    </p:set>
                                    <p:set>
                                      <p:cBhvr>
                                        <p:cTn id="47" dur="500" fill="hold"/>
                                        <p:tgtEl>
                                          <p:spTgt spid="9">
                                            <p:txEl>
                                              <p:pRg st="0" end="0"/>
                                            </p:txEl>
                                          </p:spTgt>
                                        </p:tgtEl>
                                        <p:attrNameLst>
                                          <p:attrName>fill.on</p:attrName>
                                        </p:attrNameLst>
                                      </p:cBhvr>
                                      <p:to>
                                        <p:strVal val="true"/>
                                      </p:to>
                                    </p:set>
                                  </p:childTnLst>
                                </p:cTn>
                              </p:par>
                              <p:par>
                                <p:cTn id="48" presetID="19" presetClass="emph" presetSubtype="0" fill="hold" nodeType="withEffect">
                                  <p:stCondLst>
                                    <p:cond delay="0"/>
                                  </p:stCondLst>
                                  <p:childTnLst>
                                    <p:animClr clrSpc="rgb" dir="cw">
                                      <p:cBhvr override="childStyle">
                                        <p:cTn id="49" dur="500" fill="hold"/>
                                        <p:tgtEl>
                                          <p:spTgt spid="9">
                                            <p:txEl>
                                              <p:pRg st="1" end="1"/>
                                            </p:txEl>
                                          </p:spTgt>
                                        </p:tgtEl>
                                        <p:attrNameLst>
                                          <p:attrName>style.color</p:attrName>
                                        </p:attrNameLst>
                                      </p:cBhvr>
                                      <p:to>
                                        <a:srgbClr val="7F7F7F"/>
                                      </p:to>
                                    </p:animClr>
                                    <p:animClr clrSpc="rgb" dir="cw">
                                      <p:cBhvr>
                                        <p:cTn id="50" dur="500" fill="hold"/>
                                        <p:tgtEl>
                                          <p:spTgt spid="9">
                                            <p:txEl>
                                              <p:pRg st="1" end="1"/>
                                            </p:txEl>
                                          </p:spTgt>
                                        </p:tgtEl>
                                        <p:attrNameLst>
                                          <p:attrName>fillcolor</p:attrName>
                                        </p:attrNameLst>
                                      </p:cBhvr>
                                      <p:to>
                                        <a:srgbClr val="7F7F7F"/>
                                      </p:to>
                                    </p:animClr>
                                    <p:set>
                                      <p:cBhvr>
                                        <p:cTn id="51" dur="500" fill="hold"/>
                                        <p:tgtEl>
                                          <p:spTgt spid="9">
                                            <p:txEl>
                                              <p:pRg st="1" end="1"/>
                                            </p:txEl>
                                          </p:spTgt>
                                        </p:tgtEl>
                                        <p:attrNameLst>
                                          <p:attrName>fill.type</p:attrName>
                                        </p:attrNameLst>
                                      </p:cBhvr>
                                      <p:to>
                                        <p:strVal val="solid"/>
                                      </p:to>
                                    </p:set>
                                    <p:set>
                                      <p:cBhvr>
                                        <p:cTn id="52" dur="500" fill="hold"/>
                                        <p:tgtEl>
                                          <p:spTgt spid="9">
                                            <p:txEl>
                                              <p:pRg st="1" end="1"/>
                                            </p:txEl>
                                          </p:spTgt>
                                        </p:tgtEl>
                                        <p:attrNameLst>
                                          <p:attrName>fill.on</p:attrName>
                                        </p:attrNameLst>
                                      </p:cBhvr>
                                      <p:to>
                                        <p:strVal val="true"/>
                                      </p:to>
                                    </p:set>
                                  </p:childTnLst>
                                </p:cTn>
                              </p:par>
                              <p:par>
                                <p:cTn id="53" presetID="19" presetClass="emph" presetSubtype="0" fill="hold" nodeType="withEffect">
                                  <p:stCondLst>
                                    <p:cond delay="0"/>
                                  </p:stCondLst>
                                  <p:childTnLst>
                                    <p:animClr clrSpc="rgb" dir="cw">
                                      <p:cBhvr override="childStyle">
                                        <p:cTn id="54" dur="500" fill="hold"/>
                                        <p:tgtEl>
                                          <p:spTgt spid="9">
                                            <p:txEl>
                                              <p:pRg st="2" end="2"/>
                                            </p:txEl>
                                          </p:spTgt>
                                        </p:tgtEl>
                                        <p:attrNameLst>
                                          <p:attrName>style.color</p:attrName>
                                        </p:attrNameLst>
                                      </p:cBhvr>
                                      <p:to>
                                        <a:srgbClr val="7F7F7F"/>
                                      </p:to>
                                    </p:animClr>
                                    <p:animClr clrSpc="rgb" dir="cw">
                                      <p:cBhvr>
                                        <p:cTn id="55" dur="500" fill="hold"/>
                                        <p:tgtEl>
                                          <p:spTgt spid="9">
                                            <p:txEl>
                                              <p:pRg st="2" end="2"/>
                                            </p:txEl>
                                          </p:spTgt>
                                        </p:tgtEl>
                                        <p:attrNameLst>
                                          <p:attrName>fillcolor</p:attrName>
                                        </p:attrNameLst>
                                      </p:cBhvr>
                                      <p:to>
                                        <a:srgbClr val="7F7F7F"/>
                                      </p:to>
                                    </p:animClr>
                                    <p:set>
                                      <p:cBhvr>
                                        <p:cTn id="56" dur="500" fill="hold"/>
                                        <p:tgtEl>
                                          <p:spTgt spid="9">
                                            <p:txEl>
                                              <p:pRg st="2" end="2"/>
                                            </p:txEl>
                                          </p:spTgt>
                                        </p:tgtEl>
                                        <p:attrNameLst>
                                          <p:attrName>fill.type</p:attrName>
                                        </p:attrNameLst>
                                      </p:cBhvr>
                                      <p:to>
                                        <p:strVal val="solid"/>
                                      </p:to>
                                    </p:set>
                                    <p:set>
                                      <p:cBhvr>
                                        <p:cTn id="57" dur="500" fill="hold"/>
                                        <p:tgtEl>
                                          <p:spTgt spid="9">
                                            <p:txEl>
                                              <p:pRg st="2" end="2"/>
                                            </p:txEl>
                                          </p:spTgt>
                                        </p:tgtEl>
                                        <p:attrNameLst>
                                          <p:attrName>fill.on</p:attrName>
                                        </p:attrNameLst>
                                      </p:cBhvr>
                                      <p:to>
                                        <p:strVal val="true"/>
                                      </p:to>
                                    </p:set>
                                  </p:childTnLst>
                                </p:cTn>
                              </p:par>
                              <p:par>
                                <p:cTn id="58" presetID="19" presetClass="emph" presetSubtype="0" fill="hold" nodeType="withEffect">
                                  <p:stCondLst>
                                    <p:cond delay="0"/>
                                  </p:stCondLst>
                                  <p:childTnLst>
                                    <p:animClr clrSpc="rgb" dir="cw">
                                      <p:cBhvr override="childStyle">
                                        <p:cTn id="59" dur="500" fill="hold"/>
                                        <p:tgtEl>
                                          <p:spTgt spid="9">
                                            <p:txEl>
                                              <p:pRg st="3" end="3"/>
                                            </p:txEl>
                                          </p:spTgt>
                                        </p:tgtEl>
                                        <p:attrNameLst>
                                          <p:attrName>style.color</p:attrName>
                                        </p:attrNameLst>
                                      </p:cBhvr>
                                      <p:to>
                                        <a:srgbClr val="7F7F7F"/>
                                      </p:to>
                                    </p:animClr>
                                    <p:animClr clrSpc="rgb" dir="cw">
                                      <p:cBhvr>
                                        <p:cTn id="60" dur="500" fill="hold"/>
                                        <p:tgtEl>
                                          <p:spTgt spid="9">
                                            <p:txEl>
                                              <p:pRg st="3" end="3"/>
                                            </p:txEl>
                                          </p:spTgt>
                                        </p:tgtEl>
                                        <p:attrNameLst>
                                          <p:attrName>fillcolor</p:attrName>
                                        </p:attrNameLst>
                                      </p:cBhvr>
                                      <p:to>
                                        <a:srgbClr val="7F7F7F"/>
                                      </p:to>
                                    </p:animClr>
                                    <p:set>
                                      <p:cBhvr>
                                        <p:cTn id="61" dur="500" fill="hold"/>
                                        <p:tgtEl>
                                          <p:spTgt spid="9">
                                            <p:txEl>
                                              <p:pRg st="3" end="3"/>
                                            </p:txEl>
                                          </p:spTgt>
                                        </p:tgtEl>
                                        <p:attrNameLst>
                                          <p:attrName>fill.type</p:attrName>
                                        </p:attrNameLst>
                                      </p:cBhvr>
                                      <p:to>
                                        <p:strVal val="solid"/>
                                      </p:to>
                                    </p:set>
                                    <p:set>
                                      <p:cBhvr>
                                        <p:cTn id="62" dur="500" fill="hold"/>
                                        <p:tgtEl>
                                          <p:spTgt spid="9">
                                            <p:txEl>
                                              <p:pRg st="3" end="3"/>
                                            </p:txEl>
                                          </p:spTgt>
                                        </p:tgtEl>
                                        <p:attrNameLst>
                                          <p:attrName>fill.on</p:attrName>
                                        </p:attrNameLst>
                                      </p:cBhvr>
                                      <p:to>
                                        <p:strVal val="true"/>
                                      </p:to>
                                    </p:set>
                                  </p:childTnLst>
                                </p:cTn>
                              </p:par>
                              <p:par>
                                <p:cTn id="63" presetID="19" presetClass="emph" presetSubtype="0" fill="hold" nodeType="withEffect">
                                  <p:stCondLst>
                                    <p:cond delay="0"/>
                                  </p:stCondLst>
                                  <p:childTnLst>
                                    <p:animClr clrSpc="rgb" dir="cw">
                                      <p:cBhvr override="childStyle">
                                        <p:cTn id="64" dur="500" fill="hold"/>
                                        <p:tgtEl>
                                          <p:spTgt spid="9">
                                            <p:txEl>
                                              <p:pRg st="4" end="4"/>
                                            </p:txEl>
                                          </p:spTgt>
                                        </p:tgtEl>
                                        <p:attrNameLst>
                                          <p:attrName>style.color</p:attrName>
                                        </p:attrNameLst>
                                      </p:cBhvr>
                                      <p:to>
                                        <a:srgbClr val="7F7F7F"/>
                                      </p:to>
                                    </p:animClr>
                                    <p:animClr clrSpc="rgb" dir="cw">
                                      <p:cBhvr>
                                        <p:cTn id="65" dur="500" fill="hold"/>
                                        <p:tgtEl>
                                          <p:spTgt spid="9">
                                            <p:txEl>
                                              <p:pRg st="4" end="4"/>
                                            </p:txEl>
                                          </p:spTgt>
                                        </p:tgtEl>
                                        <p:attrNameLst>
                                          <p:attrName>fillcolor</p:attrName>
                                        </p:attrNameLst>
                                      </p:cBhvr>
                                      <p:to>
                                        <a:srgbClr val="7F7F7F"/>
                                      </p:to>
                                    </p:animClr>
                                    <p:set>
                                      <p:cBhvr>
                                        <p:cTn id="66" dur="500" fill="hold"/>
                                        <p:tgtEl>
                                          <p:spTgt spid="9">
                                            <p:txEl>
                                              <p:pRg st="4" end="4"/>
                                            </p:txEl>
                                          </p:spTgt>
                                        </p:tgtEl>
                                        <p:attrNameLst>
                                          <p:attrName>fill.type</p:attrName>
                                        </p:attrNameLst>
                                      </p:cBhvr>
                                      <p:to>
                                        <p:strVal val="solid"/>
                                      </p:to>
                                    </p:set>
                                    <p:set>
                                      <p:cBhvr>
                                        <p:cTn id="67" dur="500" fill="hold"/>
                                        <p:tgtEl>
                                          <p:spTgt spid="9">
                                            <p:txEl>
                                              <p:pRg st="4" end="4"/>
                                            </p:txEl>
                                          </p:spTgt>
                                        </p:tgtEl>
                                        <p:attrNameLst>
                                          <p:attrName>fill.on</p:attrName>
                                        </p:attrNameLst>
                                      </p:cBhvr>
                                      <p:to>
                                        <p:strVal val="true"/>
                                      </p:to>
                                    </p:set>
                                  </p:childTnLst>
                                </p:cTn>
                              </p:par>
                              <p:par>
                                <p:cTn id="68" presetID="19" presetClass="emph" presetSubtype="0" fill="hold" nodeType="withEffect">
                                  <p:stCondLst>
                                    <p:cond delay="0"/>
                                  </p:stCondLst>
                                  <p:childTnLst>
                                    <p:animClr clrSpc="rgb" dir="cw">
                                      <p:cBhvr override="childStyle">
                                        <p:cTn id="69" dur="500" fill="hold"/>
                                        <p:tgtEl>
                                          <p:spTgt spid="9">
                                            <p:txEl>
                                              <p:pRg st="5" end="5"/>
                                            </p:txEl>
                                          </p:spTgt>
                                        </p:tgtEl>
                                        <p:attrNameLst>
                                          <p:attrName>style.color</p:attrName>
                                        </p:attrNameLst>
                                      </p:cBhvr>
                                      <p:to>
                                        <a:srgbClr val="7F7F7F"/>
                                      </p:to>
                                    </p:animClr>
                                    <p:animClr clrSpc="rgb" dir="cw">
                                      <p:cBhvr>
                                        <p:cTn id="70" dur="500" fill="hold"/>
                                        <p:tgtEl>
                                          <p:spTgt spid="9">
                                            <p:txEl>
                                              <p:pRg st="5" end="5"/>
                                            </p:txEl>
                                          </p:spTgt>
                                        </p:tgtEl>
                                        <p:attrNameLst>
                                          <p:attrName>fillcolor</p:attrName>
                                        </p:attrNameLst>
                                      </p:cBhvr>
                                      <p:to>
                                        <a:srgbClr val="7F7F7F"/>
                                      </p:to>
                                    </p:animClr>
                                    <p:set>
                                      <p:cBhvr>
                                        <p:cTn id="71" dur="500" fill="hold"/>
                                        <p:tgtEl>
                                          <p:spTgt spid="9">
                                            <p:txEl>
                                              <p:pRg st="5" end="5"/>
                                            </p:txEl>
                                          </p:spTgt>
                                        </p:tgtEl>
                                        <p:attrNameLst>
                                          <p:attrName>fill.type</p:attrName>
                                        </p:attrNameLst>
                                      </p:cBhvr>
                                      <p:to>
                                        <p:strVal val="solid"/>
                                      </p:to>
                                    </p:set>
                                    <p:set>
                                      <p:cBhvr>
                                        <p:cTn id="72" dur="500" fill="hold"/>
                                        <p:tgtEl>
                                          <p:spTgt spid="9">
                                            <p:txEl>
                                              <p:pRg st="5" end="5"/>
                                            </p:txEl>
                                          </p:spTgt>
                                        </p:tgtEl>
                                        <p:attrNameLst>
                                          <p:attrName>fill.on</p:attrName>
                                        </p:attrNameLst>
                                      </p:cBhvr>
                                      <p:to>
                                        <p:strVal val="true"/>
                                      </p:to>
                                    </p:set>
                                  </p:childTnLst>
                                </p:cTn>
                              </p:par>
                              <p:par>
                                <p:cTn id="73" presetID="19" presetClass="emph" presetSubtype="0" fill="hold" nodeType="withEffect">
                                  <p:stCondLst>
                                    <p:cond delay="0"/>
                                  </p:stCondLst>
                                  <p:childTnLst>
                                    <p:animClr clrSpc="rgb" dir="cw">
                                      <p:cBhvr override="childStyle">
                                        <p:cTn id="74" dur="500" fill="hold"/>
                                        <p:tgtEl>
                                          <p:spTgt spid="9">
                                            <p:txEl>
                                              <p:pRg st="6" end="6"/>
                                            </p:txEl>
                                          </p:spTgt>
                                        </p:tgtEl>
                                        <p:attrNameLst>
                                          <p:attrName>style.color</p:attrName>
                                        </p:attrNameLst>
                                      </p:cBhvr>
                                      <p:to>
                                        <a:srgbClr val="7F7F7F"/>
                                      </p:to>
                                    </p:animClr>
                                    <p:animClr clrSpc="rgb" dir="cw">
                                      <p:cBhvr>
                                        <p:cTn id="75" dur="500" fill="hold"/>
                                        <p:tgtEl>
                                          <p:spTgt spid="9">
                                            <p:txEl>
                                              <p:pRg st="6" end="6"/>
                                            </p:txEl>
                                          </p:spTgt>
                                        </p:tgtEl>
                                        <p:attrNameLst>
                                          <p:attrName>fillcolor</p:attrName>
                                        </p:attrNameLst>
                                      </p:cBhvr>
                                      <p:to>
                                        <a:srgbClr val="7F7F7F"/>
                                      </p:to>
                                    </p:animClr>
                                    <p:set>
                                      <p:cBhvr>
                                        <p:cTn id="76" dur="500" fill="hold"/>
                                        <p:tgtEl>
                                          <p:spTgt spid="9">
                                            <p:txEl>
                                              <p:pRg st="6" end="6"/>
                                            </p:txEl>
                                          </p:spTgt>
                                        </p:tgtEl>
                                        <p:attrNameLst>
                                          <p:attrName>fill.type</p:attrName>
                                        </p:attrNameLst>
                                      </p:cBhvr>
                                      <p:to>
                                        <p:strVal val="solid"/>
                                      </p:to>
                                    </p:set>
                                    <p:set>
                                      <p:cBhvr>
                                        <p:cTn id="77" dur="500" fill="hold"/>
                                        <p:tgtEl>
                                          <p:spTgt spid="9">
                                            <p:txEl>
                                              <p:pRg st="6" end="6"/>
                                            </p:txEl>
                                          </p:spTgt>
                                        </p:tgtEl>
                                        <p:attrNameLst>
                                          <p:attrName>fill.on</p:attrName>
                                        </p:attrNameLst>
                                      </p:cBhvr>
                                      <p:to>
                                        <p:strVal val="true"/>
                                      </p:to>
                                    </p:set>
                                  </p:childTnLst>
                                </p:cTn>
                              </p:par>
                              <p:par>
                                <p:cTn id="78" presetID="19" presetClass="emph" presetSubtype="0" fill="hold" nodeType="withEffect">
                                  <p:stCondLst>
                                    <p:cond delay="0"/>
                                  </p:stCondLst>
                                  <p:childTnLst>
                                    <p:animClr clrSpc="rgb" dir="cw">
                                      <p:cBhvr override="childStyle">
                                        <p:cTn id="79" dur="500" fill="hold"/>
                                        <p:tgtEl>
                                          <p:spTgt spid="9">
                                            <p:txEl>
                                              <p:pRg st="7" end="7"/>
                                            </p:txEl>
                                          </p:spTgt>
                                        </p:tgtEl>
                                        <p:attrNameLst>
                                          <p:attrName>style.color</p:attrName>
                                        </p:attrNameLst>
                                      </p:cBhvr>
                                      <p:to>
                                        <a:srgbClr val="7F7F7F"/>
                                      </p:to>
                                    </p:animClr>
                                    <p:animClr clrSpc="rgb" dir="cw">
                                      <p:cBhvr>
                                        <p:cTn id="80" dur="500" fill="hold"/>
                                        <p:tgtEl>
                                          <p:spTgt spid="9">
                                            <p:txEl>
                                              <p:pRg st="7" end="7"/>
                                            </p:txEl>
                                          </p:spTgt>
                                        </p:tgtEl>
                                        <p:attrNameLst>
                                          <p:attrName>fillcolor</p:attrName>
                                        </p:attrNameLst>
                                      </p:cBhvr>
                                      <p:to>
                                        <a:srgbClr val="7F7F7F"/>
                                      </p:to>
                                    </p:animClr>
                                    <p:set>
                                      <p:cBhvr>
                                        <p:cTn id="81" dur="500" fill="hold"/>
                                        <p:tgtEl>
                                          <p:spTgt spid="9">
                                            <p:txEl>
                                              <p:pRg st="7" end="7"/>
                                            </p:txEl>
                                          </p:spTgt>
                                        </p:tgtEl>
                                        <p:attrNameLst>
                                          <p:attrName>fill.type</p:attrName>
                                        </p:attrNameLst>
                                      </p:cBhvr>
                                      <p:to>
                                        <p:strVal val="solid"/>
                                      </p:to>
                                    </p:set>
                                    <p:set>
                                      <p:cBhvr>
                                        <p:cTn id="82" dur="500" fill="hold"/>
                                        <p:tgtEl>
                                          <p:spTgt spid="9">
                                            <p:txEl>
                                              <p:pRg st="7" end="7"/>
                                            </p:txEl>
                                          </p:spTgt>
                                        </p:tgtEl>
                                        <p:attrNameLst>
                                          <p:attrName>fill.on</p:attrName>
                                        </p:attrNameLst>
                                      </p:cBhvr>
                                      <p:to>
                                        <p:strVal val="true"/>
                                      </p:to>
                                    </p:set>
                                  </p:childTnLst>
                                </p:cTn>
                              </p:par>
                              <p:par>
                                <p:cTn id="83" presetID="10" presetClass="entr" presetSubtype="0" fill="hold" grpId="0" nodeType="withEffect">
                                  <p:stCondLst>
                                    <p:cond delay="0"/>
                                  </p:stCondLst>
                                  <p:childTnLst>
                                    <p:set>
                                      <p:cBhvr>
                                        <p:cTn id="84" dur="1" fill="hold">
                                          <p:stCondLst>
                                            <p:cond delay="0"/>
                                          </p:stCondLst>
                                        </p:cTn>
                                        <p:tgtEl>
                                          <p:spTgt spid="5"/>
                                        </p:tgtEl>
                                        <p:attrNameLst>
                                          <p:attrName>style.visibility</p:attrName>
                                        </p:attrNameLst>
                                      </p:cBhvr>
                                      <p:to>
                                        <p:strVal val="visible"/>
                                      </p:to>
                                    </p:set>
                                    <p:animEffect transition="in" filter="fade">
                                      <p:cBhvr>
                                        <p:cTn id="85" dur="500"/>
                                        <p:tgtEl>
                                          <p:spTgt spid="5"/>
                                        </p:tgtEl>
                                      </p:cBhvr>
                                    </p:animEffect>
                                  </p:childTnLst>
                                </p:cTn>
                              </p:par>
                              <p:par>
                                <p:cTn id="86" presetID="10" presetClass="entr" presetSubtype="0" fill="hold" nodeType="withEffect">
                                  <p:stCondLst>
                                    <p:cond delay="0"/>
                                  </p:stCondLst>
                                  <p:childTnLst>
                                    <p:set>
                                      <p:cBhvr>
                                        <p:cTn id="87" dur="1" fill="hold">
                                          <p:stCondLst>
                                            <p:cond delay="0"/>
                                          </p:stCondLst>
                                        </p:cTn>
                                        <p:tgtEl>
                                          <p:spTgt spid="5">
                                            <p:txEl>
                                              <p:pRg st="0" end="0"/>
                                            </p:txEl>
                                          </p:spTgt>
                                        </p:tgtEl>
                                        <p:attrNameLst>
                                          <p:attrName>style.visibility</p:attrName>
                                        </p:attrNameLst>
                                      </p:cBhvr>
                                      <p:to>
                                        <p:strVal val="visible"/>
                                      </p:to>
                                    </p:set>
                                    <p:animEffect transition="in" filter="fade">
                                      <p:cBhvr>
                                        <p:cTn id="88" dur="500"/>
                                        <p:tgtEl>
                                          <p:spTgt spid="5">
                                            <p:txEl>
                                              <p:pRg st="0" end="0"/>
                                            </p:txEl>
                                          </p:spTgt>
                                        </p:tgtEl>
                                      </p:cBhvr>
                                    </p:animEffect>
                                  </p:childTnLst>
                                </p:cTn>
                              </p:par>
                              <p:par>
                                <p:cTn id="89" presetID="10" presetClass="entr" presetSubtype="0" fill="hold" nodeType="withEffect">
                                  <p:stCondLst>
                                    <p:cond delay="0"/>
                                  </p:stCondLst>
                                  <p:childTnLst>
                                    <p:set>
                                      <p:cBhvr>
                                        <p:cTn id="90" dur="1" fill="hold">
                                          <p:stCondLst>
                                            <p:cond delay="0"/>
                                          </p:stCondLst>
                                        </p:cTn>
                                        <p:tgtEl>
                                          <p:spTgt spid="5">
                                            <p:txEl>
                                              <p:pRg st="1" end="1"/>
                                            </p:txEl>
                                          </p:spTgt>
                                        </p:tgtEl>
                                        <p:attrNameLst>
                                          <p:attrName>style.visibility</p:attrName>
                                        </p:attrNameLst>
                                      </p:cBhvr>
                                      <p:to>
                                        <p:strVal val="visible"/>
                                      </p:to>
                                    </p:set>
                                    <p:animEffect transition="in" filter="fade">
                                      <p:cBhvr>
                                        <p:cTn id="91" dur="500"/>
                                        <p:tgtEl>
                                          <p:spTgt spid="5">
                                            <p:txEl>
                                              <p:pRg st="1" end="1"/>
                                            </p:txEl>
                                          </p:spTgt>
                                        </p:tgtEl>
                                      </p:cBhvr>
                                    </p:animEffect>
                                  </p:childTnLst>
                                </p:cTn>
                              </p:par>
                              <p:par>
                                <p:cTn id="92" presetID="10" presetClass="entr" presetSubtype="0" fill="hold" nodeType="withEffect">
                                  <p:stCondLst>
                                    <p:cond delay="0"/>
                                  </p:stCondLst>
                                  <p:childTnLst>
                                    <p:set>
                                      <p:cBhvr>
                                        <p:cTn id="93" dur="1" fill="hold">
                                          <p:stCondLst>
                                            <p:cond delay="0"/>
                                          </p:stCondLst>
                                        </p:cTn>
                                        <p:tgtEl>
                                          <p:spTgt spid="5">
                                            <p:txEl>
                                              <p:pRg st="2" end="2"/>
                                            </p:txEl>
                                          </p:spTgt>
                                        </p:tgtEl>
                                        <p:attrNameLst>
                                          <p:attrName>style.visibility</p:attrName>
                                        </p:attrNameLst>
                                      </p:cBhvr>
                                      <p:to>
                                        <p:strVal val="visible"/>
                                      </p:to>
                                    </p:set>
                                    <p:animEffect transition="in" filter="fade">
                                      <p:cBhvr>
                                        <p:cTn id="94" dur="500"/>
                                        <p:tgtEl>
                                          <p:spTgt spid="5">
                                            <p:txEl>
                                              <p:pRg st="2" end="2"/>
                                            </p:txEl>
                                          </p:spTgt>
                                        </p:tgtEl>
                                      </p:cBhvr>
                                    </p:animEffect>
                                  </p:childTnLst>
                                </p:cTn>
                              </p:par>
                              <p:par>
                                <p:cTn id="95" presetID="10" presetClass="entr" presetSubtype="0" fill="hold" nodeType="withEffect">
                                  <p:stCondLst>
                                    <p:cond delay="0"/>
                                  </p:stCondLst>
                                  <p:childTnLst>
                                    <p:set>
                                      <p:cBhvr>
                                        <p:cTn id="96" dur="1" fill="hold">
                                          <p:stCondLst>
                                            <p:cond delay="0"/>
                                          </p:stCondLst>
                                        </p:cTn>
                                        <p:tgtEl>
                                          <p:spTgt spid="5">
                                            <p:txEl>
                                              <p:pRg st="3" end="3"/>
                                            </p:txEl>
                                          </p:spTgt>
                                        </p:tgtEl>
                                        <p:attrNameLst>
                                          <p:attrName>style.visibility</p:attrName>
                                        </p:attrNameLst>
                                      </p:cBhvr>
                                      <p:to>
                                        <p:strVal val="visible"/>
                                      </p:to>
                                    </p:set>
                                    <p:animEffect transition="in" filter="fade">
                                      <p:cBhvr>
                                        <p:cTn id="97" dur="500"/>
                                        <p:tgtEl>
                                          <p:spTgt spid="5">
                                            <p:txEl>
                                              <p:pRg st="3" end="3"/>
                                            </p:txEl>
                                          </p:spTgt>
                                        </p:tgtEl>
                                      </p:cBhvr>
                                    </p:animEffect>
                                  </p:childTnLst>
                                </p:cTn>
                              </p:par>
                              <p:par>
                                <p:cTn id="98" presetID="10" presetClass="entr" presetSubtype="0" fill="hold" nodeType="withEffect">
                                  <p:stCondLst>
                                    <p:cond delay="0"/>
                                  </p:stCondLst>
                                  <p:childTnLst>
                                    <p:set>
                                      <p:cBhvr>
                                        <p:cTn id="99" dur="1" fill="hold">
                                          <p:stCondLst>
                                            <p:cond delay="0"/>
                                          </p:stCondLst>
                                        </p:cTn>
                                        <p:tgtEl>
                                          <p:spTgt spid="5">
                                            <p:txEl>
                                              <p:pRg st="4" end="4"/>
                                            </p:txEl>
                                          </p:spTgt>
                                        </p:tgtEl>
                                        <p:attrNameLst>
                                          <p:attrName>style.visibility</p:attrName>
                                        </p:attrNameLst>
                                      </p:cBhvr>
                                      <p:to>
                                        <p:strVal val="visible"/>
                                      </p:to>
                                    </p:set>
                                    <p:animEffect transition="in" filter="fade">
                                      <p:cBhvr>
                                        <p:cTn id="100" dur="500"/>
                                        <p:tgtEl>
                                          <p:spTgt spid="5">
                                            <p:txEl>
                                              <p:pRg st="4" end="4"/>
                                            </p:txEl>
                                          </p:spTgt>
                                        </p:tgtEl>
                                      </p:cBhvr>
                                    </p:animEffect>
                                  </p:childTnLst>
                                </p:cTn>
                              </p:par>
                              <p:par>
                                <p:cTn id="101" presetID="10" presetClass="entr" presetSubtype="0" fill="hold" nodeType="withEffect">
                                  <p:stCondLst>
                                    <p:cond delay="0"/>
                                  </p:stCondLst>
                                  <p:childTnLst>
                                    <p:set>
                                      <p:cBhvr>
                                        <p:cTn id="102" dur="1" fill="hold">
                                          <p:stCondLst>
                                            <p:cond delay="0"/>
                                          </p:stCondLst>
                                        </p:cTn>
                                        <p:tgtEl>
                                          <p:spTgt spid="5">
                                            <p:txEl>
                                              <p:pRg st="6" end="6"/>
                                            </p:txEl>
                                          </p:spTgt>
                                        </p:tgtEl>
                                        <p:attrNameLst>
                                          <p:attrName>style.visibility</p:attrName>
                                        </p:attrNameLst>
                                      </p:cBhvr>
                                      <p:to>
                                        <p:strVal val="visible"/>
                                      </p:to>
                                    </p:set>
                                    <p:animEffect transition="in" filter="fade">
                                      <p:cBhvr>
                                        <p:cTn id="103" dur="500"/>
                                        <p:tgtEl>
                                          <p:spTgt spid="5">
                                            <p:txEl>
                                              <p:pRg st="6" end="6"/>
                                            </p:txEl>
                                          </p:spTgt>
                                        </p:tgtEl>
                                      </p:cBhvr>
                                    </p:animEffect>
                                  </p:childTnLst>
                                </p:cTn>
                              </p:par>
                              <p:par>
                                <p:cTn id="104" presetID="10" presetClass="entr" presetSubtype="0" fill="hold" nodeType="withEffect">
                                  <p:stCondLst>
                                    <p:cond delay="0"/>
                                  </p:stCondLst>
                                  <p:childTnLst>
                                    <p:set>
                                      <p:cBhvr>
                                        <p:cTn id="105" dur="1" fill="hold">
                                          <p:stCondLst>
                                            <p:cond delay="0"/>
                                          </p:stCondLst>
                                        </p:cTn>
                                        <p:tgtEl>
                                          <p:spTgt spid="5">
                                            <p:txEl>
                                              <p:pRg st="7" end="7"/>
                                            </p:txEl>
                                          </p:spTgt>
                                        </p:tgtEl>
                                        <p:attrNameLst>
                                          <p:attrName>style.visibility</p:attrName>
                                        </p:attrNameLst>
                                      </p:cBhvr>
                                      <p:to>
                                        <p:strVal val="visible"/>
                                      </p:to>
                                    </p:set>
                                    <p:animEffect transition="in" filter="fade">
                                      <p:cBhvr>
                                        <p:cTn id="106" dur="500"/>
                                        <p:tgtEl>
                                          <p:spTgt spid="5">
                                            <p:txEl>
                                              <p:pRg st="7" end="7"/>
                                            </p:txEl>
                                          </p:spTgt>
                                        </p:tgtEl>
                                      </p:cBhvr>
                                    </p:animEffect>
                                  </p:childTnLst>
                                </p:cTn>
                              </p:par>
                              <p:par>
                                <p:cTn id="107" presetID="10" presetClass="entr" presetSubtype="0" fill="hold" nodeType="withEffect">
                                  <p:stCondLst>
                                    <p:cond delay="0"/>
                                  </p:stCondLst>
                                  <p:childTnLst>
                                    <p:set>
                                      <p:cBhvr>
                                        <p:cTn id="108" dur="1" fill="hold">
                                          <p:stCondLst>
                                            <p:cond delay="0"/>
                                          </p:stCondLst>
                                        </p:cTn>
                                        <p:tgtEl>
                                          <p:spTgt spid="5">
                                            <p:txEl>
                                              <p:pRg st="9" end="9"/>
                                            </p:txEl>
                                          </p:spTgt>
                                        </p:tgtEl>
                                        <p:attrNameLst>
                                          <p:attrName>style.visibility</p:attrName>
                                        </p:attrNameLst>
                                      </p:cBhvr>
                                      <p:to>
                                        <p:strVal val="visible"/>
                                      </p:to>
                                    </p:set>
                                    <p:animEffect transition="in" filter="fade">
                                      <p:cBhvr>
                                        <p:cTn id="109" dur="500"/>
                                        <p:tgtEl>
                                          <p:spTgt spid="5">
                                            <p:txEl>
                                              <p:pRg st="9" end="9"/>
                                            </p:txEl>
                                          </p:spTgt>
                                        </p:tgtEl>
                                      </p:cBhvr>
                                    </p:animEffect>
                                  </p:childTnLst>
                                </p:cTn>
                              </p:par>
                              <p:par>
                                <p:cTn id="110" presetID="10" presetClass="entr" presetSubtype="0" fill="hold" nodeType="withEffect">
                                  <p:stCondLst>
                                    <p:cond delay="0"/>
                                  </p:stCondLst>
                                  <p:childTnLst>
                                    <p:set>
                                      <p:cBhvr>
                                        <p:cTn id="111" dur="1" fill="hold">
                                          <p:stCondLst>
                                            <p:cond delay="0"/>
                                          </p:stCondLst>
                                        </p:cTn>
                                        <p:tgtEl>
                                          <p:spTgt spid="5">
                                            <p:txEl>
                                              <p:pRg st="10" end="10"/>
                                            </p:txEl>
                                          </p:spTgt>
                                        </p:tgtEl>
                                        <p:attrNameLst>
                                          <p:attrName>style.visibility</p:attrName>
                                        </p:attrNameLst>
                                      </p:cBhvr>
                                      <p:to>
                                        <p:strVal val="visible"/>
                                      </p:to>
                                    </p:set>
                                    <p:animEffect transition="in" filter="fade">
                                      <p:cBhvr>
                                        <p:cTn id="112" dur="500"/>
                                        <p:tgtEl>
                                          <p:spTgt spid="5">
                                            <p:txEl>
                                              <p:pRg st="10" end="10"/>
                                            </p:txEl>
                                          </p:spTgt>
                                        </p:tgtEl>
                                      </p:cBhvr>
                                    </p:animEffect>
                                  </p:childTnLst>
                                </p:cTn>
                              </p:par>
                              <p:par>
                                <p:cTn id="113" presetID="10" presetClass="entr" presetSubtype="0" fill="hold" nodeType="withEffect">
                                  <p:stCondLst>
                                    <p:cond delay="1500"/>
                                  </p:stCondLst>
                                  <p:childTnLst>
                                    <p:set>
                                      <p:cBhvr>
                                        <p:cTn id="114" dur="1" fill="hold">
                                          <p:stCondLst>
                                            <p:cond delay="0"/>
                                          </p:stCondLst>
                                        </p:cTn>
                                        <p:tgtEl>
                                          <p:spTgt spid="5">
                                            <p:txEl>
                                              <p:pRg st="5" end="5"/>
                                            </p:txEl>
                                          </p:spTgt>
                                        </p:tgtEl>
                                        <p:attrNameLst>
                                          <p:attrName>style.visibility</p:attrName>
                                        </p:attrNameLst>
                                      </p:cBhvr>
                                      <p:to>
                                        <p:strVal val="visible"/>
                                      </p:to>
                                    </p:set>
                                    <p:animEffect transition="in" filter="fade">
                                      <p:cBhvr>
                                        <p:cTn id="115" dur="500"/>
                                        <p:tgtEl>
                                          <p:spTgt spid="5">
                                            <p:txEl>
                                              <p:pRg st="5" end="5"/>
                                            </p:txEl>
                                          </p:spTgt>
                                        </p:tgtEl>
                                      </p:cBhvr>
                                    </p:animEffect>
                                  </p:childTnLst>
                                </p:cTn>
                              </p:par>
                              <p:par>
                                <p:cTn id="116" presetID="10" presetClass="entr" presetSubtype="0" fill="hold" nodeType="withEffect">
                                  <p:stCondLst>
                                    <p:cond delay="2000"/>
                                  </p:stCondLst>
                                  <p:childTnLst>
                                    <p:set>
                                      <p:cBhvr>
                                        <p:cTn id="117" dur="1" fill="hold">
                                          <p:stCondLst>
                                            <p:cond delay="0"/>
                                          </p:stCondLst>
                                        </p:cTn>
                                        <p:tgtEl>
                                          <p:spTgt spid="5">
                                            <p:txEl>
                                              <p:pRg st="8" end="8"/>
                                            </p:txEl>
                                          </p:spTgt>
                                        </p:tgtEl>
                                        <p:attrNameLst>
                                          <p:attrName>style.visibility</p:attrName>
                                        </p:attrNameLst>
                                      </p:cBhvr>
                                      <p:to>
                                        <p:strVal val="visible"/>
                                      </p:to>
                                    </p:set>
                                    <p:animEffect transition="in" filter="fade">
                                      <p:cBhvr>
                                        <p:cTn id="118"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a:t>
            </a:r>
          </a:p>
        </p:txBody>
      </p:sp>
      <p:sp>
        <p:nvSpPr>
          <p:cNvPr id="3" name="Content Placeholder 2"/>
          <p:cNvSpPr>
            <a:spLocks noGrp="1"/>
          </p:cNvSpPr>
          <p:nvPr>
            <p:ph idx="1"/>
          </p:nvPr>
        </p:nvSpPr>
        <p:spPr>
          <a:xfrm>
            <a:off x="628650" y="1690689"/>
            <a:ext cx="7886700" cy="4794697"/>
          </a:xfrm>
        </p:spPr>
        <p:txBody>
          <a:bodyPr>
            <a:normAutofit fontScale="77500" lnSpcReduction="20000"/>
          </a:bodyPr>
          <a:lstStyle/>
          <a:p>
            <a:r>
              <a:rPr lang="en-US" b="1" dirty="0"/>
              <a:t>MACHINE LEARNING TRAINING DATA</a:t>
            </a:r>
          </a:p>
          <a:p>
            <a:pPr marL="0" indent="0">
              <a:buNone/>
            </a:pPr>
            <a:r>
              <a:rPr lang="en-US" dirty="0">
                <a:solidFill>
                  <a:schemeClr val="tx1">
                    <a:lumMod val="75000"/>
                  </a:schemeClr>
                </a:solidFill>
              </a:rPr>
              <a:t>    The input data necessary for running a machine learning model.</a:t>
            </a:r>
          </a:p>
          <a:p>
            <a:pPr lvl="1"/>
            <a:r>
              <a:rPr lang="fr-FR" b="1" dirty="0"/>
              <a:t>LABELS</a:t>
            </a:r>
            <a:endParaRPr lang="en-US" b="1" dirty="0"/>
          </a:p>
          <a:p>
            <a:pPr marL="457200" lvl="1" indent="0">
              <a:buNone/>
            </a:pPr>
            <a:r>
              <a:rPr lang="en-US" dirty="0">
                <a:solidFill>
                  <a:schemeClr val="tx1">
                    <a:lumMod val="75000"/>
                  </a:schemeClr>
                </a:solidFill>
              </a:rPr>
              <a:t>Target variables in a machine learning workflow and part of the training dataset. </a:t>
            </a:r>
          </a:p>
          <a:p>
            <a:pPr lvl="2"/>
            <a:r>
              <a:rPr lang="fr-FR" b="1" dirty="0"/>
              <a:t>RASTER LABEL</a:t>
            </a:r>
          </a:p>
          <a:p>
            <a:pPr marL="914400" lvl="2" indent="0">
              <a:buNone/>
            </a:pPr>
            <a:r>
              <a:rPr lang="en-US" dirty="0">
                <a:solidFill>
                  <a:schemeClr val="tx1">
                    <a:lumMod val="75000"/>
                  </a:schemeClr>
                </a:solidFill>
              </a:rPr>
              <a:t>Masks pixels in raster data in order to identify a data feature or attribute in a machine learning workflow.</a:t>
            </a:r>
          </a:p>
          <a:p>
            <a:pPr lvl="2"/>
            <a:r>
              <a:rPr lang="fr-FR" b="1" dirty="0"/>
              <a:t>VECTOR LABEL</a:t>
            </a:r>
          </a:p>
          <a:p>
            <a:pPr marL="914400" lvl="2" indent="0">
              <a:buNone/>
            </a:pPr>
            <a:r>
              <a:rPr lang="en-US" dirty="0">
                <a:solidFill>
                  <a:schemeClr val="tx1">
                    <a:lumMod val="75000"/>
                  </a:schemeClr>
                </a:solidFill>
              </a:rPr>
              <a:t>Created with a point, line, or polygon to identify a data feature or attribute in a machine learning workflow.</a:t>
            </a:r>
          </a:p>
          <a:p>
            <a:pPr lvl="1"/>
            <a:r>
              <a:rPr lang="fr-FR" b="1" dirty="0"/>
              <a:t>SOURCE</a:t>
            </a:r>
          </a:p>
          <a:p>
            <a:pPr marL="457200" lvl="1" indent="0">
              <a:buNone/>
            </a:pPr>
            <a:r>
              <a:rPr lang="en-US" dirty="0">
                <a:solidFill>
                  <a:schemeClr val="tx1">
                    <a:lumMod val="75000"/>
                  </a:schemeClr>
                </a:solidFill>
              </a:rPr>
              <a:t>The data used in reference in order to create label annotations in a machine learning workflow.</a:t>
            </a:r>
          </a:p>
          <a:p>
            <a:pPr lvl="2"/>
            <a:r>
              <a:rPr lang="fr-FR" b="1" dirty="0"/>
              <a:t>RASTER SOURCE</a:t>
            </a:r>
          </a:p>
          <a:p>
            <a:pPr marL="914400" lvl="2" indent="0">
              <a:buNone/>
            </a:pPr>
            <a:r>
              <a:rPr lang="en-US" dirty="0">
                <a:solidFill>
                  <a:schemeClr val="tx1">
                    <a:lumMod val="75000"/>
                  </a:schemeClr>
                </a:solidFill>
              </a:rPr>
              <a:t>Data with gridded representation, where each pixel value represents information in a two-dimensional matrix.</a:t>
            </a:r>
          </a:p>
          <a:p>
            <a:pPr lvl="2"/>
            <a:r>
              <a:rPr lang="fr-FR" b="1" dirty="0"/>
              <a:t>VECTOR SOURCE</a:t>
            </a:r>
          </a:p>
          <a:p>
            <a:pPr marL="914400" lvl="2" indent="0">
              <a:buNone/>
            </a:pPr>
            <a:r>
              <a:rPr lang="en-US" dirty="0">
                <a:solidFill>
                  <a:schemeClr val="tx1">
                    <a:lumMod val="75000"/>
                  </a:schemeClr>
                </a:solidFill>
              </a:rPr>
              <a:t>Data represented by points, lines, or polygons representing a phenomenon or series of phenomena.</a:t>
            </a:r>
          </a:p>
          <a:p>
            <a:pPr lvl="2"/>
            <a:endParaRPr lang="en-US" dirty="0"/>
          </a:p>
        </p:txBody>
      </p:sp>
      <p:sp>
        <p:nvSpPr>
          <p:cNvPr id="4" name="Slide Number Placeholder 3"/>
          <p:cNvSpPr>
            <a:spLocks noGrp="1"/>
          </p:cNvSpPr>
          <p:nvPr>
            <p:ph type="sldNum" sz="quarter" idx="12"/>
          </p:nvPr>
        </p:nvSpPr>
        <p:spPr/>
        <p:txBody>
          <a:bodyPr/>
          <a:lstStyle/>
          <a:p>
            <a:fld id="{C8FA5303-686C-402B-AC8D-29523D5AF8A3}" type="slidenum">
              <a:rPr lang="en-US" smtClean="0"/>
              <a:t>5</a:t>
            </a:fld>
            <a:endParaRPr lang="en-US"/>
          </a:p>
        </p:txBody>
      </p:sp>
      <p:pic>
        <p:nvPicPr>
          <p:cNvPr id="6" name="Picture 5">
            <a:extLst>
              <a:ext uri="{FF2B5EF4-FFF2-40B4-BE49-F238E27FC236}">
                <a16:creationId xmlns:a16="http://schemas.microsoft.com/office/drawing/2014/main" id="{86BD05D5-61B0-4DC0-9B82-D62DDAB36467}"/>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765950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 / Models</a:t>
            </a:r>
          </a:p>
        </p:txBody>
      </p:sp>
      <p:sp>
        <p:nvSpPr>
          <p:cNvPr id="3" name="Content Placeholder 2"/>
          <p:cNvSpPr>
            <a:spLocks noGrp="1"/>
          </p:cNvSpPr>
          <p:nvPr>
            <p:ph idx="1"/>
          </p:nvPr>
        </p:nvSpPr>
        <p:spPr>
          <a:xfrm>
            <a:off x="628650" y="1690689"/>
            <a:ext cx="7886700" cy="4478463"/>
          </a:xfrm>
        </p:spPr>
        <p:txBody>
          <a:bodyPr>
            <a:normAutofit fontScale="85000" lnSpcReduction="20000"/>
          </a:bodyPr>
          <a:lstStyle/>
          <a:p>
            <a:r>
              <a:rPr lang="en-US" b="1" dirty="0"/>
              <a:t>MACHINE LEARNING MODELS</a:t>
            </a:r>
          </a:p>
          <a:p>
            <a:pPr marL="0" indent="0">
              <a:buNone/>
            </a:pPr>
            <a:r>
              <a:rPr lang="en-US" dirty="0">
                <a:solidFill>
                  <a:schemeClr val="tx1">
                    <a:lumMod val="75000"/>
                  </a:schemeClr>
                </a:solidFill>
              </a:rPr>
              <a:t>A predictive model that when trained on a set of data containing certain features, enables a computer to identify similar features in other data.</a:t>
            </a:r>
          </a:p>
          <a:p>
            <a:pPr lvl="1"/>
            <a:r>
              <a:rPr lang="en-US" b="1" dirty="0"/>
              <a:t>CLASSIFICATION</a:t>
            </a:r>
          </a:p>
          <a:p>
            <a:pPr marL="457200" lvl="1" indent="0">
              <a:buNone/>
            </a:pPr>
            <a:r>
              <a:rPr lang="en-US" dirty="0">
                <a:solidFill>
                  <a:schemeClr val="tx1">
                    <a:lumMod val="75000"/>
                  </a:schemeClr>
                </a:solidFill>
              </a:rPr>
              <a:t>ML model type that sorts data into classes.</a:t>
            </a:r>
          </a:p>
          <a:p>
            <a:pPr lvl="1"/>
            <a:r>
              <a:rPr lang="en-US" b="1" dirty="0"/>
              <a:t>CLUSTERING</a:t>
            </a:r>
          </a:p>
          <a:p>
            <a:pPr marL="457200" lvl="1" indent="0">
              <a:buNone/>
            </a:pPr>
            <a:r>
              <a:rPr lang="en-US" dirty="0">
                <a:solidFill>
                  <a:schemeClr val="tx1">
                    <a:lumMod val="75000"/>
                  </a:schemeClr>
                </a:solidFill>
              </a:rPr>
              <a:t>ML model type that divides data into groups (aka clusters) without having a label for them.</a:t>
            </a:r>
          </a:p>
          <a:p>
            <a:pPr lvl="1"/>
            <a:r>
              <a:rPr lang="en-US" b="1" dirty="0"/>
              <a:t>DECISION TREE</a:t>
            </a:r>
          </a:p>
          <a:p>
            <a:pPr marL="457200" lvl="1" indent="0">
              <a:buNone/>
            </a:pPr>
            <a:r>
              <a:rPr lang="en-US" dirty="0">
                <a:solidFill>
                  <a:schemeClr val="tx1">
                    <a:lumMod val="75000"/>
                  </a:schemeClr>
                </a:solidFill>
              </a:rPr>
              <a:t>A type of supervised learning that uses a predictive modeling approach to ask additional questions of the data based on the answer to earlier questions.</a:t>
            </a:r>
          </a:p>
          <a:p>
            <a:pPr lvl="2"/>
            <a:r>
              <a:rPr lang="en-US" b="1" dirty="0"/>
              <a:t>ISOLATION FOREST</a:t>
            </a:r>
          </a:p>
          <a:p>
            <a:pPr marL="914400" lvl="2" indent="0">
              <a:buNone/>
            </a:pPr>
            <a:r>
              <a:rPr lang="en-US" dirty="0">
                <a:solidFill>
                  <a:schemeClr val="tx1">
                    <a:lumMod val="75000"/>
                  </a:schemeClr>
                </a:solidFill>
              </a:rPr>
              <a:t>An unsupervised ML method that is used for anomaly detection.</a:t>
            </a:r>
          </a:p>
        </p:txBody>
      </p:sp>
      <p:sp>
        <p:nvSpPr>
          <p:cNvPr id="4" name="Slide Number Placeholder 3"/>
          <p:cNvSpPr>
            <a:spLocks noGrp="1"/>
          </p:cNvSpPr>
          <p:nvPr>
            <p:ph type="sldNum" sz="quarter" idx="12"/>
          </p:nvPr>
        </p:nvSpPr>
        <p:spPr/>
        <p:txBody>
          <a:bodyPr/>
          <a:lstStyle/>
          <a:p>
            <a:fld id="{C8FA5303-686C-402B-AC8D-29523D5AF8A3}" type="slidenum">
              <a:rPr lang="en-US" smtClean="0"/>
              <a:t>6</a:t>
            </a:fld>
            <a:endParaRPr lang="en-US"/>
          </a:p>
        </p:txBody>
      </p:sp>
      <p:pic>
        <p:nvPicPr>
          <p:cNvPr id="6" name="Picture 5">
            <a:extLst>
              <a:ext uri="{FF2B5EF4-FFF2-40B4-BE49-F238E27FC236}">
                <a16:creationId xmlns:a16="http://schemas.microsoft.com/office/drawing/2014/main" id="{43FE1434-447D-4831-B198-277CC7EA900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2391526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 / Models</a:t>
            </a:r>
          </a:p>
        </p:txBody>
      </p:sp>
      <p:sp>
        <p:nvSpPr>
          <p:cNvPr id="3" name="Content Placeholder 2"/>
          <p:cNvSpPr>
            <a:spLocks noGrp="1"/>
          </p:cNvSpPr>
          <p:nvPr>
            <p:ph idx="1"/>
          </p:nvPr>
        </p:nvSpPr>
        <p:spPr>
          <a:xfrm>
            <a:off x="628650" y="1690689"/>
            <a:ext cx="7886700" cy="4478463"/>
          </a:xfrm>
        </p:spPr>
        <p:txBody>
          <a:bodyPr>
            <a:normAutofit fontScale="85000" lnSpcReduction="20000"/>
          </a:bodyPr>
          <a:lstStyle/>
          <a:p>
            <a:r>
              <a:rPr lang="en-US" b="1" dirty="0"/>
              <a:t>MACHINE LEARNING MODELS, cont’d</a:t>
            </a:r>
          </a:p>
          <a:p>
            <a:pPr lvl="1"/>
            <a:r>
              <a:rPr lang="en-US" b="1" dirty="0"/>
              <a:t>DEEP LEARNING</a:t>
            </a:r>
          </a:p>
          <a:p>
            <a:pPr marL="457200" lvl="1" indent="0">
              <a:buNone/>
            </a:pPr>
            <a:r>
              <a:rPr lang="en-US" dirty="0">
                <a:solidFill>
                  <a:schemeClr val="tx1">
                    <a:lumMod val="75000"/>
                  </a:schemeClr>
                </a:solidFill>
              </a:rPr>
              <a:t>ML and AI that imitates the way humans gain certain types of knowledge.</a:t>
            </a:r>
          </a:p>
          <a:p>
            <a:pPr lvl="2"/>
            <a:r>
              <a:rPr lang="en-US" b="1" dirty="0"/>
              <a:t>CONVOLUTIONAL NEURAL NETWORKS</a:t>
            </a:r>
          </a:p>
          <a:p>
            <a:pPr marL="914400" lvl="2" indent="0">
              <a:buNone/>
            </a:pPr>
            <a:r>
              <a:rPr lang="en-US" dirty="0">
                <a:solidFill>
                  <a:schemeClr val="tx1">
                    <a:lumMod val="75000"/>
                  </a:schemeClr>
                </a:solidFill>
              </a:rPr>
              <a:t>A Deep Learning algorithm which can take in an input image, assign importance (learnable weights and biases) to various aspects/objects in the image and be able to differentiate one from the other.</a:t>
            </a:r>
          </a:p>
          <a:p>
            <a:pPr lvl="2"/>
            <a:r>
              <a:rPr lang="en-US" b="1" dirty="0"/>
              <a:t>GENERATIVE ADVERSARIAL NETWORKS</a:t>
            </a:r>
          </a:p>
          <a:p>
            <a:pPr marL="914400" lvl="2" indent="0">
              <a:buNone/>
            </a:pPr>
            <a:r>
              <a:rPr lang="en-US" dirty="0">
                <a:solidFill>
                  <a:schemeClr val="tx1">
                    <a:lumMod val="75000"/>
                  </a:schemeClr>
                </a:solidFill>
              </a:rPr>
              <a:t>A type of unsupervised learning that involves automatically discovering and learning the regularities or patterns in input data in such a way that the model can be used to generate or output new examples that plausibly could have been drawn from the original dataset.</a:t>
            </a:r>
          </a:p>
          <a:p>
            <a:pPr lvl="2"/>
            <a:r>
              <a:rPr lang="en-US" b="1" dirty="0"/>
              <a:t>RECURRENT NEURAL NETWORKS</a:t>
            </a:r>
          </a:p>
          <a:p>
            <a:pPr marL="914400" lvl="2" indent="0">
              <a:buNone/>
            </a:pPr>
            <a:r>
              <a:rPr lang="en-US" dirty="0">
                <a:solidFill>
                  <a:schemeClr val="tx1">
                    <a:lumMod val="75000"/>
                  </a:schemeClr>
                </a:solidFill>
              </a:rPr>
              <a:t>A type of artificial neural network which uses sequential data or time series data. These deep learning algorithms are commonly used for ordinal or temporal problems, such as language translation, natural language processing (NLP), speech recognition, and image captioning.</a:t>
            </a:r>
          </a:p>
        </p:txBody>
      </p:sp>
      <p:sp>
        <p:nvSpPr>
          <p:cNvPr id="4" name="Slide Number Placeholder 3"/>
          <p:cNvSpPr>
            <a:spLocks noGrp="1"/>
          </p:cNvSpPr>
          <p:nvPr>
            <p:ph type="sldNum" sz="quarter" idx="12"/>
          </p:nvPr>
        </p:nvSpPr>
        <p:spPr/>
        <p:txBody>
          <a:bodyPr/>
          <a:lstStyle/>
          <a:p>
            <a:fld id="{C8FA5303-686C-402B-AC8D-29523D5AF8A3}" type="slidenum">
              <a:rPr lang="en-US" smtClean="0"/>
              <a:t>7</a:t>
            </a:fld>
            <a:endParaRPr lang="en-US"/>
          </a:p>
        </p:txBody>
      </p:sp>
      <p:pic>
        <p:nvPicPr>
          <p:cNvPr id="7" name="Picture 6">
            <a:extLst>
              <a:ext uri="{FF2B5EF4-FFF2-40B4-BE49-F238E27FC236}">
                <a16:creationId xmlns:a16="http://schemas.microsoft.com/office/drawing/2014/main" id="{07749B69-0184-42A3-A122-3DFFD45C37DB}"/>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3195614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 / Models</a:t>
            </a:r>
          </a:p>
        </p:txBody>
      </p:sp>
      <p:sp>
        <p:nvSpPr>
          <p:cNvPr id="3" name="Content Placeholder 2"/>
          <p:cNvSpPr>
            <a:spLocks noGrp="1"/>
          </p:cNvSpPr>
          <p:nvPr>
            <p:ph idx="1"/>
          </p:nvPr>
        </p:nvSpPr>
        <p:spPr>
          <a:xfrm>
            <a:off x="628650" y="1690689"/>
            <a:ext cx="7886700" cy="4478463"/>
          </a:xfrm>
        </p:spPr>
        <p:txBody>
          <a:bodyPr>
            <a:normAutofit fontScale="85000" lnSpcReduction="20000"/>
          </a:bodyPr>
          <a:lstStyle/>
          <a:p>
            <a:r>
              <a:rPr lang="en-US" b="1" dirty="0"/>
              <a:t>MACHINE LEARNING MODELS, cont’d</a:t>
            </a:r>
          </a:p>
          <a:p>
            <a:pPr lvl="1"/>
            <a:r>
              <a:rPr lang="en-US" b="1" dirty="0"/>
              <a:t>ENSEMBLE MODELS</a:t>
            </a:r>
          </a:p>
          <a:p>
            <a:pPr marL="457200" lvl="1" indent="0">
              <a:buNone/>
            </a:pPr>
            <a:r>
              <a:rPr lang="en-US" dirty="0">
                <a:solidFill>
                  <a:schemeClr val="tx1">
                    <a:lumMod val="75000"/>
                  </a:schemeClr>
                </a:solidFill>
              </a:rPr>
              <a:t>A modeling process where multiple diverse models are created to predict an outcome, either by using many different modeling algorithms or using different training data sets.</a:t>
            </a:r>
          </a:p>
          <a:p>
            <a:pPr lvl="2"/>
            <a:r>
              <a:rPr lang="en-US" b="1" dirty="0"/>
              <a:t>BOOSTING</a:t>
            </a:r>
          </a:p>
          <a:p>
            <a:pPr marL="914400" lvl="2" indent="0">
              <a:buNone/>
            </a:pPr>
            <a:r>
              <a:rPr lang="en-US" dirty="0">
                <a:solidFill>
                  <a:schemeClr val="tx1">
                    <a:lumMod val="75000"/>
                  </a:schemeClr>
                </a:solidFill>
              </a:rPr>
              <a:t>An ensemble learning method that combines a set of weak learners into a strong learner to minimize training errors.</a:t>
            </a:r>
          </a:p>
          <a:p>
            <a:pPr lvl="2"/>
            <a:r>
              <a:rPr lang="en-US" b="1" dirty="0"/>
              <a:t>RANDOM FOREST</a:t>
            </a:r>
          </a:p>
          <a:p>
            <a:pPr marL="914400" lvl="2" indent="0">
              <a:buNone/>
            </a:pPr>
            <a:r>
              <a:rPr lang="en-US" dirty="0">
                <a:solidFill>
                  <a:schemeClr val="tx1">
                    <a:lumMod val="75000"/>
                  </a:schemeClr>
                </a:solidFill>
              </a:rPr>
              <a:t>A type of supervised learning that uses multiple decision trees for a computer to find patterns in data.</a:t>
            </a:r>
          </a:p>
          <a:p>
            <a:pPr lvl="1"/>
            <a:r>
              <a:rPr lang="en-US" b="1" dirty="0"/>
              <a:t>NATURAL LANGUAGE PROCESSING</a:t>
            </a:r>
          </a:p>
          <a:p>
            <a:pPr marL="457200" lvl="1" indent="0">
              <a:buNone/>
            </a:pPr>
            <a:r>
              <a:rPr lang="en-US" dirty="0">
                <a:solidFill>
                  <a:schemeClr val="tx1">
                    <a:lumMod val="75000"/>
                  </a:schemeClr>
                </a:solidFill>
              </a:rPr>
              <a:t>A type of learning that utilizes text-based sources to analyze parts of speech, sentiment, and term frequency.</a:t>
            </a:r>
          </a:p>
          <a:p>
            <a:pPr lvl="1"/>
            <a:r>
              <a:rPr lang="en-US" b="1" dirty="0"/>
              <a:t>NEURAL NETWORKS</a:t>
            </a:r>
          </a:p>
          <a:p>
            <a:pPr marL="457200" lvl="1" indent="0">
              <a:buNone/>
            </a:pPr>
            <a:r>
              <a:rPr lang="en-US" dirty="0">
                <a:solidFill>
                  <a:schemeClr val="tx1">
                    <a:lumMod val="75000"/>
                  </a:schemeClr>
                </a:solidFill>
              </a:rPr>
              <a:t>ML model type that is part of deep learning algorithms that mimic the operations of a human brain to recognize relationships between vast amounts of data.</a:t>
            </a:r>
          </a:p>
          <a:p>
            <a:pPr lvl="1"/>
            <a:endParaRPr lang="en-US" dirty="0"/>
          </a:p>
        </p:txBody>
      </p:sp>
      <p:sp>
        <p:nvSpPr>
          <p:cNvPr id="4" name="Slide Number Placeholder 3"/>
          <p:cNvSpPr>
            <a:spLocks noGrp="1"/>
          </p:cNvSpPr>
          <p:nvPr>
            <p:ph type="sldNum" sz="quarter" idx="12"/>
          </p:nvPr>
        </p:nvSpPr>
        <p:spPr/>
        <p:txBody>
          <a:bodyPr/>
          <a:lstStyle/>
          <a:p>
            <a:fld id="{C8FA5303-686C-402B-AC8D-29523D5AF8A3}" type="slidenum">
              <a:rPr lang="en-US" smtClean="0"/>
              <a:t>8</a:t>
            </a:fld>
            <a:endParaRPr lang="en-US"/>
          </a:p>
        </p:txBody>
      </p:sp>
      <p:pic>
        <p:nvPicPr>
          <p:cNvPr id="8" name="Picture 7">
            <a:extLs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1449218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72614"/>
            <a:ext cx="7886700" cy="1325563"/>
          </a:xfrm>
        </p:spPr>
        <p:txBody>
          <a:bodyPr>
            <a:normAutofit/>
          </a:bodyPr>
          <a:lstStyle/>
          <a:p>
            <a:r>
              <a:rPr lang="en-US" sz="3600" dirty="0">
                <a:latin typeface="Arial" panose="020B0604020202020204" pitchFamily="34" charset="0"/>
                <a:cs typeface="Arial" panose="020B0604020202020204" pitchFamily="34" charset="0"/>
              </a:rPr>
              <a:t>Earth Science Services / Models</a:t>
            </a:r>
          </a:p>
        </p:txBody>
      </p:sp>
      <p:sp>
        <p:nvSpPr>
          <p:cNvPr id="3" name="Content Placeholder 2"/>
          <p:cNvSpPr>
            <a:spLocks noGrp="1"/>
          </p:cNvSpPr>
          <p:nvPr>
            <p:ph idx="1"/>
          </p:nvPr>
        </p:nvSpPr>
        <p:spPr>
          <a:xfrm>
            <a:off x="628650" y="1690689"/>
            <a:ext cx="7886700" cy="4478463"/>
          </a:xfrm>
        </p:spPr>
        <p:txBody>
          <a:bodyPr>
            <a:normAutofit fontScale="85000" lnSpcReduction="20000"/>
          </a:bodyPr>
          <a:lstStyle/>
          <a:p>
            <a:r>
              <a:rPr lang="en-US" b="1" dirty="0"/>
              <a:t>MACHINE LEARNING MODELS, cont’d</a:t>
            </a:r>
          </a:p>
          <a:p>
            <a:pPr lvl="1"/>
            <a:r>
              <a:rPr lang="en-US" b="1" dirty="0"/>
              <a:t>OBJECT DETECTION</a:t>
            </a:r>
          </a:p>
          <a:p>
            <a:pPr marL="457200" lvl="1" indent="0">
              <a:buNone/>
            </a:pPr>
            <a:r>
              <a:rPr lang="en-US" dirty="0">
                <a:solidFill>
                  <a:schemeClr val="tx1">
                    <a:lumMod val="75000"/>
                  </a:schemeClr>
                </a:solidFill>
              </a:rPr>
              <a:t>ML model type that helps to identify a distinct object in data.</a:t>
            </a:r>
          </a:p>
          <a:p>
            <a:pPr lvl="1"/>
            <a:r>
              <a:rPr lang="en-US" b="1" dirty="0"/>
              <a:t>REGRESSION</a:t>
            </a:r>
          </a:p>
          <a:p>
            <a:pPr marL="457200" lvl="1" indent="0">
              <a:buNone/>
            </a:pPr>
            <a:r>
              <a:rPr lang="en-US" dirty="0">
                <a:solidFill>
                  <a:schemeClr val="tx1">
                    <a:lumMod val="75000"/>
                  </a:schemeClr>
                </a:solidFill>
              </a:rPr>
              <a:t>ML model type that translates input data of N-dimension to one or more scalar values.</a:t>
            </a:r>
          </a:p>
          <a:p>
            <a:pPr lvl="1"/>
            <a:r>
              <a:rPr lang="en-US" b="1" dirty="0"/>
              <a:t>SEGMENTATION</a:t>
            </a:r>
          </a:p>
          <a:p>
            <a:pPr marL="457200" lvl="1" indent="0">
              <a:buNone/>
            </a:pPr>
            <a:r>
              <a:rPr lang="en-US" dirty="0">
                <a:solidFill>
                  <a:schemeClr val="tx1">
                    <a:lumMod val="75000"/>
                  </a:schemeClr>
                </a:solidFill>
              </a:rPr>
              <a:t>ML model type that clusters part of the data (particularly image data) to groups that belong to the same class.</a:t>
            </a:r>
          </a:p>
          <a:p>
            <a:pPr lvl="1"/>
            <a:r>
              <a:rPr lang="en-US" b="1" dirty="0"/>
              <a:t>SELF-SUPERVISED</a:t>
            </a:r>
          </a:p>
          <a:p>
            <a:pPr marL="457200" lvl="1" indent="0">
              <a:buNone/>
            </a:pPr>
            <a:r>
              <a:rPr lang="en-US" dirty="0">
                <a:solidFill>
                  <a:schemeClr val="tx1">
                    <a:lumMod val="75000"/>
                  </a:schemeClr>
                </a:solidFill>
              </a:rPr>
              <a:t>ML model type that uses context in the available sample data to predict missing or nearby data.</a:t>
            </a:r>
          </a:p>
          <a:p>
            <a:pPr lvl="1"/>
            <a:r>
              <a:rPr lang="en-US" b="1" dirty="0"/>
              <a:t>SEMI-SUPERVISED</a:t>
            </a:r>
          </a:p>
          <a:p>
            <a:pPr marL="457200" lvl="1" indent="0">
              <a:buNone/>
            </a:pPr>
            <a:r>
              <a:rPr lang="en-US" dirty="0">
                <a:solidFill>
                  <a:schemeClr val="tx1">
                    <a:lumMod val="75000"/>
                  </a:schemeClr>
                </a:solidFill>
              </a:rPr>
              <a:t>ML model type that uses both supervised and unsupervised learning in its approach. Semi-supervised techniques take advantage of both labelled and unlabeled data.</a:t>
            </a:r>
          </a:p>
        </p:txBody>
      </p:sp>
      <p:sp>
        <p:nvSpPr>
          <p:cNvPr id="4" name="Slide Number Placeholder 3"/>
          <p:cNvSpPr>
            <a:spLocks noGrp="1"/>
          </p:cNvSpPr>
          <p:nvPr>
            <p:ph type="sldNum" sz="quarter" idx="12"/>
          </p:nvPr>
        </p:nvSpPr>
        <p:spPr/>
        <p:txBody>
          <a:bodyPr/>
          <a:lstStyle/>
          <a:p>
            <a:fld id="{C8FA5303-686C-402B-AC8D-29523D5AF8A3}" type="slidenum">
              <a:rPr lang="en-US" smtClean="0"/>
              <a:t>9</a:t>
            </a:fld>
            <a:endParaRPr lang="en-US"/>
          </a:p>
        </p:txBody>
      </p:sp>
      <p:pic>
        <p:nvPicPr>
          <p:cNvPr id="6" name="Picture 5">
            <a:extLst>
              <a:ext uri="{FF2B5EF4-FFF2-40B4-BE49-F238E27FC236}">
                <a16:creationId xmlns:a16="http://schemas.microsoft.com/office/drawing/2014/main" id="{8009944E-DC91-4F2D-BD0A-C2E617677E4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123" y="18847"/>
            <a:ext cx="846206" cy="707992"/>
          </a:xfrm>
          <a:prstGeom prst="rect">
            <a:avLst/>
          </a:prstGeom>
        </p:spPr>
      </p:pic>
    </p:spTree>
    <p:extLst>
      <p:ext uri="{BB962C8B-B14F-4D97-AF65-F5344CB8AC3E}">
        <p14:creationId xmlns:p14="http://schemas.microsoft.com/office/powerpoint/2010/main" val="3154631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46340</TotalTime>
  <Words>1481</Words>
  <Application>Microsoft Office PowerPoint</Application>
  <PresentationFormat>On-screen Show (4:3)</PresentationFormat>
  <Paragraphs>234</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CEOS WGISS-54 Tokyo, Japan October 4-7, 2022 Hosted by JAXA </vt:lpstr>
      <vt:lpstr>GCMD Keywords Version 14.0</vt:lpstr>
      <vt:lpstr>GCMD Keyword Categories</vt:lpstr>
      <vt:lpstr>GCMD Keyword Categories</vt:lpstr>
      <vt:lpstr>Earth Science Services</vt:lpstr>
      <vt:lpstr>Earth Science Services / Models</vt:lpstr>
      <vt:lpstr>Earth Science Services / Models</vt:lpstr>
      <vt:lpstr>Earth Science Services / Models</vt:lpstr>
      <vt:lpstr>Earth Science Services / Models</vt:lpstr>
      <vt:lpstr>Earth Science Services / Models</vt:lpstr>
      <vt:lpstr>Best Practices</vt:lpstr>
      <vt:lpstr>Special thanks to the EED Team, whose contributions made the ML GCMD Keywords possible:</vt:lpstr>
      <vt:lpstr>PowerPoint Presentation</vt:lpstr>
      <vt:lpstr>Acronyms</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on Information Systems and Services-47</dc:title>
  <dc:creator>Dixon, Valerie W. (GSFC-5860)</dc:creator>
  <cp:lastModifiedBy>VALERIE</cp:lastModifiedBy>
  <cp:revision>110</cp:revision>
  <dcterms:created xsi:type="dcterms:W3CDTF">2019-03-22T15:35:17Z</dcterms:created>
  <dcterms:modified xsi:type="dcterms:W3CDTF">2022-08-23T13:06:59Z</dcterms:modified>
</cp:coreProperties>
</file>