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23100" cy="9309100"/>
  <p:embeddedFontLst>
    <p:embeddedFont>
      <p:font typeface="Avenir" panose="02000503020000020003" pitchFamily="2" charset="0"/>
      <p:regular r:id="rId25"/>
      <p:italic r:id="rId26"/>
    </p:embeddedFont>
    <p:embeddedFont>
      <p:font typeface="Helvetica Neue" panose="02000503000000020004" pitchFamily="2"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Lato Light" panose="020F0302020204030204" pitchFamily="34" charset="0"/>
      <p:regular r:id="rId35"/>
      <p:bold r:id="rId36"/>
      <p:italic r:id="rId37"/>
      <p:boldItalic r:id="rId38"/>
    </p:embeddedFont>
    <p:embeddedFont>
      <p:font typeface="Source Sans Pro" panose="020B0503030403020204" pitchFamily="34"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1" y="4421823"/>
            <a:ext cx="5618479" cy="418909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raphql.earthdata.nasa.gov/ap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Word2ve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702311" y="4421823"/>
            <a:ext cx="5618479" cy="41890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
        <p:nvSpPr>
          <p:cNvPr id="41" name="Google Shape;41;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e32e1655d_0_42: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e32e1655d_0_42: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SPARQL - </a:t>
            </a:r>
            <a:endParaRPr/>
          </a:p>
          <a:p>
            <a:pPr marL="0" lvl="0" indent="0" algn="l" rtl="0">
              <a:spcBef>
                <a:spcPts val="0"/>
              </a:spcBef>
              <a:spcAft>
                <a:spcPts val="0"/>
              </a:spcAft>
              <a:buNone/>
            </a:pPr>
            <a:r>
              <a:rPr lang="en-US"/>
              <a:t>API - application programming interface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45f9333499_0_1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45f9333499_0_15: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API - application programming interface</a:t>
            </a:r>
            <a:endParaRPr/>
          </a:p>
          <a:p>
            <a:pPr marL="0" lvl="0" indent="0" algn="l" rtl="0">
              <a:spcBef>
                <a:spcPts val="0"/>
              </a:spcBef>
              <a:spcAft>
                <a:spcPts val="0"/>
              </a:spcAft>
              <a:buNone/>
            </a:pPr>
            <a:r>
              <a:rPr lang="en-US"/>
              <a:t>URL - POST </a:t>
            </a:r>
            <a:r>
              <a:rPr lang="en-US" u="sng">
                <a:solidFill>
                  <a:schemeClr val="hlink"/>
                </a:solidFill>
                <a:hlinkClick r:id="rId3"/>
              </a:rPr>
              <a:t>https://graphql.earthdata.nasa.gov/api</a:t>
            </a:r>
            <a:r>
              <a:rPr lang="en-US"/>
              <a:t> data: {"query":"query CollectionWithRelatedURLs {\n  collection(conceptId: \"C1214470488-ASF\") {\n    relatedCollections (limit: 5) {\n      items {\n        title\n      }\n    }\n  }\n}"}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5f9333499_0_3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45f9333499_0_3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e32e1655d_0_47: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e32e1655d_0_47: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https://search.earthdata.nasa.gov/search/granules/collection-details?p=C1214470488-ASF&amp;pg[0][v]=f&amp;pg[0][gsk]=-start_date&amp;ff=Available%20from%20AWS%20Cloud&amp;tl=1661284160.224!3!!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5f9333499_0_2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45f9333499_0_25: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ESIP - Earth Science Information Partners</a:t>
            </a:r>
            <a:endParaRPr/>
          </a:p>
          <a:p>
            <a:pPr marL="0" lvl="0" indent="0" algn="l" rtl="0">
              <a:spcBef>
                <a:spcPts val="0"/>
              </a:spcBef>
              <a:spcAft>
                <a:spcPts val="0"/>
              </a:spcAft>
              <a:buNone/>
            </a:pPr>
            <a:r>
              <a:rPr lang="en-US"/>
              <a:t>UBD - https://r1z8b20vl9.execute-api.us-west-1.amazonaws.com/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5f9333499_0_3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45f9333499_0_35: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5f9333499_0_4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5f9333499_0_4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e32e1655d_0_18: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e32e1655d_0_18: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5f9333499_0_4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5f9333499_0_45: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e32e1655d_0_29: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e32e1655d_0_29: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19eaf9751f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119eaf9751f_0_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ESDSWG - Earth Science Data System Working Groups</a:t>
            </a:r>
            <a:endParaRPr/>
          </a:p>
          <a:p>
            <a:pPr marL="0" lvl="0" indent="0" algn="l" rtl="0">
              <a:spcBef>
                <a:spcPts val="0"/>
              </a:spcBef>
              <a:spcAft>
                <a:spcPts val="0"/>
              </a:spcAft>
              <a:buNone/>
            </a:pPr>
            <a:r>
              <a:rPr lang="en-US"/>
              <a:t>ESIP - Earth Science Information Partners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e32e1655d_0_12: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e32e1655d_0_12: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e32e1655d_0_23: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fe32e1655d_0_23: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52210f57b_0_1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152210f57b_0_1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152210f57b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152210f57b_0_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52210f57b_0_2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52210f57b_0_2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ESDS - Program Executive for Earth Science Data Systems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e32e1655d_0_68: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e32e1655d_0_68: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GCMD - global change master directory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e32e1655d_0_6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e32e1655d_0_6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URL - universal resource locator</a:t>
            </a:r>
            <a:endParaRPr/>
          </a:p>
          <a:p>
            <a:pPr marL="0" lvl="0" indent="0" algn="l" rtl="0">
              <a:spcBef>
                <a:spcPts val="0"/>
              </a:spcBef>
              <a:spcAft>
                <a:spcPts val="0"/>
              </a:spcAft>
              <a:buNone/>
            </a:pPr>
            <a:r>
              <a:rPr lang="en-US"/>
              <a:t>EULA - End User License Agreement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5f9333499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5f9333499_0_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5f9333499_0_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5f9333499_0_5: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https://en.wikipedia.org/wiki/Word2vec</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5f9333499_0_1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5f9333499_0_1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4495E"/>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4400"/>
              <a:buFont typeface="Avenir"/>
              <a:buNone/>
              <a:defRPr sz="4400" b="1" i="0" u="none" strike="noStrike" cap="none">
                <a:solidFill>
                  <a:schemeClr val="lt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685800" y="4009490"/>
            <a:ext cx="7086600" cy="175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rgbClr val="BFBFBF"/>
              </a:buClr>
              <a:buSzPts val="2400"/>
              <a:buFont typeface="Arial"/>
              <a:buNone/>
              <a:defRPr sz="2400" b="0" i="0" u="none" strike="noStrike" cap="none">
                <a:solidFill>
                  <a:srgbClr val="BFBFBF"/>
                </a:solidFill>
                <a:latin typeface="Helvetica Neue"/>
                <a:ea typeface="Helvetica Neue"/>
                <a:cs typeface="Helvetica Neue"/>
                <a:sym typeface="Helvetica Neue"/>
              </a:defRPr>
            </a:lvl1pPr>
            <a:lvl2pPr marR="0" lvl="1" algn="ctr" rtl="0">
              <a:lnSpc>
                <a:spcPct val="100000"/>
              </a:lnSpc>
              <a:spcBef>
                <a:spcPts val="560"/>
              </a:spcBef>
              <a:spcAft>
                <a:spcPts val="0"/>
              </a:spcAft>
              <a:buClr>
                <a:srgbClr val="898989"/>
              </a:buClr>
              <a:buSzPts val="2800"/>
              <a:buFont typeface="Arial"/>
              <a:buNone/>
              <a:defRPr sz="2800" b="0" i="0" u="none" strike="noStrike" cap="none">
                <a:solidFill>
                  <a:srgbClr val="898989"/>
                </a:solidFill>
                <a:latin typeface="Helvetica Neue"/>
                <a:ea typeface="Helvetica Neue"/>
                <a:cs typeface="Helvetica Neue"/>
                <a:sym typeface="Helvetica Neue"/>
              </a:defRPr>
            </a:lvl2pPr>
            <a:lvl3pPr marR="0" lvl="2" algn="ctr" rtl="0">
              <a:lnSpc>
                <a:spcPct val="100000"/>
              </a:lnSpc>
              <a:spcBef>
                <a:spcPts val="480"/>
              </a:spcBef>
              <a:spcAft>
                <a:spcPts val="0"/>
              </a:spcAft>
              <a:buClr>
                <a:srgbClr val="898989"/>
              </a:buClr>
              <a:buSzPts val="2400"/>
              <a:buFont typeface="Arial"/>
              <a:buNone/>
              <a:defRPr sz="2400" b="0" i="0" u="none" strike="noStrike" cap="none">
                <a:solidFill>
                  <a:srgbClr val="898989"/>
                </a:solidFill>
                <a:latin typeface="Helvetica Neue"/>
                <a:ea typeface="Helvetica Neue"/>
                <a:cs typeface="Helvetica Neue"/>
                <a:sym typeface="Helvetica Neue"/>
              </a:defRPr>
            </a:lvl3pPr>
            <a:lvl4pPr marR="0" lvl="3"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4pPr>
            <a:lvl5pPr marR="0" lvl="4"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5pPr>
            <a:lvl6pPr marR="0" lvl="5"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R="0" lvl="6"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R="0" lvl="7"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R="0" lvl="8"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endParaRPr/>
          </a:p>
        </p:txBody>
      </p:sp>
      <p:pic>
        <p:nvPicPr>
          <p:cNvPr id="12" name="Google Shape;12;p2" descr="eosdis-logo-white.png"/>
          <p:cNvPicPr preferRelativeResize="0"/>
          <p:nvPr/>
        </p:nvPicPr>
        <p:blipFill rotWithShape="1">
          <a:blip r:embed="rId2">
            <a:alphaModFix/>
          </a:blip>
          <a:srcRect/>
          <a:stretch/>
        </p:blipFill>
        <p:spPr>
          <a:xfrm>
            <a:off x="685799" y="480830"/>
            <a:ext cx="4546863" cy="1282215"/>
          </a:xfrm>
          <a:prstGeom prst="rect">
            <a:avLst/>
          </a:prstGeom>
          <a:noFill/>
          <a:ln>
            <a:noFill/>
          </a:ln>
        </p:spPr>
      </p:pic>
      <p:sp>
        <p:nvSpPr>
          <p:cNvPr id="13" name="Google Shape;13;p2"/>
          <p:cNvSpPr txBox="1"/>
          <p:nvPr/>
        </p:nvSpPr>
        <p:spPr>
          <a:xfrm>
            <a:off x="8359537" y="6381547"/>
            <a:ext cx="5295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FFFFFF"/>
                </a:solidFill>
                <a:latin typeface="Verdana"/>
                <a:ea typeface="Verdana"/>
                <a:cs typeface="Verdana"/>
                <a:sym typeface="Verdana"/>
              </a:rPr>
              <a:t>‹#›</a:t>
            </a:fld>
            <a:endParaRPr sz="1200" b="0" i="0" u="none" strike="noStrike" cap="none">
              <a:solidFill>
                <a:srgbClr val="FFFFFF"/>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pic>
        <p:nvPicPr>
          <p:cNvPr id="15" name="Google Shape;15;p3"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16" name="Google Shape;16;p3"/>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a:solidFill>
                <a:srgbClr val="000000"/>
              </a:solidFill>
              <a:latin typeface="Verdana"/>
              <a:ea typeface="Verdana"/>
              <a:cs typeface="Verdana"/>
              <a:sym typeface="Verdana"/>
            </a:endParaRPr>
          </a:p>
        </p:txBody>
      </p:sp>
      <p:sp>
        <p:nvSpPr>
          <p:cNvPr id="17" name="Google Shape;17;p3"/>
          <p:cNvSpPr txBox="1">
            <a:spLocks noGrp="1"/>
          </p:cNvSpPr>
          <p:nvPr>
            <p:ph type="body" idx="1"/>
          </p:nvPr>
        </p:nvSpPr>
        <p:spPr>
          <a:xfrm>
            <a:off x="457200" y="1284270"/>
            <a:ext cx="8229600" cy="4742516"/>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393939"/>
              </a:buClr>
              <a:buSzPts val="3200"/>
              <a:buFont typeface="Arial"/>
              <a:buChar char="•"/>
              <a:defRPr sz="3200" b="0" i="0" u="none" strike="noStrike" cap="none">
                <a:solidFill>
                  <a:srgbClr val="393939"/>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rgbClr val="393939"/>
              </a:buClr>
              <a:buSzPts val="2800"/>
              <a:buFont typeface="Arial"/>
              <a:buChar char="–"/>
              <a:defRPr sz="2800" b="0" i="0" u="none" strike="noStrike" cap="none">
                <a:solidFill>
                  <a:srgbClr val="393939"/>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rgbClr val="8A8A8A"/>
              </a:buClr>
              <a:buSzPts val="2400"/>
              <a:buFont typeface="Arial"/>
              <a:buChar char="•"/>
              <a:defRPr sz="2400" b="0" i="0" u="none" strike="noStrike" cap="none">
                <a:solidFill>
                  <a:srgbClr val="8A8A8A"/>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8" name="Google Shape;18;p3"/>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pic>
        <p:nvPicPr>
          <p:cNvPr id="20" name="Google Shape;20;p4"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21" name="Google Shape;21;p4"/>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a:solidFill>
                <a:srgbClr val="000000"/>
              </a:solidFill>
              <a:latin typeface="Verdana"/>
              <a:ea typeface="Verdana"/>
              <a:cs typeface="Verdana"/>
              <a:sym typeface="Verdana"/>
            </a:endParaRPr>
          </a:p>
        </p:txBody>
      </p:sp>
      <p:sp>
        <p:nvSpPr>
          <p:cNvPr id="22" name="Google Shape;22;p4"/>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34495E"/>
        </a:solid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4000"/>
              <a:buFont typeface="Avenir"/>
              <a:buNone/>
              <a:defRPr sz="4000" b="1" i="0" u="none" strike="noStrike" cap="none">
                <a:solidFill>
                  <a:schemeClr val="lt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rgbClr val="BFBFBF"/>
              </a:buClr>
              <a:buSzPts val="2000"/>
              <a:buFont typeface="Arial"/>
              <a:buNone/>
              <a:defRPr sz="2000" b="0" i="0" u="none" strike="noStrike" cap="none">
                <a:solidFill>
                  <a:srgbClr val="BFBFBF"/>
                </a:solidFill>
                <a:latin typeface="Helvetica Neue"/>
                <a:ea typeface="Helvetica Neue"/>
                <a:cs typeface="Helvetica Neue"/>
                <a:sym typeface="Helvetica Neue"/>
              </a:defRPr>
            </a:lvl1pPr>
            <a:lvl2pPr marL="914400" marR="0" lvl="1" indent="-228600" algn="l" rtl="0">
              <a:lnSpc>
                <a:spcPct val="100000"/>
              </a:lnSpc>
              <a:spcBef>
                <a:spcPts val="360"/>
              </a:spcBef>
              <a:spcAft>
                <a:spcPts val="0"/>
              </a:spcAft>
              <a:buClr>
                <a:srgbClr val="898989"/>
              </a:buClr>
              <a:buSzPts val="1800"/>
              <a:buFont typeface="Arial"/>
              <a:buNone/>
              <a:defRPr sz="1800" b="0" i="0" u="none" strike="noStrike" cap="none">
                <a:solidFill>
                  <a:srgbClr val="898989"/>
                </a:solidFill>
                <a:latin typeface="Helvetica Neue"/>
                <a:ea typeface="Helvetica Neue"/>
                <a:cs typeface="Helvetica Neue"/>
                <a:sym typeface="Helvetica Neue"/>
              </a:defRPr>
            </a:lvl2pPr>
            <a:lvl3pPr marL="1371600" marR="0" lvl="2" indent="-228600" algn="l" rtl="0">
              <a:lnSpc>
                <a:spcPct val="100000"/>
              </a:lnSpc>
              <a:spcBef>
                <a:spcPts val="320"/>
              </a:spcBef>
              <a:spcAft>
                <a:spcPts val="0"/>
              </a:spcAft>
              <a:buClr>
                <a:srgbClr val="898989"/>
              </a:buClr>
              <a:buSzPts val="1600"/>
              <a:buFont typeface="Arial"/>
              <a:buNone/>
              <a:defRPr sz="1600" b="0" i="0" u="none" strike="noStrike" cap="none">
                <a:solidFill>
                  <a:srgbClr val="898989"/>
                </a:solidFill>
                <a:latin typeface="Helvetica Neue"/>
                <a:ea typeface="Helvetica Neue"/>
                <a:cs typeface="Helvetica Neue"/>
                <a:sym typeface="Helvetica Neue"/>
              </a:defRPr>
            </a:lvl3pPr>
            <a:lvl4pPr marL="1828800" marR="0" lvl="3"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4pPr>
            <a:lvl5pPr marL="2286000" marR="0" lvl="4"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5pPr>
            <a:lvl6pPr marL="2743200" marR="0" lvl="5"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6pPr>
            <a:lvl7pPr marL="3200400" marR="0" lvl="6"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7pPr>
            <a:lvl8pPr marL="3657600" marR="0" lvl="7"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8pPr>
            <a:lvl9pPr marL="4114800" marR="0" lvl="8"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9pPr>
          </a:lstStyle>
          <a:p>
            <a:endParaRPr/>
          </a:p>
        </p:txBody>
      </p:sp>
      <p:sp>
        <p:nvSpPr>
          <p:cNvPr id="26" name="Google Shape;26;p5"/>
          <p:cNvSpPr txBox="1"/>
          <p:nvPr/>
        </p:nvSpPr>
        <p:spPr>
          <a:xfrm>
            <a:off x="8359537" y="6381547"/>
            <a:ext cx="5295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FFFFFF"/>
                </a:solidFill>
                <a:latin typeface="Verdana"/>
                <a:ea typeface="Verdana"/>
                <a:cs typeface="Verdana"/>
                <a:sym typeface="Verdana"/>
              </a:rPr>
              <a:t>‹#›</a:t>
            </a:fld>
            <a:endParaRPr sz="1200" b="0" i="0" u="none" strike="noStrike" cap="none">
              <a:solidFill>
                <a:srgbClr val="FFFFFF"/>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6"/>
          <p:cNvSpPr txBox="1">
            <a:spLocks noGrp="1"/>
          </p:cNvSpPr>
          <p:nvPr>
            <p:ph type="ftr" idx="11"/>
          </p:nvPr>
        </p:nvSpPr>
        <p:spPr>
          <a:xfrm>
            <a:off x="2727122" y="6356350"/>
            <a:ext cx="3687720" cy="365125"/>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9" name="Google Shape;29;p6"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30" name="Google Shape;30;p6"/>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90250" y="651000"/>
            <a:ext cx="62271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33" name="Google Shape;33;p7"/>
          <p:cNvSpPr txBox="1">
            <a:spLocks noGrp="1"/>
          </p:cNvSpPr>
          <p:nvPr>
            <p:ph type="sldNum" idx="12"/>
          </p:nvPr>
        </p:nvSpPr>
        <p:spPr>
          <a:xfrm>
            <a:off x="8145291" y="6260831"/>
            <a:ext cx="548700" cy="5247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7"/>
          <p:cNvPicPr preferRelativeResize="0"/>
          <p:nvPr/>
        </p:nvPicPr>
        <p:blipFill>
          <a:blip r:embed="rId2">
            <a:alphaModFix/>
          </a:blip>
          <a:stretch>
            <a:fillRect/>
          </a:stretch>
        </p:blipFill>
        <p:spPr>
          <a:xfrm>
            <a:off x="457200" y="6370833"/>
            <a:ext cx="807720" cy="228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 Slide">
  <p:cSld name="Bullet Slide">
    <p:bg>
      <p:bgPr>
        <a:solidFill>
          <a:srgbClr val="FFFFFF"/>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352425" y="6334919"/>
            <a:ext cx="6823800" cy="152400"/>
          </a:xfrm>
          <a:prstGeom prst="rect">
            <a:avLst/>
          </a:prstGeom>
          <a:noFill/>
          <a:ln>
            <a:noFill/>
          </a:ln>
        </p:spPr>
        <p:txBody>
          <a:bodyPr spcFirstLastPara="1" wrap="square" lIns="34275" tIns="34275" rIns="34275" bIns="34275" anchor="t" anchorCtr="0">
            <a:noAutofit/>
          </a:bodyPr>
          <a:lstStyle>
            <a:lvl1pPr marL="457200" marR="0" lvl="0" indent="-228600" algn="l" rtl="0">
              <a:spcBef>
                <a:spcPts val="0"/>
              </a:spcBef>
              <a:spcAft>
                <a:spcPts val="0"/>
              </a:spcAft>
              <a:buClr>
                <a:srgbClr val="6DB948"/>
              </a:buClr>
              <a:buSzPts val="500"/>
              <a:buFont typeface="Lato"/>
              <a:buNone/>
              <a:defRPr sz="600" b="1" i="0" u="none" strike="noStrike" cap="none">
                <a:solidFill>
                  <a:srgbClr val="6DB948"/>
                </a:solidFill>
                <a:latin typeface="Lato"/>
                <a:ea typeface="Lato"/>
                <a:cs typeface="Lato"/>
                <a:sym typeface="Lato"/>
              </a:defRPr>
            </a:lvl1pPr>
            <a:lvl2pPr marL="914400" marR="0" lvl="1" indent="-323850" algn="l" rtl="0">
              <a:spcBef>
                <a:spcPts val="0"/>
              </a:spcBef>
              <a:spcAft>
                <a:spcPts val="0"/>
              </a:spcAft>
              <a:buClr>
                <a:srgbClr val="000000"/>
              </a:buClr>
              <a:buSzPts val="1500"/>
              <a:buFont typeface="Lato"/>
              <a:buChar char="•"/>
              <a:defRPr sz="2000" b="1" i="0" u="none" strike="noStrike" cap="none">
                <a:solidFill>
                  <a:srgbClr val="000000"/>
                </a:solidFill>
                <a:latin typeface="Lato"/>
                <a:ea typeface="Lato"/>
                <a:cs typeface="Lato"/>
                <a:sym typeface="Lato"/>
              </a:defRPr>
            </a:lvl2pPr>
            <a:lvl3pPr marL="1371600" marR="0" lvl="2" indent="-323850" algn="l" rtl="0">
              <a:spcBef>
                <a:spcPts val="0"/>
              </a:spcBef>
              <a:spcAft>
                <a:spcPts val="0"/>
              </a:spcAft>
              <a:buClr>
                <a:srgbClr val="000000"/>
              </a:buClr>
              <a:buSzPts val="1500"/>
              <a:buFont typeface="Lato"/>
              <a:buChar char="•"/>
              <a:defRPr sz="2000" b="1" i="0" u="none" strike="noStrike" cap="none">
                <a:solidFill>
                  <a:srgbClr val="000000"/>
                </a:solidFill>
                <a:latin typeface="Lato"/>
                <a:ea typeface="Lato"/>
                <a:cs typeface="Lato"/>
                <a:sym typeface="Lato"/>
              </a:defRPr>
            </a:lvl3pPr>
            <a:lvl4pPr marL="1828800" marR="0" lvl="3" indent="-323850" algn="l" rtl="0">
              <a:spcBef>
                <a:spcPts val="0"/>
              </a:spcBef>
              <a:spcAft>
                <a:spcPts val="0"/>
              </a:spcAft>
              <a:buClr>
                <a:srgbClr val="000000"/>
              </a:buClr>
              <a:buSzPts val="1500"/>
              <a:buFont typeface="Lato"/>
              <a:buChar char="•"/>
              <a:defRPr sz="2000" b="1" i="0" u="none" strike="noStrike" cap="none">
                <a:solidFill>
                  <a:srgbClr val="000000"/>
                </a:solidFill>
                <a:latin typeface="Lato"/>
                <a:ea typeface="Lato"/>
                <a:cs typeface="Lato"/>
                <a:sym typeface="Lato"/>
              </a:defRPr>
            </a:lvl4pPr>
            <a:lvl5pPr marL="2286000" marR="0" lvl="4" indent="-323850" algn="l" rtl="0">
              <a:spcBef>
                <a:spcPts val="0"/>
              </a:spcBef>
              <a:spcAft>
                <a:spcPts val="0"/>
              </a:spcAft>
              <a:buClr>
                <a:srgbClr val="000000"/>
              </a:buClr>
              <a:buSzPts val="1500"/>
              <a:buFont typeface="Lato"/>
              <a:buChar char="•"/>
              <a:defRPr sz="2000" b="1" i="0" u="none" strike="noStrike" cap="none">
                <a:solidFill>
                  <a:srgbClr val="000000"/>
                </a:solidFill>
                <a:latin typeface="Lato"/>
                <a:ea typeface="Lato"/>
                <a:cs typeface="Lato"/>
                <a:sym typeface="Lato"/>
              </a:defRPr>
            </a:lvl5pPr>
            <a:lvl6pPr marL="2743200" marR="0" lvl="5" indent="-273050" algn="l" rtl="0">
              <a:lnSpc>
                <a:spcPct val="90000"/>
              </a:lnSpc>
              <a:spcBef>
                <a:spcPts val="0"/>
              </a:spcBef>
              <a:spcAft>
                <a:spcPts val="0"/>
              </a:spcAft>
              <a:buClr>
                <a:schemeClr val="dk1"/>
              </a:buClr>
              <a:buSzPts val="700"/>
              <a:buFont typeface="Lato"/>
              <a:buChar char="•"/>
              <a:defRPr sz="700" b="1" i="0" u="none" strike="noStrike" cap="none">
                <a:solidFill>
                  <a:schemeClr val="dk1"/>
                </a:solidFill>
                <a:latin typeface="Lato"/>
                <a:ea typeface="Lato"/>
                <a:cs typeface="Lato"/>
                <a:sym typeface="Lato"/>
              </a:defRPr>
            </a:lvl6pPr>
            <a:lvl7pPr marL="3200400" marR="0" lvl="6" indent="-273050" algn="l" rtl="0">
              <a:lnSpc>
                <a:spcPct val="90000"/>
              </a:lnSpc>
              <a:spcBef>
                <a:spcPts val="0"/>
              </a:spcBef>
              <a:spcAft>
                <a:spcPts val="0"/>
              </a:spcAft>
              <a:buClr>
                <a:schemeClr val="dk1"/>
              </a:buClr>
              <a:buSzPts val="700"/>
              <a:buFont typeface="Lato"/>
              <a:buChar char="•"/>
              <a:defRPr sz="700" b="1" i="0" u="none" strike="noStrike" cap="none">
                <a:solidFill>
                  <a:schemeClr val="dk1"/>
                </a:solidFill>
                <a:latin typeface="Lato"/>
                <a:ea typeface="Lato"/>
                <a:cs typeface="Lato"/>
                <a:sym typeface="Lato"/>
              </a:defRPr>
            </a:lvl7pPr>
            <a:lvl8pPr marL="3657600" marR="0" lvl="7" indent="-273050" algn="l" rtl="0">
              <a:lnSpc>
                <a:spcPct val="90000"/>
              </a:lnSpc>
              <a:spcBef>
                <a:spcPts val="0"/>
              </a:spcBef>
              <a:spcAft>
                <a:spcPts val="0"/>
              </a:spcAft>
              <a:buClr>
                <a:schemeClr val="dk1"/>
              </a:buClr>
              <a:buSzPts val="700"/>
              <a:buFont typeface="Lato"/>
              <a:buChar char="•"/>
              <a:defRPr sz="700" b="1" i="0" u="none" strike="noStrike" cap="none">
                <a:solidFill>
                  <a:schemeClr val="dk1"/>
                </a:solidFill>
                <a:latin typeface="Lato"/>
                <a:ea typeface="Lato"/>
                <a:cs typeface="Lato"/>
                <a:sym typeface="Lato"/>
              </a:defRPr>
            </a:lvl8pPr>
            <a:lvl9pPr marL="4114800" marR="0" lvl="8" indent="-273050" algn="l" rtl="0">
              <a:lnSpc>
                <a:spcPct val="90000"/>
              </a:lnSpc>
              <a:spcBef>
                <a:spcPts val="0"/>
              </a:spcBef>
              <a:spcAft>
                <a:spcPts val="0"/>
              </a:spcAft>
              <a:buClr>
                <a:schemeClr val="dk1"/>
              </a:buClr>
              <a:buSzPts val="700"/>
              <a:buFont typeface="Lato"/>
              <a:buChar char="•"/>
              <a:defRPr sz="700" b="1" i="0" u="none" strike="noStrike" cap="none">
                <a:solidFill>
                  <a:schemeClr val="dk1"/>
                </a:solidFill>
                <a:latin typeface="Lato"/>
                <a:ea typeface="Lato"/>
                <a:cs typeface="Lato"/>
                <a:sym typeface="Lato"/>
              </a:defRPr>
            </a:lvl9pPr>
          </a:lstStyle>
          <a:p>
            <a:endParaRPr/>
          </a:p>
        </p:txBody>
      </p:sp>
      <p:sp>
        <p:nvSpPr>
          <p:cNvPr id="37" name="Google Shape;37;p8"/>
          <p:cNvSpPr txBox="1">
            <a:spLocks noGrp="1"/>
          </p:cNvSpPr>
          <p:nvPr>
            <p:ph type="body" idx="2"/>
          </p:nvPr>
        </p:nvSpPr>
        <p:spPr>
          <a:xfrm>
            <a:off x="352830" y="1257300"/>
            <a:ext cx="8438100" cy="4419600"/>
          </a:xfrm>
          <a:prstGeom prst="rect">
            <a:avLst/>
          </a:prstGeom>
          <a:noFill/>
          <a:ln>
            <a:noFill/>
          </a:ln>
        </p:spPr>
        <p:txBody>
          <a:bodyPr spcFirstLastPara="1" wrap="square" lIns="34275" tIns="34275" rIns="34275" bIns="34275" anchor="t" anchorCtr="0">
            <a:noAutofit/>
          </a:bodyPr>
          <a:lstStyle>
            <a:lvl1pPr marL="457200" marR="0" lvl="0"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1pPr>
            <a:lvl2pPr marL="914400" marR="0" lvl="1"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2pPr>
            <a:lvl3pPr marL="1371600" marR="0" lvl="2"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3pPr>
            <a:lvl4pPr marL="1828800" marR="0" lvl="3"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4pPr>
            <a:lvl5pPr marL="2286000" marR="0" lvl="4"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5pPr>
            <a:lvl6pPr marL="2743200" marR="0" lvl="5"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6pPr>
            <a:lvl7pPr marL="3200400" marR="0" lvl="6"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7pPr>
            <a:lvl8pPr marL="3657600" marR="0" lvl="7"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8pPr>
            <a:lvl9pPr marL="4114800" marR="0" lvl="8"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9pPr>
          </a:lstStyle>
          <a:p>
            <a:endParaRPr/>
          </a:p>
        </p:txBody>
      </p:sp>
      <p:sp>
        <p:nvSpPr>
          <p:cNvPr id="38" name="Google Shape;38;p8"/>
          <p:cNvSpPr txBox="1">
            <a:spLocks noGrp="1"/>
          </p:cNvSpPr>
          <p:nvPr>
            <p:ph type="body" idx="3"/>
          </p:nvPr>
        </p:nvSpPr>
        <p:spPr>
          <a:xfrm>
            <a:off x="352425" y="342900"/>
            <a:ext cx="8438100" cy="573900"/>
          </a:xfrm>
          <a:prstGeom prst="rect">
            <a:avLst/>
          </a:prstGeom>
          <a:noFill/>
          <a:ln>
            <a:noFill/>
          </a:ln>
        </p:spPr>
        <p:txBody>
          <a:bodyPr spcFirstLastPara="1" wrap="square" lIns="34275" tIns="34275" rIns="34275" bIns="34275" anchor="t" anchorCtr="0">
            <a:noAutofit/>
          </a:bodyPr>
          <a:lstStyle>
            <a:lvl1pPr marL="457200" marR="0" lvl="0"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1pPr>
            <a:lvl2pPr marL="914400" marR="0" lvl="1"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2pPr>
            <a:lvl3pPr marL="1371600" marR="0" lvl="2"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3pPr>
            <a:lvl4pPr marL="1828800" marR="0" lvl="3"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4pPr>
            <a:lvl5pPr marL="2286000" marR="0" lvl="4"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5pPr>
            <a:lvl6pPr marL="2743200" marR="0" lvl="5"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6pPr>
            <a:lvl7pPr marL="3200400" marR="0" lvl="6"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7pPr>
            <a:lvl8pPr marL="3657600" marR="0" lvl="7"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8pPr>
            <a:lvl9pPr marL="4114800" marR="0" lvl="8"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90406"/>
            <a:ext cx="8229600" cy="4835757"/>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393939"/>
              </a:buClr>
              <a:buSzPts val="3200"/>
              <a:buFont typeface="Arial"/>
              <a:buChar char="•"/>
              <a:defRPr sz="3200" b="0" i="0" u="none" strike="noStrike" cap="none">
                <a:solidFill>
                  <a:srgbClr val="393939"/>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rgbClr val="393939"/>
              </a:buClr>
              <a:buSzPts val="2800"/>
              <a:buFont typeface="Arial"/>
              <a:buChar char="–"/>
              <a:defRPr sz="2800" b="0" i="0" u="none" strike="noStrike" cap="none">
                <a:solidFill>
                  <a:srgbClr val="393939"/>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rgbClr val="8A8A8A"/>
              </a:buClr>
              <a:buSzPts val="2400"/>
              <a:buFont typeface="Arial"/>
              <a:buChar char="•"/>
              <a:defRPr sz="2400" b="0" i="0" u="none" strike="noStrike" cap="none">
                <a:solidFill>
                  <a:srgbClr val="8A8A8A"/>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1"/>
          <p:cNvSpPr/>
          <p:nvPr/>
        </p:nvSpPr>
        <p:spPr>
          <a:xfrm>
            <a:off x="0" y="0"/>
            <a:ext cx="9147801" cy="134938"/>
          </a:xfrm>
          <a:prstGeom prst="rect">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uglas.j.newman@na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3.org/TR/rdf-sparql-quer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neo4j.com/developer/cypher/" TargetMode="External"/><Relationship Id="rId4" Type="http://schemas.openxmlformats.org/officeDocument/2006/relationships/hyperlink" Target="https://tinkerpop.apache.org/gremlin.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Word2ve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ieeexplore.ieee.org/document/924974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9"/>
          <p:cNvSpPr txBox="1">
            <a:spLocks noGrp="1"/>
          </p:cNvSpPr>
          <p:nvPr>
            <p:ph type="ctrTitle"/>
          </p:nvPr>
        </p:nvSpPr>
        <p:spPr>
          <a:xfrm>
            <a:off x="685800" y="1989150"/>
            <a:ext cx="7772400" cy="199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Helvetica Neue"/>
              <a:buNone/>
            </a:pPr>
            <a:r>
              <a:rPr lang="en-US" sz="4100" b="0">
                <a:latin typeface="Helvetica Neue"/>
                <a:ea typeface="Helvetica Neue"/>
                <a:cs typeface="Helvetica Neue"/>
                <a:sym typeface="Helvetica Neue"/>
              </a:rPr>
              <a:t>Machine Learning and Graph</a:t>
            </a:r>
            <a:endParaRPr sz="4100" b="0" i="0" u="none" strike="noStrike" cap="none">
              <a:solidFill>
                <a:schemeClr val="lt1"/>
              </a:solidFill>
              <a:latin typeface="Helvetica Neue"/>
              <a:ea typeface="Helvetica Neue"/>
              <a:cs typeface="Helvetica Neue"/>
              <a:sym typeface="Helvetica Neue"/>
            </a:endParaRPr>
          </a:p>
        </p:txBody>
      </p:sp>
      <p:sp>
        <p:nvSpPr>
          <p:cNvPr id="45" name="Google Shape;45;p9"/>
          <p:cNvSpPr txBox="1">
            <a:spLocks noGrp="1"/>
          </p:cNvSpPr>
          <p:nvPr>
            <p:ph type="subTitle" idx="1"/>
          </p:nvPr>
        </p:nvSpPr>
        <p:spPr>
          <a:xfrm>
            <a:off x="685800" y="3610150"/>
            <a:ext cx="4906200" cy="170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BFBFBF"/>
              </a:buClr>
              <a:buSzPts val="2400"/>
              <a:buFont typeface="Arial"/>
              <a:buNone/>
            </a:pPr>
            <a:r>
              <a:rPr lang="en-US" sz="1400"/>
              <a:t>WGISS-54</a:t>
            </a:r>
            <a:endParaRPr sz="1400"/>
          </a:p>
          <a:p>
            <a:pPr marL="0" marR="0" lvl="0" indent="0" algn="l" rtl="0">
              <a:lnSpc>
                <a:spcPct val="100000"/>
              </a:lnSpc>
              <a:spcBef>
                <a:spcPts val="480"/>
              </a:spcBef>
              <a:spcAft>
                <a:spcPts val="0"/>
              </a:spcAft>
              <a:buClr>
                <a:srgbClr val="BFBFBF"/>
              </a:buClr>
              <a:buSzPts val="2400"/>
              <a:buFont typeface="Arial"/>
              <a:buNone/>
            </a:pPr>
            <a:r>
              <a:rPr lang="en-US" sz="1400"/>
              <a:t>October 6th, 2022</a:t>
            </a:r>
            <a:endParaRPr sz="1400"/>
          </a:p>
          <a:p>
            <a:pPr marL="0" marR="0" lvl="0" indent="0" algn="l" rtl="0">
              <a:lnSpc>
                <a:spcPct val="100000"/>
              </a:lnSpc>
              <a:spcBef>
                <a:spcPts val="480"/>
              </a:spcBef>
              <a:spcAft>
                <a:spcPts val="0"/>
              </a:spcAft>
              <a:buClr>
                <a:srgbClr val="BFBFBF"/>
              </a:buClr>
              <a:buSzPts val="2400"/>
              <a:buFont typeface="Arial"/>
              <a:buNone/>
            </a:pPr>
            <a:endParaRPr sz="1400"/>
          </a:p>
          <a:p>
            <a:pPr marL="0" lvl="0" indent="0" algn="l" rtl="0">
              <a:spcBef>
                <a:spcPts val="480"/>
              </a:spcBef>
              <a:spcAft>
                <a:spcPts val="0"/>
              </a:spcAft>
              <a:buClr>
                <a:srgbClr val="BFBFBF"/>
              </a:buClr>
              <a:buSzPts val="2400"/>
              <a:buFont typeface="Arial"/>
              <a:buNone/>
            </a:pPr>
            <a:r>
              <a:rPr lang="en-US" sz="1400"/>
              <a:t>Doug Newman</a:t>
            </a:r>
            <a:endParaRPr sz="1400"/>
          </a:p>
          <a:p>
            <a:pPr marL="0" lvl="0" indent="0" algn="l" rtl="0">
              <a:spcBef>
                <a:spcPts val="480"/>
              </a:spcBef>
              <a:spcAft>
                <a:spcPts val="0"/>
              </a:spcAft>
              <a:buClr>
                <a:srgbClr val="BFBFBF"/>
              </a:buClr>
              <a:buSzPts val="2400"/>
              <a:buFont typeface="Arial"/>
              <a:buNone/>
            </a:pPr>
            <a:r>
              <a:rPr lang="en-US" sz="1400"/>
              <a:t>NASA ESDIS Project, Goddard Space Flight Center</a:t>
            </a:r>
            <a:endParaRPr sz="1400"/>
          </a:p>
          <a:p>
            <a:pPr marL="0" lvl="0" indent="0" algn="l" rtl="0">
              <a:spcBef>
                <a:spcPts val="480"/>
              </a:spcBef>
              <a:spcAft>
                <a:spcPts val="0"/>
              </a:spcAft>
              <a:buClr>
                <a:srgbClr val="BFBFBF"/>
              </a:buClr>
              <a:buSzPts val="2400"/>
              <a:buFont typeface="Arial"/>
              <a:buNone/>
            </a:pPr>
            <a:r>
              <a:rPr lang="en-US" sz="1400" i="1" u="sng">
                <a:solidFill>
                  <a:schemeClr val="hlink"/>
                </a:solidFill>
                <a:hlinkClick r:id="rId3"/>
              </a:rPr>
              <a:t>douglas.j.newman@nasa.gov</a:t>
            </a:r>
            <a:endParaRPr sz="1400"/>
          </a:p>
          <a:p>
            <a:pPr marL="0" marR="0" lvl="0" indent="0" algn="l" rtl="0">
              <a:lnSpc>
                <a:spcPct val="100000"/>
              </a:lnSpc>
              <a:spcBef>
                <a:spcPts val="480"/>
              </a:spcBef>
              <a:spcAft>
                <a:spcPts val="0"/>
              </a:spcAft>
              <a:buClr>
                <a:srgbClr val="BFBFBF"/>
              </a:buClr>
              <a:buSzPts val="2400"/>
              <a:buFont typeface="Arial"/>
              <a:buNone/>
            </a:pPr>
            <a:endParaRPr sz="14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CMR GraphDB</a:t>
            </a:r>
            <a:endParaRPr sz="5000"/>
          </a:p>
        </p:txBody>
      </p:sp>
      <p:sp>
        <p:nvSpPr>
          <p:cNvPr id="99" name="Google Shape;99;p18"/>
          <p:cNvSpPr txBox="1"/>
          <p:nvPr/>
        </p:nvSpPr>
        <p:spPr>
          <a:xfrm>
            <a:off x="457200" y="1951350"/>
            <a:ext cx="8229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Avenir"/>
                <a:ea typeface="Avenir"/>
                <a:cs typeface="Avenir"/>
                <a:sym typeface="Avenir"/>
              </a:rPr>
              <a:t>The Common Metadata Repository (CMR) will expose a low-level graph traversal API for their collection-centric graph database using the following standards-based APIs,</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u="sng">
                <a:solidFill>
                  <a:schemeClr val="hlink"/>
                </a:solidFill>
                <a:latin typeface="Avenir"/>
                <a:ea typeface="Avenir"/>
                <a:cs typeface="Avenir"/>
                <a:sym typeface="Avenir"/>
                <a:hlinkClick r:id="rId3"/>
              </a:rPr>
              <a:t>SPARQL</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u="sng">
                <a:solidFill>
                  <a:schemeClr val="hlink"/>
                </a:solidFill>
                <a:latin typeface="Avenir"/>
                <a:ea typeface="Avenir"/>
                <a:cs typeface="Avenir"/>
                <a:sym typeface="Avenir"/>
                <a:hlinkClick r:id="rId4"/>
              </a:rPr>
              <a:t>Gremlin</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u="sng">
                <a:solidFill>
                  <a:schemeClr val="hlink"/>
                </a:solidFill>
                <a:latin typeface="Avenir"/>
                <a:ea typeface="Avenir"/>
                <a:cs typeface="Avenir"/>
                <a:sym typeface="Avenir"/>
                <a:hlinkClick r:id="rId5"/>
              </a:rPr>
              <a:t>Cypher</a:t>
            </a:r>
            <a:endParaRPr sz="2400">
              <a:latin typeface="Avenir"/>
              <a:ea typeface="Avenir"/>
              <a:cs typeface="Avenir"/>
              <a:sym typeface="Avenir"/>
            </a:endParaRPr>
          </a:p>
          <a:p>
            <a:pPr marL="0" lvl="0" indent="0" algn="l" rtl="0">
              <a:spcBef>
                <a:spcPts val="0"/>
              </a:spcBef>
              <a:spcAft>
                <a:spcPts val="0"/>
              </a:spcAft>
              <a:buNone/>
            </a:pPr>
            <a:endParaRPr sz="2400">
              <a:latin typeface="Avenir"/>
              <a:ea typeface="Avenir"/>
              <a:cs typeface="Avenir"/>
              <a:sym typeface="Avenir"/>
            </a:endParaRPr>
          </a:p>
          <a:p>
            <a:pPr marL="0" lvl="0" indent="0" algn="l" rtl="0">
              <a:spcBef>
                <a:spcPts val="0"/>
              </a:spcBef>
              <a:spcAft>
                <a:spcPts val="0"/>
              </a:spcAft>
              <a:buNone/>
            </a:pPr>
            <a:r>
              <a:rPr lang="en-US" sz="2400">
                <a:latin typeface="Avenir"/>
                <a:ea typeface="Avenir"/>
                <a:cs typeface="Avenir"/>
                <a:sym typeface="Avenir"/>
              </a:rPr>
              <a:t>With the intention to fuel the development of novel derived knowledge extraction techniques in the community.</a:t>
            </a:r>
            <a:endParaRPr sz="2400">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CMR GraphQL</a:t>
            </a:r>
            <a:endParaRPr sz="5000"/>
          </a:p>
        </p:txBody>
      </p:sp>
      <p:sp>
        <p:nvSpPr>
          <p:cNvPr id="105" name="Google Shape;105;p19"/>
          <p:cNvSpPr txBox="1"/>
          <p:nvPr/>
        </p:nvSpPr>
        <p:spPr>
          <a:xfrm>
            <a:off x="457200" y="1687375"/>
            <a:ext cx="3284700" cy="420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Avenir"/>
                <a:ea typeface="Avenir"/>
                <a:cs typeface="Avenir"/>
                <a:sym typeface="Avenir"/>
              </a:rPr>
              <a:t>CMR exposes a GraphQL API at</a:t>
            </a:r>
            <a:endParaRPr sz="2400">
              <a:latin typeface="Avenir"/>
              <a:ea typeface="Avenir"/>
              <a:cs typeface="Avenir"/>
              <a:sym typeface="Avenir"/>
            </a:endParaRPr>
          </a:p>
          <a:p>
            <a:pPr marL="0" lvl="0" indent="0" algn="l" rtl="0">
              <a:spcBef>
                <a:spcPts val="0"/>
              </a:spcBef>
              <a:spcAft>
                <a:spcPts val="0"/>
              </a:spcAft>
              <a:buNone/>
            </a:pPr>
            <a:endParaRPr sz="2400">
              <a:latin typeface="Avenir"/>
              <a:ea typeface="Avenir"/>
              <a:cs typeface="Avenir"/>
              <a:sym typeface="Avenir"/>
            </a:endParaRPr>
          </a:p>
          <a:p>
            <a:pPr marL="0" lvl="0" indent="0" algn="l" rtl="0">
              <a:spcBef>
                <a:spcPts val="0"/>
              </a:spcBef>
              <a:spcAft>
                <a:spcPts val="0"/>
              </a:spcAft>
              <a:buNone/>
            </a:pPr>
            <a:r>
              <a:rPr lang="en-US" sz="1500">
                <a:latin typeface="Courier New"/>
                <a:ea typeface="Courier New"/>
                <a:cs typeface="Courier New"/>
                <a:sym typeface="Courier New"/>
              </a:rPr>
              <a:t>graphql.earthdata.nasa.gov</a:t>
            </a:r>
            <a:endParaRPr sz="1500">
              <a:latin typeface="Courier New"/>
              <a:ea typeface="Courier New"/>
              <a:cs typeface="Courier New"/>
              <a:sym typeface="Courier New"/>
            </a:endParaRPr>
          </a:p>
          <a:p>
            <a:pPr marL="0" lvl="0" indent="0" algn="l" rtl="0">
              <a:spcBef>
                <a:spcPts val="0"/>
              </a:spcBef>
              <a:spcAft>
                <a:spcPts val="0"/>
              </a:spcAft>
              <a:buNone/>
            </a:pPr>
            <a:endParaRPr sz="1500">
              <a:latin typeface="Courier New"/>
              <a:ea typeface="Courier New"/>
              <a:cs typeface="Courier New"/>
              <a:sym typeface="Courier New"/>
            </a:endParaRPr>
          </a:p>
          <a:p>
            <a:pPr marL="0" lvl="0" indent="0" algn="l" rtl="0">
              <a:spcBef>
                <a:spcPts val="0"/>
              </a:spcBef>
              <a:spcAft>
                <a:spcPts val="0"/>
              </a:spcAft>
              <a:buNone/>
            </a:pPr>
            <a:endParaRPr sz="1500">
              <a:latin typeface="Courier New"/>
              <a:ea typeface="Courier New"/>
              <a:cs typeface="Courier New"/>
              <a:sym typeface="Courier New"/>
            </a:endParaRPr>
          </a:p>
          <a:p>
            <a:pPr marL="0" lvl="0" indent="0" algn="l" rtl="0">
              <a:spcBef>
                <a:spcPts val="0"/>
              </a:spcBef>
              <a:spcAft>
                <a:spcPts val="0"/>
              </a:spcAft>
              <a:buNone/>
            </a:pPr>
            <a:r>
              <a:rPr lang="en-US" sz="2400">
                <a:latin typeface="Avenir"/>
                <a:ea typeface="Avenir"/>
                <a:cs typeface="Avenir"/>
                <a:sym typeface="Avenir"/>
              </a:rPr>
              <a:t>This API exposes a schema-based query mechanism for relationships between collections, services, variables etc. </a:t>
            </a:r>
            <a:endParaRPr sz="2400">
              <a:latin typeface="Avenir"/>
              <a:ea typeface="Avenir"/>
              <a:cs typeface="Avenir"/>
              <a:sym typeface="Avenir"/>
            </a:endParaRPr>
          </a:p>
        </p:txBody>
      </p:sp>
      <p:pic>
        <p:nvPicPr>
          <p:cNvPr id="106" name="Google Shape;106;p19"/>
          <p:cNvPicPr preferRelativeResize="0"/>
          <p:nvPr/>
        </p:nvPicPr>
        <p:blipFill>
          <a:blip r:embed="rId3">
            <a:alphaModFix/>
          </a:blip>
          <a:stretch>
            <a:fillRect/>
          </a:stretch>
        </p:blipFill>
        <p:spPr>
          <a:xfrm>
            <a:off x="3894325" y="1764550"/>
            <a:ext cx="4792480" cy="4047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Leveraging knowledge graphs</a:t>
            </a:r>
            <a:endParaRPr/>
          </a:p>
        </p:txBody>
      </p:sp>
      <p:sp>
        <p:nvSpPr>
          <p:cNvPr id="112" name="Google Shape;112;p20"/>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a:t>Knowledge graph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Earthdata Search</a:t>
            </a:r>
            <a:endParaRPr sz="5000"/>
          </a:p>
        </p:txBody>
      </p:sp>
      <p:sp>
        <p:nvSpPr>
          <p:cNvPr id="118" name="Google Shape;118;p21"/>
          <p:cNvSpPr txBox="1"/>
          <p:nvPr/>
        </p:nvSpPr>
        <p:spPr>
          <a:xfrm>
            <a:off x="457200" y="2665825"/>
            <a:ext cx="35379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Avenir"/>
                <a:ea typeface="Avenir"/>
                <a:cs typeface="Avenir"/>
                <a:sym typeface="Avenir"/>
              </a:rPr>
              <a:t>The graph has enabled us to extract new knowledge in the form of collections related by shared resources.</a:t>
            </a:r>
            <a:endParaRPr sz="2400">
              <a:latin typeface="Avenir"/>
              <a:ea typeface="Avenir"/>
              <a:cs typeface="Avenir"/>
              <a:sym typeface="Avenir"/>
            </a:endParaRPr>
          </a:p>
        </p:txBody>
      </p:sp>
      <p:grpSp>
        <p:nvGrpSpPr>
          <p:cNvPr id="119" name="Google Shape;119;p21"/>
          <p:cNvGrpSpPr/>
          <p:nvPr/>
        </p:nvGrpSpPr>
        <p:grpSpPr>
          <a:xfrm>
            <a:off x="4262402" y="2327855"/>
            <a:ext cx="4424464" cy="2900178"/>
            <a:chOff x="3910822" y="2539200"/>
            <a:chExt cx="4775975" cy="2991725"/>
          </a:xfrm>
        </p:grpSpPr>
        <p:pic>
          <p:nvPicPr>
            <p:cNvPr id="120" name="Google Shape;120;p21"/>
            <p:cNvPicPr preferRelativeResize="0"/>
            <p:nvPr/>
          </p:nvPicPr>
          <p:blipFill>
            <a:blip r:embed="rId3">
              <a:alphaModFix/>
            </a:blip>
            <a:stretch>
              <a:fillRect/>
            </a:stretch>
          </p:blipFill>
          <p:spPr>
            <a:xfrm>
              <a:off x="3910822" y="2539200"/>
              <a:ext cx="4775975" cy="2991725"/>
            </a:xfrm>
            <a:prstGeom prst="rect">
              <a:avLst/>
            </a:prstGeom>
            <a:noFill/>
            <a:ln>
              <a:noFill/>
            </a:ln>
          </p:spPr>
        </p:pic>
        <p:sp>
          <p:nvSpPr>
            <p:cNvPr id="121" name="Google Shape;121;p21"/>
            <p:cNvSpPr/>
            <p:nvPr/>
          </p:nvSpPr>
          <p:spPr>
            <a:xfrm>
              <a:off x="4600125" y="4951825"/>
              <a:ext cx="1181700" cy="3798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21"/>
          <p:cNvSpPr txBox="1"/>
          <p:nvPr/>
        </p:nvSpPr>
        <p:spPr>
          <a:xfrm>
            <a:off x="457200" y="1347900"/>
            <a:ext cx="8229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Avenir"/>
                <a:ea typeface="Avenir"/>
                <a:cs typeface="Avenir"/>
                <a:sym typeface="Avenir"/>
              </a:rPr>
              <a:t>EOSDIS are using a graph database to store existing knowledge from collection metadata.</a:t>
            </a:r>
            <a:endParaRPr/>
          </a:p>
        </p:txBody>
      </p:sp>
      <p:sp>
        <p:nvSpPr>
          <p:cNvPr id="123" name="Google Shape;123;p21"/>
          <p:cNvSpPr txBox="1"/>
          <p:nvPr/>
        </p:nvSpPr>
        <p:spPr>
          <a:xfrm>
            <a:off x="457200" y="5228025"/>
            <a:ext cx="8229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Avenir"/>
                <a:ea typeface="Avenir"/>
                <a:cs typeface="Avenir"/>
                <a:sym typeface="Avenir"/>
              </a:rPr>
              <a:t>This is the first feature that has been powered by our graph database. More are coming. </a:t>
            </a:r>
            <a:endParaRPr sz="2400">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ESIP’s Usage-based discovery</a:t>
            </a:r>
            <a:endParaRPr sz="5000"/>
          </a:p>
        </p:txBody>
      </p:sp>
      <p:pic>
        <p:nvPicPr>
          <p:cNvPr id="129" name="Google Shape;129;p22"/>
          <p:cNvPicPr preferRelativeResize="0"/>
          <p:nvPr/>
        </p:nvPicPr>
        <p:blipFill>
          <a:blip r:embed="rId3">
            <a:alphaModFix/>
          </a:blip>
          <a:stretch>
            <a:fillRect/>
          </a:stretch>
        </p:blipFill>
        <p:spPr>
          <a:xfrm>
            <a:off x="457200" y="1239738"/>
            <a:ext cx="4250802" cy="2789734"/>
          </a:xfrm>
          <a:prstGeom prst="rect">
            <a:avLst/>
          </a:prstGeom>
          <a:noFill/>
          <a:ln>
            <a:noFill/>
          </a:ln>
        </p:spPr>
      </p:pic>
      <p:pic>
        <p:nvPicPr>
          <p:cNvPr id="130" name="Google Shape;130;p22"/>
          <p:cNvPicPr preferRelativeResize="0"/>
          <p:nvPr/>
        </p:nvPicPr>
        <p:blipFill>
          <a:blip r:embed="rId4">
            <a:alphaModFix/>
          </a:blip>
          <a:stretch>
            <a:fillRect/>
          </a:stretch>
        </p:blipFill>
        <p:spPr>
          <a:xfrm>
            <a:off x="457200" y="2333776"/>
            <a:ext cx="6603807" cy="3089076"/>
          </a:xfrm>
          <a:prstGeom prst="rect">
            <a:avLst/>
          </a:prstGeom>
          <a:noFill/>
          <a:ln>
            <a:noFill/>
          </a:ln>
        </p:spPr>
      </p:pic>
      <p:pic>
        <p:nvPicPr>
          <p:cNvPr id="131" name="Google Shape;131;p22"/>
          <p:cNvPicPr preferRelativeResize="0"/>
          <p:nvPr/>
        </p:nvPicPr>
        <p:blipFill>
          <a:blip r:embed="rId5">
            <a:alphaModFix/>
          </a:blip>
          <a:stretch>
            <a:fillRect/>
          </a:stretch>
        </p:blipFill>
        <p:spPr>
          <a:xfrm>
            <a:off x="457200" y="1239750"/>
            <a:ext cx="8229601" cy="4183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600"/>
                                        <p:tgtEl>
                                          <p:spTgt spid="13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600"/>
                                        <p:tgtEl>
                                          <p:spTgt spid="1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ESDSWG</a:t>
            </a:r>
            <a:endParaRPr/>
          </a:p>
        </p:txBody>
      </p:sp>
      <p:sp>
        <p:nvSpPr>
          <p:cNvPr id="137" name="Google Shape;137;p23"/>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sz="1900"/>
              <a:t>Fostering communities - Earth Science Data System Working Groups</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Machine learning capacity</a:t>
            </a:r>
            <a:endParaRPr sz="5000"/>
          </a:p>
        </p:txBody>
      </p:sp>
      <p:sp>
        <p:nvSpPr>
          <p:cNvPr id="143" name="Google Shape;143;p24"/>
          <p:cNvSpPr txBox="1"/>
          <p:nvPr/>
        </p:nvSpPr>
        <p:spPr>
          <a:xfrm>
            <a:off x="457200" y="1951350"/>
            <a:ext cx="82296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latin typeface="Avenir"/>
                <a:ea typeface="Avenir"/>
                <a:cs typeface="Avenir"/>
                <a:sym typeface="Avenir"/>
              </a:rPr>
              <a:t>The </a:t>
            </a:r>
            <a:r>
              <a:rPr lang="en-US" sz="1800" b="1" i="1">
                <a:latin typeface="Avenir"/>
                <a:ea typeface="Avenir"/>
                <a:cs typeface="Avenir"/>
                <a:sym typeface="Avenir"/>
              </a:rPr>
              <a:t>Earth Science Data System Working Groups</a:t>
            </a:r>
            <a:r>
              <a:rPr lang="en-US" sz="1800" i="1">
                <a:latin typeface="Avenir"/>
                <a:ea typeface="Avenir"/>
                <a:cs typeface="Avenir"/>
                <a:sym typeface="Avenir"/>
              </a:rPr>
              <a:t> (ESDSWG) is a NASA organization... The chartered role of the ESDSWG focuses on the exploration and development of recommendations derived from pertinent community insights of NASA's heterogeneous and distributed Earth science data systems.</a:t>
            </a:r>
            <a:endParaRPr sz="1800" i="1">
              <a:latin typeface="Avenir"/>
              <a:ea typeface="Avenir"/>
              <a:cs typeface="Avenir"/>
              <a:sym typeface="Avenir"/>
            </a:endParaRPr>
          </a:p>
          <a:p>
            <a:pPr marL="0" lvl="0" indent="0" algn="l" rtl="0">
              <a:spcBef>
                <a:spcPts val="0"/>
              </a:spcBef>
              <a:spcAft>
                <a:spcPts val="0"/>
              </a:spcAft>
              <a:buNone/>
            </a:pPr>
            <a:endParaRPr sz="1800" i="1">
              <a:latin typeface="Avenir"/>
              <a:ea typeface="Avenir"/>
              <a:cs typeface="Avenir"/>
              <a:sym typeface="Avenir"/>
            </a:endParaRPr>
          </a:p>
          <a:p>
            <a:pPr marL="0" lvl="0" indent="0" algn="l" rtl="0">
              <a:spcBef>
                <a:spcPts val="0"/>
              </a:spcBef>
              <a:spcAft>
                <a:spcPts val="0"/>
              </a:spcAft>
              <a:buNone/>
            </a:pPr>
            <a:r>
              <a:rPr lang="en-US" sz="1800" i="1">
                <a:latin typeface="Avenir"/>
                <a:ea typeface="Avenir"/>
                <a:cs typeface="Avenir"/>
                <a:sym typeface="Avenir"/>
              </a:rPr>
              <a:t>The </a:t>
            </a:r>
            <a:r>
              <a:rPr lang="en-US" sz="1800" b="1" i="1">
                <a:latin typeface="Avenir"/>
                <a:ea typeface="Avenir"/>
                <a:cs typeface="Avenir"/>
                <a:sym typeface="Avenir"/>
              </a:rPr>
              <a:t>Machine Learning Capacity Development</a:t>
            </a:r>
            <a:r>
              <a:rPr lang="en-US" sz="1800" i="1">
                <a:latin typeface="Avenir"/>
                <a:ea typeface="Avenir"/>
                <a:cs typeface="Avenir"/>
                <a:sym typeface="Avenir"/>
              </a:rPr>
              <a:t> Working Group aims to develop training methods to improve the ability of domain scientists and/or information learn and apply machine learning techniques.</a:t>
            </a:r>
            <a:endParaRPr sz="1800" b="1">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Activities</a:t>
            </a:r>
            <a:endParaRPr sz="5000"/>
          </a:p>
        </p:txBody>
      </p:sp>
      <p:sp>
        <p:nvSpPr>
          <p:cNvPr id="149" name="Google Shape;149;p25"/>
          <p:cNvSpPr txBox="1"/>
          <p:nvPr/>
        </p:nvSpPr>
        <p:spPr>
          <a:xfrm>
            <a:off x="457200" y="1951350"/>
            <a:ext cx="8229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Avenir"/>
                <a:ea typeface="Avenir"/>
                <a:cs typeface="Avenir"/>
                <a:sym typeface="Avenir"/>
              </a:rPr>
              <a:t>Task 1 - Machine Learning on AWS</a:t>
            </a: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Task 2 - Survey on Earth AI Applications</a:t>
            </a: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Task 3 - Machine Learning Tutorials</a:t>
            </a:r>
            <a:endParaRPr sz="1800">
              <a:latin typeface="Avenir"/>
              <a:ea typeface="Avenir"/>
              <a:cs typeface="Avenir"/>
              <a:sym typeface="Avenir"/>
            </a:endParaRPr>
          </a:p>
          <a:p>
            <a:pPr marL="0" lvl="0" indent="0" algn="l" rtl="0">
              <a:spcBef>
                <a:spcPts val="0"/>
              </a:spcBef>
              <a:spcAft>
                <a:spcPts val="0"/>
              </a:spcAft>
              <a:buNone/>
            </a:pPr>
            <a:r>
              <a:rPr lang="en-US" sz="1800" b="1">
                <a:latin typeface="Avenir"/>
                <a:ea typeface="Avenir"/>
                <a:cs typeface="Avenir"/>
                <a:sym typeface="Avenir"/>
              </a:rPr>
              <a:t>Task 4 - Machine Learning on NASA’s Earthdata Cloud</a:t>
            </a:r>
            <a:endParaRPr sz="1800" b="1">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ESIP</a:t>
            </a:r>
            <a:endParaRPr/>
          </a:p>
        </p:txBody>
      </p:sp>
      <p:sp>
        <p:nvSpPr>
          <p:cNvPr id="155" name="Google Shape;155;p26"/>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sz="1900"/>
              <a:t>Fostering communities - </a:t>
            </a:r>
            <a:r>
              <a:rPr lang="en-US"/>
              <a:t>Earth Science Information Partners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p:nvPr/>
        </p:nvSpPr>
        <p:spPr>
          <a:xfrm>
            <a:off x="457200" y="1951350"/>
            <a:ext cx="822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Avenir"/>
              <a:ea typeface="Avenir"/>
              <a:cs typeface="Avenir"/>
              <a:sym typeface="Avenir"/>
            </a:endParaRPr>
          </a:p>
        </p:txBody>
      </p:sp>
      <p:sp>
        <p:nvSpPr>
          <p:cNvPr id="161" name="Google Shape;161;p27"/>
          <p:cNvSpPr txBox="1"/>
          <p:nvPr/>
        </p:nvSpPr>
        <p:spPr>
          <a:xfrm>
            <a:off x="457200" y="1951350"/>
            <a:ext cx="82296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i="1">
                <a:latin typeface="Avenir"/>
                <a:ea typeface="Avenir"/>
                <a:cs typeface="Avenir"/>
                <a:sym typeface="Avenir"/>
              </a:rPr>
              <a:t>Vision:</a:t>
            </a:r>
            <a:r>
              <a:rPr lang="en-US" sz="1800" i="1">
                <a:latin typeface="Avenir"/>
                <a:ea typeface="Avenir"/>
                <a:cs typeface="Avenir"/>
                <a:sym typeface="Avenir"/>
              </a:rPr>
              <a:t> To be a leader in promoting the collection, stewardship and use of Earth science data, information and knowledge that is responsive to societal needs.</a:t>
            </a:r>
            <a:endParaRPr sz="1800" i="1">
              <a:latin typeface="Avenir"/>
              <a:ea typeface="Avenir"/>
              <a:cs typeface="Avenir"/>
              <a:sym typeface="Avenir"/>
            </a:endParaRPr>
          </a:p>
          <a:p>
            <a:pPr marL="0" lvl="0" indent="0" algn="l" rtl="0">
              <a:spcBef>
                <a:spcPts val="0"/>
              </a:spcBef>
              <a:spcAft>
                <a:spcPts val="0"/>
              </a:spcAft>
              <a:buNone/>
            </a:pPr>
            <a:endParaRPr sz="1800" i="1">
              <a:latin typeface="Avenir"/>
              <a:ea typeface="Avenir"/>
              <a:cs typeface="Avenir"/>
              <a:sym typeface="Avenir"/>
            </a:endParaRPr>
          </a:p>
          <a:p>
            <a:pPr marL="0" lvl="0" indent="0" algn="l" rtl="0">
              <a:spcBef>
                <a:spcPts val="0"/>
              </a:spcBef>
              <a:spcAft>
                <a:spcPts val="0"/>
              </a:spcAft>
              <a:buNone/>
            </a:pPr>
            <a:r>
              <a:rPr lang="en-US" sz="1800" b="1" i="1">
                <a:latin typeface="Avenir"/>
                <a:ea typeface="Avenir"/>
                <a:cs typeface="Avenir"/>
                <a:sym typeface="Avenir"/>
              </a:rPr>
              <a:t>Mission:</a:t>
            </a:r>
            <a:r>
              <a:rPr lang="en-US" sz="1800" i="1">
                <a:latin typeface="Avenir"/>
                <a:ea typeface="Avenir"/>
                <a:cs typeface="Avenir"/>
                <a:sym typeface="Avenir"/>
              </a:rPr>
              <a:t> To support the networking and data dissemination needs of our members and the global Earth science data community by linking the functional sectors of observation, research, application, education and use of Earth science. </a:t>
            </a:r>
            <a:endParaRPr sz="1800" i="1">
              <a:latin typeface="Avenir"/>
              <a:ea typeface="Avenir"/>
              <a:cs typeface="Avenir"/>
              <a:sym typeface="Avenir"/>
            </a:endParaRPr>
          </a:p>
          <a:p>
            <a:pPr marL="0" lvl="0" indent="0" algn="l" rtl="0">
              <a:spcBef>
                <a:spcPts val="0"/>
              </a:spcBef>
              <a:spcAft>
                <a:spcPts val="0"/>
              </a:spcAft>
              <a:buNone/>
            </a:pPr>
            <a:endParaRPr sz="1800" i="1">
              <a:latin typeface="Avenir"/>
              <a:ea typeface="Avenir"/>
              <a:cs typeface="Avenir"/>
              <a:sym typeface="Avenir"/>
            </a:endParaRPr>
          </a:p>
          <a:p>
            <a:pPr marL="0" lvl="0" indent="0" algn="l" rtl="0">
              <a:spcBef>
                <a:spcPts val="0"/>
              </a:spcBef>
              <a:spcAft>
                <a:spcPts val="0"/>
              </a:spcAft>
              <a:buNone/>
            </a:pPr>
            <a:endParaRPr sz="1800" b="1">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Summary</a:t>
            </a:r>
            <a:endParaRPr sz="5000"/>
          </a:p>
        </p:txBody>
      </p:sp>
      <p:sp>
        <p:nvSpPr>
          <p:cNvPr id="51" name="Google Shape;51;p10"/>
          <p:cNvSpPr txBox="1"/>
          <p:nvPr/>
        </p:nvSpPr>
        <p:spPr>
          <a:xfrm>
            <a:off x="457200" y="1951350"/>
            <a:ext cx="8229600" cy="3140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Avenir"/>
              <a:buChar char="●"/>
            </a:pPr>
            <a:r>
              <a:rPr lang="en-US" sz="2400">
                <a:latin typeface="Avenir"/>
                <a:ea typeface="Avenir"/>
                <a:cs typeface="Avenir"/>
                <a:sym typeface="Avenir"/>
              </a:rPr>
              <a:t>Enabling machine learning (ML)</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a:latin typeface="Avenir"/>
                <a:ea typeface="Avenir"/>
                <a:cs typeface="Avenir"/>
                <a:sym typeface="Avenir"/>
              </a:rPr>
              <a:t>Using machine learning</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a:latin typeface="Avenir"/>
                <a:ea typeface="Avenir"/>
                <a:cs typeface="Avenir"/>
                <a:sym typeface="Avenir"/>
              </a:rPr>
              <a:t>Enabling knowledge graphs</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a:latin typeface="Avenir"/>
                <a:ea typeface="Avenir"/>
                <a:cs typeface="Avenir"/>
                <a:sym typeface="Avenir"/>
              </a:rPr>
              <a:t>Using knowledge graphs</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a:latin typeface="Avenir"/>
                <a:ea typeface="Avenir"/>
                <a:cs typeface="Avenir"/>
                <a:sym typeface="Avenir"/>
              </a:rPr>
              <a:t>Fostering communities</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ESDSWG</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ESIP</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a:latin typeface="Avenir"/>
                <a:ea typeface="Avenir"/>
                <a:cs typeface="Avenir"/>
                <a:sym typeface="Avenir"/>
              </a:rPr>
              <a:t>Discussion</a:t>
            </a:r>
            <a:endParaRPr sz="2400">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ML Cluster activities</a:t>
            </a:r>
            <a:endParaRPr sz="5000"/>
          </a:p>
        </p:txBody>
      </p:sp>
      <p:sp>
        <p:nvSpPr>
          <p:cNvPr id="167" name="Google Shape;167;p28"/>
          <p:cNvSpPr txBox="1"/>
          <p:nvPr/>
        </p:nvSpPr>
        <p:spPr>
          <a:xfrm>
            <a:off x="457200" y="1951350"/>
            <a:ext cx="822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Avenir"/>
              <a:ea typeface="Avenir"/>
              <a:cs typeface="Avenir"/>
              <a:sym typeface="Avenir"/>
            </a:endParaRPr>
          </a:p>
        </p:txBody>
      </p:sp>
      <p:sp>
        <p:nvSpPr>
          <p:cNvPr id="168" name="Google Shape;168;p28"/>
          <p:cNvSpPr txBox="1"/>
          <p:nvPr/>
        </p:nvSpPr>
        <p:spPr>
          <a:xfrm>
            <a:off x="457200" y="1951350"/>
            <a:ext cx="8229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latin typeface="Avenir"/>
                <a:ea typeface="Avenir"/>
                <a:cs typeface="Avenir"/>
                <a:sym typeface="Avenir"/>
              </a:rPr>
              <a:t>Sharing experiences and resources on machine learning and its applications in the Earth and space sciences, and developing training materials to share with the broader ESIP Community.</a:t>
            </a:r>
            <a:endParaRPr sz="1800" b="1" i="1">
              <a:latin typeface="Avenir"/>
              <a:ea typeface="Avenir"/>
              <a:cs typeface="Avenir"/>
              <a:sym typeface="Avenir"/>
            </a:endParaRPr>
          </a:p>
          <a:p>
            <a:pPr marL="0" lvl="0" indent="0" algn="l" rtl="0">
              <a:spcBef>
                <a:spcPts val="0"/>
              </a:spcBef>
              <a:spcAft>
                <a:spcPts val="0"/>
              </a:spcAft>
              <a:buNone/>
            </a:pPr>
            <a:endParaRPr sz="1800" b="1">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Discovery cluster activities</a:t>
            </a:r>
            <a:endParaRPr sz="5000"/>
          </a:p>
        </p:txBody>
      </p:sp>
      <p:sp>
        <p:nvSpPr>
          <p:cNvPr id="174" name="Google Shape;174;p29"/>
          <p:cNvSpPr txBox="1"/>
          <p:nvPr/>
        </p:nvSpPr>
        <p:spPr>
          <a:xfrm>
            <a:off x="457200" y="1951350"/>
            <a:ext cx="822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Avenir"/>
              <a:ea typeface="Avenir"/>
              <a:cs typeface="Avenir"/>
              <a:sym typeface="Avenir"/>
            </a:endParaRPr>
          </a:p>
        </p:txBody>
      </p:sp>
      <p:sp>
        <p:nvSpPr>
          <p:cNvPr id="175" name="Google Shape;175;p29"/>
          <p:cNvSpPr txBox="1"/>
          <p:nvPr/>
        </p:nvSpPr>
        <p:spPr>
          <a:xfrm>
            <a:off x="457200" y="1951350"/>
            <a:ext cx="8229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a:latin typeface="Avenir"/>
              <a:ea typeface="Avenir"/>
              <a:cs typeface="Avenir"/>
              <a:sym typeface="Avenir"/>
            </a:endParaRPr>
          </a:p>
        </p:txBody>
      </p:sp>
      <p:sp>
        <p:nvSpPr>
          <p:cNvPr id="176" name="Google Shape;176;p29"/>
          <p:cNvSpPr txBox="1"/>
          <p:nvPr/>
        </p:nvSpPr>
        <p:spPr>
          <a:xfrm>
            <a:off x="457200" y="1951350"/>
            <a:ext cx="82296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latin typeface="Avenir"/>
                <a:ea typeface="Avenir"/>
                <a:cs typeface="Avenir"/>
                <a:sym typeface="Avenir"/>
              </a:rPr>
              <a:t>Exploring usage-based discovery, including relationships between datasets and types of usage, from publications to applications to policy-making.</a:t>
            </a:r>
            <a:endParaRPr sz="1800" i="1">
              <a:latin typeface="Avenir"/>
              <a:ea typeface="Avenir"/>
              <a:cs typeface="Avenir"/>
              <a:sym typeface="Avenir"/>
            </a:endParaRPr>
          </a:p>
          <a:p>
            <a:pPr marL="0" lvl="0" indent="0" algn="l" rtl="0">
              <a:spcBef>
                <a:spcPts val="0"/>
              </a:spcBef>
              <a:spcAft>
                <a:spcPts val="0"/>
              </a:spcAft>
              <a:buNone/>
            </a:pPr>
            <a:endParaRPr sz="1800" i="1">
              <a:latin typeface="Avenir"/>
              <a:ea typeface="Avenir"/>
              <a:cs typeface="Avenir"/>
              <a:sym typeface="Avenir"/>
            </a:endParaRPr>
          </a:p>
          <a:p>
            <a:pPr marL="457200" lvl="0" indent="-342900" algn="l" rtl="0">
              <a:spcBef>
                <a:spcPts val="0"/>
              </a:spcBef>
              <a:spcAft>
                <a:spcPts val="0"/>
              </a:spcAft>
              <a:buSzPts val="1800"/>
              <a:buFont typeface="Avenir"/>
              <a:buChar char="●"/>
            </a:pPr>
            <a:r>
              <a:rPr lang="en-US" sz="1800">
                <a:latin typeface="Avenir"/>
                <a:ea typeface="Avenir"/>
                <a:cs typeface="Avenir"/>
                <a:sym typeface="Avenir"/>
              </a:rPr>
              <a:t>Usage-based discovery</a:t>
            </a:r>
            <a:endParaRPr sz="1800">
              <a:latin typeface="Avenir"/>
              <a:ea typeface="Avenir"/>
              <a:cs typeface="Avenir"/>
              <a:sym typeface="Avenir"/>
            </a:endParaRPr>
          </a:p>
          <a:p>
            <a:pPr marL="457200" lvl="0" indent="-342900" algn="l" rtl="0">
              <a:spcBef>
                <a:spcPts val="0"/>
              </a:spcBef>
              <a:spcAft>
                <a:spcPts val="0"/>
              </a:spcAft>
              <a:buSzPts val="1800"/>
              <a:buFont typeface="Avenir"/>
              <a:buChar char="●"/>
            </a:pPr>
            <a:r>
              <a:rPr lang="en-US" sz="1800">
                <a:latin typeface="Avenir"/>
                <a:ea typeface="Avenir"/>
                <a:cs typeface="Avenir"/>
                <a:sym typeface="Avenir"/>
              </a:rPr>
              <a:t>Federated Knowledge graphs</a:t>
            </a:r>
            <a:endParaRPr sz="1800">
              <a:latin typeface="Avenir"/>
              <a:ea typeface="Avenir"/>
              <a:cs typeface="Avenir"/>
              <a:sym typeface="Avenir"/>
            </a:endParaRPr>
          </a:p>
          <a:p>
            <a:pPr marL="0" lvl="0" indent="0" algn="l" rtl="0">
              <a:spcBef>
                <a:spcPts val="0"/>
              </a:spcBef>
              <a:spcAft>
                <a:spcPts val="0"/>
              </a:spcAft>
              <a:buNone/>
            </a:pPr>
            <a:endParaRPr sz="1800" b="1">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Discussion</a:t>
            </a:r>
            <a:endParaRPr/>
          </a:p>
        </p:txBody>
      </p:sp>
      <p:sp>
        <p:nvSpPr>
          <p:cNvPr id="182" name="Google Shape;182;p30"/>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Enabling machine learning</a:t>
            </a:r>
            <a:endParaRPr/>
          </a:p>
        </p:txBody>
      </p:sp>
      <p:sp>
        <p:nvSpPr>
          <p:cNvPr id="57" name="Google Shape;57;p11"/>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a:t>Machine learning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NASA ESDS disposition to ML</a:t>
            </a:r>
            <a:endParaRPr sz="5000"/>
          </a:p>
        </p:txBody>
      </p:sp>
      <p:sp>
        <p:nvSpPr>
          <p:cNvPr id="63" name="Google Shape;63;p12"/>
          <p:cNvSpPr txBox="1"/>
          <p:nvPr/>
        </p:nvSpPr>
        <p:spPr>
          <a:xfrm>
            <a:off x="457200" y="1951350"/>
            <a:ext cx="8229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i="1">
                <a:latin typeface="Avenir"/>
                <a:ea typeface="Avenir"/>
                <a:cs typeface="Avenir"/>
                <a:sym typeface="Avenir"/>
              </a:rPr>
              <a:t>‘Training data sets are an essential tool for Machine Learning and Artificial Intelligence (AI/ML) methods…</a:t>
            </a:r>
            <a:endParaRPr sz="2400" i="1">
              <a:latin typeface="Avenir"/>
              <a:ea typeface="Avenir"/>
              <a:cs typeface="Avenir"/>
              <a:sym typeface="Avenir"/>
            </a:endParaRPr>
          </a:p>
          <a:p>
            <a:pPr marL="0" lvl="0" indent="0" algn="l" rtl="0">
              <a:spcBef>
                <a:spcPts val="0"/>
              </a:spcBef>
              <a:spcAft>
                <a:spcPts val="0"/>
              </a:spcAft>
              <a:buNone/>
            </a:pPr>
            <a:endParaRPr sz="2400" i="1">
              <a:latin typeface="Avenir"/>
              <a:ea typeface="Avenir"/>
              <a:cs typeface="Avenir"/>
              <a:sym typeface="Avenir"/>
            </a:endParaRPr>
          </a:p>
          <a:p>
            <a:pPr marL="0" lvl="0" indent="0" algn="l" rtl="0">
              <a:spcBef>
                <a:spcPts val="0"/>
              </a:spcBef>
              <a:spcAft>
                <a:spcPts val="0"/>
              </a:spcAft>
              <a:buNone/>
            </a:pPr>
            <a:r>
              <a:rPr lang="en-US" sz="2400" i="1">
                <a:latin typeface="Avenir"/>
                <a:ea typeface="Avenir"/>
                <a:cs typeface="Avenir"/>
                <a:sym typeface="Avenir"/>
              </a:rPr>
              <a:t>it is critical that they are archived and cataloged…</a:t>
            </a:r>
            <a:endParaRPr sz="2400" i="1">
              <a:latin typeface="Avenir"/>
              <a:ea typeface="Avenir"/>
              <a:cs typeface="Avenir"/>
              <a:sym typeface="Avenir"/>
            </a:endParaRPr>
          </a:p>
          <a:p>
            <a:pPr marL="0" lvl="0" indent="0" algn="l" rtl="0">
              <a:spcBef>
                <a:spcPts val="0"/>
              </a:spcBef>
              <a:spcAft>
                <a:spcPts val="0"/>
              </a:spcAft>
              <a:buNone/>
            </a:pPr>
            <a:endParaRPr sz="2400" i="1">
              <a:latin typeface="Avenir"/>
              <a:ea typeface="Avenir"/>
              <a:cs typeface="Avenir"/>
              <a:sym typeface="Avenir"/>
            </a:endParaRPr>
          </a:p>
          <a:p>
            <a:pPr marL="0" lvl="0" indent="0" algn="l" rtl="0">
              <a:spcBef>
                <a:spcPts val="0"/>
              </a:spcBef>
              <a:spcAft>
                <a:spcPts val="0"/>
              </a:spcAft>
              <a:buNone/>
            </a:pPr>
            <a:r>
              <a:rPr lang="en-US" sz="2400" i="1">
                <a:latin typeface="Avenir"/>
                <a:ea typeface="Avenir"/>
                <a:cs typeface="Avenir"/>
                <a:sym typeface="Avenir"/>
              </a:rPr>
              <a:t>[and] should be indexed in NASA’s Common Metadata Repository (CMR) and made discoverable alongside data in CMR’</a:t>
            </a:r>
            <a:endParaRPr sz="2400" i="1">
              <a:latin typeface="Avenir"/>
              <a:ea typeface="Avenir"/>
              <a:cs typeface="Avenir"/>
              <a:sym typeface="Avenir"/>
            </a:endParaRPr>
          </a:p>
          <a:p>
            <a:pPr marL="0" lvl="0" indent="0" algn="l" rtl="0">
              <a:spcBef>
                <a:spcPts val="0"/>
              </a:spcBef>
              <a:spcAft>
                <a:spcPts val="0"/>
              </a:spcAft>
              <a:buNone/>
            </a:pPr>
            <a:endParaRPr sz="2400" i="1">
              <a:latin typeface="Avenir"/>
              <a:ea typeface="Avenir"/>
              <a:cs typeface="Avenir"/>
              <a:sym typeface="Avenir"/>
            </a:endParaRPr>
          </a:p>
          <a:p>
            <a:pPr marL="0" lvl="0" indent="0" algn="l" rtl="0">
              <a:spcBef>
                <a:spcPts val="0"/>
              </a:spcBef>
              <a:spcAft>
                <a:spcPts val="0"/>
              </a:spcAft>
              <a:buNone/>
            </a:pPr>
            <a:r>
              <a:rPr lang="en-US" sz="2400" b="1">
                <a:latin typeface="Avenir"/>
                <a:ea typeface="Avenir"/>
                <a:cs typeface="Avenir"/>
                <a:sym typeface="Avenir"/>
              </a:rPr>
              <a:t>NASA ESDS March 4, 2022</a:t>
            </a:r>
            <a:r>
              <a:rPr lang="en-US" sz="2400">
                <a:latin typeface="Avenir"/>
                <a:ea typeface="Avenir"/>
                <a:cs typeface="Avenir"/>
                <a:sym typeface="Avenir"/>
              </a:rPr>
              <a:t> </a:t>
            </a:r>
            <a:endParaRPr sz="2400">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New GCMD keywords</a:t>
            </a:r>
            <a:endParaRPr sz="5000"/>
          </a:p>
        </p:txBody>
      </p:sp>
      <p:sp>
        <p:nvSpPr>
          <p:cNvPr id="69" name="Google Shape;69;p13"/>
          <p:cNvSpPr txBox="1"/>
          <p:nvPr/>
        </p:nvSpPr>
        <p:spPr>
          <a:xfrm>
            <a:off x="457200" y="1951350"/>
            <a:ext cx="822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Avenir"/>
                <a:ea typeface="Avenir"/>
                <a:cs typeface="Avenir"/>
                <a:sym typeface="Avenir"/>
              </a:rPr>
              <a:t>See Valerie Dixon’s talk!</a:t>
            </a:r>
            <a:endParaRPr sz="2400">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a:t>Improving cloud-native data access</a:t>
            </a:r>
            <a:endParaRPr sz="4800"/>
          </a:p>
        </p:txBody>
      </p:sp>
      <p:sp>
        <p:nvSpPr>
          <p:cNvPr id="75" name="Google Shape;75;p14"/>
          <p:cNvSpPr txBox="1"/>
          <p:nvPr/>
        </p:nvSpPr>
        <p:spPr>
          <a:xfrm>
            <a:off x="457200" y="1674300"/>
            <a:ext cx="8229600" cy="3509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Avenir"/>
              <a:buChar char="●"/>
            </a:pPr>
            <a:r>
              <a:rPr lang="en-US" sz="2400">
                <a:latin typeface="Avenir"/>
                <a:ea typeface="Avenir"/>
                <a:cs typeface="Avenir"/>
                <a:sym typeface="Avenir"/>
              </a:rPr>
              <a:t>Metadata to describe access</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Region</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Bucket</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S3 URL</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a:latin typeface="Avenir"/>
                <a:ea typeface="Avenir"/>
                <a:cs typeface="Avenir"/>
                <a:sym typeface="Avenir"/>
              </a:rPr>
              <a:t>Investigating balance between access patterns and metrics</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Relax registration/authentication for public, non-EULA’d data</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a:latin typeface="Avenir"/>
                <a:ea typeface="Avenir"/>
                <a:cs typeface="Avenir"/>
                <a:sym typeface="Avenir"/>
              </a:rPr>
              <a:t>Based on data access experiences from our community</a:t>
            </a:r>
            <a:endParaRPr sz="240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Leveraging machine learning</a:t>
            </a:r>
            <a:endParaRPr/>
          </a:p>
        </p:txBody>
      </p:sp>
      <p:sp>
        <p:nvSpPr>
          <p:cNvPr id="81" name="Google Shape;81;p15"/>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a:t>Machine learning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GCMD Keyword Recommender</a:t>
            </a:r>
            <a:endParaRPr sz="5000"/>
          </a:p>
        </p:txBody>
      </p:sp>
      <p:sp>
        <p:nvSpPr>
          <p:cNvPr id="87" name="Google Shape;87;p16"/>
          <p:cNvSpPr txBox="1"/>
          <p:nvPr/>
        </p:nvSpPr>
        <p:spPr>
          <a:xfrm>
            <a:off x="457200" y="1206925"/>
            <a:ext cx="8229600" cy="498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Avenir"/>
                <a:ea typeface="Avenir"/>
                <a:cs typeface="Avenir"/>
                <a:sym typeface="Avenir"/>
              </a:rPr>
              <a:t>Using ML and Natural Language Parsing techniques to map collections to a set of GCMD keywords based on the collection description.</a:t>
            </a:r>
            <a:endParaRPr sz="2400">
              <a:latin typeface="Avenir"/>
              <a:ea typeface="Avenir"/>
              <a:cs typeface="Avenir"/>
              <a:sym typeface="Avenir"/>
            </a:endParaRPr>
          </a:p>
          <a:p>
            <a:pPr marL="0" lvl="0" indent="0" algn="l" rtl="0">
              <a:spcBef>
                <a:spcPts val="0"/>
              </a:spcBef>
              <a:spcAft>
                <a:spcPts val="0"/>
              </a:spcAft>
              <a:buNone/>
            </a:pPr>
            <a:endParaRPr sz="2400">
              <a:latin typeface="Avenir"/>
              <a:ea typeface="Avenir"/>
              <a:cs typeface="Avenir"/>
              <a:sym typeface="Avenir"/>
            </a:endParaRPr>
          </a:p>
          <a:p>
            <a:pPr marL="0" lvl="0" indent="0" algn="l" rtl="0">
              <a:spcBef>
                <a:spcPts val="0"/>
              </a:spcBef>
              <a:spcAft>
                <a:spcPts val="0"/>
              </a:spcAft>
              <a:buNone/>
            </a:pPr>
            <a:r>
              <a:rPr lang="en-US" sz="2400">
                <a:latin typeface="Avenir"/>
                <a:ea typeface="Avenir"/>
                <a:cs typeface="Avenir"/>
                <a:sym typeface="Avenir"/>
              </a:rPr>
              <a:t>Utilizes a data corpus of </a:t>
            </a:r>
            <a:r>
              <a:rPr lang="en-US" sz="2400" b="1">
                <a:latin typeface="Avenir"/>
                <a:ea typeface="Avenir"/>
                <a:cs typeface="Avenir"/>
                <a:sym typeface="Avenir"/>
              </a:rPr>
              <a:t>~23,000 earth science journal articles</a:t>
            </a:r>
            <a:r>
              <a:rPr lang="en-US" sz="2400">
                <a:latin typeface="Avenir"/>
                <a:ea typeface="Avenir"/>
                <a:cs typeface="Avenir"/>
                <a:sym typeface="Avenir"/>
              </a:rPr>
              <a:t> and the domain-specific word embedding capabilities of the </a:t>
            </a:r>
            <a:r>
              <a:rPr lang="en-US" sz="2400" b="1" u="sng">
                <a:solidFill>
                  <a:schemeClr val="hlink"/>
                </a:solidFill>
                <a:latin typeface="Avenir"/>
                <a:ea typeface="Avenir"/>
                <a:cs typeface="Avenir"/>
                <a:sym typeface="Avenir"/>
                <a:hlinkClick r:id="rId3"/>
              </a:rPr>
              <a:t>Word2Vec</a:t>
            </a:r>
            <a:r>
              <a:rPr lang="en-US" sz="2400">
                <a:latin typeface="Avenir"/>
                <a:ea typeface="Avenir"/>
                <a:cs typeface="Avenir"/>
                <a:sym typeface="Avenir"/>
              </a:rPr>
              <a:t> model, we created the </a:t>
            </a:r>
            <a:r>
              <a:rPr lang="en-US" sz="2400" b="1" u="sng">
                <a:solidFill>
                  <a:schemeClr val="hlink"/>
                </a:solidFill>
                <a:latin typeface="Avenir"/>
                <a:ea typeface="Avenir"/>
                <a:cs typeface="Avenir"/>
                <a:sym typeface="Avenir"/>
                <a:hlinkClick r:id="rId4"/>
              </a:rPr>
              <a:t>ES2Vec</a:t>
            </a:r>
            <a:r>
              <a:rPr lang="en-US" sz="2400">
                <a:latin typeface="Avenir"/>
                <a:ea typeface="Avenir"/>
                <a:cs typeface="Avenir"/>
                <a:sym typeface="Avenir"/>
              </a:rPr>
              <a:t> classifier.</a:t>
            </a:r>
            <a:endParaRPr sz="2400">
              <a:latin typeface="Avenir"/>
              <a:ea typeface="Avenir"/>
              <a:cs typeface="Avenir"/>
              <a:sym typeface="Avenir"/>
            </a:endParaRPr>
          </a:p>
          <a:p>
            <a:pPr marL="0" lvl="0" indent="0" algn="l" rtl="0">
              <a:spcBef>
                <a:spcPts val="0"/>
              </a:spcBef>
              <a:spcAft>
                <a:spcPts val="0"/>
              </a:spcAft>
              <a:buNone/>
            </a:pPr>
            <a:endParaRPr sz="2400">
              <a:latin typeface="Avenir"/>
              <a:ea typeface="Avenir"/>
              <a:cs typeface="Avenir"/>
              <a:sym typeface="Avenir"/>
            </a:endParaRPr>
          </a:p>
          <a:p>
            <a:pPr marL="0" lvl="0" indent="0" algn="l" rtl="0">
              <a:spcBef>
                <a:spcPts val="0"/>
              </a:spcBef>
              <a:spcAft>
                <a:spcPts val="0"/>
              </a:spcAft>
              <a:buNone/>
            </a:pPr>
            <a:r>
              <a:rPr lang="en-US" sz="2400" b="1">
                <a:latin typeface="Avenir"/>
                <a:ea typeface="Avenir"/>
                <a:cs typeface="Avenir"/>
                <a:sym typeface="Avenir"/>
              </a:rPr>
              <a:t>79.4% accuracy</a:t>
            </a:r>
            <a:r>
              <a:rPr lang="en-US" sz="2400">
                <a:latin typeface="Avenir"/>
                <a:ea typeface="Avenir"/>
                <a:cs typeface="Avenir"/>
                <a:sym typeface="Avenir"/>
              </a:rPr>
              <a:t> of keywords recommended from collection metadata</a:t>
            </a:r>
            <a:endParaRPr sz="2400">
              <a:latin typeface="Avenir"/>
              <a:ea typeface="Avenir"/>
              <a:cs typeface="Avenir"/>
              <a:sym typeface="Avenir"/>
            </a:endParaRPr>
          </a:p>
          <a:p>
            <a:pPr marL="0" lvl="0" indent="0" algn="l" rtl="0">
              <a:spcBef>
                <a:spcPts val="0"/>
              </a:spcBef>
              <a:spcAft>
                <a:spcPts val="0"/>
              </a:spcAft>
              <a:buNone/>
            </a:pPr>
            <a:endParaRPr sz="2400">
              <a:latin typeface="Avenir"/>
              <a:ea typeface="Avenir"/>
              <a:cs typeface="Avenir"/>
              <a:sym typeface="Avenir"/>
            </a:endParaRPr>
          </a:p>
          <a:p>
            <a:pPr marL="0" lvl="0" indent="0" algn="l" rtl="0">
              <a:spcBef>
                <a:spcPts val="0"/>
              </a:spcBef>
              <a:spcAft>
                <a:spcPts val="0"/>
              </a:spcAft>
              <a:buNone/>
            </a:pPr>
            <a:r>
              <a:rPr lang="en-US" sz="2400">
                <a:latin typeface="Avenir"/>
                <a:ea typeface="Avenir"/>
                <a:cs typeface="Avenir"/>
                <a:sym typeface="Avenir"/>
              </a:rPr>
              <a:t>In operations with the Metadata Management Tool.</a:t>
            </a:r>
            <a:endParaRPr sz="2400">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Enabling knowledge graphs</a:t>
            </a:r>
            <a:endParaRPr/>
          </a:p>
        </p:txBody>
      </p:sp>
      <p:sp>
        <p:nvSpPr>
          <p:cNvPr id="93" name="Google Shape;93;p17"/>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a:t>Knowledge graph</a:t>
            </a:r>
            <a:endParaRPr/>
          </a:p>
        </p:txBody>
      </p:sp>
    </p:spTree>
  </p:cSld>
  <p:clrMapOvr>
    <a:masterClrMapping/>
  </p:clrMapOvr>
</p:sld>
</file>

<file path=ppt/theme/theme1.xml><?xml version="1.0" encoding="utf-8"?>
<a:theme xmlns:a="http://schemas.openxmlformats.org/drawingml/2006/main" name="EOSDIS-EED">
  <a:themeElements>
    <a:clrScheme name="EOSDIS">
      <a:dk1>
        <a:srgbClr val="171717"/>
      </a:dk1>
      <a:lt1>
        <a:srgbClr val="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825</Words>
  <Application>Microsoft Macintosh PowerPoint</Application>
  <PresentationFormat>On-screen Show (4:3)</PresentationFormat>
  <Paragraphs>107</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Courier New</vt:lpstr>
      <vt:lpstr>Verdana</vt:lpstr>
      <vt:lpstr>Helvetica Neue</vt:lpstr>
      <vt:lpstr>Lato Light</vt:lpstr>
      <vt:lpstr>Source Sans Pro</vt:lpstr>
      <vt:lpstr>Lato</vt:lpstr>
      <vt:lpstr>Avenir</vt:lpstr>
      <vt:lpstr>EOSDIS-EED</vt:lpstr>
      <vt:lpstr>Machine Learning and Graph</vt:lpstr>
      <vt:lpstr>Summary</vt:lpstr>
      <vt:lpstr>Enabling machine learning</vt:lpstr>
      <vt:lpstr>NASA ESDS disposition to ML</vt:lpstr>
      <vt:lpstr>New GCMD keywords</vt:lpstr>
      <vt:lpstr>Improving cloud-native data access</vt:lpstr>
      <vt:lpstr>Leveraging machine learning</vt:lpstr>
      <vt:lpstr>GCMD Keyword Recommender</vt:lpstr>
      <vt:lpstr>Enabling knowledge graphs</vt:lpstr>
      <vt:lpstr>CMR GraphDB</vt:lpstr>
      <vt:lpstr>CMR GraphQL</vt:lpstr>
      <vt:lpstr>Leveraging knowledge graphs</vt:lpstr>
      <vt:lpstr>Earthdata Search</vt:lpstr>
      <vt:lpstr>ESIP’s Usage-based discovery</vt:lpstr>
      <vt:lpstr>ESDSWG</vt:lpstr>
      <vt:lpstr>Machine learning capacity</vt:lpstr>
      <vt:lpstr>Activities</vt:lpstr>
      <vt:lpstr>ESIP</vt:lpstr>
      <vt:lpstr>PowerPoint Presentation</vt:lpstr>
      <vt:lpstr>ML Cluster activities</vt:lpstr>
      <vt:lpstr>Discovery cluster activities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and Graph</dc:title>
  <cp:lastModifiedBy>Newman, Douglas J. (GSFC-5860)</cp:lastModifiedBy>
  <cp:revision>1</cp:revision>
  <dcterms:modified xsi:type="dcterms:W3CDTF">2022-08-25T15:21:54Z</dcterms:modified>
</cp:coreProperties>
</file>