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4"/>
  </p:notesMasterIdLst>
  <p:sldIdLst>
    <p:sldId id="256" r:id="rId2"/>
    <p:sldId id="262" r:id="rId3"/>
    <p:sldId id="4683" r:id="rId4"/>
    <p:sldId id="1892" r:id="rId5"/>
    <p:sldId id="263" r:id="rId6"/>
    <p:sldId id="1894" r:id="rId7"/>
    <p:sldId id="4678" r:id="rId8"/>
    <p:sldId id="1889" r:id="rId9"/>
    <p:sldId id="1893" r:id="rId10"/>
    <p:sldId id="4684" r:id="rId11"/>
    <p:sldId id="1895" r:id="rId12"/>
    <p:sldId id="1897" r:id="rId13"/>
    <p:sldId id="1896" r:id="rId14"/>
    <p:sldId id="264" r:id="rId15"/>
    <p:sldId id="4677" r:id="rId16"/>
    <p:sldId id="265" r:id="rId17"/>
    <p:sldId id="1576" r:id="rId18"/>
    <p:sldId id="1577" r:id="rId19"/>
    <p:sldId id="4685" r:id="rId20"/>
    <p:sldId id="276" r:id="rId21"/>
    <p:sldId id="277" r:id="rId22"/>
    <p:sldId id="4682"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p:cViewPr varScale="1">
        <p:scale>
          <a:sx n="119" d="100"/>
          <a:sy n="119" d="100"/>
        </p:scale>
        <p:origin x="5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6e78b76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466e78b76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17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46a14a5ce_4_7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546a14a5ce_4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Parameter: definitions such as ‘clouds’, land cover’, ‘spectral reflectance’, maybe also ‘Level 2’, or resolution classes (MR, HR, VHR), quality parameters etc.</a:t>
            </a:r>
          </a:p>
          <a:p>
            <a:r>
              <a:rPr lang="en-US" dirty="0"/>
              <a:t>Binary, </a:t>
            </a:r>
            <a:r>
              <a:rPr lang="en-US" dirty="0" err="1"/>
              <a:t>continous</a:t>
            </a:r>
            <a:r>
              <a:rPr lang="en-US" dirty="0"/>
              <a:t>, discontinuous, categorical, </a:t>
            </a:r>
          </a:p>
          <a:p>
            <a:endParaRPr lang="en-US" dirty="0"/>
          </a:p>
          <a:p>
            <a:r>
              <a:rPr lang="en-US" dirty="0"/>
              <a:t> </a:t>
            </a: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4AF786AF-923D-FB44-AB5C-5F8C333FD5D2}" type="slidenum">
              <a:rPr lang="en-GB" smtClean="0"/>
              <a:pPr>
                <a:defRPr/>
              </a:pPr>
              <a:t>17</a:t>
            </a:fld>
            <a:endParaRPr lang="en-GB"/>
          </a:p>
        </p:txBody>
      </p:sp>
    </p:spTree>
    <p:extLst>
      <p:ext uri="{BB962C8B-B14F-4D97-AF65-F5344CB8AC3E}">
        <p14:creationId xmlns:p14="http://schemas.microsoft.com/office/powerpoint/2010/main" val="185594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7</a:t>
            </a: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4AF786AF-923D-FB44-AB5C-5F8C333FD5D2}" type="slidenum">
              <a:rPr lang="en-GB" smtClean="0"/>
              <a:pPr>
                <a:defRPr/>
              </a:pPr>
              <a:t>18</a:t>
            </a:fld>
            <a:endParaRPr lang="en-GB"/>
          </a:p>
        </p:txBody>
      </p:sp>
    </p:spTree>
    <p:extLst>
      <p:ext uri="{BB962C8B-B14F-4D97-AF65-F5344CB8AC3E}">
        <p14:creationId xmlns:p14="http://schemas.microsoft.com/office/powerpoint/2010/main" val="55693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546a14a5ce_4_1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1546a14a5ce_4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546a14a5ce_4_1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1546a14a5ce_4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mj-lt"/>
              <a:buAutoNum type="arabicPeriod"/>
            </a:pPr>
            <a:endParaRPr lang="en-GB" dirty="0"/>
          </a:p>
        </p:txBody>
      </p:sp>
    </p:spTree>
    <p:extLst>
      <p:ext uri="{BB962C8B-B14F-4D97-AF65-F5344CB8AC3E}">
        <p14:creationId xmlns:p14="http://schemas.microsoft.com/office/powerpoint/2010/main" val="383432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466e78b764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1466e78b764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466e78b76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466e78b76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66e78b76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466e78b76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66e78b76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1466e78b764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66e78b76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1466e78b76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466e78b76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466e78b764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WGISS-54, 4-7 October 2022</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98F9-BC23-E214-B89D-AA4F8E384F7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3B704A-ED0C-7B3A-F417-26AC1AA0E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7AFCCD-AD40-3DAC-AF89-DD2E00217FA6}"/>
              </a:ext>
            </a:extLst>
          </p:cNvPr>
          <p:cNvSpPr>
            <a:spLocks noGrp="1"/>
          </p:cNvSpPr>
          <p:nvPr>
            <p:ph type="dt" sz="half" idx="10"/>
          </p:nvPr>
        </p:nvSpPr>
        <p:spPr/>
        <p:txBody>
          <a:bodyPr/>
          <a:lstStyle/>
          <a:p>
            <a:fld id="{8F904590-5EF4-9F40-8078-EFBF8093E9C4}" type="datetimeFigureOut">
              <a:rPr lang="en-GB" smtClean="0"/>
              <a:t>05/10/2022</a:t>
            </a:fld>
            <a:endParaRPr lang="en-GB"/>
          </a:p>
        </p:txBody>
      </p:sp>
      <p:sp>
        <p:nvSpPr>
          <p:cNvPr id="5" name="Footer Placeholder 4">
            <a:extLst>
              <a:ext uri="{FF2B5EF4-FFF2-40B4-BE49-F238E27FC236}">
                <a16:creationId xmlns:a16="http://schemas.microsoft.com/office/drawing/2014/main" id="{49A3CD1F-7ED9-2DE3-57CF-654AFF25F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6446A2-69F8-1992-A8D3-B42FAF9452FB}"/>
              </a:ext>
            </a:extLst>
          </p:cNvPr>
          <p:cNvSpPr>
            <a:spLocks noGrp="1"/>
          </p:cNvSpPr>
          <p:nvPr>
            <p:ph type="sldNum" sz="quarter" idx="12"/>
          </p:nvPr>
        </p:nvSpPr>
        <p:spPr/>
        <p:txBody>
          <a:bodyPr/>
          <a:lstStyle/>
          <a:p>
            <a:fld id="{47AB88C6-2194-984F-B9D6-44C255BDD120}" type="slidenum">
              <a:rPr lang="en-GB" smtClean="0"/>
              <a:t>‹#›</a:t>
            </a:fld>
            <a:endParaRPr lang="en-GB"/>
          </a:p>
        </p:txBody>
      </p:sp>
    </p:spTree>
    <p:extLst>
      <p:ext uri="{BB962C8B-B14F-4D97-AF65-F5344CB8AC3E}">
        <p14:creationId xmlns:p14="http://schemas.microsoft.com/office/powerpoint/2010/main" val="282279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1257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9">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10">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eur-lex.europa.eu/resource.html?uri=cellar:2c2f2554-0faf-11e7-8a35-01aa75ed71a1.0017.02/DOC_3&amp;forma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op.europa.eu/en/publication-detail/-/publication/d787ea54-6a87-11eb-aeb5-01aa75ed71a1/language-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researchgate.net/publication/321385814_The_Six_Faces_of_the_Data_Cub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s://publications.europa.eu/en/publication-detail/-/publication/78a7f64a-d3ee-11e7-a5b9-01aa75ed71a1/language-e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sko.org/cyclo/interoperability#re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eos.org/document_management/Meetings/Plenary/34/Documents/CEOS_Interoperability_Terminology_Repor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eos.org/document_management/Meetings/SIT-Technical-Workshop/2017-SIT-Tech-Workshop/Presentations/04_SITTWS2017_MRI%20Framework%20Document%20v1.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53672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CEOS Interoperability Framework Initiative</a:t>
            </a:r>
          </a:p>
        </p:txBody>
      </p:sp>
      <p:sp>
        <p:nvSpPr>
          <p:cNvPr id="67" name="Google Shape;67;p7"/>
          <p:cNvSpPr/>
          <p:nvPr/>
        </p:nvSpPr>
        <p:spPr>
          <a:xfrm>
            <a:off x="7222284" y="4408793"/>
            <a:ext cx="4832943" cy="2201779"/>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Peter Strobl, EC-JRC</a:t>
            </a:r>
          </a:p>
          <a:p>
            <a:pPr marL="0" marR="0" lvl="0" indent="0" algn="r" rtl="0">
              <a:lnSpc>
                <a:spcPct val="150000"/>
              </a:lnSpc>
              <a:spcBef>
                <a:spcPts val="0"/>
              </a:spcBef>
              <a:spcAft>
                <a:spcPts val="0"/>
              </a:spcAft>
              <a:buNone/>
            </a:pPr>
            <a:r>
              <a:rPr lang="en-GB" sz="1800" b="1" dirty="0">
                <a:solidFill>
                  <a:schemeClr val="accent1"/>
                </a:solidFill>
              </a:rPr>
              <a:t>Matt </a:t>
            </a:r>
            <a:r>
              <a:rPr lang="en-GB" sz="1800" b="1" dirty="0" err="1">
                <a:solidFill>
                  <a:schemeClr val="accent1"/>
                </a:solidFill>
              </a:rPr>
              <a:t>Steventon</a:t>
            </a:r>
            <a:r>
              <a:rPr lang="en-GB" sz="1800" b="1" dirty="0">
                <a:solidFill>
                  <a:schemeClr val="accent1"/>
                </a:solidFill>
              </a:rPr>
              <a:t>, </a:t>
            </a:r>
            <a:r>
              <a:rPr lang="en-GB" sz="1800" b="1" dirty="0" err="1">
                <a:solidFill>
                  <a:schemeClr val="accent1"/>
                </a:solidFill>
              </a:rPr>
              <a:t>Symbioscomms</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ID: 2022.10.</a:t>
            </a:r>
            <a:r>
              <a:rPr lang="en-GB" sz="1800" b="1" dirty="0">
                <a:solidFill>
                  <a:schemeClr val="accent1"/>
                </a:solidFill>
              </a:rPr>
              <a:t>05</a:t>
            </a:r>
            <a:r>
              <a:rPr lang="en-GB" sz="1800" b="1" i="0" u="none" strike="noStrike" cap="none" dirty="0">
                <a:solidFill>
                  <a:schemeClr val="accent1"/>
                </a:solidFill>
                <a:latin typeface="Arial"/>
                <a:ea typeface="Arial"/>
                <a:cs typeface="Arial"/>
                <a:sym typeface="Arial"/>
              </a:rPr>
              <a:t>_16.20</a:t>
            </a:r>
            <a:endParaRPr sz="1800" dirty="0"/>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WGISS-54/WGCV-51</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Tokyo, Japan (JAXA)</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3-7 </a:t>
            </a:r>
            <a:r>
              <a:rPr lang="en-GB" sz="1800" b="1" dirty="0">
                <a:solidFill>
                  <a:schemeClr val="accent1"/>
                </a:solidFill>
              </a:rPr>
              <a:t>Octo</a:t>
            </a:r>
            <a:r>
              <a:rPr lang="en-GB" sz="1800" b="1" i="0" u="none" strike="noStrike" cap="none" dirty="0">
                <a:solidFill>
                  <a:schemeClr val="accent1"/>
                </a:solidFill>
                <a:latin typeface="Arial"/>
                <a:ea typeface="Arial"/>
                <a:cs typeface="Arial"/>
                <a:sym typeface="Arial"/>
              </a:rPr>
              <a:t>ber 2022</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EC1339-A7C0-DFB5-C3ED-CB483ECDF99A}"/>
              </a:ext>
            </a:extLst>
          </p:cNvPr>
          <p:cNvSpPr>
            <a:spLocks noGrp="1"/>
          </p:cNvSpPr>
          <p:nvPr>
            <p:ph type="body" idx="1"/>
          </p:nvPr>
        </p:nvSpPr>
        <p:spPr/>
        <p:txBody>
          <a:bodyPr/>
          <a:lstStyle/>
          <a:p>
            <a:pPr marL="152396" indent="0">
              <a:buNone/>
            </a:pPr>
            <a:r>
              <a:rPr lang="en-GB" dirty="0"/>
              <a:t>However, we are not acting in free space:</a:t>
            </a:r>
          </a:p>
          <a:p>
            <a:r>
              <a:rPr lang="en-GB" dirty="0"/>
              <a:t>Interoperability is a major common concern in all modern societies</a:t>
            </a:r>
          </a:p>
          <a:p>
            <a:r>
              <a:rPr lang="en-GB" dirty="0"/>
              <a:t>Interoperability has been extensively studied in areas ranging from public administration, to transportation, supply chains, health care and of course IT-systems</a:t>
            </a:r>
          </a:p>
          <a:p>
            <a:r>
              <a:rPr lang="en-GB" dirty="0"/>
              <a:t>hierarchical models exist side by side with sequential and transversal approaches, certain elements are common, others differ</a:t>
            </a:r>
          </a:p>
          <a:p>
            <a:r>
              <a:rPr lang="en-GB" dirty="0"/>
              <a:t>a few examples:</a:t>
            </a:r>
          </a:p>
          <a:p>
            <a:endParaRPr lang="en-GB" dirty="0"/>
          </a:p>
        </p:txBody>
      </p:sp>
      <p:sp>
        <p:nvSpPr>
          <p:cNvPr id="2" name="Title 1">
            <a:extLst>
              <a:ext uri="{FF2B5EF4-FFF2-40B4-BE49-F238E27FC236}">
                <a16:creationId xmlns:a16="http://schemas.microsoft.com/office/drawing/2014/main" id="{BFF05BE8-0C6E-AD50-3760-84FE2E945780}"/>
              </a:ext>
            </a:extLst>
          </p:cNvPr>
          <p:cNvSpPr>
            <a:spLocks noGrp="1"/>
          </p:cNvSpPr>
          <p:nvPr>
            <p:ph type="title"/>
          </p:nvPr>
        </p:nvSpPr>
        <p:spPr/>
        <p:txBody>
          <a:bodyPr>
            <a:normAutofit/>
          </a:bodyPr>
          <a:lstStyle/>
          <a:p>
            <a:r>
              <a:rPr lang="en-GB" dirty="0"/>
              <a:t>(n)one fits all?</a:t>
            </a:r>
          </a:p>
        </p:txBody>
      </p:sp>
    </p:spTree>
    <p:extLst>
      <p:ext uri="{BB962C8B-B14F-4D97-AF65-F5344CB8AC3E}">
        <p14:creationId xmlns:p14="http://schemas.microsoft.com/office/powerpoint/2010/main" val="213690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body" idx="1"/>
          </p:nvPr>
        </p:nvSpPr>
        <p:spPr>
          <a:xfrm>
            <a:off x="324233" y="1558533"/>
            <a:ext cx="11495400" cy="466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GB"/>
              <a:t>Various (non-EO-specific) frameworks exist…</a:t>
            </a:r>
            <a:endParaRPr/>
          </a:p>
        </p:txBody>
      </p:sp>
      <p:sp>
        <p:nvSpPr>
          <p:cNvPr id="241" name="Google Shape;241;p38"/>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bit of brainstorming…</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0"/>
          <p:cNvPicPr preferRelativeResize="0"/>
          <p:nvPr/>
        </p:nvPicPr>
        <p:blipFill rotWithShape="1">
          <a:blip r:embed="rId3">
            <a:alphaModFix/>
          </a:blip>
          <a:srcRect/>
          <a:stretch/>
        </p:blipFill>
        <p:spPr>
          <a:xfrm>
            <a:off x="1421652" y="1047375"/>
            <a:ext cx="9348695" cy="5261429"/>
          </a:xfrm>
          <a:prstGeom prst="rect">
            <a:avLst/>
          </a:prstGeom>
          <a:noFill/>
          <a:ln>
            <a:noFill/>
          </a:ln>
        </p:spPr>
      </p:pic>
      <p:sp>
        <p:nvSpPr>
          <p:cNvPr id="254" name="Google Shape;254;p40"/>
          <p:cNvSpPr txBox="1"/>
          <p:nvPr/>
        </p:nvSpPr>
        <p:spPr>
          <a:xfrm>
            <a:off x="141515" y="6221928"/>
            <a:ext cx="11963700" cy="3693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None/>
            </a:pPr>
            <a:r>
              <a:rPr lang="en-GB"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https://eur-lex.europa.eu/resource.html?uri=cellar:2c2f2554-0faf-11e7-8a35-01aa75ed71a1.0017.02/DOC_3&amp;format=PDF</a:t>
            </a:r>
            <a:endParaRPr sz="1600" b="0" i="0" u="none" strike="noStrike" cap="none">
              <a:solidFill>
                <a:srgbClr val="000000"/>
              </a:solidFill>
              <a:latin typeface="Arial"/>
              <a:ea typeface="Arial"/>
              <a:cs typeface="Arial"/>
              <a:sym typeface="Arial"/>
            </a:endParaRPr>
          </a:p>
        </p:txBody>
      </p:sp>
      <p:sp>
        <p:nvSpPr>
          <p:cNvPr id="255" name="Google Shape;255;p40"/>
          <p:cNvSpPr txBox="1">
            <a:spLocks noGrp="1"/>
          </p:cNvSpPr>
          <p:nvPr>
            <p:ph type="title"/>
          </p:nvPr>
        </p:nvSpPr>
        <p:spPr>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110810"/>
              <a:buNone/>
            </a:pPr>
            <a:r>
              <a:rPr lang="en-GB"/>
              <a:t>European Interoperability Framework</a:t>
            </a:r>
            <a:endParaRPr/>
          </a:p>
        </p:txBody>
      </p:sp>
      <p:sp>
        <p:nvSpPr>
          <p:cNvPr id="256" name="Google Shape;256;p40"/>
          <p:cNvSpPr/>
          <p:nvPr/>
        </p:nvSpPr>
        <p:spPr>
          <a:xfrm>
            <a:off x="3344193" y="4758332"/>
            <a:ext cx="5894100" cy="864300"/>
          </a:xfrm>
          <a:prstGeom prst="rect">
            <a:avLst/>
          </a:prstGeom>
          <a:solidFill>
            <a:schemeClr val="accent1">
              <a:alpha val="1765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rgbClr val="0070C0"/>
              </a:solidFill>
              <a:latin typeface="Arial"/>
              <a:ea typeface="Arial"/>
              <a:cs typeface="Arial"/>
              <a:sym typeface="Arial"/>
            </a:endParaRPr>
          </a:p>
        </p:txBody>
      </p:sp>
      <p:sp>
        <p:nvSpPr>
          <p:cNvPr id="257" name="Google Shape;257;p40"/>
          <p:cNvSpPr/>
          <p:nvPr/>
        </p:nvSpPr>
        <p:spPr>
          <a:xfrm>
            <a:off x="3344193" y="2193309"/>
            <a:ext cx="5894100" cy="763500"/>
          </a:xfrm>
          <a:prstGeom prst="rect">
            <a:avLst/>
          </a:prstGeom>
          <a:solidFill>
            <a:srgbClr val="7030A0">
              <a:alpha val="1765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58" name="Google Shape;258;p40"/>
          <p:cNvSpPr/>
          <p:nvPr/>
        </p:nvSpPr>
        <p:spPr>
          <a:xfrm>
            <a:off x="3344193" y="2977616"/>
            <a:ext cx="5894100" cy="874800"/>
          </a:xfrm>
          <a:prstGeom prst="rect">
            <a:avLst/>
          </a:prstGeom>
          <a:solidFill>
            <a:srgbClr val="FF0000">
              <a:alpha val="1765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59" name="Google Shape;259;p40"/>
          <p:cNvSpPr/>
          <p:nvPr/>
        </p:nvSpPr>
        <p:spPr>
          <a:xfrm>
            <a:off x="3344193" y="3873151"/>
            <a:ext cx="5894100" cy="864300"/>
          </a:xfrm>
          <a:prstGeom prst="rect">
            <a:avLst/>
          </a:prstGeom>
          <a:solidFill>
            <a:srgbClr val="00B050">
              <a:alpha val="1765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9" descr="Interoperability (IEKO)"/>
          <p:cNvPicPr preferRelativeResize="0"/>
          <p:nvPr/>
        </p:nvPicPr>
        <p:blipFill rotWithShape="1">
          <a:blip r:embed="rId3">
            <a:alphaModFix/>
          </a:blip>
          <a:srcRect/>
          <a:stretch/>
        </p:blipFill>
        <p:spPr>
          <a:xfrm>
            <a:off x="1304151" y="1047999"/>
            <a:ext cx="9583698" cy="5303251"/>
          </a:xfrm>
          <a:prstGeom prst="rect">
            <a:avLst/>
          </a:prstGeom>
          <a:noFill/>
          <a:ln>
            <a:noFill/>
          </a:ln>
        </p:spPr>
      </p:pic>
      <p:sp>
        <p:nvSpPr>
          <p:cNvPr id="247" name="Google Shape;247;p39"/>
          <p:cNvSpPr txBox="1"/>
          <p:nvPr/>
        </p:nvSpPr>
        <p:spPr>
          <a:xfrm>
            <a:off x="1304151" y="6168096"/>
            <a:ext cx="9812700" cy="3387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Example from knowledge organisation (KO), https://www.isko.org/cyclo/interoperability</a:t>
            </a:r>
            <a:endParaRPr sz="1900"/>
          </a:p>
        </p:txBody>
      </p:sp>
      <p:sp>
        <p:nvSpPr>
          <p:cNvPr id="248" name="Google Shape;248;p39"/>
          <p:cNvSpPr txBox="1">
            <a:spLocks noGrp="1"/>
          </p:cNvSpPr>
          <p:nvPr>
            <p:ph type="title"/>
          </p:nvPr>
        </p:nvSpPr>
        <p:spPr>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110810"/>
              <a:buNone/>
            </a:pPr>
            <a:r>
              <a:rPr lang="en-GB" dirty="0"/>
              <a:t>IF for Knowledge Management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p:nvPr/>
        </p:nvSpPr>
        <p:spPr>
          <a:xfrm>
            <a:off x="141515" y="5952985"/>
            <a:ext cx="11963700" cy="6156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None/>
            </a:pPr>
            <a:r>
              <a:rPr lang="en-GB"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https://op.europa.eu/en/publication-detail/-/publication/d787ea54-6a87-11eb-aeb5-01aa75ed71a1/language-en</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*https://joinup.ec.europa.eu/collection/nifo-national-interoperability-framework-observatory/glossary</a:t>
            </a:r>
            <a:endParaRPr sz="1600" b="0" i="0" u="none" strike="noStrike" cap="none" dirty="0">
              <a:solidFill>
                <a:srgbClr val="000000"/>
              </a:solidFill>
              <a:latin typeface="Arial"/>
              <a:ea typeface="Arial"/>
              <a:cs typeface="Arial"/>
              <a:sym typeface="Arial"/>
            </a:endParaRPr>
          </a:p>
        </p:txBody>
      </p:sp>
      <p:sp>
        <p:nvSpPr>
          <p:cNvPr id="265" name="Google Shape;265;p41"/>
          <p:cNvSpPr txBox="1">
            <a:spLocks noGrp="1"/>
          </p:cNvSpPr>
          <p:nvPr>
            <p:ph type="title"/>
          </p:nvPr>
        </p:nvSpPr>
        <p:spPr>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110810"/>
              <a:buNone/>
            </a:pPr>
            <a:r>
              <a:rPr lang="en-GB" dirty="0"/>
              <a:t>IF of the European Open Science Cloud</a:t>
            </a:r>
            <a:endParaRPr dirty="0"/>
          </a:p>
        </p:txBody>
      </p:sp>
      <p:sp>
        <p:nvSpPr>
          <p:cNvPr id="266" name="Google Shape;266;p41"/>
          <p:cNvSpPr txBox="1"/>
          <p:nvPr/>
        </p:nvSpPr>
        <p:spPr>
          <a:xfrm>
            <a:off x="0" y="1057265"/>
            <a:ext cx="11702100" cy="5109020"/>
          </a:xfrm>
          <a:prstGeom prst="rect">
            <a:avLst/>
          </a:prstGeom>
          <a:noFill/>
          <a:ln>
            <a:noFill/>
          </a:ln>
        </p:spPr>
        <p:txBody>
          <a:bodyPr spcFirstLastPara="1" wrap="square" lIns="121900" tIns="60925" rIns="121900" bIns="60925" anchor="t" anchorCtr="0">
            <a:spAutoFit/>
          </a:bodyPr>
          <a:lstStyle/>
          <a:p>
            <a:pPr marL="381000" marR="0" lvl="0" indent="-387350" algn="l" rtl="0">
              <a:lnSpc>
                <a:spcPct val="100000"/>
              </a:lnSpc>
              <a:spcBef>
                <a:spcPts val="0"/>
              </a:spcBef>
              <a:spcAft>
                <a:spcPts val="0"/>
              </a:spcAft>
              <a:buClr>
                <a:srgbClr val="000000"/>
              </a:buClr>
              <a:buSzPts val="1900"/>
              <a:buFont typeface="Noto Sans Symbols"/>
              <a:buChar char="❑"/>
            </a:pPr>
            <a:r>
              <a:rPr lang="en-GB" sz="1800" b="1" i="0" u="none" strike="noStrike" cap="none" dirty="0">
                <a:solidFill>
                  <a:srgbClr val="7030A0"/>
                </a:solidFill>
                <a:latin typeface="Verdana"/>
                <a:ea typeface="Verdana"/>
                <a:cs typeface="Verdana"/>
                <a:sym typeface="Verdana"/>
              </a:rPr>
              <a:t>Legal interoperability</a:t>
            </a:r>
            <a:r>
              <a:rPr lang="en-GB" sz="1800" b="1" i="0" u="none" strike="noStrike" cap="none" baseline="30000" dirty="0">
                <a:solidFill>
                  <a:srgbClr val="7030A0"/>
                </a:solidFill>
                <a:latin typeface="Verdana"/>
                <a:ea typeface="Verdana"/>
                <a:cs typeface="Verdana"/>
                <a:sym typeface="Verdana"/>
              </a:rPr>
              <a:t>*</a:t>
            </a:r>
            <a:r>
              <a:rPr lang="en-GB" sz="1800" b="1" i="0" u="none" strike="noStrike" cap="none" dirty="0">
                <a:solidFill>
                  <a:srgbClr val="7030A0"/>
                </a:solidFill>
                <a:latin typeface="Verdana"/>
                <a:ea typeface="Verdana"/>
                <a:cs typeface="Verdana"/>
                <a:sym typeface="Verdana"/>
              </a:rPr>
              <a:t> </a:t>
            </a:r>
            <a:r>
              <a:rPr lang="en-GB" sz="1800" b="0" i="0" u="none" strike="noStrike" cap="none" dirty="0">
                <a:solidFill>
                  <a:srgbClr val="7030A0"/>
                </a:solidFill>
                <a:latin typeface="Verdana"/>
                <a:ea typeface="Verdana"/>
                <a:cs typeface="Verdana"/>
                <a:sym typeface="Verdana"/>
              </a:rPr>
              <a:t>is about ensuring that organisations operating under different legal frameworks, policies and strategies are able to work together. This might require that legislation does not block the establishment of European public services within and between Member States and that there are clear agreements about how to deal with differences in legislation across borders, including the option of putting in place new legislation.</a:t>
            </a:r>
            <a:r>
              <a:rPr lang="en-GB" sz="1800" b="0" i="0" u="none" strike="noStrike" cap="none" dirty="0">
                <a:solidFill>
                  <a:srgbClr val="000000"/>
                </a:solidFill>
                <a:latin typeface="Verdana"/>
                <a:ea typeface="Verdana"/>
                <a:cs typeface="Verdana"/>
                <a:sym typeface="Verdana"/>
              </a:rPr>
              <a:t> </a:t>
            </a:r>
            <a:endParaRPr sz="1800" dirty="0"/>
          </a:p>
          <a:p>
            <a:pPr marL="381000" marR="0" lvl="0" indent="-387350" algn="l" rtl="0">
              <a:lnSpc>
                <a:spcPct val="100000"/>
              </a:lnSpc>
              <a:spcBef>
                <a:spcPts val="0"/>
              </a:spcBef>
              <a:spcAft>
                <a:spcPts val="0"/>
              </a:spcAft>
              <a:buClr>
                <a:srgbClr val="000000"/>
              </a:buClr>
              <a:buSzPts val="1900"/>
              <a:buFont typeface="Noto Sans Symbols"/>
              <a:buChar char="❑"/>
            </a:pPr>
            <a:r>
              <a:rPr lang="en-GB" sz="1800" b="1" i="0" u="none" strike="noStrike" cap="none" dirty="0">
                <a:solidFill>
                  <a:srgbClr val="FF0000"/>
                </a:solidFill>
                <a:latin typeface="Verdana"/>
                <a:ea typeface="Verdana"/>
                <a:cs typeface="Verdana"/>
                <a:sym typeface="Verdana"/>
              </a:rPr>
              <a:t>Organisational interoperability </a:t>
            </a:r>
            <a:r>
              <a:rPr lang="en-GB" sz="1800" b="0" i="0" u="none" strike="noStrike" cap="none" dirty="0">
                <a:solidFill>
                  <a:srgbClr val="FF0000"/>
                </a:solidFill>
                <a:latin typeface="Verdana"/>
                <a:ea typeface="Verdana"/>
                <a:cs typeface="Verdana"/>
                <a:sym typeface="Verdana"/>
              </a:rPr>
              <a:t>refers to the way in which organisations align their business processes, responsibilities and expectations to achieve commonly agreed and mutually beneficial goals (source: European Interoperability Framework). </a:t>
            </a:r>
            <a:endParaRPr sz="1800" dirty="0"/>
          </a:p>
          <a:p>
            <a:pPr marL="381000" marR="0" lvl="0" indent="-387350" algn="l" rtl="0">
              <a:lnSpc>
                <a:spcPct val="100000"/>
              </a:lnSpc>
              <a:spcBef>
                <a:spcPts val="0"/>
              </a:spcBef>
              <a:spcAft>
                <a:spcPts val="0"/>
              </a:spcAft>
              <a:buClr>
                <a:srgbClr val="000000"/>
              </a:buClr>
              <a:buSzPts val="1900"/>
              <a:buFont typeface="Noto Sans Symbols"/>
              <a:buChar char="❑"/>
            </a:pPr>
            <a:r>
              <a:rPr lang="en-GB" sz="1800" b="1" i="0" u="none" strike="noStrike" cap="none" dirty="0">
                <a:solidFill>
                  <a:srgbClr val="00B050"/>
                </a:solidFill>
                <a:latin typeface="Verdana"/>
                <a:ea typeface="Verdana"/>
                <a:cs typeface="Verdana"/>
                <a:sym typeface="Verdana"/>
              </a:rPr>
              <a:t>Semantic Interoperability. </a:t>
            </a:r>
            <a:r>
              <a:rPr lang="en-GB" sz="1800" b="0" i="0" u="none" strike="noStrike" cap="none" dirty="0">
                <a:solidFill>
                  <a:srgbClr val="00B050"/>
                </a:solidFill>
                <a:latin typeface="Verdana"/>
                <a:ea typeface="Verdana"/>
                <a:cs typeface="Verdana"/>
                <a:sym typeface="Verdana"/>
              </a:rPr>
              <a:t>It ensures that the precise format and meaning of exchanged data and information is preserved and understood throughout exchanges between parties, in other words ‘what is sent is what is understood’.</a:t>
            </a:r>
            <a:r>
              <a:rPr lang="en-GB" sz="1800" b="0" i="0" u="none" strike="noStrike" cap="none" baseline="30000" dirty="0">
                <a:solidFill>
                  <a:srgbClr val="00B050"/>
                </a:solidFill>
                <a:latin typeface="Verdana"/>
                <a:ea typeface="Verdana"/>
                <a:cs typeface="Verdana"/>
                <a:sym typeface="Verdana"/>
              </a:rPr>
              <a:t>* </a:t>
            </a:r>
            <a:endParaRPr sz="1800" dirty="0"/>
          </a:p>
          <a:p>
            <a:pPr marL="723900" marR="0" lvl="1" indent="-374650" algn="l" rtl="0">
              <a:lnSpc>
                <a:spcPct val="100000"/>
              </a:lnSpc>
              <a:spcBef>
                <a:spcPts val="0"/>
              </a:spcBef>
              <a:spcAft>
                <a:spcPts val="0"/>
              </a:spcAft>
              <a:buClr>
                <a:srgbClr val="000000"/>
              </a:buClr>
              <a:buSzPts val="1900"/>
              <a:buFont typeface="Arial"/>
              <a:buChar char="•"/>
            </a:pPr>
            <a:r>
              <a:rPr lang="en-GB" sz="1800" b="1" i="0" u="none" strike="noStrike" cap="none" dirty="0">
                <a:solidFill>
                  <a:srgbClr val="92D050"/>
                </a:solidFill>
                <a:latin typeface="Verdana"/>
                <a:ea typeface="Verdana"/>
                <a:cs typeface="Verdana"/>
                <a:sym typeface="Verdana"/>
              </a:rPr>
              <a:t>Syntactic interoperability. </a:t>
            </a:r>
            <a:r>
              <a:rPr lang="en-GB" sz="1800" b="0" i="0" u="none" strike="noStrike" cap="none" dirty="0">
                <a:solidFill>
                  <a:srgbClr val="92D050"/>
                </a:solidFill>
                <a:latin typeface="Verdana"/>
                <a:ea typeface="Verdana"/>
                <a:cs typeface="Verdana"/>
                <a:sym typeface="Verdana"/>
              </a:rPr>
              <a:t>If two or more systems use common data formats and communication protocols and are capable of communicating with each other using open standards (source: Interoperability - Wikipedia) </a:t>
            </a:r>
            <a:endParaRPr sz="1800" dirty="0"/>
          </a:p>
          <a:p>
            <a:pPr marL="381000" marR="0" lvl="0" indent="-387350" algn="l" rtl="0">
              <a:lnSpc>
                <a:spcPct val="100000"/>
              </a:lnSpc>
              <a:spcBef>
                <a:spcPts val="0"/>
              </a:spcBef>
              <a:spcAft>
                <a:spcPts val="0"/>
              </a:spcAft>
              <a:buClr>
                <a:srgbClr val="000000"/>
              </a:buClr>
              <a:buSzPts val="1900"/>
              <a:buFont typeface="Noto Sans Symbols"/>
              <a:buChar char="❑"/>
            </a:pPr>
            <a:r>
              <a:rPr lang="en-GB" sz="1800" b="1" i="0" u="none" strike="noStrike" cap="none" dirty="0">
                <a:solidFill>
                  <a:srgbClr val="0C5ADB"/>
                </a:solidFill>
                <a:latin typeface="Verdana"/>
                <a:ea typeface="Verdana"/>
                <a:cs typeface="Verdana"/>
                <a:sym typeface="Verdana"/>
              </a:rPr>
              <a:t>Technical interoperability</a:t>
            </a:r>
            <a:r>
              <a:rPr lang="en-GB" sz="1800" b="0" i="0" u="none" strike="noStrike" cap="none" dirty="0">
                <a:solidFill>
                  <a:srgbClr val="0C5ADB"/>
                </a:solidFill>
                <a:latin typeface="Verdana"/>
                <a:ea typeface="Verdana"/>
                <a:cs typeface="Verdana"/>
                <a:sym typeface="Verdana"/>
              </a:rPr>
              <a:t>. A characteristic of an Information Technology (IT) system, whose interfaces are completely understood, to work with other IT systems, at present or in the future, in either implementation or access, without any restrictions or with a controlled access (source: Interoperability - Wikipedia). </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body" idx="1"/>
          </p:nvPr>
        </p:nvSpPr>
        <p:spPr>
          <a:xfrm>
            <a:off x="324233" y="1558533"/>
            <a:ext cx="11495400" cy="466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GB" dirty="0"/>
              <a:t>… and a preliminary EO adaptation …</a:t>
            </a:r>
          </a:p>
        </p:txBody>
      </p:sp>
      <p:sp>
        <p:nvSpPr>
          <p:cNvPr id="241" name="Google Shape;241;p38"/>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48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 name="Title 1">
            <a:extLst>
              <a:ext uri="{FF2B5EF4-FFF2-40B4-BE49-F238E27FC236}">
                <a16:creationId xmlns:a16="http://schemas.microsoft.com/office/drawing/2014/main" id="{3594552D-E522-7A4D-A0D9-57C83F784820}"/>
              </a:ext>
            </a:extLst>
          </p:cNvPr>
          <p:cNvSpPr>
            <a:spLocks noGrp="1"/>
          </p:cNvSpPr>
          <p:nvPr>
            <p:ph type="title"/>
          </p:nvPr>
        </p:nvSpPr>
        <p:spPr/>
        <p:txBody>
          <a:bodyPr/>
          <a:lstStyle/>
          <a:p>
            <a:r>
              <a:rPr lang="en-GB" dirty="0"/>
              <a:t>An early EO IF?</a:t>
            </a:r>
          </a:p>
        </p:txBody>
      </p:sp>
      <p:pic>
        <p:nvPicPr>
          <p:cNvPr id="271" name="Google Shape;271;p42"/>
          <p:cNvPicPr preferRelativeResize="0">
            <a:picLocks noGrp="1"/>
          </p:cNvPicPr>
          <p:nvPr>
            <p:ph type="body" idx="4294967295"/>
          </p:nvPr>
        </p:nvPicPr>
        <p:blipFill rotWithShape="1">
          <a:blip r:embed="rId3">
            <a:alphaModFix/>
          </a:blip>
          <a:srcRect/>
          <a:stretch/>
        </p:blipFill>
        <p:spPr>
          <a:xfrm>
            <a:off x="1509996" y="1097281"/>
            <a:ext cx="8763557" cy="5013064"/>
          </a:xfrm>
          <a:prstGeom prst="rect">
            <a:avLst/>
          </a:prstGeom>
          <a:noFill/>
          <a:ln>
            <a:noFill/>
          </a:ln>
        </p:spPr>
      </p:pic>
      <p:sp>
        <p:nvSpPr>
          <p:cNvPr id="4" name="TextBox 3">
            <a:extLst>
              <a:ext uri="{FF2B5EF4-FFF2-40B4-BE49-F238E27FC236}">
                <a16:creationId xmlns:a16="http://schemas.microsoft.com/office/drawing/2014/main" id="{DD420904-DBF2-05C6-6E92-FE7FFEC5929D}"/>
              </a:ext>
            </a:extLst>
          </p:cNvPr>
          <p:cNvSpPr txBox="1"/>
          <p:nvPr/>
        </p:nvSpPr>
        <p:spPr>
          <a:xfrm>
            <a:off x="2485020" y="6166621"/>
            <a:ext cx="6691256"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hlinkClick r:id="rId4"/>
              </a:rPr>
              <a:t>https://www.researchgate.net/publication/321385814_The_Six_Faces_of_the_Data_Cube</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3551768" y="943112"/>
            <a:ext cx="5268270" cy="5040000"/>
            <a:chOff x="1118300" y="-271656"/>
            <a:chExt cx="6950600" cy="6649435"/>
          </a:xfrm>
        </p:grpSpPr>
        <p:sp>
          <p:nvSpPr>
            <p:cNvPr id="7" name="Rounded Rectangle 6"/>
            <p:cNvSpPr/>
            <p:nvPr/>
          </p:nvSpPr>
          <p:spPr>
            <a:xfrm>
              <a:off x="2635258" y="-271656"/>
              <a:ext cx="3916685" cy="3941545"/>
            </a:xfrm>
            <a:prstGeom prst="roundRect">
              <a:avLst/>
            </a:prstGeom>
            <a:blipFill rotWithShape="1">
              <a:blip r:embed="rId3"/>
              <a:stretch>
                <a:fillRect/>
              </a:stretch>
            </a:blipFill>
            <a:ln>
              <a:solidFill>
                <a:schemeClr val="tx1"/>
              </a:solidFill>
            </a:ln>
            <a:effectLst>
              <a:outerShdw blurRad="43180" dist="35687" dir="5400000" rotWithShape="0">
                <a:srgbClr val="000000">
                  <a:alpha val="42000"/>
                </a:srgbClr>
              </a:outerShdw>
              <a:softEdge rad="12700"/>
            </a:effectLst>
            <a:scene3d>
              <a:camera prst="orthographicFront">
                <a:rot lat="2100000" lon="2880000" rev="378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en-US" sz="2000" dirty="0"/>
            </a:p>
          </p:txBody>
        </p:sp>
        <p:grpSp>
          <p:nvGrpSpPr>
            <p:cNvPr id="8" name="Group 7"/>
            <p:cNvGrpSpPr/>
            <p:nvPr/>
          </p:nvGrpSpPr>
          <p:grpSpPr>
            <a:xfrm>
              <a:off x="1118300" y="2436234"/>
              <a:ext cx="6950600" cy="3941545"/>
              <a:chOff x="1106088" y="2436234"/>
              <a:chExt cx="6950600" cy="3941545"/>
            </a:xfrm>
          </p:grpSpPr>
          <p:sp>
            <p:nvSpPr>
              <p:cNvPr id="9" name="Rounded Rectangle 8"/>
              <p:cNvSpPr/>
              <p:nvPr/>
            </p:nvSpPr>
            <p:spPr>
              <a:xfrm>
                <a:off x="1106088" y="2436234"/>
                <a:ext cx="3916685" cy="3941545"/>
              </a:xfrm>
              <a:prstGeom prst="roundRect">
                <a:avLst/>
              </a:prstGeom>
              <a:blipFill rotWithShape="1">
                <a:blip r:embed="rId4"/>
                <a:stretch>
                  <a:fillRect/>
                </a:stretch>
              </a:blipFill>
              <a:ln>
                <a:solidFill>
                  <a:schemeClr val="tx1"/>
                </a:solidFill>
              </a:ln>
              <a:effectLst>
                <a:outerShdw blurRad="40000" dist="23000" dir="5400000" rotWithShape="0">
                  <a:srgbClr val="000000">
                    <a:alpha val="35000"/>
                  </a:srgbClr>
                </a:outerShdw>
                <a:softEdge rad="12700"/>
              </a:effectLst>
              <a:scene3d>
                <a:camera prst="orthographicFront">
                  <a:rot lat="1740000" lon="282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Rounded Rectangle 9"/>
              <p:cNvSpPr/>
              <p:nvPr/>
            </p:nvSpPr>
            <p:spPr>
              <a:xfrm>
                <a:off x="4140003" y="2436234"/>
                <a:ext cx="3916685" cy="3941545"/>
              </a:xfrm>
              <a:prstGeom prst="roundRect">
                <a:avLst/>
              </a:prstGeom>
              <a:blipFill rotWithShape="1">
                <a:blip r:embed="rId5"/>
                <a:stretch>
                  <a:fillRect/>
                </a:stretch>
              </a:blipFill>
              <a:ln>
                <a:solidFill>
                  <a:schemeClr val="tx1"/>
                </a:solidFill>
              </a:ln>
              <a:effectLst>
                <a:outerShdw blurRad="40000" dist="23000" dir="5400000" rotWithShape="0">
                  <a:srgbClr val="000000">
                    <a:alpha val="35000"/>
                  </a:srgbClr>
                </a:outerShdw>
                <a:softEdge rad="12700"/>
              </a:effectLst>
              <a:scene3d>
                <a:camera prst="orthographicFront">
                  <a:rot lat="2040000" lon="1872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sp>
        <p:nvSpPr>
          <p:cNvPr id="11" name="Rectangle 10"/>
          <p:cNvSpPr/>
          <p:nvPr/>
        </p:nvSpPr>
        <p:spPr>
          <a:xfrm>
            <a:off x="2105044" y="1438533"/>
            <a:ext cx="3410856" cy="954107"/>
          </a:xfrm>
          <a:prstGeom prst="rect">
            <a:avLst/>
          </a:prstGeom>
        </p:spPr>
        <p:txBody>
          <a:bodyPr wrap="square">
            <a:spAutoFit/>
          </a:bodyPr>
          <a:lstStyle/>
          <a:p>
            <a:pPr marL="342900" indent="-342900">
              <a:buFont typeface="Arial"/>
              <a:buChar char="•"/>
            </a:pPr>
            <a:r>
              <a:rPr lang="en-US" sz="2800" i="1" dirty="0" err="1">
                <a:solidFill>
                  <a:schemeClr val="accent1">
                    <a:lumMod val="75000"/>
                  </a:schemeClr>
                </a:solidFill>
              </a:rPr>
              <a:t>Parametrisation</a:t>
            </a:r>
            <a:endParaRPr lang="en-US" sz="2800" i="1" dirty="0">
              <a:solidFill>
                <a:schemeClr val="accent1">
                  <a:lumMod val="75000"/>
                </a:schemeClr>
              </a:solidFill>
            </a:endParaRPr>
          </a:p>
          <a:p>
            <a:pPr marL="342900" indent="-342900">
              <a:buFont typeface="Arial"/>
              <a:buChar char="•"/>
            </a:pPr>
            <a:r>
              <a:rPr lang="en-US" sz="2800" i="1" dirty="0">
                <a:solidFill>
                  <a:schemeClr val="accent1">
                    <a:lumMod val="75000"/>
                  </a:schemeClr>
                </a:solidFill>
              </a:rPr>
              <a:t>Semantics</a:t>
            </a:r>
          </a:p>
        </p:txBody>
      </p:sp>
      <p:sp>
        <p:nvSpPr>
          <p:cNvPr id="39" name="Rectangle 38"/>
          <p:cNvSpPr/>
          <p:nvPr/>
        </p:nvSpPr>
        <p:spPr>
          <a:xfrm>
            <a:off x="7178095" y="1340965"/>
            <a:ext cx="3410856" cy="954107"/>
          </a:xfrm>
          <a:prstGeom prst="rect">
            <a:avLst/>
          </a:prstGeom>
        </p:spPr>
        <p:txBody>
          <a:bodyPr wrap="square">
            <a:spAutoFit/>
          </a:bodyPr>
          <a:lstStyle/>
          <a:p>
            <a:pPr marL="342900" indent="-342900">
              <a:buFont typeface="Arial"/>
              <a:buChar char="•"/>
            </a:pPr>
            <a:r>
              <a:rPr lang="en-US" sz="2800" i="1" dirty="0">
                <a:solidFill>
                  <a:schemeClr val="accent1">
                    <a:lumMod val="75000"/>
                  </a:schemeClr>
                </a:solidFill>
              </a:rPr>
              <a:t>Quality metrics</a:t>
            </a:r>
          </a:p>
          <a:p>
            <a:pPr marL="887413" indent="-252413">
              <a:buFont typeface="Arial"/>
              <a:buChar char="•"/>
            </a:pPr>
            <a:r>
              <a:rPr lang="en-US" sz="2800" i="1" dirty="0">
                <a:solidFill>
                  <a:schemeClr val="accent1">
                    <a:lumMod val="75000"/>
                  </a:schemeClr>
                </a:solidFill>
              </a:rPr>
              <a:t>Metadata</a:t>
            </a:r>
          </a:p>
        </p:txBody>
      </p:sp>
      <p:sp>
        <p:nvSpPr>
          <p:cNvPr id="40" name="Rectangle 39"/>
          <p:cNvSpPr/>
          <p:nvPr/>
        </p:nvSpPr>
        <p:spPr>
          <a:xfrm>
            <a:off x="1272560" y="3051816"/>
            <a:ext cx="2793998" cy="2246769"/>
          </a:xfrm>
          <a:prstGeom prst="rect">
            <a:avLst/>
          </a:prstGeom>
        </p:spPr>
        <p:txBody>
          <a:bodyPr wrap="square">
            <a:spAutoFit/>
          </a:bodyPr>
          <a:lstStyle/>
          <a:p>
            <a:pPr marL="342900" indent="-342900">
              <a:buFont typeface="Arial"/>
              <a:buChar char="•"/>
            </a:pPr>
            <a:r>
              <a:rPr lang="en-US" sz="2800" i="1" dirty="0" err="1">
                <a:solidFill>
                  <a:schemeClr val="accent2">
                    <a:lumMod val="40000"/>
                    <a:lumOff val="60000"/>
                  </a:schemeClr>
                </a:solidFill>
              </a:rPr>
              <a:t>Discretisation</a:t>
            </a:r>
            <a:endParaRPr lang="en-US" sz="2800" i="1" dirty="0">
              <a:solidFill>
                <a:schemeClr val="accent2">
                  <a:lumMod val="40000"/>
                  <a:lumOff val="60000"/>
                </a:schemeClr>
              </a:solidFill>
            </a:endParaRPr>
          </a:p>
          <a:p>
            <a:pPr marL="342900" indent="-342900">
              <a:buFont typeface="Arial"/>
              <a:buChar char="•"/>
            </a:pPr>
            <a:r>
              <a:rPr lang="en-US" sz="2800" i="1" dirty="0" err="1">
                <a:solidFill>
                  <a:schemeClr val="accent2">
                    <a:lumMod val="40000"/>
                    <a:lumOff val="60000"/>
                  </a:schemeClr>
                </a:solidFill>
              </a:rPr>
              <a:t>Digitisation</a:t>
            </a:r>
            <a:endParaRPr lang="en-US" sz="2800" i="1" dirty="0">
              <a:solidFill>
                <a:schemeClr val="accent2">
                  <a:lumMod val="40000"/>
                  <a:lumOff val="60000"/>
                </a:schemeClr>
              </a:solidFill>
            </a:endParaRPr>
          </a:p>
          <a:p>
            <a:pPr marL="342900" indent="-342900">
              <a:buFont typeface="Arial"/>
              <a:buChar char="•"/>
            </a:pPr>
            <a:r>
              <a:rPr lang="en-US" sz="2800" i="1" dirty="0">
                <a:solidFill>
                  <a:schemeClr val="accent2">
                    <a:lumMod val="40000"/>
                    <a:lumOff val="60000"/>
                  </a:schemeClr>
                </a:solidFill>
              </a:rPr>
              <a:t>Binning (1D)</a:t>
            </a:r>
          </a:p>
          <a:p>
            <a:pPr marL="342900" indent="-342900">
              <a:buFont typeface="Arial"/>
              <a:buChar char="•"/>
            </a:pPr>
            <a:r>
              <a:rPr lang="en-US" sz="2800" i="1" dirty="0">
                <a:solidFill>
                  <a:schemeClr val="accent2">
                    <a:lumMod val="40000"/>
                    <a:lumOff val="60000"/>
                  </a:schemeClr>
                </a:solidFill>
              </a:rPr>
              <a:t>Gridding (2D) </a:t>
            </a:r>
          </a:p>
          <a:p>
            <a:pPr marL="342900" indent="-342900">
              <a:buFont typeface="Arial"/>
              <a:buChar char="•"/>
            </a:pPr>
            <a:r>
              <a:rPr lang="en-US" sz="2800" i="1" dirty="0">
                <a:solidFill>
                  <a:schemeClr val="accent2">
                    <a:lumMod val="40000"/>
                    <a:lumOff val="60000"/>
                  </a:schemeClr>
                </a:solidFill>
              </a:rPr>
              <a:t>Encoding</a:t>
            </a:r>
          </a:p>
        </p:txBody>
      </p:sp>
      <p:sp>
        <p:nvSpPr>
          <p:cNvPr id="41" name="Rectangle 40"/>
          <p:cNvSpPr/>
          <p:nvPr/>
        </p:nvSpPr>
        <p:spPr>
          <a:xfrm>
            <a:off x="8446270" y="3062675"/>
            <a:ext cx="2881532" cy="2246769"/>
          </a:xfrm>
          <a:prstGeom prst="rect">
            <a:avLst/>
          </a:prstGeom>
        </p:spPr>
        <p:txBody>
          <a:bodyPr wrap="square">
            <a:spAutoFit/>
          </a:bodyPr>
          <a:lstStyle/>
          <a:p>
            <a:pPr marL="342900" indent="-342900">
              <a:buFont typeface="Arial"/>
              <a:buChar char="•"/>
            </a:pPr>
            <a:r>
              <a:rPr lang="en-US" sz="2800" i="1" dirty="0">
                <a:solidFill>
                  <a:schemeClr val="accent3"/>
                </a:solidFill>
              </a:rPr>
              <a:t>Formats</a:t>
            </a:r>
          </a:p>
          <a:p>
            <a:pPr marL="342900" indent="-342900">
              <a:buFont typeface="Arial"/>
              <a:buChar char="•"/>
            </a:pPr>
            <a:r>
              <a:rPr lang="en-US" sz="2800" i="1" dirty="0">
                <a:solidFill>
                  <a:schemeClr val="accent3"/>
                </a:solidFill>
              </a:rPr>
              <a:t>File systems</a:t>
            </a:r>
          </a:p>
          <a:p>
            <a:pPr marL="342900" indent="-342900">
              <a:buFont typeface="Arial"/>
              <a:buChar char="•"/>
            </a:pPr>
            <a:r>
              <a:rPr lang="en-US" sz="2800" i="1" dirty="0">
                <a:solidFill>
                  <a:schemeClr val="accent3"/>
                </a:solidFill>
              </a:rPr>
              <a:t>Databases</a:t>
            </a:r>
          </a:p>
          <a:p>
            <a:pPr marL="342900" indent="-342900">
              <a:buFont typeface="Arial"/>
              <a:buChar char="•"/>
            </a:pPr>
            <a:r>
              <a:rPr lang="en-US" sz="2800" i="1" dirty="0">
                <a:solidFill>
                  <a:schemeClr val="accent3"/>
                </a:solidFill>
              </a:rPr>
              <a:t>Tiling</a:t>
            </a:r>
          </a:p>
          <a:p>
            <a:pPr marL="342900" indent="-342900">
              <a:buFont typeface="Arial"/>
              <a:buChar char="•"/>
            </a:pPr>
            <a:r>
              <a:rPr lang="en-US" sz="2800" i="1" dirty="0" err="1">
                <a:solidFill>
                  <a:schemeClr val="accent3"/>
                </a:solidFill>
              </a:rPr>
              <a:t>Organisation</a:t>
            </a:r>
            <a:endParaRPr lang="en-US" sz="2800" i="1" dirty="0">
              <a:solidFill>
                <a:schemeClr val="accent3"/>
              </a:solidFill>
            </a:endParaRPr>
          </a:p>
        </p:txBody>
      </p:sp>
      <p:sp>
        <p:nvSpPr>
          <p:cNvPr id="12" name="Text Box 5"/>
          <p:cNvSpPr txBox="1">
            <a:spLocks noChangeArrowheads="1"/>
          </p:cNvSpPr>
          <p:nvPr/>
        </p:nvSpPr>
        <p:spPr bwMode="auto">
          <a:xfrm>
            <a:off x="6815514" y="6202441"/>
            <a:ext cx="3865946" cy="233014"/>
          </a:xfrm>
          <a:prstGeom prst="rect">
            <a:avLst/>
          </a:prstGeom>
          <a:solidFill>
            <a:srgbClr val="FFFFFF"/>
          </a:solidFill>
          <a:ln w="9525">
            <a:noFill/>
            <a:round/>
            <a:headEnd/>
            <a:tailEnd/>
          </a:ln>
        </p:spPr>
        <p:txBody>
          <a:bodyPr wrap="square" lIns="90000" tIns="46800" rIns="90000" bIns="46800">
            <a:spAutoFit/>
          </a:bodyPr>
          <a:lstStyle/>
          <a:p>
            <a:pPr>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dirty="0"/>
              <a:t>[some illustrations courtesy: </a:t>
            </a:r>
            <a:r>
              <a:rPr lang="en-US" sz="900" i="1" dirty="0"/>
              <a:t>R. Gibb; P. Baumann/</a:t>
            </a:r>
            <a:r>
              <a:rPr lang="en-US" sz="900" i="1" dirty="0" err="1"/>
              <a:t>rasdaman</a:t>
            </a:r>
            <a:r>
              <a:rPr lang="en-US" sz="900" dirty="0"/>
              <a:t>]</a:t>
            </a:r>
            <a:endParaRPr lang="de-DE" sz="900" dirty="0">
              <a:latin typeface="Arial Narrow" pitchFamily="34" charset="0"/>
            </a:endParaRPr>
          </a:p>
        </p:txBody>
      </p:sp>
      <p:sp>
        <p:nvSpPr>
          <p:cNvPr id="3" name="Title 1">
            <a:extLst>
              <a:ext uri="{FF2B5EF4-FFF2-40B4-BE49-F238E27FC236}">
                <a16:creationId xmlns:a16="http://schemas.microsoft.com/office/drawing/2014/main" id="{717E1C49-FD07-472D-80EB-7702AC3275AE}"/>
              </a:ext>
            </a:extLst>
          </p:cNvPr>
          <p:cNvSpPr>
            <a:spLocks noGrp="1"/>
          </p:cNvSpPr>
          <p:nvPr>
            <p:ph type="title"/>
          </p:nvPr>
        </p:nvSpPr>
        <p:spPr>
          <a:xfrm>
            <a:off x="176048" y="175939"/>
            <a:ext cx="9386864" cy="779002"/>
          </a:xfrm>
          <a:noFill/>
          <a:ln>
            <a:noFill/>
          </a:ln>
        </p:spPr>
        <p:txBody>
          <a:bodyPr spcFirstLastPara="1" wrap="square" lIns="91425" tIns="45700" rIns="91425" bIns="45700" anchor="t" anchorCtr="0">
            <a:noAutofit/>
          </a:bodyPr>
          <a:lstStyle/>
          <a:p>
            <a:pPr>
              <a:lnSpc>
                <a:spcPct val="90000"/>
              </a:lnSpc>
              <a:buClr>
                <a:schemeClr val="lt1"/>
              </a:buClr>
              <a:buSzPts val="4400"/>
            </a:pPr>
            <a:r>
              <a:rPr lang="en-GB" sz="4400" dirty="0">
                <a:solidFill>
                  <a:schemeClr val="lt1"/>
                </a:solidFill>
              </a:rPr>
              <a:t>Faces 1-3</a:t>
            </a:r>
          </a:p>
        </p:txBody>
      </p:sp>
    </p:spTree>
    <p:extLst>
      <p:ext uri="{BB962C8B-B14F-4D97-AF65-F5344CB8AC3E}">
        <p14:creationId xmlns:p14="http://schemas.microsoft.com/office/powerpoint/2010/main" val="18717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ppt_y</p:attrName>
                                        </p:attrNameLst>
                                      </p:cBhvr>
                                      <p:tavLst>
                                        <p:tav tm="0">
                                          <p:val>
                                            <p:strVal val="#ppt_y+#ppt_h*1.125000"/>
                                          </p:val>
                                        </p:tav>
                                        <p:tav tm="100000">
                                          <p:val>
                                            <p:strVal val="#ppt_y"/>
                                          </p:val>
                                        </p:tav>
                                      </p:tavLst>
                                    </p:anim>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p:tgtEl>
                                          <p:spTgt spid="40"/>
                                        </p:tgtEl>
                                        <p:attrNameLst>
                                          <p:attrName>ppt_x</p:attrName>
                                        </p:attrNameLst>
                                      </p:cBhvr>
                                      <p:tavLst>
                                        <p:tav tm="0">
                                          <p:val>
                                            <p:strVal val="#ppt_x+#ppt_w*1.125000"/>
                                          </p:val>
                                        </p:tav>
                                        <p:tav tm="100000">
                                          <p:val>
                                            <p:strVal val="#ppt_x"/>
                                          </p:val>
                                        </p:tav>
                                      </p:tavLst>
                                    </p:anim>
                                    <p:animEffect transition="in" filter="wipe(left)">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p:tgtEl>
                                          <p:spTgt spid="41"/>
                                        </p:tgtEl>
                                        <p:attrNameLst>
                                          <p:attrName>ppt_x</p:attrName>
                                        </p:attrNameLst>
                                      </p:cBhvr>
                                      <p:tavLst>
                                        <p:tav tm="0">
                                          <p:val>
                                            <p:strVal val="#ppt_x-#ppt_w*1.125000"/>
                                          </p:val>
                                        </p:tav>
                                        <p:tav tm="100000">
                                          <p:val>
                                            <p:strVal val="#ppt_x"/>
                                          </p:val>
                                        </p:tav>
                                      </p:tavLst>
                                    </p:anim>
                                    <p:animEffect transition="in" filter="wipe(right)">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a:extLst>
              <a:ext uri="{FF2B5EF4-FFF2-40B4-BE49-F238E27FC236}">
                <a16:creationId xmlns:a16="http://schemas.microsoft.com/office/drawing/2014/main" id="{9D74C5D0-A70C-FD43-8E71-95500BD5ED55}"/>
              </a:ext>
            </a:extLst>
          </p:cNvPr>
          <p:cNvSpPr txBox="1">
            <a:spLocks noChangeArrowheads="1"/>
          </p:cNvSpPr>
          <p:nvPr/>
        </p:nvSpPr>
        <p:spPr bwMode="auto">
          <a:xfrm>
            <a:off x="1522440" y="5947435"/>
            <a:ext cx="8219587" cy="510012"/>
          </a:xfrm>
          <a:prstGeom prst="rect">
            <a:avLst/>
          </a:prstGeom>
          <a:solidFill>
            <a:srgbClr val="FFFFFF"/>
          </a:solidFill>
          <a:ln w="9525">
            <a:noFill/>
            <a:round/>
            <a:headEnd/>
            <a:tailEnd/>
          </a:ln>
        </p:spPr>
        <p:txBody>
          <a:bodyPr wrap="square" lIns="90000" tIns="46800" rIns="90000" bIns="46800">
            <a:spAutoFit/>
          </a:bodyPr>
          <a:lstStyle/>
          <a:p>
            <a:pPr>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dirty="0">
                <a:latin typeface="Times New Roman" panose="02020603050405020304" pitchFamily="18" charset="0"/>
                <a:cs typeface="Times New Roman" panose="02020603050405020304" pitchFamily="18" charset="0"/>
              </a:rPr>
              <a:t>P. </a:t>
            </a:r>
            <a:r>
              <a:rPr lang="en-US" sz="900" dirty="0" err="1">
                <a:latin typeface="Times New Roman" panose="02020603050405020304" pitchFamily="18" charset="0"/>
                <a:cs typeface="Times New Roman" panose="02020603050405020304" pitchFamily="18" charset="0"/>
              </a:rPr>
              <a:t>Strobl</a:t>
            </a:r>
            <a:r>
              <a:rPr lang="en-US" sz="900" dirty="0">
                <a:latin typeface="Times New Roman" panose="02020603050405020304" pitchFamily="18" charset="0"/>
                <a:cs typeface="Times New Roman" panose="02020603050405020304" pitchFamily="18" charset="0"/>
              </a:rPr>
              <a:t>, P. Baumann, A. Lewis, Z. </a:t>
            </a:r>
            <a:r>
              <a:rPr lang="en-US" sz="900" dirty="0" err="1">
                <a:latin typeface="Times New Roman" panose="02020603050405020304" pitchFamily="18" charset="0"/>
                <a:cs typeface="Times New Roman" panose="02020603050405020304" pitchFamily="18" charset="0"/>
              </a:rPr>
              <a:t>Szantoi</a:t>
            </a:r>
            <a:r>
              <a:rPr lang="en-US" sz="900" dirty="0">
                <a:latin typeface="Times New Roman" panose="02020603050405020304" pitchFamily="18" charset="0"/>
                <a:cs typeface="Times New Roman" panose="02020603050405020304" pitchFamily="18" charset="0"/>
              </a:rPr>
              <a:t>, B. Killough, M. </a:t>
            </a:r>
            <a:r>
              <a:rPr lang="en-US" sz="900" dirty="0" err="1">
                <a:latin typeface="Times New Roman" panose="02020603050405020304" pitchFamily="18" charset="0"/>
                <a:cs typeface="Times New Roman" panose="02020603050405020304" pitchFamily="18" charset="0"/>
              </a:rPr>
              <a:t>Purss</a:t>
            </a:r>
            <a:r>
              <a:rPr lang="en-US" sz="900" dirty="0">
                <a:latin typeface="Times New Roman" panose="02020603050405020304" pitchFamily="18" charset="0"/>
                <a:cs typeface="Times New Roman" panose="02020603050405020304" pitchFamily="18" charset="0"/>
              </a:rPr>
              <a:t>,</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M. </a:t>
            </a:r>
            <a:r>
              <a:rPr lang="en-US" sz="900" dirty="0" err="1">
                <a:latin typeface="Times New Roman" panose="02020603050405020304" pitchFamily="18" charset="0"/>
                <a:cs typeface="Times New Roman" panose="02020603050405020304" pitchFamily="18" charset="0"/>
              </a:rPr>
              <a:t>Craglia</a:t>
            </a:r>
            <a:r>
              <a:rPr lang="en-US" sz="900" dirty="0">
                <a:latin typeface="Times New Roman" panose="02020603050405020304" pitchFamily="18" charset="0"/>
                <a:cs typeface="Times New Roman" panose="02020603050405020304" pitchFamily="18" charset="0"/>
              </a:rPr>
              <a:t>, S. </a:t>
            </a:r>
            <a:r>
              <a:rPr lang="en-US" sz="900" dirty="0" err="1">
                <a:latin typeface="Times New Roman" panose="02020603050405020304" pitchFamily="18" charset="0"/>
                <a:cs typeface="Times New Roman" panose="02020603050405020304" pitchFamily="18" charset="0"/>
              </a:rPr>
              <a:t>Nativi</a:t>
            </a:r>
            <a:r>
              <a:rPr lang="en-US" sz="900" dirty="0">
                <a:latin typeface="Times New Roman" panose="02020603050405020304" pitchFamily="18" charset="0"/>
                <a:cs typeface="Times New Roman" panose="02020603050405020304" pitchFamily="18" charset="0"/>
              </a:rPr>
              <a:t>, A. Held and T. </a:t>
            </a:r>
            <a:r>
              <a:rPr lang="en-US" sz="900" dirty="0" err="1">
                <a:latin typeface="Times New Roman" panose="02020603050405020304" pitchFamily="18" charset="0"/>
                <a:cs typeface="Times New Roman" panose="02020603050405020304" pitchFamily="18" charset="0"/>
              </a:rPr>
              <a:t>Dhu</a:t>
            </a:r>
            <a:r>
              <a:rPr lang="en-US" sz="900" dirty="0">
                <a:latin typeface="Times New Roman" panose="02020603050405020304" pitchFamily="18" charset="0"/>
                <a:cs typeface="Times New Roman" panose="02020603050405020304" pitchFamily="18" charset="0"/>
              </a:rPr>
              <a:t>, (2017), "The Six Faces of the Data Cube”</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BiDS’17, Toulouse (France), </a:t>
            </a:r>
            <a:r>
              <a:rPr lang="en-US" sz="900" dirty="0">
                <a:latin typeface="Times New Roman" panose="02020603050405020304" pitchFamily="18" charset="0"/>
                <a:cs typeface="Times New Roman" panose="02020603050405020304" pitchFamily="18" charset="0"/>
                <a:hlinkClick r:id="rId3"/>
              </a:rPr>
              <a:t>https://</a:t>
            </a:r>
            <a:r>
              <a:rPr lang="en-US" sz="900" dirty="0" err="1">
                <a:latin typeface="Times New Roman" panose="02020603050405020304" pitchFamily="18" charset="0"/>
                <a:cs typeface="Times New Roman" panose="02020603050405020304" pitchFamily="18" charset="0"/>
                <a:hlinkClick r:id="rId3"/>
              </a:rPr>
              <a:t>publications.europa.eu</a:t>
            </a:r>
            <a:r>
              <a:rPr lang="en-US" sz="900" dirty="0">
                <a:latin typeface="Times New Roman" panose="02020603050405020304" pitchFamily="18" charset="0"/>
                <a:cs typeface="Times New Roman" panose="02020603050405020304" pitchFamily="18" charset="0"/>
                <a:hlinkClick r:id="rId3"/>
              </a:rPr>
              <a:t>/</a:t>
            </a:r>
            <a:r>
              <a:rPr lang="en-US" sz="900" dirty="0" err="1">
                <a:latin typeface="Times New Roman" panose="02020603050405020304" pitchFamily="18" charset="0"/>
                <a:cs typeface="Times New Roman" panose="02020603050405020304" pitchFamily="18" charset="0"/>
                <a:hlinkClick r:id="rId3"/>
              </a:rPr>
              <a:t>en</a:t>
            </a:r>
            <a:r>
              <a:rPr lang="en-US" sz="900" dirty="0">
                <a:latin typeface="Times New Roman" panose="02020603050405020304" pitchFamily="18" charset="0"/>
                <a:cs typeface="Times New Roman" panose="02020603050405020304" pitchFamily="18" charset="0"/>
                <a:hlinkClick r:id="rId3"/>
              </a:rPr>
              <a:t>/publication-detail/-/publication/78a7f64a-d3ee-11e7-a5b9-01aa75ed71a1/language-</a:t>
            </a:r>
            <a:r>
              <a:rPr lang="en-US" sz="900" dirty="0" err="1">
                <a:latin typeface="Times New Roman" panose="02020603050405020304" pitchFamily="18" charset="0"/>
                <a:cs typeface="Times New Roman" panose="02020603050405020304" pitchFamily="18" charset="0"/>
                <a:hlinkClick r:id="rId3"/>
              </a:rPr>
              <a:t>en</a:t>
            </a:r>
            <a:endParaRPr lang="de-DE" sz="900" dirty="0">
              <a:latin typeface="Times New Roman" panose="02020603050405020304" pitchFamily="18" charset="0"/>
              <a:cs typeface="Times New Roman" panose="02020603050405020304" pitchFamily="18" charset="0"/>
            </a:endParaRPr>
          </a:p>
        </p:txBody>
      </p:sp>
      <p:grpSp>
        <p:nvGrpSpPr>
          <p:cNvPr id="12" name="Group 11"/>
          <p:cNvGrpSpPr>
            <a:grpSpLocks noChangeAspect="1"/>
          </p:cNvGrpSpPr>
          <p:nvPr/>
        </p:nvGrpSpPr>
        <p:grpSpPr>
          <a:xfrm>
            <a:off x="3556006" y="943225"/>
            <a:ext cx="5268270" cy="5040000"/>
            <a:chOff x="1118300" y="-271656"/>
            <a:chExt cx="6950600" cy="6649435"/>
          </a:xfrm>
        </p:grpSpPr>
        <p:sp>
          <p:nvSpPr>
            <p:cNvPr id="13" name="Rounded Rectangle 12"/>
            <p:cNvSpPr/>
            <p:nvPr/>
          </p:nvSpPr>
          <p:spPr>
            <a:xfrm>
              <a:off x="2635258" y="-271656"/>
              <a:ext cx="3916685" cy="3941545"/>
            </a:xfrm>
            <a:prstGeom prst="roundRect">
              <a:avLst/>
            </a:prstGeom>
            <a:blipFill rotWithShape="1">
              <a:blip r:embed="rId4"/>
              <a:stretch>
                <a:fillRect/>
              </a:stretch>
            </a:blipFill>
            <a:ln>
              <a:solidFill>
                <a:schemeClr val="tx1"/>
              </a:solidFill>
            </a:ln>
            <a:effectLst>
              <a:outerShdw blurRad="43180" dist="35687" dir="5400000" rotWithShape="0">
                <a:srgbClr val="000000">
                  <a:alpha val="42000"/>
                </a:srgbClr>
              </a:outerShdw>
              <a:softEdge rad="12700"/>
            </a:effectLst>
            <a:scene3d>
              <a:camera prst="orthographicFront">
                <a:rot lat="2100000" lon="2880000" rev="378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en-US" sz="2000" dirty="0"/>
            </a:p>
          </p:txBody>
        </p:sp>
        <p:grpSp>
          <p:nvGrpSpPr>
            <p:cNvPr id="14" name="Group 13"/>
            <p:cNvGrpSpPr/>
            <p:nvPr/>
          </p:nvGrpSpPr>
          <p:grpSpPr>
            <a:xfrm>
              <a:off x="1118300" y="2436234"/>
              <a:ext cx="6950600" cy="3941545"/>
              <a:chOff x="1106088" y="2436234"/>
              <a:chExt cx="6950600" cy="3941545"/>
            </a:xfrm>
          </p:grpSpPr>
          <p:sp>
            <p:nvSpPr>
              <p:cNvPr id="15" name="Rounded Rectangle 14"/>
              <p:cNvSpPr/>
              <p:nvPr/>
            </p:nvSpPr>
            <p:spPr>
              <a:xfrm>
                <a:off x="1106088" y="2436234"/>
                <a:ext cx="3916685" cy="3941545"/>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tx1"/>
                </a:solidFill>
              </a:ln>
              <a:effectLst>
                <a:outerShdw blurRad="40000" dist="23000" dir="5400000" rotWithShape="0">
                  <a:srgbClr val="000000">
                    <a:alpha val="35000"/>
                  </a:srgbClr>
                </a:outerShdw>
                <a:softEdge rad="12700"/>
              </a:effectLst>
              <a:scene3d>
                <a:camera prst="orthographicFront">
                  <a:rot lat="1740000" lon="282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6" name="Rounded Rectangle 15"/>
              <p:cNvSpPr/>
              <p:nvPr/>
            </p:nvSpPr>
            <p:spPr>
              <a:xfrm>
                <a:off x="4140003" y="2436234"/>
                <a:ext cx="3916685" cy="3941545"/>
              </a:xfrm>
              <a:prstGeom prst="roundRect">
                <a:avLst/>
              </a:prstGeom>
              <a:blipFill rotWithShape="1">
                <a:blip r:embed="rId6"/>
                <a:stretch>
                  <a:fillRect/>
                </a:stretch>
              </a:blipFill>
              <a:ln>
                <a:solidFill>
                  <a:schemeClr val="tx1"/>
                </a:solidFill>
              </a:ln>
              <a:effectLst>
                <a:outerShdw blurRad="40000" dist="23000" dir="5400000" rotWithShape="0">
                  <a:srgbClr val="000000">
                    <a:alpha val="35000"/>
                  </a:srgbClr>
                </a:outerShdw>
                <a:softEdge rad="12700"/>
              </a:effectLst>
              <a:scene3d>
                <a:camera prst="orthographicFront">
                  <a:rot lat="2040000" lon="1872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grpSp>
      <p:sp>
        <p:nvSpPr>
          <p:cNvPr id="17" name="Rectangle 16"/>
          <p:cNvSpPr/>
          <p:nvPr/>
        </p:nvSpPr>
        <p:spPr>
          <a:xfrm>
            <a:off x="1302918" y="2727594"/>
            <a:ext cx="3025289" cy="3108543"/>
          </a:xfrm>
          <a:prstGeom prst="rect">
            <a:avLst/>
          </a:prstGeom>
        </p:spPr>
        <p:txBody>
          <a:bodyPr wrap="square">
            <a:spAutoFit/>
          </a:bodyPr>
          <a:lstStyle/>
          <a:p>
            <a:pPr marL="342900" indent="-342900">
              <a:buFont typeface="Arial"/>
              <a:buChar char="•"/>
            </a:pPr>
            <a:r>
              <a:rPr lang="en-US" sz="2800" i="1" dirty="0">
                <a:solidFill>
                  <a:srgbClr val="AF1CFF"/>
                </a:solidFill>
              </a:rPr>
              <a:t>Functionality:</a:t>
            </a:r>
          </a:p>
          <a:p>
            <a:pPr marL="573088" lvl="1" indent="-285750">
              <a:buFont typeface="Courier New" panose="02070309020205020404" pitchFamily="49" charset="0"/>
              <a:buChar char="o"/>
            </a:pPr>
            <a:r>
              <a:rPr lang="en-US" sz="2800" i="1" dirty="0">
                <a:solidFill>
                  <a:srgbClr val="AF1CFF"/>
                </a:solidFill>
              </a:rPr>
              <a:t>Querying</a:t>
            </a:r>
          </a:p>
          <a:p>
            <a:pPr marL="573088" lvl="1" indent="-285750">
              <a:buFont typeface="Courier New" panose="02070309020205020404" pitchFamily="49" charset="0"/>
              <a:buChar char="o"/>
            </a:pPr>
            <a:r>
              <a:rPr lang="en-US" sz="2800" i="1" dirty="0">
                <a:solidFill>
                  <a:srgbClr val="AF1CFF"/>
                </a:solidFill>
              </a:rPr>
              <a:t>I/O</a:t>
            </a:r>
          </a:p>
          <a:p>
            <a:pPr marL="573088" lvl="1" indent="-285750">
              <a:buFont typeface="Courier New" panose="02070309020205020404" pitchFamily="49" charset="0"/>
              <a:buChar char="o"/>
            </a:pPr>
            <a:r>
              <a:rPr lang="en-US" sz="2800" i="1" dirty="0">
                <a:solidFill>
                  <a:srgbClr val="AF1CFF"/>
                </a:solidFill>
              </a:rPr>
              <a:t>Manipulation</a:t>
            </a:r>
          </a:p>
          <a:p>
            <a:pPr marL="573088" lvl="1" indent="-285750">
              <a:buFont typeface="Courier New" panose="02070309020205020404" pitchFamily="49" charset="0"/>
              <a:buChar char="o"/>
            </a:pPr>
            <a:r>
              <a:rPr lang="en-US" sz="2800" i="1" dirty="0">
                <a:solidFill>
                  <a:srgbClr val="AF1CFF"/>
                </a:solidFill>
              </a:rPr>
              <a:t>Analysis</a:t>
            </a:r>
          </a:p>
          <a:p>
            <a:pPr marL="573088" lvl="1" indent="-285750">
              <a:buFont typeface="Courier New" panose="02070309020205020404" pitchFamily="49" charset="0"/>
              <a:buChar char="o"/>
            </a:pPr>
            <a:r>
              <a:rPr lang="en-US" sz="2800" i="1" dirty="0" err="1">
                <a:solidFill>
                  <a:srgbClr val="AF1CFF"/>
                </a:solidFill>
              </a:rPr>
              <a:t>Visualisation</a:t>
            </a:r>
            <a:endParaRPr lang="en-US" sz="2800" i="1" dirty="0">
              <a:solidFill>
                <a:srgbClr val="AF1CFF"/>
              </a:solidFill>
            </a:endParaRPr>
          </a:p>
          <a:p>
            <a:pPr marL="342900" indent="-342900">
              <a:buFont typeface="Arial"/>
              <a:buChar char="•"/>
            </a:pPr>
            <a:r>
              <a:rPr lang="en-US" sz="2800" i="1" dirty="0">
                <a:solidFill>
                  <a:srgbClr val="AF1CFF"/>
                </a:solidFill>
              </a:rPr>
              <a:t>APIs</a:t>
            </a:r>
          </a:p>
        </p:txBody>
      </p:sp>
      <p:sp>
        <p:nvSpPr>
          <p:cNvPr id="18" name="Rectangle 17"/>
          <p:cNvSpPr/>
          <p:nvPr/>
        </p:nvSpPr>
        <p:spPr>
          <a:xfrm>
            <a:off x="7653332" y="5460005"/>
            <a:ext cx="2652040" cy="523220"/>
          </a:xfrm>
          <a:prstGeom prst="rect">
            <a:avLst/>
          </a:prstGeom>
        </p:spPr>
        <p:txBody>
          <a:bodyPr wrap="square">
            <a:spAutoFit/>
          </a:bodyPr>
          <a:lstStyle/>
          <a:p>
            <a:pPr marL="457200" indent="-457200">
              <a:buFont typeface="Wingdings" pitchFamily="2" charset="2"/>
              <a:buChar char="Ø"/>
            </a:pPr>
            <a:r>
              <a:rPr lang="en-US" sz="2800" i="1" dirty="0">
                <a:solidFill>
                  <a:srgbClr val="C6A625"/>
                </a:solidFill>
              </a:rPr>
              <a:t>Standards</a:t>
            </a:r>
          </a:p>
        </p:txBody>
      </p:sp>
      <p:sp>
        <p:nvSpPr>
          <p:cNvPr id="11" name="Rectangle 10"/>
          <p:cNvSpPr/>
          <p:nvPr/>
        </p:nvSpPr>
        <p:spPr>
          <a:xfrm>
            <a:off x="2534519" y="977794"/>
            <a:ext cx="3693211" cy="1384995"/>
          </a:xfrm>
          <a:prstGeom prst="rect">
            <a:avLst/>
          </a:prstGeom>
        </p:spPr>
        <p:txBody>
          <a:bodyPr wrap="square">
            <a:spAutoFit/>
          </a:bodyPr>
          <a:lstStyle/>
          <a:p>
            <a:pPr marL="342900" indent="-342900">
              <a:buFont typeface="Arial"/>
              <a:buChar char="•"/>
            </a:pPr>
            <a:r>
              <a:rPr lang="en-US" sz="2800" i="1" dirty="0">
                <a:solidFill>
                  <a:schemeClr val="bg1">
                    <a:lumMod val="25000"/>
                  </a:schemeClr>
                </a:solidFill>
              </a:rPr>
              <a:t>IT Hardware</a:t>
            </a:r>
            <a:br>
              <a:rPr lang="en-US" sz="2800" i="1" dirty="0">
                <a:solidFill>
                  <a:schemeClr val="bg1">
                    <a:lumMod val="25000"/>
                  </a:schemeClr>
                </a:solidFill>
              </a:rPr>
            </a:br>
            <a:r>
              <a:rPr lang="en-US" sz="2800" i="1" dirty="0">
                <a:solidFill>
                  <a:schemeClr val="bg1">
                    <a:lumMod val="25000"/>
                  </a:schemeClr>
                </a:solidFill>
              </a:rPr>
              <a:t>(storage, proc.</a:t>
            </a:r>
            <a:br>
              <a:rPr lang="en-US" sz="2800" i="1" dirty="0">
                <a:solidFill>
                  <a:schemeClr val="bg1">
                    <a:lumMod val="25000"/>
                  </a:schemeClr>
                </a:solidFill>
              </a:rPr>
            </a:br>
            <a:r>
              <a:rPr lang="en-US" sz="2800" i="1" dirty="0">
                <a:solidFill>
                  <a:schemeClr val="bg1">
                    <a:lumMod val="25000"/>
                  </a:schemeClr>
                </a:solidFill>
              </a:rPr>
              <a:t>network)</a:t>
            </a:r>
          </a:p>
        </p:txBody>
      </p:sp>
      <p:sp>
        <p:nvSpPr>
          <p:cNvPr id="39" name="Rectangle 38"/>
          <p:cNvSpPr/>
          <p:nvPr/>
        </p:nvSpPr>
        <p:spPr>
          <a:xfrm>
            <a:off x="7291983" y="1143040"/>
            <a:ext cx="3968237" cy="954107"/>
          </a:xfrm>
          <a:prstGeom prst="rect">
            <a:avLst/>
          </a:prstGeom>
        </p:spPr>
        <p:txBody>
          <a:bodyPr wrap="square">
            <a:spAutoFit/>
          </a:bodyPr>
          <a:lstStyle/>
          <a:p>
            <a:pPr marL="342900" indent="-342900">
              <a:buFont typeface="Arial"/>
              <a:buChar char="•"/>
            </a:pPr>
            <a:r>
              <a:rPr lang="en-US" sz="2800" i="1" dirty="0">
                <a:solidFill>
                  <a:schemeClr val="bg1">
                    <a:lumMod val="25000"/>
                  </a:schemeClr>
                </a:solidFill>
              </a:rPr>
              <a:t>Facilities</a:t>
            </a:r>
            <a:br>
              <a:rPr lang="en-US" sz="2800" i="1" dirty="0">
                <a:solidFill>
                  <a:schemeClr val="bg1">
                    <a:lumMod val="25000"/>
                  </a:schemeClr>
                </a:solidFill>
              </a:rPr>
            </a:br>
            <a:r>
              <a:rPr lang="en-US" sz="2800" i="1" dirty="0">
                <a:solidFill>
                  <a:schemeClr val="bg1">
                    <a:lumMod val="25000"/>
                  </a:schemeClr>
                </a:solidFill>
              </a:rPr>
              <a:t>(buildings, power, </a:t>
            </a:r>
            <a:r>
              <a:rPr lang="mr-IN" sz="2800" i="1" dirty="0">
                <a:solidFill>
                  <a:schemeClr val="bg1">
                    <a:lumMod val="25000"/>
                  </a:schemeClr>
                </a:solidFill>
              </a:rPr>
              <a:t>…</a:t>
            </a:r>
            <a:r>
              <a:rPr lang="en-US" sz="2800" i="1" dirty="0">
                <a:solidFill>
                  <a:schemeClr val="bg1">
                    <a:lumMod val="25000"/>
                  </a:schemeClr>
                </a:solidFill>
              </a:rPr>
              <a:t>)</a:t>
            </a:r>
          </a:p>
        </p:txBody>
      </p:sp>
      <p:cxnSp>
        <p:nvCxnSpPr>
          <p:cNvPr id="3" name="Straight Connector 2">
            <a:extLst>
              <a:ext uri="{FF2B5EF4-FFF2-40B4-BE49-F238E27FC236}">
                <a16:creationId xmlns:a16="http://schemas.microsoft.com/office/drawing/2014/main" id="{8A202C82-AFDC-C409-E593-043DFB8E4062}"/>
              </a:ext>
            </a:extLst>
          </p:cNvPr>
          <p:cNvCxnSpPr>
            <a:cxnSpLocks/>
          </p:cNvCxnSpPr>
          <p:nvPr/>
        </p:nvCxnSpPr>
        <p:spPr>
          <a:xfrm flipV="1">
            <a:off x="6524693" y="5207431"/>
            <a:ext cx="1472432" cy="6287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2176C40-34D1-9176-F751-D524F9F64DD6}"/>
              </a:ext>
            </a:extLst>
          </p:cNvPr>
          <p:cNvCxnSpPr>
            <a:cxnSpLocks/>
          </p:cNvCxnSpPr>
          <p:nvPr/>
        </p:nvCxnSpPr>
        <p:spPr>
          <a:xfrm flipV="1">
            <a:off x="6679769" y="4990454"/>
            <a:ext cx="1317356" cy="992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E28EBD-1379-A225-7A6F-E01E8AA08D52}"/>
              </a:ext>
            </a:extLst>
          </p:cNvPr>
          <p:cNvSpPr>
            <a:spLocks noGrp="1"/>
          </p:cNvSpPr>
          <p:nvPr>
            <p:ph type="title"/>
          </p:nvPr>
        </p:nvSpPr>
        <p:spPr>
          <a:xfrm>
            <a:off x="176048" y="175939"/>
            <a:ext cx="9386864" cy="779002"/>
          </a:xfrm>
          <a:noFill/>
          <a:ln>
            <a:noFill/>
          </a:ln>
        </p:spPr>
        <p:txBody>
          <a:bodyPr spcFirstLastPara="1" wrap="square" lIns="91425" tIns="45700" rIns="91425" bIns="45700" anchor="t" anchorCtr="0">
            <a:noAutofit/>
          </a:bodyPr>
          <a:lstStyle/>
          <a:p>
            <a:pPr>
              <a:lnSpc>
                <a:spcPct val="90000"/>
              </a:lnSpc>
              <a:buClr>
                <a:schemeClr val="lt1"/>
              </a:buClr>
              <a:buSzPts val="4400"/>
            </a:pPr>
            <a:r>
              <a:rPr lang="en-GB" sz="4400" dirty="0">
                <a:solidFill>
                  <a:schemeClr val="lt1"/>
                </a:solidFill>
              </a:rPr>
              <a:t>Faces 4-6</a:t>
            </a:r>
          </a:p>
        </p:txBody>
      </p:sp>
    </p:spTree>
    <p:extLst>
      <p:ext uri="{BB962C8B-B14F-4D97-AF65-F5344CB8AC3E}">
        <p14:creationId xmlns:p14="http://schemas.microsoft.com/office/powerpoint/2010/main" val="194631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ppt_y</p:attrName>
                                        </p:attrNameLst>
                                      </p:cBhvr>
                                      <p:tavLst>
                                        <p:tav tm="0">
                                          <p:val>
                                            <p:strVal val="#ppt_y+#ppt_h*1.125000"/>
                                          </p:val>
                                        </p:tav>
                                        <p:tav tm="100000">
                                          <p:val>
                                            <p:strVal val="#ppt_y"/>
                                          </p:val>
                                        </p:tav>
                                      </p:tavLst>
                                    </p:anim>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ppt_x</p:attrName>
                                        </p:attrNameLst>
                                      </p:cBhvr>
                                      <p:tavLst>
                                        <p:tav tm="0">
                                          <p:val>
                                            <p:strVal val="#ppt_x-#ppt_w*1.125000"/>
                                          </p:val>
                                        </p:tav>
                                        <p:tav tm="100000">
                                          <p:val>
                                            <p:strVal val="#ppt_x"/>
                                          </p:val>
                                        </p:tav>
                                      </p:tavLst>
                                    </p:anim>
                                    <p:animEffect transition="in" filter="wipe(righ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1DADD3-C8BA-AFC7-D60D-CE98500CEC7C}"/>
              </a:ext>
            </a:extLst>
          </p:cNvPr>
          <p:cNvSpPr>
            <a:spLocks noGrp="1"/>
          </p:cNvSpPr>
          <p:nvPr>
            <p:ph type="body" idx="1"/>
          </p:nvPr>
        </p:nvSpPr>
        <p:spPr>
          <a:xfrm>
            <a:off x="324233" y="1558533"/>
            <a:ext cx="11495400" cy="2529373"/>
          </a:xfrm>
        </p:spPr>
        <p:txBody>
          <a:bodyPr/>
          <a:lstStyle/>
          <a:p>
            <a:r>
              <a:rPr lang="en-GB" dirty="0"/>
              <a:t>Interoperability of everything (data) with everything else is neither possible nor necessary</a:t>
            </a:r>
          </a:p>
          <a:p>
            <a:pPr>
              <a:buFont typeface="Wingdings" pitchFamily="2" charset="2"/>
              <a:buChar char="Ø"/>
            </a:pPr>
            <a:r>
              <a:rPr lang="en-GB" dirty="0"/>
              <a:t>Interoperability requires communalities, i.e. a certain structure or organisation</a:t>
            </a:r>
          </a:p>
          <a:p>
            <a:pPr>
              <a:buFont typeface="Courier New" panose="02070309020205020404" pitchFamily="49" charset="0"/>
              <a:buChar char="o"/>
            </a:pPr>
            <a:r>
              <a:rPr lang="en-GB" dirty="0"/>
              <a:t>For EO data that is traditionally the ‘CEOS Levels’</a:t>
            </a:r>
          </a:p>
        </p:txBody>
      </p:sp>
      <p:sp>
        <p:nvSpPr>
          <p:cNvPr id="2" name="Title 1">
            <a:extLst>
              <a:ext uri="{FF2B5EF4-FFF2-40B4-BE49-F238E27FC236}">
                <a16:creationId xmlns:a16="http://schemas.microsoft.com/office/drawing/2014/main" id="{19DC6AB8-DFC5-1DB8-8839-6904C4943DE5}"/>
              </a:ext>
            </a:extLst>
          </p:cNvPr>
          <p:cNvSpPr>
            <a:spLocks noGrp="1"/>
          </p:cNvSpPr>
          <p:nvPr>
            <p:ph type="title"/>
          </p:nvPr>
        </p:nvSpPr>
        <p:spPr/>
        <p:txBody>
          <a:bodyPr/>
          <a:lstStyle/>
          <a:p>
            <a:r>
              <a:rPr lang="en-GB" dirty="0"/>
              <a:t>Thoughts on face 3 (organisation)</a:t>
            </a:r>
          </a:p>
        </p:txBody>
      </p:sp>
      <p:grpSp>
        <p:nvGrpSpPr>
          <p:cNvPr id="10" name="Group 9">
            <a:extLst>
              <a:ext uri="{FF2B5EF4-FFF2-40B4-BE49-F238E27FC236}">
                <a16:creationId xmlns:a16="http://schemas.microsoft.com/office/drawing/2014/main" id="{DDE82932-0F00-9A7F-2FEE-EBD2F2AE1273}"/>
              </a:ext>
            </a:extLst>
          </p:cNvPr>
          <p:cNvGrpSpPr/>
          <p:nvPr/>
        </p:nvGrpSpPr>
        <p:grpSpPr>
          <a:xfrm>
            <a:off x="1170225" y="5113466"/>
            <a:ext cx="9803410" cy="602428"/>
            <a:chOff x="176048" y="5425440"/>
            <a:chExt cx="9803410" cy="602428"/>
          </a:xfrm>
          <a:noFill/>
        </p:grpSpPr>
        <p:sp>
          <p:nvSpPr>
            <p:cNvPr id="4" name="Rounded Rectangle 3">
              <a:extLst>
                <a:ext uri="{FF2B5EF4-FFF2-40B4-BE49-F238E27FC236}">
                  <a16:creationId xmlns:a16="http://schemas.microsoft.com/office/drawing/2014/main" id="{3FA6A84E-91DE-9837-D965-46449533A842}"/>
                </a:ext>
              </a:extLst>
            </p:cNvPr>
            <p:cNvSpPr/>
            <p:nvPr/>
          </p:nvSpPr>
          <p:spPr>
            <a:xfrm>
              <a:off x="176048" y="5425440"/>
              <a:ext cx="1663510" cy="6024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reconstructing</a:t>
              </a:r>
            </a:p>
            <a:p>
              <a:pPr algn="ctr"/>
              <a:r>
                <a:rPr lang="en-GB" dirty="0">
                  <a:solidFill>
                    <a:schemeClr val="tx1"/>
                  </a:solidFill>
                </a:rPr>
                <a:t>supplementing</a:t>
              </a:r>
            </a:p>
          </p:txBody>
        </p:sp>
        <p:sp>
          <p:nvSpPr>
            <p:cNvPr id="5" name="Rounded Rectangle 4">
              <a:extLst>
                <a:ext uri="{FF2B5EF4-FFF2-40B4-BE49-F238E27FC236}">
                  <a16:creationId xmlns:a16="http://schemas.microsoft.com/office/drawing/2014/main" id="{A08334DE-C75B-CA95-9F92-7F92F901F912}"/>
                </a:ext>
              </a:extLst>
            </p:cNvPr>
            <p:cNvSpPr/>
            <p:nvPr/>
          </p:nvSpPr>
          <p:spPr>
            <a:xfrm>
              <a:off x="2211023" y="5425440"/>
              <a:ext cx="1663510" cy="6024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reformatting</a:t>
              </a:r>
              <a:br>
                <a:rPr lang="en-GB" dirty="0">
                  <a:solidFill>
                    <a:schemeClr val="tx1"/>
                  </a:solidFill>
                </a:rPr>
              </a:br>
              <a:r>
                <a:rPr lang="en-GB" dirty="0">
                  <a:solidFill>
                    <a:schemeClr val="tx1"/>
                  </a:solidFill>
                </a:rPr>
                <a:t>calibration</a:t>
              </a:r>
            </a:p>
          </p:txBody>
        </p:sp>
        <p:sp>
          <p:nvSpPr>
            <p:cNvPr id="6" name="Rounded Rectangle 5">
              <a:extLst>
                <a:ext uri="{FF2B5EF4-FFF2-40B4-BE49-F238E27FC236}">
                  <a16:creationId xmlns:a16="http://schemas.microsoft.com/office/drawing/2014/main" id="{60259B84-D862-D6FD-7569-EB71AF51A28D}"/>
                </a:ext>
              </a:extLst>
            </p:cNvPr>
            <p:cNvSpPr/>
            <p:nvPr/>
          </p:nvSpPr>
          <p:spPr>
            <a:xfrm>
              <a:off x="4245998" y="5425440"/>
              <a:ext cx="1663510" cy="6024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correction</a:t>
              </a:r>
            </a:p>
            <a:p>
              <a:pPr algn="ctr"/>
              <a:r>
                <a:rPr lang="en-GB" dirty="0">
                  <a:solidFill>
                    <a:schemeClr val="tx1"/>
                  </a:solidFill>
                </a:rPr>
                <a:t>orthorectification</a:t>
              </a:r>
            </a:p>
          </p:txBody>
        </p:sp>
        <p:sp>
          <p:nvSpPr>
            <p:cNvPr id="7" name="Rounded Rectangle 6">
              <a:extLst>
                <a:ext uri="{FF2B5EF4-FFF2-40B4-BE49-F238E27FC236}">
                  <a16:creationId xmlns:a16="http://schemas.microsoft.com/office/drawing/2014/main" id="{9882888F-11EE-AB92-E7C6-5EE792E5E48B}"/>
                </a:ext>
              </a:extLst>
            </p:cNvPr>
            <p:cNvSpPr/>
            <p:nvPr/>
          </p:nvSpPr>
          <p:spPr>
            <a:xfrm>
              <a:off x="6280973" y="5425440"/>
              <a:ext cx="1663510" cy="6024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harmonisation</a:t>
              </a:r>
              <a:br>
                <a:rPr lang="en-GB" dirty="0">
                  <a:solidFill>
                    <a:schemeClr val="tx1"/>
                  </a:solidFill>
                </a:rPr>
              </a:br>
              <a:r>
                <a:rPr lang="en-GB" dirty="0">
                  <a:solidFill>
                    <a:schemeClr val="tx1"/>
                  </a:solidFill>
                </a:rPr>
                <a:t>resampling</a:t>
              </a:r>
            </a:p>
          </p:txBody>
        </p:sp>
        <p:sp>
          <p:nvSpPr>
            <p:cNvPr id="8" name="Rounded Rectangle 7">
              <a:extLst>
                <a:ext uri="{FF2B5EF4-FFF2-40B4-BE49-F238E27FC236}">
                  <a16:creationId xmlns:a16="http://schemas.microsoft.com/office/drawing/2014/main" id="{D9E3601B-CF05-60FE-DB06-C060935E385B}"/>
                </a:ext>
              </a:extLst>
            </p:cNvPr>
            <p:cNvSpPr/>
            <p:nvPr/>
          </p:nvSpPr>
          <p:spPr>
            <a:xfrm>
              <a:off x="8315948" y="5425440"/>
              <a:ext cx="1663510" cy="6024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modelling</a:t>
              </a:r>
            </a:p>
            <a:p>
              <a:pPr algn="ctr"/>
              <a:r>
                <a:rPr lang="en-GB" dirty="0">
                  <a:solidFill>
                    <a:schemeClr val="tx1"/>
                  </a:solidFill>
                </a:rPr>
                <a:t>fusion</a:t>
              </a:r>
            </a:p>
          </p:txBody>
        </p:sp>
      </p:grpSp>
      <p:grpSp>
        <p:nvGrpSpPr>
          <p:cNvPr id="11" name="Group 10">
            <a:extLst>
              <a:ext uri="{FF2B5EF4-FFF2-40B4-BE49-F238E27FC236}">
                <a16:creationId xmlns:a16="http://schemas.microsoft.com/office/drawing/2014/main" id="{CFE5B7BC-CBC1-5A5C-3ACC-AD9C1BA04F09}"/>
              </a:ext>
            </a:extLst>
          </p:cNvPr>
          <p:cNvGrpSpPr/>
          <p:nvPr/>
        </p:nvGrpSpPr>
        <p:grpSpPr>
          <a:xfrm>
            <a:off x="152739" y="4520634"/>
            <a:ext cx="11838387" cy="602428"/>
            <a:chOff x="176048" y="5425440"/>
            <a:chExt cx="11838387" cy="602428"/>
          </a:xfrm>
        </p:grpSpPr>
        <p:sp>
          <p:nvSpPr>
            <p:cNvPr id="12" name="Rounded Rectangle 11">
              <a:extLst>
                <a:ext uri="{FF2B5EF4-FFF2-40B4-BE49-F238E27FC236}">
                  <a16:creationId xmlns:a16="http://schemas.microsoft.com/office/drawing/2014/main" id="{DE6D3239-3904-1146-8B5F-072226B23FFD}"/>
                </a:ext>
              </a:extLst>
            </p:cNvPr>
            <p:cNvSpPr/>
            <p:nvPr/>
          </p:nvSpPr>
          <p:spPr>
            <a:xfrm>
              <a:off x="176048" y="5425440"/>
              <a:ext cx="1663510" cy="6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Raw Data</a:t>
              </a:r>
            </a:p>
          </p:txBody>
        </p:sp>
        <p:sp>
          <p:nvSpPr>
            <p:cNvPr id="13" name="Rounded Rectangle 12">
              <a:extLst>
                <a:ext uri="{FF2B5EF4-FFF2-40B4-BE49-F238E27FC236}">
                  <a16:creationId xmlns:a16="http://schemas.microsoft.com/office/drawing/2014/main" id="{A08120EB-5BE7-FCC1-1959-ADFE0C4624C9}"/>
                </a:ext>
              </a:extLst>
            </p:cNvPr>
            <p:cNvSpPr/>
            <p:nvPr/>
          </p:nvSpPr>
          <p:spPr>
            <a:xfrm>
              <a:off x="2211023" y="5425440"/>
              <a:ext cx="1663510" cy="6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Level 0</a:t>
              </a:r>
            </a:p>
          </p:txBody>
        </p:sp>
        <p:sp>
          <p:nvSpPr>
            <p:cNvPr id="14" name="Rounded Rectangle 13">
              <a:extLst>
                <a:ext uri="{FF2B5EF4-FFF2-40B4-BE49-F238E27FC236}">
                  <a16:creationId xmlns:a16="http://schemas.microsoft.com/office/drawing/2014/main" id="{E8EC12DA-FD6C-DC6C-F3C3-A6D5B0DD85FA}"/>
                </a:ext>
              </a:extLst>
            </p:cNvPr>
            <p:cNvSpPr/>
            <p:nvPr/>
          </p:nvSpPr>
          <p:spPr>
            <a:xfrm>
              <a:off x="4245998" y="5425440"/>
              <a:ext cx="1663510" cy="6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Level 1</a:t>
              </a:r>
            </a:p>
          </p:txBody>
        </p:sp>
        <p:sp>
          <p:nvSpPr>
            <p:cNvPr id="15" name="Rounded Rectangle 14">
              <a:extLst>
                <a:ext uri="{FF2B5EF4-FFF2-40B4-BE49-F238E27FC236}">
                  <a16:creationId xmlns:a16="http://schemas.microsoft.com/office/drawing/2014/main" id="{99D07598-91ED-62A1-BD96-FEB4924509BA}"/>
                </a:ext>
              </a:extLst>
            </p:cNvPr>
            <p:cNvSpPr/>
            <p:nvPr/>
          </p:nvSpPr>
          <p:spPr>
            <a:xfrm>
              <a:off x="6280973" y="5425440"/>
              <a:ext cx="1663510" cy="6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Level 2</a:t>
              </a:r>
            </a:p>
          </p:txBody>
        </p:sp>
        <p:sp>
          <p:nvSpPr>
            <p:cNvPr id="16" name="Rounded Rectangle 15">
              <a:extLst>
                <a:ext uri="{FF2B5EF4-FFF2-40B4-BE49-F238E27FC236}">
                  <a16:creationId xmlns:a16="http://schemas.microsoft.com/office/drawing/2014/main" id="{7EEC716A-47A8-84CC-6F5B-C598D4383727}"/>
                </a:ext>
              </a:extLst>
            </p:cNvPr>
            <p:cNvSpPr/>
            <p:nvPr/>
          </p:nvSpPr>
          <p:spPr>
            <a:xfrm>
              <a:off x="8315948" y="5425440"/>
              <a:ext cx="1663510" cy="6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Level 3</a:t>
              </a:r>
            </a:p>
          </p:txBody>
        </p:sp>
        <p:sp>
          <p:nvSpPr>
            <p:cNvPr id="17" name="Rounded Rectangle 16">
              <a:extLst>
                <a:ext uri="{FF2B5EF4-FFF2-40B4-BE49-F238E27FC236}">
                  <a16:creationId xmlns:a16="http://schemas.microsoft.com/office/drawing/2014/main" id="{18CCAB36-3109-FCC2-E209-E6DD21EADE39}"/>
                </a:ext>
              </a:extLst>
            </p:cNvPr>
            <p:cNvSpPr/>
            <p:nvPr/>
          </p:nvSpPr>
          <p:spPr>
            <a:xfrm>
              <a:off x="10350925" y="5425440"/>
              <a:ext cx="1663510" cy="6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Level4</a:t>
              </a:r>
            </a:p>
          </p:txBody>
        </p:sp>
      </p:grpSp>
      <p:cxnSp>
        <p:nvCxnSpPr>
          <p:cNvPr id="19" name="Straight Arrow Connector 18">
            <a:extLst>
              <a:ext uri="{FF2B5EF4-FFF2-40B4-BE49-F238E27FC236}">
                <a16:creationId xmlns:a16="http://schemas.microsoft.com/office/drawing/2014/main" id="{739992DA-0CE8-1A36-23C8-43B89F2FEB0F}"/>
              </a:ext>
            </a:extLst>
          </p:cNvPr>
          <p:cNvCxnSpPr>
            <a:cxnSpLocks/>
            <a:stCxn id="12" idx="3"/>
            <a:endCxn id="13" idx="1"/>
          </p:cNvCxnSpPr>
          <p:nvPr/>
        </p:nvCxnSpPr>
        <p:spPr>
          <a:xfrm>
            <a:off x="1816249" y="4821848"/>
            <a:ext cx="37146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325E66-3BDB-4530-779E-633F73AF6C0E}"/>
              </a:ext>
            </a:extLst>
          </p:cNvPr>
          <p:cNvCxnSpPr>
            <a:cxnSpLocks/>
          </p:cNvCxnSpPr>
          <p:nvPr/>
        </p:nvCxnSpPr>
        <p:spPr>
          <a:xfrm>
            <a:off x="3851224" y="4823263"/>
            <a:ext cx="37146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F8E393-7A58-95B7-22AA-AB74057343BB}"/>
              </a:ext>
            </a:extLst>
          </p:cNvPr>
          <p:cNvCxnSpPr>
            <a:cxnSpLocks/>
          </p:cNvCxnSpPr>
          <p:nvPr/>
        </p:nvCxnSpPr>
        <p:spPr>
          <a:xfrm>
            <a:off x="5897741" y="4834374"/>
            <a:ext cx="37146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49D024-4CEE-F73E-6F59-3E93193267BC}"/>
              </a:ext>
            </a:extLst>
          </p:cNvPr>
          <p:cNvCxnSpPr>
            <a:cxnSpLocks/>
          </p:cNvCxnSpPr>
          <p:nvPr/>
        </p:nvCxnSpPr>
        <p:spPr>
          <a:xfrm>
            <a:off x="7921174" y="4852491"/>
            <a:ext cx="37146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E8E167-751D-CD59-CD97-01611AB9B9E7}"/>
              </a:ext>
            </a:extLst>
          </p:cNvPr>
          <p:cNvCxnSpPr>
            <a:cxnSpLocks/>
          </p:cNvCxnSpPr>
          <p:nvPr/>
        </p:nvCxnSpPr>
        <p:spPr>
          <a:xfrm>
            <a:off x="9956149" y="4821848"/>
            <a:ext cx="37146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60003259-BAEF-5BFD-92DC-26E6C58B1208}"/>
              </a:ext>
            </a:extLst>
          </p:cNvPr>
          <p:cNvSpPr/>
          <p:nvPr/>
        </p:nvSpPr>
        <p:spPr>
          <a:xfrm>
            <a:off x="4126793" y="5715894"/>
            <a:ext cx="2034978" cy="6024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rgbClr val="C00000"/>
                </a:solidFill>
              </a:rPr>
              <a:t>Level-1</a:t>
            </a:r>
          </a:p>
          <a:p>
            <a:pPr algn="ctr"/>
            <a:r>
              <a:rPr lang="en-GB" sz="1600" b="1" i="1" dirty="0">
                <a:solidFill>
                  <a:srgbClr val="C00000"/>
                </a:solidFill>
              </a:rPr>
              <a:t>Interoperability</a:t>
            </a:r>
          </a:p>
        </p:txBody>
      </p:sp>
      <p:sp>
        <p:nvSpPr>
          <p:cNvPr id="28" name="Rounded Rectangle 27">
            <a:extLst>
              <a:ext uri="{FF2B5EF4-FFF2-40B4-BE49-F238E27FC236}">
                <a16:creationId xmlns:a16="http://schemas.microsoft.com/office/drawing/2014/main" id="{DF7DAAF3-1756-0997-7066-8AEE7441ACEA}"/>
              </a:ext>
            </a:extLst>
          </p:cNvPr>
          <p:cNvSpPr/>
          <p:nvPr/>
        </p:nvSpPr>
        <p:spPr>
          <a:xfrm>
            <a:off x="6161768" y="5715894"/>
            <a:ext cx="2034978" cy="6024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rgbClr val="C00000"/>
                </a:solidFill>
              </a:rPr>
              <a:t>Analysis Ready Data</a:t>
            </a:r>
          </a:p>
        </p:txBody>
      </p:sp>
      <p:sp>
        <p:nvSpPr>
          <p:cNvPr id="29" name="Rounded Rectangle 28">
            <a:extLst>
              <a:ext uri="{FF2B5EF4-FFF2-40B4-BE49-F238E27FC236}">
                <a16:creationId xmlns:a16="http://schemas.microsoft.com/office/drawing/2014/main" id="{688EBE6B-DDB4-3BA7-BC41-60B8F0934AE4}"/>
              </a:ext>
            </a:extLst>
          </p:cNvPr>
          <p:cNvSpPr/>
          <p:nvPr/>
        </p:nvSpPr>
        <p:spPr>
          <a:xfrm>
            <a:off x="8196743" y="5715894"/>
            <a:ext cx="2034978" cy="6024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chemeClr val="accent3">
                    <a:lumMod val="60000"/>
                    <a:lumOff val="40000"/>
                  </a:schemeClr>
                </a:solidFill>
              </a:rPr>
              <a:t>“AI Ready Data”</a:t>
            </a:r>
          </a:p>
        </p:txBody>
      </p:sp>
      <p:sp>
        <p:nvSpPr>
          <p:cNvPr id="30" name="Rounded Rectangle 29">
            <a:extLst>
              <a:ext uri="{FF2B5EF4-FFF2-40B4-BE49-F238E27FC236}">
                <a16:creationId xmlns:a16="http://schemas.microsoft.com/office/drawing/2014/main" id="{129ACE93-A75A-4A3B-D167-A967F212B958}"/>
              </a:ext>
            </a:extLst>
          </p:cNvPr>
          <p:cNvSpPr/>
          <p:nvPr/>
        </p:nvSpPr>
        <p:spPr>
          <a:xfrm>
            <a:off x="10231718" y="5715894"/>
            <a:ext cx="2034978" cy="6024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chemeClr val="accent3">
                    <a:lumMod val="60000"/>
                    <a:lumOff val="40000"/>
                  </a:schemeClr>
                </a:solidFill>
              </a:rPr>
              <a:t>“Inference Ready Information”</a:t>
            </a:r>
          </a:p>
        </p:txBody>
      </p:sp>
      <p:sp>
        <p:nvSpPr>
          <p:cNvPr id="31" name="Rounded Rectangle 30">
            <a:extLst>
              <a:ext uri="{FF2B5EF4-FFF2-40B4-BE49-F238E27FC236}">
                <a16:creationId xmlns:a16="http://schemas.microsoft.com/office/drawing/2014/main" id="{887311C7-CD46-4934-FC87-894D16CC53D0}"/>
              </a:ext>
            </a:extLst>
          </p:cNvPr>
          <p:cNvSpPr/>
          <p:nvPr/>
        </p:nvSpPr>
        <p:spPr>
          <a:xfrm>
            <a:off x="12266693" y="5715894"/>
            <a:ext cx="2034978" cy="6024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inference</a:t>
            </a:r>
          </a:p>
          <a:p>
            <a:pPr algn="ctr"/>
            <a:r>
              <a:rPr lang="en-GB" dirty="0">
                <a:solidFill>
                  <a:schemeClr val="tx1"/>
                </a:solidFill>
              </a:rPr>
              <a:t>fusion</a:t>
            </a:r>
          </a:p>
        </p:txBody>
      </p:sp>
      <p:sp>
        <p:nvSpPr>
          <p:cNvPr id="9" name="Rounded Rectangle 8">
            <a:extLst>
              <a:ext uri="{FF2B5EF4-FFF2-40B4-BE49-F238E27FC236}">
                <a16:creationId xmlns:a16="http://schemas.microsoft.com/office/drawing/2014/main" id="{6FB1490C-6EAD-9A82-8785-69A33B34EA47}"/>
              </a:ext>
            </a:extLst>
          </p:cNvPr>
          <p:cNvSpPr/>
          <p:nvPr/>
        </p:nvSpPr>
        <p:spPr>
          <a:xfrm>
            <a:off x="2001979" y="5715894"/>
            <a:ext cx="2034978" cy="6024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rgbClr val="C00000"/>
                </a:solidFill>
              </a:rPr>
              <a:t>?</a:t>
            </a:r>
          </a:p>
        </p:txBody>
      </p:sp>
    </p:spTree>
    <p:extLst>
      <p:ext uri="{BB962C8B-B14F-4D97-AF65-F5344CB8AC3E}">
        <p14:creationId xmlns:p14="http://schemas.microsoft.com/office/powerpoint/2010/main" val="50165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9BE02-2C95-C26F-9113-3A676079F746}"/>
              </a:ext>
            </a:extLst>
          </p:cNvPr>
          <p:cNvSpPr>
            <a:spLocks noGrp="1"/>
          </p:cNvSpPr>
          <p:nvPr>
            <p:ph type="body" idx="1"/>
          </p:nvPr>
        </p:nvSpPr>
        <p:spPr/>
        <p:txBody>
          <a:bodyPr/>
          <a:lstStyle/>
          <a:p>
            <a:pPr>
              <a:buFont typeface="Wingdings" pitchFamily="2" charset="2"/>
              <a:buChar char="v"/>
            </a:pPr>
            <a:r>
              <a:rPr lang="en-GB" dirty="0"/>
              <a:t>An Interoperability Framework should help coordinate and streamline CEOS efforts</a:t>
            </a:r>
          </a:p>
          <a:p>
            <a:r>
              <a:rPr lang="en-GB" dirty="0"/>
              <a:t>Support by LSI-VC and SIT decisions(Sep 2022)</a:t>
            </a:r>
          </a:p>
          <a:p>
            <a:r>
              <a:rPr lang="en-GB" dirty="0"/>
              <a:t>Primarily now outreach</a:t>
            </a:r>
          </a:p>
          <a:p>
            <a:r>
              <a:rPr lang="en-GB" dirty="0"/>
              <a:t>Involvement sought especially of WGISS ‘data interoperability and use interest group’</a:t>
            </a:r>
          </a:p>
          <a:p>
            <a:r>
              <a:rPr lang="en-GB" dirty="0"/>
              <a:t>Any other contributors welcome</a:t>
            </a:r>
          </a:p>
        </p:txBody>
      </p:sp>
      <p:sp>
        <p:nvSpPr>
          <p:cNvPr id="3" name="Title 2">
            <a:extLst>
              <a:ext uri="{FF2B5EF4-FFF2-40B4-BE49-F238E27FC236}">
                <a16:creationId xmlns:a16="http://schemas.microsoft.com/office/drawing/2014/main" id="{94515617-5286-5910-35DD-B08FA1A32DA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575060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3"/>
          <p:cNvSpPr txBox="1">
            <a:spLocks noGrp="1"/>
          </p:cNvSpPr>
          <p:nvPr>
            <p:ph type="title"/>
          </p:nvPr>
        </p:nvSpPr>
        <p:spPr>
          <a:prstGeom prst="rect">
            <a:avLst/>
          </a:prstGeom>
          <a:noFill/>
          <a:ln>
            <a:noFill/>
          </a:ln>
        </p:spPr>
        <p:txBody>
          <a:bodyPr spcFirstLastPara="1" wrap="square" lIns="91175" tIns="45575" rIns="91175" bIns="45575" anchor="ctr" anchorCtr="0">
            <a:spAutoFit/>
          </a:bodyPr>
          <a:lstStyle/>
          <a:p>
            <a:pPr marL="0" lvl="0" indent="0" algn="l" rtl="0">
              <a:lnSpc>
                <a:spcPct val="90000"/>
              </a:lnSpc>
              <a:spcBef>
                <a:spcPts val="0"/>
              </a:spcBef>
              <a:spcAft>
                <a:spcPts val="0"/>
              </a:spcAft>
              <a:buClr>
                <a:schemeClr val="dk1"/>
              </a:buClr>
              <a:buSzPts val="4400"/>
              <a:buFont typeface="Calibri"/>
              <a:buNone/>
            </a:pPr>
            <a:r>
              <a:rPr lang="en-GB"/>
              <a:t>re-thinking CEOS Processing Levels</a:t>
            </a:r>
            <a:endParaRPr/>
          </a:p>
        </p:txBody>
      </p:sp>
      <p:sp>
        <p:nvSpPr>
          <p:cNvPr id="374" name="Google Shape;374;p53"/>
          <p:cNvSpPr txBox="1">
            <a:spLocks noGrp="1"/>
          </p:cNvSpPr>
          <p:nvPr>
            <p:ph type="sldNum" idx="4294967295"/>
          </p:nvPr>
        </p:nvSpPr>
        <p:spPr>
          <a:xfrm>
            <a:off x="0" y="9525"/>
            <a:ext cx="0" cy="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solidFill>
                  <a:srgbClr val="002569"/>
                </a:solidFill>
              </a:rPr>
              <a:t>20</a:t>
            </a:fld>
            <a:endParaRPr>
              <a:solidFill>
                <a:srgbClr val="002569"/>
              </a:solidFill>
            </a:endParaRPr>
          </a:p>
        </p:txBody>
      </p:sp>
      <p:sp>
        <p:nvSpPr>
          <p:cNvPr id="375" name="Google Shape;375;p53"/>
          <p:cNvSpPr txBox="1"/>
          <p:nvPr/>
        </p:nvSpPr>
        <p:spPr>
          <a:xfrm>
            <a:off x="912473" y="1297075"/>
            <a:ext cx="10835593" cy="1856968"/>
          </a:xfrm>
          <a:prstGeom prst="rect">
            <a:avLst/>
          </a:prstGeom>
          <a:noFill/>
          <a:ln>
            <a:noFill/>
          </a:ln>
        </p:spPr>
        <p:txBody>
          <a:bodyPr spcFirstLastPara="1" wrap="square" lIns="45575" tIns="45575" rIns="45575" bIns="45575" anchor="t" anchorCtr="0">
            <a:spAutoFit/>
          </a:bodyPr>
          <a:lstStyle/>
          <a:p>
            <a:pPr marL="0" marR="0" lvl="0" indent="0" algn="l" rtl="0">
              <a:spcBef>
                <a:spcPts val="598"/>
              </a:spcBef>
              <a:spcAft>
                <a:spcPts val="0"/>
              </a:spcAft>
              <a:buNone/>
            </a:pPr>
            <a:r>
              <a:rPr lang="en-GB" sz="2094">
                <a:solidFill>
                  <a:srgbClr val="002569"/>
                </a:solidFill>
                <a:latin typeface="Calibri"/>
                <a:ea typeface="Calibri"/>
                <a:cs typeface="Calibri"/>
                <a:sym typeface="Calibri"/>
              </a:rPr>
              <a:t>Processing Levels were so far defined as a more or less generic chain of refinement regarding the radiometry (or more general the 'measurand') and the geometry of the (satellite) observation data.</a:t>
            </a:r>
            <a:endParaRPr/>
          </a:p>
          <a:p>
            <a:pPr marL="0" marR="0" lvl="0" indent="0" algn="l" rtl="0">
              <a:spcBef>
                <a:spcPts val="598"/>
              </a:spcBef>
              <a:spcAft>
                <a:spcPts val="0"/>
              </a:spcAft>
              <a:buNone/>
            </a:pPr>
            <a:r>
              <a:rPr lang="en-GB" sz="2094">
                <a:solidFill>
                  <a:srgbClr val="002569"/>
                </a:solidFill>
                <a:latin typeface="Calibri"/>
                <a:ea typeface="Calibri"/>
                <a:cs typeface="Calibri"/>
                <a:sym typeface="Calibri"/>
              </a:rPr>
              <a:t>If one considers these two types of refinements separate, a matrix could be built in which classical Processing Levels would (roughly) appear as below: </a:t>
            </a:r>
            <a:endParaRPr/>
          </a:p>
        </p:txBody>
      </p:sp>
      <p:pic>
        <p:nvPicPr>
          <p:cNvPr id="376" name="Google Shape;376;p53"/>
          <p:cNvPicPr preferRelativeResize="0"/>
          <p:nvPr/>
        </p:nvPicPr>
        <p:blipFill rotWithShape="1">
          <a:blip r:embed="rId3">
            <a:alphaModFix/>
          </a:blip>
          <a:srcRect/>
          <a:stretch/>
        </p:blipFill>
        <p:spPr>
          <a:xfrm>
            <a:off x="970722" y="3333172"/>
            <a:ext cx="10563992" cy="24580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4"/>
          <p:cNvSpPr txBox="1">
            <a:spLocks noGrp="1"/>
          </p:cNvSpPr>
          <p:nvPr>
            <p:ph type="title"/>
          </p:nvPr>
        </p:nvSpPr>
        <p:spPr>
          <a:prstGeom prst="rect">
            <a:avLst/>
          </a:prstGeom>
          <a:noFill/>
          <a:ln>
            <a:noFill/>
          </a:ln>
        </p:spPr>
        <p:txBody>
          <a:bodyPr spcFirstLastPara="1" wrap="square" lIns="91175" tIns="45575" rIns="91175" bIns="45575" anchor="ctr" anchorCtr="0">
            <a:spAutoFit/>
          </a:bodyPr>
          <a:lstStyle/>
          <a:p>
            <a:pPr marL="0" lvl="0" indent="0" algn="l" rtl="0">
              <a:lnSpc>
                <a:spcPct val="90000"/>
              </a:lnSpc>
              <a:spcBef>
                <a:spcPts val="0"/>
              </a:spcBef>
              <a:spcAft>
                <a:spcPts val="0"/>
              </a:spcAft>
              <a:buClr>
                <a:schemeClr val="dk1"/>
              </a:buClr>
              <a:buSzPts val="4400"/>
              <a:buFont typeface="Calibri"/>
              <a:buNone/>
            </a:pPr>
            <a:r>
              <a:rPr lang="en-GB"/>
              <a:t>A new Processing Level matrix</a:t>
            </a:r>
            <a:endParaRPr/>
          </a:p>
        </p:txBody>
      </p:sp>
      <p:sp>
        <p:nvSpPr>
          <p:cNvPr id="382" name="Google Shape;382;p54"/>
          <p:cNvSpPr txBox="1">
            <a:spLocks noGrp="1"/>
          </p:cNvSpPr>
          <p:nvPr>
            <p:ph type="sldNum" idx="4294967295"/>
          </p:nvPr>
        </p:nvSpPr>
        <p:spPr>
          <a:xfrm>
            <a:off x="0" y="9525"/>
            <a:ext cx="0" cy="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solidFill>
                  <a:srgbClr val="002569"/>
                </a:solidFill>
              </a:rPr>
              <a:t>21</a:t>
            </a:fld>
            <a:endParaRPr>
              <a:solidFill>
                <a:srgbClr val="002569"/>
              </a:solidFill>
            </a:endParaRPr>
          </a:p>
        </p:txBody>
      </p:sp>
      <p:sp>
        <p:nvSpPr>
          <p:cNvPr id="383" name="Google Shape;383;p54"/>
          <p:cNvSpPr txBox="1"/>
          <p:nvPr/>
        </p:nvSpPr>
        <p:spPr>
          <a:xfrm>
            <a:off x="912473" y="1339206"/>
            <a:ext cx="10835593" cy="1703500"/>
          </a:xfrm>
          <a:prstGeom prst="rect">
            <a:avLst/>
          </a:prstGeom>
          <a:noFill/>
          <a:ln>
            <a:noFill/>
          </a:ln>
        </p:spPr>
        <p:txBody>
          <a:bodyPr spcFirstLastPara="1" wrap="square" lIns="45575" tIns="45575" rIns="45575" bIns="45575" anchor="t" anchorCtr="0">
            <a:spAutoFit/>
          </a:bodyPr>
          <a:lstStyle/>
          <a:p>
            <a:pPr marL="0" marR="0" lvl="0" indent="0" algn="l" rtl="0">
              <a:spcBef>
                <a:spcPts val="0"/>
              </a:spcBef>
              <a:spcAft>
                <a:spcPts val="0"/>
              </a:spcAft>
              <a:buNone/>
            </a:pPr>
            <a:r>
              <a:rPr lang="en-GB" sz="2094" dirty="0">
                <a:solidFill>
                  <a:srgbClr val="002569"/>
                </a:solidFill>
                <a:latin typeface="Calibri"/>
                <a:ea typeface="Calibri"/>
                <a:cs typeface="Calibri"/>
                <a:sym typeface="Calibri"/>
              </a:rPr>
              <a:t>For the discussion of 'Analysis Readiness' of data, a clearer separation of these two 'dimensions' of processing yields a chance to obtain a transparent scheme in which also recommendations about best possible paths (processing sequences) are feasible. This would be advantageous for defining 'Analysis Ready Data' standards at different processing Levels and for their respective interoperability.</a:t>
            </a:r>
            <a:endParaRPr dirty="0"/>
          </a:p>
        </p:txBody>
      </p:sp>
      <p:pic>
        <p:nvPicPr>
          <p:cNvPr id="384" name="Google Shape;384;p54"/>
          <p:cNvPicPr preferRelativeResize="0"/>
          <p:nvPr/>
        </p:nvPicPr>
        <p:blipFill rotWithShape="1">
          <a:blip r:embed="rId3">
            <a:alphaModFix/>
          </a:blip>
          <a:srcRect/>
          <a:stretch/>
        </p:blipFill>
        <p:spPr>
          <a:xfrm>
            <a:off x="986360" y="3361572"/>
            <a:ext cx="10569033" cy="31223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6267D-4DC9-EB85-267B-D007658B27A4}"/>
              </a:ext>
            </a:extLst>
          </p:cNvPr>
          <p:cNvSpPr>
            <a:spLocks noGrp="1"/>
          </p:cNvSpPr>
          <p:nvPr>
            <p:ph type="title"/>
          </p:nvPr>
        </p:nvSpPr>
        <p:spPr>
          <a:xfrm>
            <a:off x="2327563" y="2351314"/>
            <a:ext cx="5228827" cy="1310380"/>
          </a:xfrm>
        </p:spPr>
        <p:txBody>
          <a:bodyPr/>
          <a:lstStyle/>
          <a:p>
            <a:r>
              <a:rPr lang="en-GB" dirty="0"/>
              <a:t>Thank you!</a:t>
            </a:r>
          </a:p>
        </p:txBody>
      </p:sp>
      <p:sp>
        <p:nvSpPr>
          <p:cNvPr id="5" name="Title 3">
            <a:extLst>
              <a:ext uri="{FF2B5EF4-FFF2-40B4-BE49-F238E27FC236}">
                <a16:creationId xmlns:a16="http://schemas.microsoft.com/office/drawing/2014/main" id="{ADBAB584-F195-DB3D-541D-C11DC7C85E06}"/>
              </a:ext>
            </a:extLst>
          </p:cNvPr>
          <p:cNvSpPr txBox="1">
            <a:spLocks/>
          </p:cNvSpPr>
          <p:nvPr/>
        </p:nvSpPr>
        <p:spPr>
          <a:xfrm>
            <a:off x="7398327" y="5308269"/>
            <a:ext cx="4793673" cy="8609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5400" dirty="0">
                <a:solidFill>
                  <a:schemeClr val="tx1"/>
                </a:solidFill>
              </a:rPr>
              <a:t>any questions?</a:t>
            </a:r>
          </a:p>
        </p:txBody>
      </p:sp>
    </p:spTree>
    <p:extLst>
      <p:ext uri="{BB962C8B-B14F-4D97-AF65-F5344CB8AC3E}">
        <p14:creationId xmlns:p14="http://schemas.microsoft.com/office/powerpoint/2010/main" val="46333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43B28-98A3-15B3-F5F9-C0B3BA5523E1}"/>
              </a:ext>
            </a:extLst>
          </p:cNvPr>
          <p:cNvSpPr>
            <a:spLocks noGrp="1"/>
          </p:cNvSpPr>
          <p:nvPr>
            <p:ph type="body" idx="1"/>
          </p:nvPr>
        </p:nvSpPr>
        <p:spPr>
          <a:xfrm>
            <a:off x="324233" y="1558533"/>
            <a:ext cx="11495400" cy="4853025"/>
          </a:xfrm>
        </p:spPr>
        <p:txBody>
          <a:bodyPr/>
          <a:lstStyle/>
          <a:p>
            <a:pPr marL="0" marR="0" lvl="0" indent="0" algn="l" rtl="0">
              <a:lnSpc>
                <a:spcPct val="150000"/>
              </a:lnSpc>
              <a:spcBef>
                <a:spcPts val="0"/>
              </a:spcBef>
              <a:spcAft>
                <a:spcPts val="0"/>
              </a:spcAft>
              <a:buClr>
                <a:schemeClr val="dk1"/>
              </a:buClr>
              <a:buSzPts val="1600"/>
              <a:buNone/>
            </a:pPr>
            <a:r>
              <a:rPr lang="en-GB" sz="2000" dirty="0">
                <a:solidFill>
                  <a:schemeClr val="dk1"/>
                </a:solidFill>
                <a:latin typeface="Arial"/>
                <a:ea typeface="Arial"/>
                <a:cs typeface="Arial"/>
                <a:sym typeface="Arial"/>
              </a:rPr>
              <a:t>From WGISS presenters guidelines (“WGISS-54 Presentation Template and </a:t>
            </a:r>
            <a:r>
              <a:rPr lang="en-GB" sz="2000" dirty="0" err="1">
                <a:solidFill>
                  <a:schemeClr val="dk1"/>
                </a:solidFill>
                <a:latin typeface="Arial"/>
                <a:ea typeface="Arial"/>
                <a:cs typeface="Arial"/>
                <a:sym typeface="Arial"/>
              </a:rPr>
              <a:t>Guidelines.pptx</a:t>
            </a:r>
            <a:r>
              <a:rPr lang="en-GB" sz="2000" dirty="0">
                <a:solidFill>
                  <a:schemeClr val="dk1"/>
                </a:solidFill>
                <a:latin typeface="Arial"/>
                <a:ea typeface="Arial"/>
                <a:cs typeface="Arial"/>
                <a:sym typeface="Arial"/>
              </a:rPr>
              <a:t>”)</a:t>
            </a:r>
          </a:p>
          <a:p>
            <a:pPr marL="214313" marR="0" lvl="0" indent="-214313" algn="l" rtl="0">
              <a:lnSpc>
                <a:spcPct val="15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Presenters should </a:t>
            </a:r>
            <a:r>
              <a:rPr lang="en-GB" sz="1600" b="1" dirty="0">
                <a:solidFill>
                  <a:schemeClr val="dk1"/>
                </a:solidFill>
                <a:latin typeface="Arial"/>
                <a:ea typeface="Arial"/>
                <a:cs typeface="Arial"/>
                <a:sym typeface="Arial"/>
              </a:rPr>
              <a:t>name their file </a:t>
            </a:r>
            <a:r>
              <a:rPr lang="en-GB" sz="1600" dirty="0">
                <a:solidFill>
                  <a:schemeClr val="dk1"/>
                </a:solidFill>
                <a:latin typeface="Arial"/>
                <a:ea typeface="Arial"/>
                <a:cs typeface="Arial"/>
                <a:sym typeface="Arial"/>
              </a:rPr>
              <a:t>using the following </a:t>
            </a:r>
            <a:r>
              <a:rPr lang="en-GB" sz="1600" b="1" dirty="0">
                <a:solidFill>
                  <a:schemeClr val="dk1"/>
                </a:solidFill>
                <a:latin typeface="Arial"/>
                <a:ea typeface="Arial"/>
                <a:cs typeface="Arial"/>
                <a:sym typeface="Arial"/>
              </a:rPr>
              <a:t>convention</a:t>
            </a:r>
            <a:r>
              <a:rPr lang="en-GB" sz="1600" dirty="0">
                <a:solidFill>
                  <a:schemeClr val="dk1"/>
                </a:solidFill>
                <a:latin typeface="Arial"/>
                <a:ea typeface="Arial"/>
                <a:cs typeface="Arial"/>
                <a:sym typeface="Arial"/>
              </a:rPr>
              <a:t>:</a:t>
            </a:r>
            <a:endParaRPr lang="en-GB" dirty="0"/>
          </a:p>
          <a:p>
            <a:pPr marL="671513" marR="0" lvl="1" indent="-214312" algn="l" rtl="0">
              <a:lnSpc>
                <a:spcPct val="150000"/>
              </a:lnSpc>
              <a:spcBef>
                <a:spcPts val="0"/>
              </a:spcBef>
              <a:spcAft>
                <a:spcPts val="0"/>
              </a:spcAft>
              <a:buClr>
                <a:schemeClr val="dk1"/>
              </a:buClr>
              <a:buSzPts val="1600"/>
              <a:buFont typeface="Noto Sans Symbols"/>
              <a:buChar char="❖"/>
            </a:pPr>
            <a:r>
              <a:rPr lang="en-GB" sz="1600" u="none" strike="noStrike" cap="none" dirty="0">
                <a:solidFill>
                  <a:schemeClr val="dk1"/>
                </a:solidFill>
                <a:latin typeface="Arial"/>
                <a:ea typeface="Arial"/>
                <a:cs typeface="Arial"/>
                <a:sym typeface="Arial"/>
              </a:rPr>
              <a:t>Agenda date/time and presentation title </a:t>
            </a:r>
            <a:r>
              <a:rPr lang="en-GB" sz="1600" u="none" strike="noStrike" cap="none" dirty="0">
                <a:solidFill>
                  <a:schemeClr val="dk1"/>
                </a:solidFill>
                <a:latin typeface="+mj-lt"/>
                <a:ea typeface="Arial"/>
                <a:cs typeface="Arial"/>
                <a:sym typeface="Arial"/>
              </a:rPr>
              <a:t>(e.g., 2022.10.04_</a:t>
            </a:r>
            <a:r>
              <a:rPr lang="en-GB" sz="1600" dirty="0">
                <a:effectLst/>
                <a:latin typeface="+mj-lt"/>
                <a:ea typeface="SimSun" panose="02010600030101010101" pitchFamily="2" charset="-122"/>
              </a:rPr>
              <a:t>10.00_WGISS Chair Report</a:t>
            </a:r>
            <a:r>
              <a:rPr lang="en-GB" sz="1600" u="none" strike="noStrike" cap="none" dirty="0">
                <a:solidFill>
                  <a:schemeClr val="dk1"/>
                </a:solidFill>
                <a:latin typeface="+mj-lt"/>
                <a:ea typeface="Arial"/>
                <a:cs typeface="Arial"/>
                <a:sym typeface="Arial"/>
              </a:rPr>
              <a:t>)</a:t>
            </a:r>
          </a:p>
          <a:p>
            <a:pPr marL="671513" marR="0" lvl="1" indent="-214312" algn="l" rtl="0">
              <a:lnSpc>
                <a:spcPct val="150000"/>
              </a:lnSpc>
              <a:spcBef>
                <a:spcPts val="0"/>
              </a:spcBef>
              <a:spcAft>
                <a:spcPts val="0"/>
              </a:spcAft>
              <a:buClr>
                <a:schemeClr val="dk1"/>
              </a:buClr>
              <a:buSzPts val="1600"/>
              <a:buFont typeface="Noto Sans Symbols"/>
              <a:buChar char="❖"/>
            </a:pPr>
            <a:r>
              <a:rPr lang="en-GB" sz="1600" dirty="0">
                <a:solidFill>
                  <a:schemeClr val="dk1"/>
                </a:solidFill>
              </a:rPr>
              <a:t>If an updated version is submitted, please do not change the file name.</a:t>
            </a:r>
            <a:endParaRPr lang="en-GB" sz="2000" dirty="0">
              <a:solidFill>
                <a:schemeClr val="dk1"/>
              </a:solidFill>
              <a:latin typeface="Arial"/>
              <a:ea typeface="Arial"/>
              <a:cs typeface="Arial"/>
              <a:sym typeface="Arial"/>
            </a:endParaRPr>
          </a:p>
          <a:p>
            <a:pPr marL="671513" marR="0" lvl="1" indent="-214312" algn="l" rtl="0">
              <a:lnSpc>
                <a:spcPct val="150000"/>
              </a:lnSpc>
              <a:spcBef>
                <a:spcPts val="0"/>
              </a:spcBef>
              <a:spcAft>
                <a:spcPts val="0"/>
              </a:spcAft>
              <a:buClr>
                <a:schemeClr val="dk1"/>
              </a:buClr>
              <a:buSzPts val="1600"/>
              <a:buFont typeface="Noto Sans Symbols"/>
              <a:buChar char="❖"/>
            </a:pPr>
            <a:endParaRPr lang="en-GB" sz="2000" i="1" dirty="0"/>
          </a:p>
          <a:p>
            <a:pPr marL="1" indent="0">
              <a:lnSpc>
                <a:spcPct val="150000"/>
              </a:lnSpc>
              <a:spcBef>
                <a:spcPts val="0"/>
              </a:spcBef>
              <a:buSzPts val="1600"/>
              <a:buNone/>
            </a:pPr>
            <a:r>
              <a:rPr lang="en-GB" sz="2000" dirty="0">
                <a:solidFill>
                  <a:schemeClr val="dk1"/>
                </a:solidFill>
                <a:latin typeface="Arial"/>
                <a:ea typeface="Arial"/>
                <a:cs typeface="Arial"/>
                <a:sym typeface="Arial"/>
              </a:rPr>
              <a:t>From WGCV presenters guidelines (“</a:t>
            </a:r>
            <a:r>
              <a:rPr lang="en-GB" sz="2000" dirty="0"/>
              <a:t>2022_CEOS_WGCV-51_Template.pptx”)</a:t>
            </a:r>
          </a:p>
          <a:p>
            <a:pPr marL="214313" indent="-214313">
              <a:lnSpc>
                <a:spcPct val="150000"/>
              </a:lnSpc>
              <a:spcBef>
                <a:spcPts val="0"/>
              </a:spcBef>
              <a:buSzPts val="1600"/>
            </a:pPr>
            <a:r>
              <a:rPr lang="en-GB" sz="1600" dirty="0"/>
              <a:t>Presenters should </a:t>
            </a:r>
            <a:r>
              <a:rPr lang="en-GB" sz="1600" b="1" dirty="0"/>
              <a:t>name their file </a:t>
            </a:r>
            <a:r>
              <a:rPr lang="en-GB" sz="1600" dirty="0"/>
              <a:t>using the following </a:t>
            </a:r>
            <a:r>
              <a:rPr lang="en-GB" sz="1600" b="1" dirty="0"/>
              <a:t>convention</a:t>
            </a:r>
            <a:r>
              <a:rPr lang="en-GB" sz="1600" dirty="0"/>
              <a:t>:</a:t>
            </a:r>
          </a:p>
          <a:p>
            <a:pPr marL="671513" marR="0" lvl="1" indent="-214312" algn="l" rtl="0">
              <a:lnSpc>
                <a:spcPct val="150000"/>
              </a:lnSpc>
              <a:spcBef>
                <a:spcPts val="0"/>
              </a:spcBef>
              <a:spcAft>
                <a:spcPts val="0"/>
              </a:spcAft>
              <a:buClr>
                <a:schemeClr val="dk1"/>
              </a:buClr>
              <a:buSzPts val="1600"/>
              <a:buFont typeface="Noto Sans Symbols"/>
              <a:buChar char="❖"/>
            </a:pPr>
            <a:r>
              <a:rPr lang="en-GB" sz="1600" b="0" i="0" u="none" strike="noStrike" cap="none" dirty="0" err="1">
                <a:solidFill>
                  <a:schemeClr val="dk1"/>
                </a:solidFill>
                <a:latin typeface="Arial"/>
                <a:ea typeface="Arial"/>
                <a:cs typeface="Arial"/>
                <a:sym typeface="Arial"/>
              </a:rPr>
              <a:t>AgendaItemNumber_LastName_Subject_Version</a:t>
            </a:r>
            <a:r>
              <a:rPr lang="en-GB" sz="1600" b="0" i="0" u="none" strike="noStrike" cap="none" dirty="0">
                <a:solidFill>
                  <a:schemeClr val="dk1"/>
                </a:solidFill>
                <a:latin typeface="Arial"/>
                <a:ea typeface="Arial"/>
                <a:cs typeface="Arial"/>
                <a:sym typeface="Arial"/>
              </a:rPr>
              <a:t> </a:t>
            </a:r>
            <a:r>
              <a:rPr lang="en-GB" sz="1600" b="0" i="1" u="none" strike="noStrike" cap="none" dirty="0">
                <a:solidFill>
                  <a:schemeClr val="dk1"/>
                </a:solidFill>
                <a:latin typeface="Arial"/>
                <a:ea typeface="Arial"/>
                <a:cs typeface="Arial"/>
                <a:sym typeface="Arial"/>
              </a:rPr>
              <a:t>(e.g., </a:t>
            </a:r>
            <a:r>
              <a:rPr lang="en-GB" sz="1600" i="1" dirty="0">
                <a:solidFill>
                  <a:schemeClr val="dk1"/>
                </a:solidFill>
              </a:rPr>
              <a:t>1.1_Kuze_WGCV-51_Welcome_v1</a:t>
            </a:r>
            <a:r>
              <a:rPr lang="en-GB" sz="1600" b="0" i="1" u="none" strike="noStrike" cap="none" dirty="0">
                <a:solidFill>
                  <a:schemeClr val="dk1"/>
                </a:solidFill>
                <a:latin typeface="Arial"/>
                <a:ea typeface="Arial"/>
                <a:cs typeface="Arial"/>
                <a:sym typeface="Arial"/>
              </a:rPr>
              <a:t>)</a:t>
            </a:r>
          </a:p>
          <a:p>
            <a:pPr marL="1" indent="0">
              <a:lnSpc>
                <a:spcPct val="150000"/>
              </a:lnSpc>
              <a:spcBef>
                <a:spcPts val="0"/>
              </a:spcBef>
              <a:buSzPts val="1600"/>
              <a:buNone/>
            </a:pPr>
            <a:endParaRPr lang="en-GB" sz="1600" dirty="0"/>
          </a:p>
          <a:p>
            <a:pPr marL="1" indent="0">
              <a:lnSpc>
                <a:spcPct val="150000"/>
              </a:lnSpc>
              <a:spcBef>
                <a:spcPts val="0"/>
              </a:spcBef>
              <a:buSzPts val="1600"/>
              <a:buNone/>
            </a:pPr>
            <a:r>
              <a:rPr lang="en-GB" sz="3600" dirty="0"/>
              <a:t>Because they might make your life a little easier! 😉</a:t>
            </a:r>
            <a:br>
              <a:rPr lang="en-GB" sz="2000" dirty="0"/>
            </a:br>
            <a:r>
              <a:rPr lang="en-GB" sz="2000" dirty="0"/>
              <a:t>				… especially if you are supposed to deliver a file for a joint session</a:t>
            </a:r>
            <a:endParaRPr lang="en-GB" sz="4800" dirty="0"/>
          </a:p>
          <a:p>
            <a:pPr marL="342901" indent="-342900">
              <a:lnSpc>
                <a:spcPct val="150000"/>
              </a:lnSpc>
              <a:spcBef>
                <a:spcPts val="0"/>
              </a:spcBef>
              <a:buSzPts val="1600"/>
              <a:buFont typeface="Wingdings" pitchFamily="2" charset="2"/>
              <a:buChar char="Ø"/>
            </a:pPr>
            <a:endParaRPr lang="en-GB" sz="2000" dirty="0"/>
          </a:p>
        </p:txBody>
      </p:sp>
      <p:sp>
        <p:nvSpPr>
          <p:cNvPr id="5" name="Title 4">
            <a:extLst>
              <a:ext uri="{FF2B5EF4-FFF2-40B4-BE49-F238E27FC236}">
                <a16:creationId xmlns:a16="http://schemas.microsoft.com/office/drawing/2014/main" id="{264BA4CD-0BC4-963A-10C2-49D732856153}"/>
              </a:ext>
            </a:extLst>
          </p:cNvPr>
          <p:cNvSpPr>
            <a:spLocks noGrp="1"/>
          </p:cNvSpPr>
          <p:nvPr>
            <p:ph type="title"/>
          </p:nvPr>
        </p:nvSpPr>
        <p:spPr>
          <a:xfrm>
            <a:off x="176048" y="175939"/>
            <a:ext cx="9688714" cy="779002"/>
          </a:xfrm>
        </p:spPr>
        <p:txBody>
          <a:bodyPr/>
          <a:lstStyle/>
          <a:p>
            <a:r>
              <a:rPr lang="en-GB" dirty="0"/>
              <a:t>Why interoperability (and standards)?</a:t>
            </a:r>
          </a:p>
        </p:txBody>
      </p:sp>
    </p:spTree>
    <p:extLst>
      <p:ext uri="{BB962C8B-B14F-4D97-AF65-F5344CB8AC3E}">
        <p14:creationId xmlns:p14="http://schemas.microsoft.com/office/powerpoint/2010/main" val="178023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A25051-1D10-EECD-FBB5-F36B226392AF}"/>
              </a:ext>
            </a:extLst>
          </p:cNvPr>
          <p:cNvSpPr>
            <a:spLocks noGrp="1"/>
          </p:cNvSpPr>
          <p:nvPr>
            <p:ph type="body" idx="1"/>
          </p:nvPr>
        </p:nvSpPr>
        <p:spPr>
          <a:xfrm>
            <a:off x="324233" y="3926541"/>
            <a:ext cx="11495400" cy="2294863"/>
          </a:xfrm>
          <a:prstGeom prst="rect">
            <a:avLst/>
          </a:prstGeom>
        </p:spPr>
        <p:txBody>
          <a:bodyPr>
            <a:normAutofit/>
          </a:bodyPr>
          <a:lstStyle/>
          <a:p>
            <a:pPr>
              <a:spcBef>
                <a:spcPts val="600"/>
              </a:spcBef>
              <a:spcAft>
                <a:spcPts val="600"/>
              </a:spcAft>
              <a:buNone/>
            </a:pPr>
            <a:r>
              <a:rPr lang="en-GB" sz="2600" dirty="0">
                <a:solidFill>
                  <a:schemeClr val="dk1"/>
                </a:solidFill>
              </a:rPr>
              <a:t>Interoperability has several aspects with different requirements, </a:t>
            </a:r>
            <a:r>
              <a:rPr lang="en-GB" sz="2600" dirty="0" err="1">
                <a:solidFill>
                  <a:schemeClr val="dk1"/>
                </a:solidFill>
              </a:rPr>
              <a:t>e.g</a:t>
            </a:r>
            <a:r>
              <a:rPr lang="en-GB" sz="2600" dirty="0">
                <a:solidFill>
                  <a:schemeClr val="dk1"/>
                </a:solidFill>
              </a:rPr>
              <a:t>:</a:t>
            </a:r>
          </a:p>
          <a:p>
            <a:pPr marL="457200" indent="-457200">
              <a:spcBef>
                <a:spcPts val="600"/>
              </a:spcBef>
              <a:spcAft>
                <a:spcPts val="600"/>
              </a:spcAft>
              <a:buFont typeface="Arial" panose="020B0604020202020204" pitchFamily="34" charset="0"/>
              <a:buChar char="•"/>
            </a:pPr>
            <a:r>
              <a:rPr lang="en-GB" sz="2600" dirty="0">
                <a:solidFill>
                  <a:srgbClr val="FF0000"/>
                </a:solidFill>
              </a:rPr>
              <a:t>Exchange</a:t>
            </a:r>
            <a:r>
              <a:rPr lang="en-GB" sz="2600" dirty="0">
                <a:solidFill>
                  <a:schemeClr val="dk1"/>
                </a:solidFill>
              </a:rPr>
              <a:t> requires technical and organisational connectivity</a:t>
            </a:r>
          </a:p>
          <a:p>
            <a:pPr marL="457200" indent="-457200">
              <a:spcBef>
                <a:spcPts val="600"/>
              </a:spcBef>
              <a:spcAft>
                <a:spcPts val="600"/>
              </a:spcAft>
              <a:buFont typeface="Arial" panose="020B0604020202020204" pitchFamily="34" charset="0"/>
              <a:buChar char="•"/>
            </a:pPr>
            <a:r>
              <a:rPr lang="en-GB" sz="2600" dirty="0">
                <a:solidFill>
                  <a:srgbClr val="FF0000"/>
                </a:solidFill>
              </a:rPr>
              <a:t>Use</a:t>
            </a:r>
            <a:r>
              <a:rPr lang="en-GB" sz="2600" dirty="0">
                <a:solidFill>
                  <a:schemeClr val="dk1"/>
                </a:solidFill>
              </a:rPr>
              <a:t> requires common understanding and legal agreement</a:t>
            </a:r>
          </a:p>
          <a:p>
            <a:pPr>
              <a:spcBef>
                <a:spcPts val="600"/>
              </a:spcBef>
              <a:spcAft>
                <a:spcPts val="600"/>
              </a:spcAft>
              <a:buFont typeface="Wingdings" pitchFamily="2" charset="2"/>
              <a:buChar char="Ø"/>
            </a:pPr>
            <a:r>
              <a:rPr lang="en-GB" sz="2400" dirty="0">
                <a:solidFill>
                  <a:schemeClr val="dk1"/>
                </a:solidFill>
              </a:rPr>
              <a:t>… and what exactly is ‘information’ btw?</a:t>
            </a:r>
          </a:p>
        </p:txBody>
      </p:sp>
      <p:sp>
        <p:nvSpPr>
          <p:cNvPr id="2" name="Title 1">
            <a:extLst>
              <a:ext uri="{FF2B5EF4-FFF2-40B4-BE49-F238E27FC236}">
                <a16:creationId xmlns:a16="http://schemas.microsoft.com/office/drawing/2014/main" id="{B5BDDCEB-4002-A978-B316-8E6D09A90515}"/>
              </a:ext>
            </a:extLst>
          </p:cNvPr>
          <p:cNvSpPr>
            <a:spLocks noGrp="1"/>
          </p:cNvSpPr>
          <p:nvPr>
            <p:ph type="title"/>
          </p:nvPr>
        </p:nvSpPr>
        <p:spPr/>
        <p:txBody>
          <a:bodyPr anchor="ctr">
            <a:normAutofit/>
          </a:bodyPr>
          <a:lstStyle/>
          <a:p>
            <a:r>
              <a:rPr lang="en-GB" dirty="0"/>
              <a:t>What is Interoperability?</a:t>
            </a:r>
          </a:p>
        </p:txBody>
      </p:sp>
      <p:sp>
        <p:nvSpPr>
          <p:cNvPr id="4" name="TextBox 3">
            <a:extLst>
              <a:ext uri="{FF2B5EF4-FFF2-40B4-BE49-F238E27FC236}">
                <a16:creationId xmlns:a16="http://schemas.microsoft.com/office/drawing/2014/main" id="{799BE7C0-970A-E377-5C3D-DD2C328C71C9}"/>
              </a:ext>
            </a:extLst>
          </p:cNvPr>
          <p:cNvSpPr txBox="1"/>
          <p:nvPr/>
        </p:nvSpPr>
        <p:spPr>
          <a:xfrm>
            <a:off x="279790" y="1868753"/>
            <a:ext cx="11434711" cy="1673087"/>
          </a:xfrm>
          <a:prstGeom prst="rect">
            <a:avLst/>
          </a:prstGeom>
          <a:noFill/>
        </p:spPr>
        <p:txBody>
          <a:bodyPr wrap="square">
            <a:spAutoFit/>
          </a:bodyPr>
          <a:lstStyle/>
          <a:p>
            <a:pPr algn="ctr">
              <a:spcBef>
                <a:spcPts val="599"/>
              </a:spcBef>
              <a:spcAft>
                <a:spcPts val="599"/>
              </a:spcAft>
            </a:pPr>
            <a:r>
              <a:rPr lang="en-GB" sz="2792" b="1" dirty="0"/>
              <a:t>Interoperability</a:t>
            </a:r>
            <a:r>
              <a:rPr lang="en-GB" sz="2792" dirty="0"/>
              <a:t> is the</a:t>
            </a:r>
            <a:br>
              <a:rPr lang="en-GB" sz="2792" dirty="0"/>
            </a:br>
            <a:r>
              <a:rPr lang="en-GB" sz="2792" dirty="0"/>
              <a:t>“</a:t>
            </a:r>
            <a:r>
              <a:rPr lang="en-GB" sz="2792" i="1" dirty="0"/>
              <a:t>ability of two or more systems or components to </a:t>
            </a:r>
            <a:r>
              <a:rPr lang="en-GB" sz="2792" i="1" dirty="0">
                <a:solidFill>
                  <a:srgbClr val="FF0000"/>
                </a:solidFill>
              </a:rPr>
              <a:t>exchange</a:t>
            </a:r>
            <a:r>
              <a:rPr lang="en-GB" sz="2792" i="1" dirty="0"/>
              <a:t> information</a:t>
            </a:r>
            <a:br>
              <a:rPr lang="en-GB" sz="2792" i="1" dirty="0"/>
            </a:br>
            <a:r>
              <a:rPr lang="en-GB" sz="2792" i="1" dirty="0"/>
              <a:t> and to </a:t>
            </a:r>
            <a:r>
              <a:rPr lang="en-GB" sz="2792" i="1" dirty="0">
                <a:solidFill>
                  <a:srgbClr val="FF0000"/>
                </a:solidFill>
              </a:rPr>
              <a:t>use</a:t>
            </a:r>
            <a:r>
              <a:rPr lang="en-GB" sz="2792" i="1" dirty="0"/>
              <a:t> the information that has been exchanged</a:t>
            </a:r>
            <a:r>
              <a:rPr lang="en-GB" sz="2792" dirty="0"/>
              <a:t>.”</a:t>
            </a:r>
          </a:p>
          <a:p>
            <a:pPr algn="r"/>
            <a:r>
              <a:rPr lang="en-GB" sz="1396" dirty="0"/>
              <a:t>ISO 25964 </a:t>
            </a:r>
            <a:r>
              <a:rPr lang="en-GB" sz="1396" i="1" dirty="0"/>
              <a:t>Thesauri and Interoperability with other Vocabularies</a:t>
            </a:r>
            <a:r>
              <a:rPr lang="en-GB" sz="1396" dirty="0"/>
              <a:t> (</a:t>
            </a:r>
            <a:r>
              <a:rPr lang="en-GB" sz="1396" dirty="0">
                <a:hlinkClick r:id="rId2"/>
              </a:rPr>
              <a:t>ISO 25964-2:2013</a:t>
            </a:r>
            <a:r>
              <a:rPr lang="en-GB" sz="1396" dirty="0"/>
              <a:t>)</a:t>
            </a:r>
          </a:p>
        </p:txBody>
      </p:sp>
    </p:spTree>
    <p:extLst>
      <p:ext uri="{BB962C8B-B14F-4D97-AF65-F5344CB8AC3E}">
        <p14:creationId xmlns:p14="http://schemas.microsoft.com/office/powerpoint/2010/main" val="187675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Font typeface="Noto Sans Symbols"/>
              <a:buNone/>
            </a:pPr>
            <a:r>
              <a:rPr lang="en-GB" dirty="0"/>
              <a:t>CEOS Analysis-Ready Data (CEOS-ARD) suite of specs aims at increasing the interoperability of Earth observation datasets. </a:t>
            </a:r>
            <a:endParaRPr dirty="0"/>
          </a:p>
          <a:p>
            <a:pPr marL="0" lvl="0" indent="0" algn="l" rtl="0">
              <a:lnSpc>
                <a:spcPct val="90000"/>
              </a:lnSpc>
              <a:spcBef>
                <a:spcPts val="0"/>
              </a:spcBef>
              <a:spcAft>
                <a:spcPts val="0"/>
              </a:spcAft>
              <a:buClr>
                <a:schemeClr val="dk1"/>
              </a:buClr>
              <a:buSzPts val="2800"/>
              <a:buFont typeface="Noto Sans Symbols"/>
              <a:buNone/>
            </a:pPr>
            <a:endParaRPr dirty="0"/>
          </a:p>
          <a:p>
            <a:pPr marL="177800" lvl="0" indent="0" algn="l" rtl="0">
              <a:lnSpc>
                <a:spcPct val="90000"/>
              </a:lnSpc>
              <a:spcBef>
                <a:spcPts val="0"/>
              </a:spcBef>
              <a:spcAft>
                <a:spcPts val="0"/>
              </a:spcAft>
              <a:buClr>
                <a:schemeClr val="dk1"/>
              </a:buClr>
              <a:buSzPts val="2800"/>
              <a:buFont typeface="Noto Sans Symbols"/>
              <a:buNone/>
            </a:pPr>
            <a:r>
              <a:rPr lang="en-GB" dirty="0"/>
              <a:t>CEOS-ARD is a first step on the interoperability spectrum :</a:t>
            </a:r>
            <a:endParaRPr dirty="0"/>
          </a:p>
        </p:txBody>
      </p:sp>
      <p:sp>
        <p:nvSpPr>
          <p:cNvPr id="202" name="Google Shape;202;p34"/>
          <p:cNvSpPr txBox="1">
            <a:spLocks noGrp="1"/>
          </p:cNvSpPr>
          <p:nvPr>
            <p:ph type="title"/>
          </p:nvPr>
        </p:nvSpPr>
        <p:spPr>
          <a:xfrm>
            <a:off x="167039" y="108373"/>
            <a:ext cx="9571546" cy="8645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GB" dirty="0"/>
              <a:t>Background</a:t>
            </a:r>
            <a:endParaRPr dirty="0"/>
          </a:p>
        </p:txBody>
      </p:sp>
      <p:pic>
        <p:nvPicPr>
          <p:cNvPr id="203" name="Google Shape;203;p34"/>
          <p:cNvPicPr preferRelativeResize="0"/>
          <p:nvPr/>
        </p:nvPicPr>
        <p:blipFill>
          <a:blip r:embed="rId3">
            <a:alphaModFix/>
          </a:blip>
          <a:stretch>
            <a:fillRect/>
          </a:stretch>
        </p:blipFill>
        <p:spPr>
          <a:xfrm>
            <a:off x="2269150" y="3781373"/>
            <a:ext cx="7653700" cy="1864125"/>
          </a:xfrm>
          <a:prstGeom prst="rect">
            <a:avLst/>
          </a:prstGeom>
          <a:noFill/>
          <a:ln>
            <a:noFill/>
          </a:ln>
        </p:spPr>
      </p:pic>
      <p:sp>
        <p:nvSpPr>
          <p:cNvPr id="204" name="Google Shape;204;p34"/>
          <p:cNvSpPr txBox="1"/>
          <p:nvPr/>
        </p:nvSpPr>
        <p:spPr>
          <a:xfrm>
            <a:off x="4703500" y="6130375"/>
            <a:ext cx="69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t>From WGISS &amp; LSI developed </a:t>
            </a:r>
            <a:r>
              <a:rPr lang="en-GB" b="1" u="sng">
                <a:solidFill>
                  <a:schemeClr val="hlink"/>
                </a:solidFill>
                <a:hlinkClick r:id="rId4"/>
              </a:rPr>
              <a:t>CEOS Interoperability Terminology Report (2020)</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9" name="Google Shape;229;p37"/>
          <p:cNvSpPr txBox="1"/>
          <p:nvPr/>
        </p:nvSpPr>
        <p:spPr>
          <a:xfrm rot="-5400000">
            <a:off x="-1491587" y="3431394"/>
            <a:ext cx="4197300" cy="492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Interoperability Blocks / Activity Areas </a:t>
            </a:r>
            <a:endParaRPr sz="1600" b="0" i="0" u="none" strike="noStrike" cap="none" dirty="0">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2BEC629D-0C02-96DA-2F2A-D3F42D2BA2F6}"/>
              </a:ext>
            </a:extLst>
          </p:cNvPr>
          <p:cNvGrpSpPr/>
          <p:nvPr/>
        </p:nvGrpSpPr>
        <p:grpSpPr>
          <a:xfrm>
            <a:off x="940535" y="954941"/>
            <a:ext cx="9795598" cy="5586852"/>
            <a:chOff x="703865" y="741566"/>
            <a:chExt cx="10281603" cy="6065179"/>
          </a:xfrm>
        </p:grpSpPr>
        <p:sp>
          <p:nvSpPr>
            <p:cNvPr id="223" name="Google Shape;223;p37"/>
            <p:cNvSpPr txBox="1"/>
            <p:nvPr/>
          </p:nvSpPr>
          <p:spPr>
            <a:xfrm>
              <a:off x="703868" y="741566"/>
              <a:ext cx="10281600" cy="1838500"/>
            </a:xfrm>
            <a:prstGeom prst="rect">
              <a:avLst/>
            </a:prstGeom>
            <a:solidFill>
              <a:schemeClr val="dk1"/>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dirty="0">
                  <a:solidFill>
                    <a:schemeClr val="lt1"/>
                  </a:solidFill>
                  <a:latin typeface="Arial"/>
                  <a:ea typeface="Arial"/>
                  <a:cs typeface="Arial"/>
                  <a:sym typeface="Arial"/>
                </a:rPr>
                <a:t>CEOS LSI-VC Vision:</a:t>
              </a:r>
              <a:endParaRPr sz="1900" b="1" i="0" u="none" strike="noStrike" cap="none" dirty="0">
                <a:solidFill>
                  <a:schemeClr val="lt1"/>
                </a:solidFill>
                <a:latin typeface="Arial"/>
                <a:ea typeface="Arial"/>
                <a:cs typeface="Arial"/>
                <a:sym typeface="Arial"/>
              </a:endParaRPr>
            </a:p>
            <a:p>
              <a:pPr marL="609600" marR="0" lvl="0" indent="-387350" algn="l" rtl="0">
                <a:lnSpc>
                  <a:spcPct val="100000"/>
                </a:lnSpc>
                <a:spcBef>
                  <a:spcPts val="0"/>
                </a:spcBef>
                <a:spcAft>
                  <a:spcPts val="0"/>
                </a:spcAft>
                <a:buClr>
                  <a:schemeClr val="lt1"/>
                </a:buClr>
                <a:buSzPts val="1300"/>
                <a:buFont typeface="Arial"/>
                <a:buChar char="●"/>
              </a:pPr>
              <a:r>
                <a:rPr lang="en-GB" sz="1300" b="1" i="0" u="none" strike="noStrike" cap="none" dirty="0">
                  <a:solidFill>
                    <a:schemeClr val="lt1"/>
                  </a:solidFill>
                  <a:latin typeface="Arial"/>
                  <a:ea typeface="Arial"/>
                  <a:cs typeface="Arial"/>
                  <a:sym typeface="Arial"/>
                </a:rPr>
                <a:t>Sensor Agnostic Land Surface Data from all Missions</a:t>
              </a:r>
              <a:endParaRPr sz="1300" b="1" i="0" u="none" strike="noStrike" cap="none" dirty="0">
                <a:solidFill>
                  <a:schemeClr val="lt1"/>
                </a:solidFill>
                <a:latin typeface="Arial"/>
                <a:ea typeface="Arial"/>
                <a:cs typeface="Arial"/>
                <a:sym typeface="Arial"/>
              </a:endParaRPr>
            </a:p>
            <a:p>
              <a:pPr marL="609600" marR="0" lvl="0" indent="-387350" algn="l" rtl="0">
                <a:lnSpc>
                  <a:spcPct val="100000"/>
                </a:lnSpc>
                <a:spcBef>
                  <a:spcPts val="0"/>
                </a:spcBef>
                <a:spcAft>
                  <a:spcPts val="0"/>
                </a:spcAft>
                <a:buClr>
                  <a:schemeClr val="lt1"/>
                </a:buClr>
                <a:buSzPts val="1300"/>
                <a:buFont typeface="Arial"/>
                <a:buChar char="●"/>
              </a:pPr>
              <a:r>
                <a:rPr lang="en-GB" sz="1300" b="1" i="0" u="none" strike="noStrike" cap="none" dirty="0">
                  <a:solidFill>
                    <a:schemeClr val="lt1"/>
                  </a:solidFill>
                  <a:latin typeface="Arial"/>
                  <a:ea typeface="Arial"/>
                  <a:cs typeface="Arial"/>
                  <a:sym typeface="Arial"/>
                </a:rPr>
                <a:t>Total Interoperability, straight from data providers – increased transparency and openness vs downstream efforts (e.g., GEE, </a:t>
              </a:r>
              <a:r>
                <a:rPr lang="en-GB" sz="1300" b="1" i="0" u="none" strike="noStrike" cap="none" dirty="0" err="1">
                  <a:solidFill>
                    <a:schemeClr val="lt1"/>
                  </a:solidFill>
                  <a:latin typeface="Arial"/>
                  <a:ea typeface="Arial"/>
                  <a:cs typeface="Arial"/>
                  <a:sym typeface="Arial"/>
                </a:rPr>
                <a:t>Sinergise</a:t>
              </a:r>
              <a:r>
                <a:rPr lang="en-GB" sz="1300" b="1" i="0" u="none" strike="noStrike" cap="none" dirty="0">
                  <a:solidFill>
                    <a:schemeClr val="lt1"/>
                  </a:solidFill>
                  <a:latin typeface="Arial"/>
                  <a:ea typeface="Arial"/>
                  <a:cs typeface="Arial"/>
                  <a:sym typeface="Arial"/>
                </a:rPr>
                <a:t>), for all users, and taking advantage of broad range of CEOS missions</a:t>
              </a:r>
              <a:endParaRPr sz="1300" b="1" i="0" u="none" strike="noStrike" cap="none" dirty="0">
                <a:solidFill>
                  <a:schemeClr val="lt1"/>
                </a:solidFill>
                <a:latin typeface="Arial"/>
                <a:ea typeface="Arial"/>
                <a:cs typeface="Arial"/>
                <a:sym typeface="Arial"/>
              </a:endParaRPr>
            </a:p>
            <a:p>
              <a:pPr marL="609600" marR="0" lvl="0" indent="-387350" algn="l" rtl="0">
                <a:lnSpc>
                  <a:spcPct val="100000"/>
                </a:lnSpc>
                <a:spcBef>
                  <a:spcPts val="0"/>
                </a:spcBef>
                <a:spcAft>
                  <a:spcPts val="0"/>
                </a:spcAft>
                <a:buClr>
                  <a:schemeClr val="lt1"/>
                </a:buClr>
                <a:buSzPts val="1300"/>
                <a:buFont typeface="Arial"/>
                <a:buChar char="●"/>
              </a:pPr>
              <a:r>
                <a:rPr lang="en-GB" sz="1300" b="1" i="0" u="none" strike="noStrike" cap="none" dirty="0">
                  <a:solidFill>
                    <a:schemeClr val="lt1"/>
                  </a:solidFill>
                  <a:latin typeface="Arial"/>
                  <a:ea typeface="Arial"/>
                  <a:cs typeface="Arial"/>
                  <a:sym typeface="Arial"/>
                </a:rPr>
                <a:t>Enable the use of complementary sensors to achieve a coherent single data stream to enable characterization of change on the Earth’s surface through time.</a:t>
              </a:r>
              <a:endParaRPr sz="1300" b="1" i="0" u="none" strike="noStrike" cap="none" dirty="0">
                <a:solidFill>
                  <a:schemeClr val="lt1"/>
                </a:solidFill>
                <a:latin typeface="Arial"/>
                <a:ea typeface="Arial"/>
                <a:cs typeface="Arial"/>
                <a:sym typeface="Arial"/>
              </a:endParaRPr>
            </a:p>
            <a:p>
              <a:pPr marL="609600" marR="0" lvl="0" indent="-387350" algn="l" rtl="0">
                <a:lnSpc>
                  <a:spcPct val="100000"/>
                </a:lnSpc>
                <a:spcBef>
                  <a:spcPts val="0"/>
                </a:spcBef>
                <a:spcAft>
                  <a:spcPts val="0"/>
                </a:spcAft>
                <a:buClr>
                  <a:schemeClr val="lt1"/>
                </a:buClr>
                <a:buSzPts val="1300"/>
                <a:buFont typeface="Arial"/>
                <a:buChar char="●"/>
              </a:pPr>
              <a:r>
                <a:rPr lang="en-GB" sz="1300" b="1" i="0" u="none" strike="noStrike" cap="none" dirty="0">
                  <a:solidFill>
                    <a:schemeClr val="lt1"/>
                  </a:solidFill>
                  <a:latin typeface="Arial"/>
                  <a:ea typeface="Arial"/>
                  <a:cs typeface="Arial"/>
                  <a:sym typeface="Arial"/>
                </a:rPr>
                <a:t>Harmonisation vs homogenisation?</a:t>
              </a:r>
              <a:endParaRPr sz="1300" b="1" i="0" u="none" strike="noStrike" cap="none" dirty="0">
                <a:solidFill>
                  <a:schemeClr val="lt1"/>
                </a:solidFill>
                <a:latin typeface="Arial"/>
                <a:ea typeface="Arial"/>
                <a:cs typeface="Arial"/>
                <a:sym typeface="Arial"/>
              </a:endParaRPr>
            </a:p>
          </p:txBody>
        </p:sp>
        <p:sp>
          <p:nvSpPr>
            <p:cNvPr id="224" name="Google Shape;224;p37"/>
            <p:cNvSpPr txBox="1"/>
            <p:nvPr/>
          </p:nvSpPr>
          <p:spPr>
            <a:xfrm>
              <a:off x="703868" y="4784641"/>
              <a:ext cx="10281600" cy="538800"/>
            </a:xfrm>
            <a:prstGeom prst="rect">
              <a:avLst/>
            </a:prstGeom>
            <a:solidFill>
              <a:srgbClr val="92D050"/>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Terminology / Semantics / Data Context</a:t>
              </a:r>
              <a:endParaRPr sz="1900" b="1" i="0" u="none" strike="noStrike" cap="none">
                <a:solidFill>
                  <a:srgbClr val="000000"/>
                </a:solidFill>
                <a:latin typeface="Arial"/>
                <a:ea typeface="Arial"/>
                <a:cs typeface="Arial"/>
                <a:sym typeface="Arial"/>
              </a:endParaRPr>
            </a:p>
          </p:txBody>
        </p:sp>
        <p:sp>
          <p:nvSpPr>
            <p:cNvPr id="225" name="Google Shape;225;p37"/>
            <p:cNvSpPr txBox="1"/>
            <p:nvPr/>
          </p:nvSpPr>
          <p:spPr>
            <a:xfrm>
              <a:off x="703868" y="2493957"/>
              <a:ext cx="10281600" cy="15393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Structural / Data Architecture</a:t>
              </a:r>
              <a:endParaRPr sz="1900" b="1" i="0" u="none" strike="noStrike" cap="none">
                <a:solidFill>
                  <a:srgbClr val="000000"/>
                </a:solidFill>
                <a:latin typeface="Arial"/>
                <a:ea typeface="Arial"/>
                <a:cs typeface="Arial"/>
                <a:sym typeface="Arial"/>
              </a:endParaRPr>
            </a:p>
            <a:p>
              <a:pPr marL="609600" marR="0" lvl="0" indent="-387350" algn="l" rtl="0">
                <a:lnSpc>
                  <a:spcPct val="100000"/>
                </a:lnSpc>
                <a:spcBef>
                  <a:spcPts val="0"/>
                </a:spcBef>
                <a:spcAft>
                  <a:spcPts val="0"/>
                </a:spcAft>
                <a:buClr>
                  <a:srgbClr val="000000"/>
                </a:buClr>
                <a:buSzPts val="1300"/>
                <a:buFont typeface="Arial"/>
                <a:buChar char="●"/>
              </a:pPr>
              <a:r>
                <a:rPr lang="en-GB" sz="1300" b="0" i="0" u="none" strike="noStrike" cap="none">
                  <a:solidFill>
                    <a:srgbClr val="000000"/>
                  </a:solidFill>
                  <a:latin typeface="Arial"/>
                  <a:ea typeface="Arial"/>
                  <a:cs typeface="Arial"/>
                  <a:sym typeface="Arial"/>
                </a:rPr>
                <a:t>CEOS-ARD</a:t>
              </a:r>
              <a:endParaRPr sz="1300" b="0" i="0" u="none" strike="noStrike" cap="none">
                <a:solidFill>
                  <a:srgbClr val="000000"/>
                </a:solidFill>
                <a:latin typeface="Arial"/>
                <a:ea typeface="Arial"/>
                <a:cs typeface="Arial"/>
                <a:sym typeface="Arial"/>
              </a:endParaRPr>
            </a:p>
            <a:p>
              <a:pPr marL="1219200" marR="0" lvl="1" indent="-387350" algn="l" rtl="0">
                <a:lnSpc>
                  <a:spcPct val="100000"/>
                </a:lnSpc>
                <a:spcBef>
                  <a:spcPts val="0"/>
                </a:spcBef>
                <a:spcAft>
                  <a:spcPts val="0"/>
                </a:spcAft>
                <a:buClr>
                  <a:srgbClr val="000000"/>
                </a:buClr>
                <a:buSzPts val="1300"/>
                <a:buFont typeface="Arial"/>
                <a:buChar char="○"/>
              </a:pPr>
              <a:r>
                <a:rPr lang="en-GB" sz="1300" b="0" i="0" u="none" strike="noStrike" cap="none">
                  <a:solidFill>
                    <a:srgbClr val="000000"/>
                  </a:solidFill>
                  <a:latin typeface="Arial"/>
                  <a:ea typeface="Arial"/>
                  <a:cs typeface="Arial"/>
                  <a:sym typeface="Arial"/>
                </a:rPr>
                <a:t>Minimum Data Processing Level + Documented</a:t>
              </a:r>
              <a:endParaRPr sz="1300" b="0" i="0" u="none" strike="noStrike" cap="none">
                <a:solidFill>
                  <a:srgbClr val="000000"/>
                </a:solidFill>
                <a:latin typeface="Arial"/>
                <a:ea typeface="Arial"/>
                <a:cs typeface="Arial"/>
                <a:sym typeface="Arial"/>
              </a:endParaRPr>
            </a:p>
            <a:p>
              <a:pPr marL="1219200" marR="0" lvl="1" indent="-387350" algn="l" rtl="0">
                <a:lnSpc>
                  <a:spcPct val="100000"/>
                </a:lnSpc>
                <a:spcBef>
                  <a:spcPts val="0"/>
                </a:spcBef>
                <a:spcAft>
                  <a:spcPts val="0"/>
                </a:spcAft>
                <a:buClr>
                  <a:srgbClr val="000000"/>
                </a:buClr>
                <a:buSzPts val="1300"/>
                <a:buFont typeface="Arial"/>
                <a:buChar char="○"/>
              </a:pPr>
              <a:r>
                <a:rPr lang="en-GB" sz="1300" b="0" i="0" u="none" strike="noStrike" cap="none">
                  <a:solidFill>
                    <a:srgbClr val="000000"/>
                  </a:solidFill>
                  <a:latin typeface="Arial"/>
                  <a:ea typeface="Arial"/>
                  <a:cs typeface="Arial"/>
                  <a:sym typeface="Arial"/>
                </a:rPr>
                <a:t>Uncertainty measures</a:t>
              </a:r>
              <a:endParaRPr sz="1300" b="0" i="0" u="none" strike="noStrike" cap="none">
                <a:solidFill>
                  <a:srgbClr val="000000"/>
                </a:solidFill>
                <a:latin typeface="Arial"/>
                <a:ea typeface="Arial"/>
                <a:cs typeface="Arial"/>
                <a:sym typeface="Arial"/>
              </a:endParaRPr>
            </a:p>
            <a:p>
              <a:pPr marL="1219200" marR="0" lvl="1" indent="-387350" algn="l" rtl="0">
                <a:lnSpc>
                  <a:spcPct val="100000"/>
                </a:lnSpc>
                <a:spcBef>
                  <a:spcPts val="0"/>
                </a:spcBef>
                <a:spcAft>
                  <a:spcPts val="0"/>
                </a:spcAft>
                <a:buClr>
                  <a:srgbClr val="000000"/>
                </a:buClr>
                <a:buSzPts val="1300"/>
                <a:buFont typeface="Arial"/>
                <a:buChar char="○"/>
              </a:pPr>
              <a:r>
                <a:rPr lang="en-GB" sz="1300" b="0" i="0" u="none" strike="noStrike" cap="none">
                  <a:solidFill>
                    <a:srgbClr val="000000"/>
                  </a:solidFill>
                  <a:latin typeface="Arial"/>
                  <a:ea typeface="Arial"/>
                  <a:cs typeface="Arial"/>
                  <a:sym typeface="Arial"/>
                </a:rPr>
                <a:t>Consistent / Interoperable Metadata</a:t>
              </a:r>
              <a:endParaRPr sz="1300" b="0" i="0" u="none" strike="noStrike" cap="none">
                <a:solidFill>
                  <a:srgbClr val="000000"/>
                </a:solidFill>
                <a:latin typeface="Arial"/>
                <a:ea typeface="Arial"/>
                <a:cs typeface="Arial"/>
                <a:sym typeface="Arial"/>
              </a:endParaRPr>
            </a:p>
            <a:p>
              <a:pPr marL="609600" marR="0" lvl="0" indent="-387350" algn="l" rtl="0">
                <a:lnSpc>
                  <a:spcPct val="100000"/>
                </a:lnSpc>
                <a:spcBef>
                  <a:spcPts val="0"/>
                </a:spcBef>
                <a:spcAft>
                  <a:spcPts val="0"/>
                </a:spcAft>
                <a:buClr>
                  <a:srgbClr val="000000"/>
                </a:buClr>
                <a:buSzPts val="1300"/>
                <a:buFont typeface="Arial"/>
                <a:buChar char="●"/>
              </a:pPr>
              <a:r>
                <a:rPr lang="en-GB" sz="1300" b="0" i="0" u="sng" strike="noStrike" cap="none">
                  <a:solidFill>
                    <a:schemeClr val="hlink"/>
                  </a:solidFill>
                  <a:latin typeface="Arial"/>
                  <a:ea typeface="Arial"/>
                  <a:cs typeface="Arial"/>
                  <a:sym typeface="Arial"/>
                  <a:hlinkClick r:id="rId3"/>
                </a:rPr>
                <a:t>MRI Framework</a:t>
              </a:r>
              <a:r>
                <a:rPr lang="en-GB" sz="1300" b="0" i="0" u="none" strike="noStrike" cap="none">
                  <a:solidFill>
                    <a:srgbClr val="000000"/>
                  </a:solidFill>
                  <a:latin typeface="Arial"/>
                  <a:ea typeface="Arial"/>
                  <a:cs typeface="Arial"/>
                  <a:sym typeface="Arial"/>
                </a:rPr>
                <a:t> and PFS parameters?</a:t>
              </a:r>
              <a:endParaRPr sz="1300" b="0" i="0" u="none" strike="noStrike" cap="none">
                <a:solidFill>
                  <a:srgbClr val="000000"/>
                </a:solidFill>
                <a:latin typeface="Arial"/>
                <a:ea typeface="Arial"/>
                <a:cs typeface="Arial"/>
                <a:sym typeface="Arial"/>
              </a:endParaRPr>
            </a:p>
          </p:txBody>
        </p:sp>
        <p:sp>
          <p:nvSpPr>
            <p:cNvPr id="226" name="Google Shape;226;p37"/>
            <p:cNvSpPr txBox="1"/>
            <p:nvPr/>
          </p:nvSpPr>
          <p:spPr>
            <a:xfrm>
              <a:off x="703867" y="6067845"/>
              <a:ext cx="10281600" cy="738900"/>
            </a:xfrm>
            <a:prstGeom prst="rect">
              <a:avLst/>
            </a:prstGeom>
            <a:solidFill>
              <a:srgbClr val="B2FBF0"/>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Accessibility / System / Data Presentation</a:t>
              </a:r>
              <a:endParaRPr sz="1900" b="1" i="0" u="none" strike="noStrike" cap="none">
                <a:solidFill>
                  <a:srgbClr val="000000"/>
                </a:solidFill>
                <a:latin typeface="Arial"/>
                <a:ea typeface="Arial"/>
                <a:cs typeface="Arial"/>
                <a:sym typeface="Arial"/>
              </a:endParaRPr>
            </a:p>
            <a:p>
              <a:pPr marL="609600" marR="0" lvl="0" indent="-387350" algn="l" rtl="0">
                <a:lnSpc>
                  <a:spcPct val="100000"/>
                </a:lnSpc>
                <a:spcBef>
                  <a:spcPts val="0"/>
                </a:spcBef>
                <a:spcAft>
                  <a:spcPts val="0"/>
                </a:spcAft>
                <a:buClr>
                  <a:srgbClr val="000000"/>
                </a:buClr>
                <a:buSzPts val="1300"/>
                <a:buFont typeface="Arial"/>
                <a:buChar char="●"/>
              </a:pPr>
              <a:r>
                <a:rPr lang="en-GB" sz="1300" b="0" i="0" u="none" strike="noStrike" cap="none">
                  <a:solidFill>
                    <a:srgbClr val="000000"/>
                  </a:solidFill>
                  <a:latin typeface="Arial"/>
                  <a:ea typeface="Arial"/>
                  <a:cs typeface="Arial"/>
                  <a:sym typeface="Arial"/>
                </a:rPr>
                <a:t>STAC</a:t>
              </a:r>
              <a:endParaRPr sz="1300" b="0" i="0" u="none" strike="noStrike" cap="none">
                <a:solidFill>
                  <a:srgbClr val="000000"/>
                </a:solidFill>
                <a:latin typeface="Arial"/>
                <a:ea typeface="Arial"/>
                <a:cs typeface="Arial"/>
                <a:sym typeface="Arial"/>
              </a:endParaRPr>
            </a:p>
          </p:txBody>
        </p:sp>
        <p:sp>
          <p:nvSpPr>
            <p:cNvPr id="227" name="Google Shape;227;p37"/>
            <p:cNvSpPr txBox="1"/>
            <p:nvPr/>
          </p:nvSpPr>
          <p:spPr>
            <a:xfrm>
              <a:off x="703867" y="5323651"/>
              <a:ext cx="10281600" cy="738900"/>
            </a:xfrm>
            <a:prstGeom prst="rect">
              <a:avLst/>
            </a:prstGeom>
            <a:solidFill>
              <a:srgbClr val="97FFA6"/>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Formats / Syntactic / Data Language </a:t>
              </a:r>
              <a:endParaRPr sz="1900" b="1" i="0" u="none" strike="noStrike" cap="none">
                <a:solidFill>
                  <a:srgbClr val="000000"/>
                </a:solidFill>
                <a:latin typeface="Arial"/>
                <a:ea typeface="Arial"/>
                <a:cs typeface="Arial"/>
                <a:sym typeface="Arial"/>
              </a:endParaRPr>
            </a:p>
            <a:p>
              <a:pPr marL="609600" marR="0" lvl="0" indent="-387350" algn="l" rtl="0">
                <a:lnSpc>
                  <a:spcPct val="100000"/>
                </a:lnSpc>
                <a:spcBef>
                  <a:spcPts val="0"/>
                </a:spcBef>
                <a:spcAft>
                  <a:spcPts val="0"/>
                </a:spcAft>
                <a:buClr>
                  <a:srgbClr val="000000"/>
                </a:buClr>
                <a:buSzPts val="1300"/>
                <a:buFont typeface="Arial"/>
                <a:buChar char="●"/>
              </a:pPr>
              <a:r>
                <a:rPr lang="en-GB" sz="1300" b="0" i="0" u="none" strike="noStrike" cap="none">
                  <a:solidFill>
                    <a:srgbClr val="000000"/>
                  </a:solidFill>
                  <a:latin typeface="Arial"/>
                  <a:ea typeface="Arial"/>
                  <a:cs typeface="Arial"/>
                  <a:sym typeface="Arial"/>
                </a:rPr>
                <a:t>COG / Cloud-enabling</a:t>
              </a:r>
              <a:endParaRPr sz="1300" b="0" i="0" u="none" strike="noStrike" cap="none">
                <a:solidFill>
                  <a:srgbClr val="000000"/>
                </a:solidFill>
                <a:latin typeface="Arial"/>
                <a:ea typeface="Arial"/>
                <a:cs typeface="Arial"/>
                <a:sym typeface="Arial"/>
              </a:endParaRPr>
            </a:p>
          </p:txBody>
        </p:sp>
        <p:sp>
          <p:nvSpPr>
            <p:cNvPr id="228" name="Google Shape;228;p37"/>
            <p:cNvSpPr txBox="1"/>
            <p:nvPr/>
          </p:nvSpPr>
          <p:spPr>
            <a:xfrm>
              <a:off x="703865" y="4042664"/>
              <a:ext cx="10281600" cy="738900"/>
            </a:xfrm>
            <a:prstGeom prst="rect">
              <a:avLst/>
            </a:prstGeom>
            <a:solidFill>
              <a:srgbClr val="F7FFB3"/>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Common References: Grids, DEM, GCP(?)</a:t>
              </a:r>
              <a:endParaRPr sz="1900" b="1" i="0" u="none" strike="noStrike" cap="none">
                <a:solidFill>
                  <a:srgbClr val="000000"/>
                </a:solidFill>
                <a:latin typeface="Arial"/>
                <a:ea typeface="Arial"/>
                <a:cs typeface="Arial"/>
                <a:sym typeface="Arial"/>
              </a:endParaRPr>
            </a:p>
            <a:p>
              <a:pPr marL="609600" marR="0" lvl="0" indent="-387350" algn="l" rtl="0">
                <a:lnSpc>
                  <a:spcPct val="100000"/>
                </a:lnSpc>
                <a:spcBef>
                  <a:spcPts val="0"/>
                </a:spcBef>
                <a:spcAft>
                  <a:spcPts val="0"/>
                </a:spcAft>
                <a:buClr>
                  <a:srgbClr val="000000"/>
                </a:buClr>
                <a:buSzPts val="1300"/>
                <a:buFont typeface="Arial"/>
                <a:buChar char="●"/>
              </a:pPr>
              <a:r>
                <a:rPr lang="en-GB" sz="1300" b="0" i="0" u="none" strike="noStrike" cap="none">
                  <a:solidFill>
                    <a:srgbClr val="000000"/>
                  </a:solidFill>
                  <a:latin typeface="Arial"/>
                  <a:ea typeface="Arial"/>
                  <a:cs typeface="Arial"/>
                  <a:sym typeface="Arial"/>
                </a:rPr>
                <a:t>Discrete Global Grid System (DGGS)</a:t>
              </a:r>
              <a:endParaRPr sz="1300" b="0" i="0" u="none" strike="noStrike" cap="none">
                <a:solidFill>
                  <a:srgbClr val="000000"/>
                </a:solidFill>
                <a:latin typeface="Arial"/>
                <a:ea typeface="Arial"/>
                <a:cs typeface="Arial"/>
                <a:sym typeface="Arial"/>
              </a:endParaRPr>
            </a:p>
          </p:txBody>
        </p:sp>
        <p:sp>
          <p:nvSpPr>
            <p:cNvPr id="230" name="Google Shape;230;p37"/>
            <p:cNvSpPr txBox="1"/>
            <p:nvPr/>
          </p:nvSpPr>
          <p:spPr>
            <a:xfrm>
              <a:off x="8403285" y="6182324"/>
              <a:ext cx="2175600" cy="585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Hanson / USGS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WGISS</a:t>
              </a:r>
              <a:endParaRPr sz="1100" b="0" i="0" u="none" strike="noStrike" cap="none">
                <a:solidFill>
                  <a:srgbClr val="000000"/>
                </a:solidFill>
                <a:latin typeface="Arial"/>
                <a:ea typeface="Arial"/>
                <a:cs typeface="Arial"/>
                <a:sym typeface="Arial"/>
              </a:endParaRPr>
            </a:p>
          </p:txBody>
        </p:sp>
        <p:sp>
          <p:nvSpPr>
            <p:cNvPr id="231" name="Google Shape;231;p37"/>
            <p:cNvSpPr txBox="1"/>
            <p:nvPr/>
          </p:nvSpPr>
          <p:spPr>
            <a:xfrm>
              <a:off x="8403285" y="5518376"/>
              <a:ext cx="2175600" cy="4155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WGISS</a:t>
              </a:r>
              <a:endParaRPr sz="1100" b="0" i="0" u="none" strike="noStrike" cap="none">
                <a:solidFill>
                  <a:srgbClr val="000000"/>
                </a:solidFill>
                <a:latin typeface="Arial"/>
                <a:ea typeface="Arial"/>
                <a:cs typeface="Arial"/>
                <a:sym typeface="Arial"/>
              </a:endParaRPr>
            </a:p>
          </p:txBody>
        </p:sp>
        <p:sp>
          <p:nvSpPr>
            <p:cNvPr id="232" name="Google Shape;232;p37"/>
            <p:cNvSpPr txBox="1"/>
            <p:nvPr/>
          </p:nvSpPr>
          <p:spPr>
            <a:xfrm>
              <a:off x="8403285" y="4204595"/>
              <a:ext cx="2175600" cy="585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Strobl / WGCV</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 name="Google Shape;233;p37"/>
            <p:cNvSpPr txBox="1"/>
            <p:nvPr/>
          </p:nvSpPr>
          <p:spPr>
            <a:xfrm>
              <a:off x="8403285" y="4784865"/>
              <a:ext cx="2175600" cy="585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Strobl / Molch / Woolliams / WGCV</a:t>
              </a:r>
              <a:endParaRPr sz="1100" b="0" i="0" u="none" strike="noStrike" cap="none">
                <a:solidFill>
                  <a:srgbClr val="000000"/>
                </a:solidFill>
                <a:latin typeface="Arial"/>
                <a:ea typeface="Arial"/>
                <a:cs typeface="Arial"/>
                <a:sym typeface="Arial"/>
              </a:endParaRPr>
            </a:p>
          </p:txBody>
        </p:sp>
        <p:sp>
          <p:nvSpPr>
            <p:cNvPr id="234" name="Google Shape;234;p37"/>
            <p:cNvSpPr txBox="1"/>
            <p:nvPr/>
          </p:nvSpPr>
          <p:spPr>
            <a:xfrm>
              <a:off x="8403285" y="3067407"/>
              <a:ext cx="2175600" cy="4155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LSI-VC / CEOS-ARD OG</a:t>
              </a:r>
              <a:endParaRPr sz="1100" b="0" i="0" u="none" strike="noStrike" cap="none">
                <a:solidFill>
                  <a:srgbClr val="000000"/>
                </a:solidFill>
                <a:latin typeface="Arial"/>
                <a:ea typeface="Arial"/>
                <a:cs typeface="Arial"/>
                <a:sym typeface="Arial"/>
              </a:endParaRPr>
            </a:p>
          </p:txBody>
        </p:sp>
      </p:grpSp>
      <p:sp>
        <p:nvSpPr>
          <p:cNvPr id="235" name="Google Shape;235;p37"/>
          <p:cNvSpPr txBox="1">
            <a:spLocks noGrp="1"/>
          </p:cNvSpPr>
          <p:nvPr>
            <p:ph type="title"/>
          </p:nvPr>
        </p:nvSpPr>
        <p:spPr>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0810"/>
              <a:buNone/>
            </a:pPr>
            <a:r>
              <a:rPr lang="en-GB" dirty="0">
                <a:solidFill>
                  <a:schemeClr val="bg1"/>
                </a:solidFill>
              </a:rPr>
              <a:t>CEOS (LSI) ‘Interoperability Spectrum’</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with medium confidence">
            <a:extLst>
              <a:ext uri="{FF2B5EF4-FFF2-40B4-BE49-F238E27FC236}">
                <a16:creationId xmlns:a16="http://schemas.microsoft.com/office/drawing/2014/main" id="{84646171-4EF9-AC43-9BBC-F8D609C67C49}"/>
              </a:ext>
            </a:extLst>
          </p:cNvPr>
          <p:cNvPicPr>
            <a:picLocks noChangeAspect="1"/>
          </p:cNvPicPr>
          <p:nvPr/>
        </p:nvPicPr>
        <p:blipFill rotWithShape="1">
          <a:blip r:embed="rId2"/>
          <a:srcRect l="3455" t="14211" r="5625" b="7703"/>
          <a:stretch/>
        </p:blipFill>
        <p:spPr>
          <a:xfrm>
            <a:off x="1516409" y="2220312"/>
            <a:ext cx="9159182" cy="3005958"/>
          </a:xfrm>
          <a:prstGeom prst="rect">
            <a:avLst/>
          </a:prstGeom>
        </p:spPr>
      </p:pic>
      <p:sp>
        <p:nvSpPr>
          <p:cNvPr id="8" name="Google Shape;373;p53">
            <a:extLst>
              <a:ext uri="{FF2B5EF4-FFF2-40B4-BE49-F238E27FC236}">
                <a16:creationId xmlns:a16="http://schemas.microsoft.com/office/drawing/2014/main" id="{B921B14B-1796-964F-B8EF-8E3DE6DDE5C3}"/>
              </a:ext>
            </a:extLst>
          </p:cNvPr>
          <p:cNvSpPr txBox="1">
            <a:spLocks noGrp="1"/>
          </p:cNvSpPr>
          <p:nvPr>
            <p:ph type="title"/>
          </p:nvPr>
        </p:nvSpPr>
        <p:spPr>
          <a:xfrm>
            <a:off x="176048" y="214721"/>
            <a:ext cx="9386864" cy="701438"/>
          </a:xfrm>
          <a:prstGeom prst="rect">
            <a:avLst/>
          </a:prstGeom>
          <a:noFill/>
          <a:ln>
            <a:noFill/>
          </a:ln>
        </p:spPr>
        <p:txBody>
          <a:bodyPr spcFirstLastPara="1" wrap="square" lIns="91175" tIns="45575" rIns="91175" bIns="45575" anchor="ctr" anchorCtr="0">
            <a:spAutoFit/>
          </a:bodyPr>
          <a:lstStyle/>
          <a:p>
            <a:pPr marL="0" lvl="0" indent="0" algn="l" rtl="0">
              <a:lnSpc>
                <a:spcPct val="90000"/>
              </a:lnSpc>
              <a:spcBef>
                <a:spcPts val="0"/>
              </a:spcBef>
              <a:spcAft>
                <a:spcPts val="0"/>
              </a:spcAft>
              <a:buClr>
                <a:schemeClr val="dk1"/>
              </a:buClr>
              <a:buSzPts val="4400"/>
              <a:buFont typeface="Calibri"/>
              <a:buNone/>
            </a:pPr>
            <a:r>
              <a:rPr lang="en-GB" dirty="0"/>
              <a:t>LSI-VC-12 Decisions</a:t>
            </a:r>
            <a:endParaRPr dirty="0"/>
          </a:p>
        </p:txBody>
      </p:sp>
    </p:spTree>
    <p:extLst>
      <p:ext uri="{BB962C8B-B14F-4D97-AF65-F5344CB8AC3E}">
        <p14:creationId xmlns:p14="http://schemas.microsoft.com/office/powerpoint/2010/main" val="194174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5E0EB-C173-D3B4-F52E-C8FA5A3013E9}"/>
              </a:ext>
            </a:extLst>
          </p:cNvPr>
          <p:cNvSpPr>
            <a:spLocks noGrp="1"/>
          </p:cNvSpPr>
          <p:nvPr>
            <p:ph type="body" idx="1"/>
          </p:nvPr>
        </p:nvSpPr>
        <p:spPr/>
        <p:txBody>
          <a:bodyPr/>
          <a:lstStyle/>
          <a:p>
            <a:pPr marL="152396" indent="0">
              <a:buNone/>
            </a:pPr>
            <a:r>
              <a:rPr lang="en-GB" dirty="0"/>
              <a:t>Complex issues are best tackled by breaking them down to simpler and related sub-parts: “</a:t>
            </a:r>
            <a:r>
              <a:rPr lang="en-GB" b="1" dirty="0">
                <a:solidFill>
                  <a:schemeClr val="tx1"/>
                </a:solidFill>
              </a:rPr>
              <a:t>Separation of Concerns</a:t>
            </a:r>
            <a:r>
              <a:rPr lang="en-GB" dirty="0"/>
              <a:t>”</a:t>
            </a:r>
          </a:p>
          <a:p>
            <a:pPr marL="152396" indent="0">
              <a:buNone/>
            </a:pPr>
            <a:r>
              <a:rPr lang="en-GB" dirty="0"/>
              <a:t>Sub-division should:</a:t>
            </a:r>
          </a:p>
          <a:p>
            <a:r>
              <a:rPr lang="en-GB" dirty="0"/>
              <a:t>help to treat the issue comprehensively (no gaps) and efficiently (no overlaps)</a:t>
            </a:r>
          </a:p>
          <a:p>
            <a:r>
              <a:rPr lang="en-GB" dirty="0"/>
              <a:t>be as much as possible independent from each other and with clear delineations and interfaces</a:t>
            </a:r>
          </a:p>
          <a:p>
            <a:r>
              <a:rPr lang="en-GB" dirty="0"/>
              <a:t>have the right granularity to distribute the effort equally and assemble enough contributors</a:t>
            </a:r>
          </a:p>
          <a:p>
            <a:endParaRPr lang="en-GB" dirty="0"/>
          </a:p>
          <a:p>
            <a:endParaRPr lang="en-GB" dirty="0"/>
          </a:p>
          <a:p>
            <a:endParaRPr lang="en-GB" dirty="0"/>
          </a:p>
          <a:p>
            <a:endParaRPr lang="en-GB" dirty="0"/>
          </a:p>
        </p:txBody>
      </p:sp>
      <p:sp>
        <p:nvSpPr>
          <p:cNvPr id="11" name="Title 1">
            <a:extLst>
              <a:ext uri="{FF2B5EF4-FFF2-40B4-BE49-F238E27FC236}">
                <a16:creationId xmlns:a16="http://schemas.microsoft.com/office/drawing/2014/main" id="{18A9CFCC-7E28-466F-F172-1B19EE404C24}"/>
              </a:ext>
            </a:extLst>
          </p:cNvPr>
          <p:cNvSpPr>
            <a:spLocks noGrp="1"/>
          </p:cNvSpPr>
          <p:nvPr>
            <p:ph type="title"/>
          </p:nvPr>
        </p:nvSpPr>
        <p:spPr/>
        <p:txBody>
          <a:bodyPr>
            <a:normAutofit/>
          </a:bodyPr>
          <a:lstStyle/>
          <a:p>
            <a:r>
              <a:rPr lang="en-GB" dirty="0"/>
              <a:t>Why a framework?</a:t>
            </a:r>
          </a:p>
        </p:txBody>
      </p:sp>
    </p:spTree>
    <p:extLst>
      <p:ext uri="{BB962C8B-B14F-4D97-AF65-F5344CB8AC3E}">
        <p14:creationId xmlns:p14="http://schemas.microsoft.com/office/powerpoint/2010/main" val="186171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body" idx="1"/>
          </p:nvPr>
        </p:nvSpPr>
        <p:spPr>
          <a:xfrm>
            <a:off x="324233" y="1558533"/>
            <a:ext cx="11495400" cy="466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600" dirty="0"/>
              <a:t>Addressing the full scope of interoperability requires a framework that captures all aspects of the problem.</a:t>
            </a:r>
            <a:endParaRPr sz="2600" dirty="0"/>
          </a:p>
          <a:p>
            <a:pPr marL="0" lvl="0" indent="0" algn="l" rtl="0">
              <a:spcBef>
                <a:spcPts val="1000"/>
              </a:spcBef>
              <a:spcAft>
                <a:spcPts val="0"/>
              </a:spcAft>
              <a:buClr>
                <a:schemeClr val="dk1"/>
              </a:buClr>
              <a:buSzPts val="1100"/>
              <a:buFont typeface="Arial"/>
              <a:buNone/>
            </a:pPr>
            <a:r>
              <a:rPr lang="en-GB" sz="2600" dirty="0"/>
              <a:t>The following (non-exhaustive list) are equally important factors to consider, and each have a number of component pieces:</a:t>
            </a:r>
            <a:endParaRPr sz="2600" dirty="0"/>
          </a:p>
          <a:p>
            <a:pPr marL="457200" lvl="0" indent="-393700" algn="l" rtl="0">
              <a:spcBef>
                <a:spcPts val="1000"/>
              </a:spcBef>
              <a:spcAft>
                <a:spcPts val="0"/>
              </a:spcAft>
              <a:buSzPts val="2600"/>
              <a:buChar char="❖"/>
            </a:pPr>
            <a:r>
              <a:rPr lang="en-GB" sz="2600" dirty="0"/>
              <a:t>Structural / Data Architecture</a:t>
            </a:r>
            <a:endParaRPr sz="2600" dirty="0"/>
          </a:p>
          <a:p>
            <a:pPr marL="457200" lvl="0" indent="-393700" algn="l" rtl="0">
              <a:spcBef>
                <a:spcPts val="0"/>
              </a:spcBef>
              <a:spcAft>
                <a:spcPts val="0"/>
              </a:spcAft>
              <a:buSzPts val="2600"/>
              <a:buChar char="❖"/>
            </a:pPr>
            <a:r>
              <a:rPr lang="en-GB" sz="2600" dirty="0"/>
              <a:t>Accessibility / System / Data Presentation</a:t>
            </a:r>
            <a:endParaRPr sz="2600" dirty="0"/>
          </a:p>
          <a:p>
            <a:pPr marL="457200" lvl="0" indent="-393700" algn="l" rtl="0">
              <a:spcBef>
                <a:spcPts val="0"/>
              </a:spcBef>
              <a:spcAft>
                <a:spcPts val="0"/>
              </a:spcAft>
              <a:buSzPts val="2600"/>
              <a:buChar char="❖"/>
            </a:pPr>
            <a:r>
              <a:rPr lang="en-GB" sz="2600" dirty="0"/>
              <a:t>Formats / Syntactic / Data Language</a:t>
            </a:r>
            <a:endParaRPr sz="2600" dirty="0"/>
          </a:p>
          <a:p>
            <a:pPr marL="457200" lvl="0" indent="-393700" algn="l" rtl="0">
              <a:spcBef>
                <a:spcPts val="0"/>
              </a:spcBef>
              <a:spcAft>
                <a:spcPts val="0"/>
              </a:spcAft>
              <a:buSzPts val="2600"/>
              <a:buChar char="❖"/>
            </a:pPr>
            <a:r>
              <a:rPr lang="en-GB" sz="2600" dirty="0"/>
              <a:t>Terminology / Semantics / Data Context</a:t>
            </a:r>
            <a:endParaRPr sz="2600" dirty="0"/>
          </a:p>
          <a:p>
            <a:pPr marL="0" lvl="0" indent="0" algn="l" rtl="0">
              <a:spcBef>
                <a:spcPts val="1000"/>
              </a:spcBef>
              <a:spcAft>
                <a:spcPts val="0"/>
              </a:spcAft>
              <a:buNone/>
            </a:pPr>
            <a:r>
              <a:rPr lang="en-GB" sz="2600" dirty="0"/>
              <a:t>Factors and components are distributed across many CEOS groups (e.g., LSI-VC, WGISS, WGCV, etc.), and therefore a robust framework and coordination mechanisms are needed to address all of the necessary pieces. </a:t>
            </a:r>
            <a:endParaRPr sz="2600" dirty="0"/>
          </a:p>
        </p:txBody>
      </p:sp>
      <p:sp>
        <p:nvSpPr>
          <p:cNvPr id="218" name="Google Shape;218;p36"/>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Why a framework?</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2994</TotalTime>
  <Words>1545</Words>
  <Application>Microsoft Macintosh PowerPoint</Application>
  <PresentationFormat>Widescreen</PresentationFormat>
  <Paragraphs>178</Paragraphs>
  <Slides>22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Narrow</vt:lpstr>
      <vt:lpstr>Calibri</vt:lpstr>
      <vt:lpstr>Courier New</vt:lpstr>
      <vt:lpstr>Noto Sans Symbols</vt:lpstr>
      <vt:lpstr>Times New Roman</vt:lpstr>
      <vt:lpstr>Verdana</vt:lpstr>
      <vt:lpstr>Wingdings</vt:lpstr>
      <vt:lpstr>ceos</vt:lpstr>
      <vt:lpstr>CEOS Interoperability Framework Initiative</vt:lpstr>
      <vt:lpstr>Executive Summary</vt:lpstr>
      <vt:lpstr>Why interoperability (and standards)?</vt:lpstr>
      <vt:lpstr>What is Interoperability?</vt:lpstr>
      <vt:lpstr>Background</vt:lpstr>
      <vt:lpstr>CEOS (LSI) ‘Interoperability Spectrum’</vt:lpstr>
      <vt:lpstr>LSI-VC-12 Decisions</vt:lpstr>
      <vt:lpstr>Why a framework?</vt:lpstr>
      <vt:lpstr>Why a framework?  </vt:lpstr>
      <vt:lpstr>(n)one fits all?</vt:lpstr>
      <vt:lpstr>A bit of brainstorming…</vt:lpstr>
      <vt:lpstr>European Interoperability Framework</vt:lpstr>
      <vt:lpstr>IF for Knowledge Management</vt:lpstr>
      <vt:lpstr>IF of the European Open Science Cloud</vt:lpstr>
      <vt:lpstr>PowerPoint Presentation</vt:lpstr>
      <vt:lpstr>An early EO IF?</vt:lpstr>
      <vt:lpstr>Faces 1-3</vt:lpstr>
      <vt:lpstr>Faces 4-6</vt:lpstr>
      <vt:lpstr>Thoughts on face 3 (organisation)</vt:lpstr>
      <vt:lpstr>re-thinking CEOS Processing Levels</vt:lpstr>
      <vt:lpstr>A new Processing Level matrix</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P. Strobl, EC-JRC</cp:lastModifiedBy>
  <cp:revision>14</cp:revision>
  <dcterms:modified xsi:type="dcterms:W3CDTF">2022-10-05T00:48:22Z</dcterms:modified>
</cp:coreProperties>
</file>