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embeddedFontLst>
    <p:embeddedFont>
      <p:font typeface="Helvetica Neue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9" roundtripDataSignature="AMtx7mh4bGH8sAQiTXs/EnbZWFnCxjS2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HelveticaNeue-bold.fntdata"/><Relationship Id="rId25" Type="http://schemas.openxmlformats.org/officeDocument/2006/relationships/font" Target="fonts/HelveticaNeue-regular.fntdata"/><Relationship Id="rId28" Type="http://schemas.openxmlformats.org/officeDocument/2006/relationships/font" Target="fonts/HelveticaNeue-boldItalic.fntdata"/><Relationship Id="rId27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5f4d3bfed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15f4d3bfed9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5f4d3bfed9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5f4d3bf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5f62a4758d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g15f62a4758d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5f4d3bfed9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5f4d3bfed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5f4d3bfed9_0_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5f4d3bfed9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5f4d3bfed9_0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5f4d3bfed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5f4d3bfed9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5f4d3bfed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5f4d3bfed9_0_1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5f4d3bfed9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5f4d3bfed9_0_1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5f4d3bfed9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5f4d3bfed9_0_1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5f4d3bfed9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f4d3bfed9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5f4d3bfed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5f4d3bfed9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15f4d3bfed9_0_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5f4d3bfed9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15f4d3bfed9_0_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5f4d3bfed9_0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5f4d3bfed9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5f4d3bfed9_0_1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5f4d3bf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5f4d3bfed9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5f4d3bfed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5f4d3bfed9_3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15f4d3bfed9_3_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.jpg"/><Relationship Id="rId4" Type="http://schemas.openxmlformats.org/officeDocument/2006/relationships/image" Target="../media/image20.jpg"/><Relationship Id="rId5" Type="http://schemas.openxmlformats.org/officeDocument/2006/relationships/image" Target="../media/image1.png"/><Relationship Id="rId6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2.jpg"/><Relationship Id="rId4" Type="http://schemas.openxmlformats.org/officeDocument/2006/relationships/image" Target="../media/image20.jpg"/><Relationship Id="rId5" Type="http://schemas.openxmlformats.org/officeDocument/2006/relationships/image" Target="../media/image1.png"/><Relationship Id="rId6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8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8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8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8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8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8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5f4d3bfed9_3_4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g15f4d3bfed9_3_4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15f4d3bfed9_3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12" name="Google Shape;112;g15f4d3bfed9_3_4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15f4d3bfed9_3_4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15f4d3bfed9_3_4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g15f4d3bfed9_3_4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g15f4d3bfed9_3_4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15f4d3bfed9_3_4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8" name="Google Shape;118;g15f4d3bfed9_3_4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Plenary, 1-4  November 2021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5f62a4758d_1_29"/>
          <p:cNvSpPr txBox="1"/>
          <p:nvPr>
            <p:ph idx="1" type="body"/>
          </p:nvPr>
        </p:nvSpPr>
        <p:spPr>
          <a:xfrm>
            <a:off x="838200" y="1861457"/>
            <a:ext cx="49749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g15f62a4758d_1_29"/>
          <p:cNvSpPr txBox="1"/>
          <p:nvPr>
            <p:ph idx="2" type="body"/>
          </p:nvPr>
        </p:nvSpPr>
        <p:spPr>
          <a:xfrm>
            <a:off x="6379028" y="1861456"/>
            <a:ext cx="49749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g15f62a4758d_1_29"/>
          <p:cNvSpPr txBox="1"/>
          <p:nvPr>
            <p:ph type="title"/>
          </p:nvPr>
        </p:nvSpPr>
        <p:spPr>
          <a:xfrm>
            <a:off x="838200" y="930729"/>
            <a:ext cx="10515600" cy="7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9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WGISS-54, 4-7 October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0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0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0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1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2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2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2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g15f4d3bfed9_3_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15f4d3bfed9_3_6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71" name="Google Shape;71;g15f4d3bfed9_3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5f4d3bfed9_3_6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15f4d3bfed9_3_6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g15f4d3bfed9_3_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75" name="Google Shape;75;g15f4d3bfed9_3_6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76" name="Google Shape;76;g15f4d3bfed9_3_6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77" name="Google Shape;77;g15f4d3bfed9_3_6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5f4d3bfed9_3_1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g15f4d3bfed9_3_1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15f4d3bfed9_3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82" name="Google Shape;82;g15f4d3bfed9_3_1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g15f4d3bfed9_3_1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15f4d3bfed9_3_1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15f4d3bfed9_3_16"/>
          <p:cNvSpPr txBox="1"/>
          <p:nvPr/>
        </p:nvSpPr>
        <p:spPr>
          <a:xfrm>
            <a:off x="-24384" y="6562799"/>
            <a:ext cx="4925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accent1"/>
                </a:solidFill>
              </a:rPr>
              <a:t>WGISS-54, 4-7 October 2022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86" name="Google Shape;86;g15f4d3bfed9_3_16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g15f4d3bfed9_3_1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5f4d3bfed9_3_2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g15f4d3bfed9_3_2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15f4d3bfed9_3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2" name="Google Shape;92;g15f4d3bfed9_3_2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15f4d3bfed9_3_2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15f4d3bfed9_3_26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g15f4d3bfed9_3_26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g15f4d3bfed9_3_2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15f4d3bfed9_3_2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8" name="Google Shape;98;g15f4d3bfed9_3_2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Plenary, 1-4  November 2021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5f4d3bfed9_3_3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g15f4d3bfed9_3_3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15f4d3bfed9_3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03" name="Google Shape;103;g15f4d3bfed9_3_3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15f4d3bfed9_3_3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15f4d3bfed9_3_3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15f4d3bfed9_3_3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7" name="Google Shape;107;g15f4d3bfed9_3_37"/>
          <p:cNvSpPr txBox="1"/>
          <p:nvPr/>
        </p:nvSpPr>
        <p:spPr>
          <a:xfrm>
            <a:off x="-24384" y="6562799"/>
            <a:ext cx="4925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>
                <a:solidFill>
                  <a:schemeClr val="accent1"/>
                </a:solidFill>
              </a:rPr>
              <a:t>WGISS-54, 4-7 October 2022</a:t>
            </a:r>
            <a:endParaRPr b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7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5f4d3bfed9_3_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g15f4d3bfed9_3_0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g15f4d3bfed9_3_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66" name="Google Shape;66;g15f4d3bfed9_3_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15f4d3bfed9_3_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Relationship Id="rId6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Relationship Id="rId4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github.com/gamedaygeorge/ceos-db-toolkit" TargetMode="External"/><Relationship Id="rId4" Type="http://schemas.openxmlformats.org/officeDocument/2006/relationships/image" Target="../media/image28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ESA eoPortal</a:t>
            </a:r>
            <a:endParaRPr sz="7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&amp; CEOS MIM Database</a:t>
            </a:r>
            <a:endParaRPr sz="7500"/>
          </a:p>
        </p:txBody>
      </p:sp>
      <p:sp>
        <p:nvSpPr>
          <p:cNvPr id="128" name="Google Shape;128;p1"/>
          <p:cNvSpPr/>
          <p:nvPr/>
        </p:nvSpPr>
        <p:spPr>
          <a:xfrm>
            <a:off x="7222284" y="4656220"/>
            <a:ext cx="4832943" cy="2201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chemeClr val="accent1"/>
                </a:solidFill>
              </a:rPr>
              <a:t>M. Steventon, G. Dyke</a:t>
            </a:r>
            <a:endParaRPr b="1" sz="1800">
              <a:solidFill>
                <a:schemeClr val="accent1"/>
              </a:solidFill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WGISS-54</a:t>
            </a:r>
            <a:endParaRPr b="1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Tokyo, Japan (JAXA)</a:t>
            </a:r>
            <a:endParaRPr b="1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3-7 October 2022</a:t>
            </a:r>
            <a:endParaRPr b="1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5f4d3bfed9_0_14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15f4d3bfed9_0_1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MIM Overview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86" name="Google Shape;186;g15f4d3bfed9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8875" y="1107456"/>
            <a:ext cx="7154250" cy="56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5f4d3bfed9_0_46"/>
          <p:cNvSpPr txBox="1"/>
          <p:nvPr>
            <p:ph idx="1" type="body"/>
          </p:nvPr>
        </p:nvSpPr>
        <p:spPr>
          <a:xfrm>
            <a:off x="324200" y="1558525"/>
            <a:ext cx="10625100" cy="304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/>
              <a:t>Quarterly Reports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https://ceos.org/mim-reports-archive/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15f4d3bfed9_0_4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New Developments</a:t>
            </a:r>
            <a:endParaRPr/>
          </a:p>
        </p:txBody>
      </p:sp>
      <p:pic>
        <p:nvPicPr>
          <p:cNvPr id="193" name="Google Shape;193;g15f4d3bfed9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0675" y="2365613"/>
            <a:ext cx="2069826" cy="293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15f4d3bfed9_0_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4647" y="2358612"/>
            <a:ext cx="2069826" cy="2946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15f4d3bfed9_0_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8637" y="2363072"/>
            <a:ext cx="2069825" cy="2923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15f4d3bfed9_0_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2601" y="2361537"/>
            <a:ext cx="2069824" cy="292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5f62a4758d_1_0"/>
          <p:cNvSpPr txBox="1"/>
          <p:nvPr/>
        </p:nvSpPr>
        <p:spPr>
          <a:xfrm>
            <a:off x="2453685" y="453154"/>
            <a:ext cx="24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15f62a4758d_1_0"/>
          <p:cNvSpPr txBox="1"/>
          <p:nvPr/>
        </p:nvSpPr>
        <p:spPr>
          <a:xfrm>
            <a:off x="3457097" y="315589"/>
            <a:ext cx="24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15f62a4758d_1_0"/>
          <p:cNvSpPr txBox="1"/>
          <p:nvPr/>
        </p:nvSpPr>
        <p:spPr>
          <a:xfrm>
            <a:off x="311967" y="291350"/>
            <a:ext cx="940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GB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Quarterly Reports + UCS and NORAD Updates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g15f62a4758d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6355" y="1604400"/>
            <a:ext cx="4609151" cy="410162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15f62a4758d_1_0"/>
          <p:cNvSpPr txBox="1"/>
          <p:nvPr/>
        </p:nvSpPr>
        <p:spPr>
          <a:xfrm>
            <a:off x="1128142" y="2032400"/>
            <a:ext cx="41583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Incorporation</a:t>
            </a:r>
            <a:r>
              <a:rPr lang="en-GB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information from </a:t>
            </a:r>
            <a:r>
              <a:rPr lang="en-GB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UCS and NORAD information update during each quarterly reporting cycle -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Increases connectivity, currency, interoperability, of the database and supports survey cycle checks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5f4d3bfed9_0_32"/>
          <p:cNvSpPr txBox="1"/>
          <p:nvPr>
            <p:ph idx="1" type="body"/>
          </p:nvPr>
        </p:nvSpPr>
        <p:spPr>
          <a:xfrm>
            <a:off x="324200" y="1406125"/>
            <a:ext cx="10625100" cy="304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/>
              <a:t>Datasets and Access</a:t>
            </a:r>
            <a:endParaRPr b="1"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Catalogue + Mission Record Entries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OpenSearch Integration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ESA TPM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CEOS-ARD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Featured Datasets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Commercial Cloud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1" name="Google Shape;211;g15f4d3bfed9_0_3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New Developments</a:t>
            </a:r>
            <a:endParaRPr/>
          </a:p>
        </p:txBody>
      </p:sp>
      <p:pic>
        <p:nvPicPr>
          <p:cNvPr id="212" name="Google Shape;212;g15f4d3bfed9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5173" y="1100275"/>
            <a:ext cx="2598525" cy="529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15f4d3bfed9_0_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8225" y="4441850"/>
            <a:ext cx="5206948" cy="194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5f4d3bfed9_0_61"/>
          <p:cNvSpPr txBox="1"/>
          <p:nvPr>
            <p:ph idx="1" type="body"/>
          </p:nvPr>
        </p:nvSpPr>
        <p:spPr>
          <a:xfrm>
            <a:off x="324200" y="1558525"/>
            <a:ext cx="5954700" cy="304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/>
              <a:t>Gap Analysis Tools</a:t>
            </a:r>
            <a:endParaRPr b="1"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Initial release of the CEOS Database Toolkit - Python Notebooks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GB" sz="1600" u="sng">
                <a:solidFill>
                  <a:schemeClr val="hlink"/>
                </a:solidFill>
                <a:hlinkClick r:id="rId3"/>
              </a:rPr>
              <a:t>https://github.com/gamedaygeorge/ceos-db-toolkit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Several analyses used for internal purposes - more can be added based on user needs 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15f4d3bfed9_0_6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New Developments</a:t>
            </a:r>
            <a:endParaRPr/>
          </a:p>
        </p:txBody>
      </p:sp>
      <p:pic>
        <p:nvPicPr>
          <p:cNvPr descr="A picture containing waterfall chart&#10;&#10;Description automatically generated" id="220" name="Google Shape;220;g15f4d3bfed9_0_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8926" y="3945978"/>
            <a:ext cx="4527474" cy="982958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descr="Chart, funnel chart&#10;&#10;Description automatically generated" id="221" name="Google Shape;221;g15f4d3bfed9_0_61"/>
          <p:cNvPicPr preferRelativeResize="0"/>
          <p:nvPr/>
        </p:nvPicPr>
        <p:blipFill rotWithShape="1">
          <a:blip r:embed="rId5">
            <a:alphaModFix/>
          </a:blip>
          <a:srcRect b="31558" l="0" r="0" t="0"/>
          <a:stretch/>
        </p:blipFill>
        <p:spPr>
          <a:xfrm>
            <a:off x="6661206" y="2294219"/>
            <a:ext cx="3105459" cy="1028036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descr="Chart&#10;&#10;Description automatically generated" id="222" name="Google Shape;222;g15f4d3bfed9_0_61"/>
          <p:cNvPicPr preferRelativeResize="0"/>
          <p:nvPr/>
        </p:nvPicPr>
        <p:blipFill rotWithShape="1">
          <a:blip r:embed="rId6">
            <a:alphaModFix/>
          </a:blip>
          <a:srcRect b="74242" l="0" r="0" t="0"/>
          <a:stretch/>
        </p:blipFill>
        <p:spPr>
          <a:xfrm>
            <a:off x="8643921" y="3055501"/>
            <a:ext cx="2632686" cy="1095807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5f4d3bfed9_0_56"/>
          <p:cNvSpPr txBox="1"/>
          <p:nvPr>
            <p:ph idx="1" type="body"/>
          </p:nvPr>
        </p:nvSpPr>
        <p:spPr>
          <a:xfrm>
            <a:off x="324200" y="1253725"/>
            <a:ext cx="2445900" cy="4640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/>
              <a:t>Pilot implementation of instrument r</a:t>
            </a:r>
            <a:r>
              <a:rPr lang="en-GB" sz="24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esponse curves</a:t>
            </a:r>
            <a:r>
              <a:rPr lang="en-GB" sz="2400"/>
              <a:t> for analysis</a:t>
            </a:r>
            <a:endParaRPr sz="2400"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/>
              <a:t>Looking to build on this capability in future based on user needs and project work</a:t>
            </a:r>
            <a:endParaRPr sz="2400"/>
          </a:p>
        </p:txBody>
      </p:sp>
      <p:sp>
        <p:nvSpPr>
          <p:cNvPr id="228" name="Google Shape;228;g15f4d3bfed9_0_5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New Developments</a:t>
            </a:r>
            <a:endParaRPr/>
          </a:p>
        </p:txBody>
      </p:sp>
      <p:pic>
        <p:nvPicPr>
          <p:cNvPr id="229" name="Google Shape;229;g15f4d3bfed9_0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7325" y="1317518"/>
            <a:ext cx="9144003" cy="4049614"/>
          </a:xfrm>
          <a:prstGeom prst="rect">
            <a:avLst/>
          </a:prstGeom>
          <a:noFill/>
          <a:ln cap="flat" cmpd="sng" w="19050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5f4d3bfed9_0_41"/>
          <p:cNvSpPr txBox="1"/>
          <p:nvPr>
            <p:ph idx="1" type="body"/>
          </p:nvPr>
        </p:nvSpPr>
        <p:spPr>
          <a:xfrm>
            <a:off x="324200" y="1558525"/>
            <a:ext cx="10625100" cy="304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A pilot API was built 3-4 years ago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Successful proof of concept but use cases not yet developed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Could be worked in </a:t>
            </a:r>
            <a:r>
              <a:rPr lang="en-GB"/>
              <a:t>future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Several small studies into </a:t>
            </a:r>
            <a:r>
              <a:rPr lang="en-GB"/>
              <a:t>using</a:t>
            </a:r>
            <a:r>
              <a:rPr lang="en-GB"/>
              <a:t> CEOS Database along with the COVE API showed promise</a:t>
            </a:r>
            <a:endParaRPr/>
          </a:p>
        </p:txBody>
      </p:sp>
      <p:sp>
        <p:nvSpPr>
          <p:cNvPr id="235" name="Google Shape;235;g15f4d3bfed9_0_4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New Developments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5f4d3bfed9_0_121"/>
          <p:cNvSpPr txBox="1"/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Discussion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5f4d3bfed9_0_125"/>
          <p:cNvSpPr txBox="1"/>
          <p:nvPr>
            <p:ph idx="1" type="body"/>
          </p:nvPr>
        </p:nvSpPr>
        <p:spPr>
          <a:xfrm>
            <a:off x="324233" y="14061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5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Thoughts on improvements or additions?</a:t>
            </a:r>
            <a:endParaRPr/>
          </a:p>
          <a:p>
            <a:pPr indent="-406400" lvl="0" marL="457200" rtl="0" algn="l">
              <a:spcBef>
                <a:spcPts val="15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Connections with other CEOS systems?</a:t>
            </a:r>
            <a:endParaRPr/>
          </a:p>
          <a:p>
            <a:pPr indent="-381000" lvl="1" marL="914400" rtl="0" algn="l">
              <a:spcBef>
                <a:spcPts val="1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Links to WGISS work?</a:t>
            </a:r>
            <a:endParaRPr/>
          </a:p>
          <a:p>
            <a:pPr indent="-381000" lvl="1" marL="914400" rtl="0" algn="l">
              <a:spcBef>
                <a:spcPts val="1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API or other connectivity requirements or desirables?</a:t>
            </a:r>
            <a:endParaRPr/>
          </a:p>
          <a:p>
            <a:pPr indent="-381000" lvl="1" marL="914400" rtl="0" algn="l">
              <a:spcBef>
                <a:spcPts val="1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Cal/Val Portal ?</a:t>
            </a:r>
            <a:endParaRPr/>
          </a:p>
          <a:p>
            <a:pPr indent="-406400" lvl="0" marL="457200" rtl="0" algn="l">
              <a:spcBef>
                <a:spcPts val="15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Gap analysis tools</a:t>
            </a:r>
            <a:endParaRPr/>
          </a:p>
          <a:p>
            <a:pPr indent="-406400" lvl="0" marL="457200" rtl="0" algn="l">
              <a:spcBef>
                <a:spcPts val="15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Data discovery aspects</a:t>
            </a:r>
            <a:endParaRPr/>
          </a:p>
          <a:p>
            <a:pPr indent="-406400" lvl="0" marL="457200" rtl="0" algn="l">
              <a:spcBef>
                <a:spcPts val="15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WGISS guidance on response curves?</a:t>
            </a:r>
            <a:endParaRPr/>
          </a:p>
          <a:p>
            <a:pPr indent="-406400" lvl="0" marL="457200" rtl="0" algn="l">
              <a:spcBef>
                <a:spcPts val="15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Questions?</a:t>
            </a:r>
            <a:endParaRPr/>
          </a:p>
        </p:txBody>
      </p:sp>
      <p:sp>
        <p:nvSpPr>
          <p:cNvPr id="246" name="Google Shape;246;g15f4d3bfed9_0_12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Discussion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5f4d3bfed9_0_131"/>
          <p:cNvSpPr txBox="1"/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Thanks!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/>
          <p:nvPr>
            <p:ph idx="1" type="body"/>
          </p:nvPr>
        </p:nvSpPr>
        <p:spPr>
          <a:xfrm>
            <a:off x="348308" y="141040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b="1" lang="en-GB" sz="2400"/>
              <a:t>ESA EO Portal</a:t>
            </a:r>
            <a:endParaRPr b="1" sz="2400"/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Overview</a:t>
            </a:r>
            <a:endParaRPr sz="2400"/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Recent revamp – priorities and changes</a:t>
            </a:r>
            <a:endParaRPr sz="2400"/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Future plans</a:t>
            </a:r>
            <a:endParaRPr sz="2400"/>
          </a:p>
          <a:p>
            <a:pPr indent="0" lvl="0" marL="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en-GB" sz="2400"/>
              <a:t>CEOS Missions, Instruments, Measurements (MIM) (&amp; Datasets) Database</a:t>
            </a:r>
            <a:endParaRPr b="1" sz="2400"/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Overview</a:t>
            </a:r>
            <a:endParaRPr sz="2400"/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Latest updates: Quarterly reports, datasets, sensor response curves, gap analysis tools, etc.</a:t>
            </a:r>
            <a:endParaRPr sz="2400"/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API development</a:t>
            </a:r>
            <a:endParaRPr sz="2400"/>
          </a:p>
          <a:p>
            <a:pPr indent="0" lvl="0" marL="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en-GB" sz="2400"/>
              <a:t>Discussion</a:t>
            </a:r>
            <a:endParaRPr b="1" sz="2400"/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Synergies and linkages – incl. WGISS systems?</a:t>
            </a:r>
            <a:endParaRPr sz="2400"/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Q&amp;A</a:t>
            </a:r>
            <a:endParaRPr sz="2400"/>
          </a:p>
        </p:txBody>
      </p:sp>
      <p:sp>
        <p:nvSpPr>
          <p:cNvPr id="134" name="Google Shape;134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Overview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5f4d3bfed9_0_7"/>
          <p:cNvSpPr txBox="1"/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300"/>
              <a:t>ESA </a:t>
            </a:r>
            <a:r>
              <a:rPr lang="en-GB" sz="6300"/>
              <a:t>Earth Observation Portal (eoPortal)</a:t>
            </a:r>
            <a:endParaRPr sz="6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5f4d3bfed9_0_75"/>
          <p:cNvSpPr txBox="1"/>
          <p:nvPr>
            <p:ph idx="1" type="body"/>
          </p:nvPr>
        </p:nvSpPr>
        <p:spPr>
          <a:xfrm>
            <a:off x="348300" y="1258000"/>
            <a:ext cx="53025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n-GB" sz="1500"/>
              <a:t>EO Portal </a:t>
            </a:r>
            <a:endParaRPr b="1" sz="1500"/>
          </a:p>
          <a:p>
            <a:pPr indent="-323850" lvl="0" marL="457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500"/>
              <a:buChar char="❖"/>
            </a:pPr>
            <a:r>
              <a:rPr lang="en-GB" sz="1900"/>
              <a:t>Maintained by ESA</a:t>
            </a:r>
            <a:endParaRPr sz="1900"/>
          </a:p>
          <a:p>
            <a:pPr indent="-323850" lvl="0" marL="457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500"/>
              <a:buChar char="❖"/>
            </a:pPr>
            <a:r>
              <a:rPr lang="en-GB" sz="1900"/>
              <a:t>eoPortal provides a trusted, accurate, and up to date gateway to knowledge and resources related to Earth Observation satellite missions.</a:t>
            </a:r>
            <a:endParaRPr sz="1900"/>
          </a:p>
          <a:p>
            <a:pPr indent="-349250" lvl="0" marL="457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Explaining, demonstrating, and promoting the capabilities of space systems</a:t>
            </a:r>
            <a:endParaRPr sz="1900"/>
          </a:p>
          <a:p>
            <a:pPr indent="-349250" lvl="0" marL="457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Long form articles</a:t>
            </a:r>
            <a:endParaRPr sz="1900"/>
          </a:p>
          <a:p>
            <a:pPr indent="-349250" lvl="0" marL="457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Comprehensive and rich with technical detail</a:t>
            </a:r>
            <a:endParaRPr sz="1900"/>
          </a:p>
          <a:p>
            <a:pPr indent="-349250" lvl="0" marL="457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Core EO reference for the community</a:t>
            </a:r>
            <a:endParaRPr sz="1900"/>
          </a:p>
          <a:p>
            <a:pPr indent="-349250" lvl="0" marL="457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Foundational work of Dr. Herbert Kramer </a:t>
            </a:r>
            <a:endParaRPr sz="1900"/>
          </a:p>
        </p:txBody>
      </p:sp>
      <p:sp>
        <p:nvSpPr>
          <p:cNvPr id="145" name="Google Shape;145;g15f4d3bfed9_0_7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Overview</a:t>
            </a:r>
            <a:endParaRPr/>
          </a:p>
        </p:txBody>
      </p:sp>
      <p:pic>
        <p:nvPicPr>
          <p:cNvPr id="146" name="Google Shape;146;g15f4d3bfed9_0_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5500" y="85475"/>
            <a:ext cx="6477776" cy="620637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5f4d3bfed9_0_90"/>
          <p:cNvSpPr txBox="1"/>
          <p:nvPr>
            <p:ph idx="1" type="body"/>
          </p:nvPr>
        </p:nvSpPr>
        <p:spPr>
          <a:xfrm>
            <a:off x="348308" y="125800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400"/>
              <a:t>2022 EO Portal Updates </a:t>
            </a:r>
            <a:endParaRPr b="1" sz="2400"/>
          </a:p>
          <a:p>
            <a:pPr indent="-3810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New modern, more secure platform</a:t>
            </a:r>
            <a:endParaRPr sz="2400"/>
          </a:p>
          <a:p>
            <a:pPr indent="-3810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Improved user experience – clarity, accessibility, usability</a:t>
            </a:r>
            <a:endParaRPr sz="2400"/>
          </a:p>
          <a:p>
            <a:pPr indent="-3810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Boosting engagement from the Earth observation community</a:t>
            </a:r>
            <a:endParaRPr sz="2400"/>
          </a:p>
          <a:p>
            <a:pPr indent="-3810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Increased emphasis on analytics and web performance</a:t>
            </a:r>
            <a:endParaRPr sz="2400"/>
          </a:p>
          <a:p>
            <a:pPr indent="-3810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Expanded editorial team</a:t>
            </a:r>
            <a:endParaRPr sz="2400"/>
          </a:p>
          <a:p>
            <a:pPr indent="-3810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Improved satellite missions catalogue, leveraging CEOS MIM Database</a:t>
            </a:r>
            <a:endParaRPr sz="2400"/>
          </a:p>
          <a:p>
            <a:pPr indent="-381000" lvl="1" marL="9144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filter and discover mission articles by agency, measurements, etc.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Increased MIM and EO Portal integration for robust indexing/framework</a:t>
            </a:r>
            <a:endParaRPr/>
          </a:p>
        </p:txBody>
      </p:sp>
      <p:sp>
        <p:nvSpPr>
          <p:cNvPr id="152" name="Google Shape;152;g15f4d3bfed9_0_9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2022 EO Portal Updates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15f4d3bfed9_0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7975" y="106825"/>
            <a:ext cx="6902825" cy="664434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8" name="Google Shape;158;g15f4d3bfed9_0_84"/>
          <p:cNvSpPr/>
          <p:nvPr/>
        </p:nvSpPr>
        <p:spPr>
          <a:xfrm>
            <a:off x="3499700" y="3578575"/>
            <a:ext cx="5014200" cy="3119100"/>
          </a:xfrm>
          <a:prstGeom prst="rect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5f4d3bfed9_0_135"/>
          <p:cNvSpPr txBox="1"/>
          <p:nvPr>
            <p:ph idx="1" type="body"/>
          </p:nvPr>
        </p:nvSpPr>
        <p:spPr>
          <a:xfrm>
            <a:off x="324233" y="18633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Refine current integration of CEOS Database </a:t>
            </a:r>
            <a:r>
              <a:rPr lang="en-GB"/>
              <a:t>information</a:t>
            </a:r>
            <a:r>
              <a:rPr lang="en-GB"/>
              <a:t> in the EO Portal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Consider how to add additional richness, e.g. measurements, GCOS, SDGs, disasters content from CEOS Database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Further development of the content team built off of </a:t>
            </a:r>
            <a:r>
              <a:rPr lang="en-GB"/>
              <a:t>evolution</a:t>
            </a:r>
            <a:r>
              <a:rPr lang="en-GB"/>
              <a:t> project work</a:t>
            </a:r>
            <a:endParaRPr/>
          </a:p>
        </p:txBody>
      </p:sp>
      <p:sp>
        <p:nvSpPr>
          <p:cNvPr id="164" name="Google Shape;164;g15f4d3bfed9_0_13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Future Plans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5f4d3bfed9_0_3"/>
          <p:cNvSpPr txBox="1"/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CEOS MIM Database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5f4d3bfed9_3_5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15f4d3bfed9_3_57"/>
          <p:cNvSpPr txBox="1"/>
          <p:nvPr/>
        </p:nvSpPr>
        <p:spPr>
          <a:xfrm>
            <a:off x="277200" y="2674500"/>
            <a:ext cx="70722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-GB" sz="2000">
                <a:solidFill>
                  <a:schemeClr val="dk1"/>
                </a:solidFill>
              </a:rPr>
              <a:t>Information on EO satellites based on an </a:t>
            </a:r>
            <a:r>
              <a:rPr b="1" lang="en-GB" sz="2000">
                <a:solidFill>
                  <a:schemeClr val="dk1"/>
                </a:solidFill>
              </a:rPr>
              <a:t>annual survey of CEOS member agencies</a:t>
            </a:r>
            <a:r>
              <a:rPr lang="en-GB" sz="2000">
                <a:solidFill>
                  <a:schemeClr val="dk1"/>
                </a:solidFill>
              </a:rPr>
              <a:t>.</a:t>
            </a:r>
            <a:endParaRPr sz="2000">
              <a:solidFill>
                <a:schemeClr val="dk1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-GB" sz="2000">
                <a:solidFill>
                  <a:schemeClr val="dk1"/>
                </a:solidFill>
              </a:rPr>
              <a:t>Missions, Instruments, Measurements (&amp; Datasets)</a:t>
            </a:r>
            <a:endParaRPr sz="2000">
              <a:solidFill>
                <a:schemeClr val="dk1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-GB" sz="2000">
                <a:solidFill>
                  <a:schemeClr val="dk1"/>
                </a:solidFill>
              </a:rPr>
              <a:t>Representing the </a:t>
            </a:r>
            <a:r>
              <a:rPr b="1" lang="en-GB" sz="2000">
                <a:solidFill>
                  <a:schemeClr val="dk1"/>
                </a:solidFill>
              </a:rPr>
              <a:t>only official consolidated statement of agency programmes and plans</a:t>
            </a:r>
            <a:r>
              <a:rPr lang="en-GB" sz="2000">
                <a:solidFill>
                  <a:schemeClr val="dk1"/>
                </a:solidFill>
              </a:rPr>
              <a:t>.</a:t>
            </a:r>
            <a:endParaRPr sz="2000">
              <a:solidFill>
                <a:schemeClr val="dk1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-GB" sz="2000">
                <a:solidFill>
                  <a:schemeClr val="dk1"/>
                </a:solidFill>
              </a:rPr>
              <a:t>Providing a community focal point for the </a:t>
            </a:r>
            <a:r>
              <a:rPr b="1" lang="en-GB" sz="2000">
                <a:solidFill>
                  <a:schemeClr val="dk1"/>
                </a:solidFill>
              </a:rPr>
              <a:t>coordination of future planning, research and gap analyses</a:t>
            </a:r>
            <a:r>
              <a:rPr lang="en-GB" sz="2000">
                <a:solidFill>
                  <a:schemeClr val="dk1"/>
                </a:solidFill>
              </a:rPr>
              <a:t>, and providing an </a:t>
            </a:r>
            <a:r>
              <a:rPr b="1" lang="en-GB" sz="2000">
                <a:solidFill>
                  <a:schemeClr val="dk1"/>
                </a:solidFill>
              </a:rPr>
              <a:t>interface for the user community</a:t>
            </a:r>
            <a:r>
              <a:rPr lang="en-GB" sz="2000">
                <a:solidFill>
                  <a:schemeClr val="dk1"/>
                </a:solidFill>
              </a:rPr>
              <a:t>.</a:t>
            </a:r>
            <a:endParaRPr b="1" i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15f4d3bfed9_3_5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MIM Overview</a:t>
            </a:r>
            <a:endParaRPr/>
          </a:p>
        </p:txBody>
      </p:sp>
      <p:pic>
        <p:nvPicPr>
          <p:cNvPr id="177" name="Google Shape;177;g15f4d3bfed9_3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68079"/>
            <a:ext cx="12192000" cy="130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15f4d3bfed9_3_57"/>
          <p:cNvPicPr preferRelativeResize="0"/>
          <p:nvPr/>
        </p:nvPicPr>
        <p:blipFill rotWithShape="1">
          <a:blip r:embed="rId4">
            <a:alphaModFix/>
          </a:blip>
          <a:srcRect b="10708" l="42708" r="5118" t="42649"/>
          <a:stretch/>
        </p:blipFill>
        <p:spPr>
          <a:xfrm>
            <a:off x="7552350" y="4606563"/>
            <a:ext cx="4005825" cy="160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15f4d3bfed9_3_57"/>
          <p:cNvPicPr preferRelativeResize="0"/>
          <p:nvPr/>
        </p:nvPicPr>
        <p:blipFill rotWithShape="1">
          <a:blip r:embed="rId4">
            <a:alphaModFix/>
          </a:blip>
          <a:srcRect b="12965" l="4550" r="53851" t="41936"/>
          <a:stretch/>
        </p:blipFill>
        <p:spPr>
          <a:xfrm>
            <a:off x="7958275" y="2804138"/>
            <a:ext cx="3193975" cy="154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Michelle Piepgrass</dc:creator>
</cp:coreProperties>
</file>