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7"/>
  </p:notesMasterIdLst>
  <p:sldIdLst>
    <p:sldId id="261" r:id="rId2"/>
    <p:sldId id="256" r:id="rId3"/>
    <p:sldId id="263" r:id="rId4"/>
    <p:sldId id="265" r:id="rId5"/>
    <p:sldId id="264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elle Piepgrass" initials="MP" lastIdx="1" clrIdx="0">
    <p:extLst>
      <p:ext uri="{19B8F6BF-5375-455C-9EA6-DF929625EA0E}">
        <p15:presenceInfo xmlns:p15="http://schemas.microsoft.com/office/powerpoint/2012/main" userId="3eac496d5cc0b5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7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, Kenton W. (LARC-E3)" userId="73e742de-0059-4beb-8279-f6afc2201575" providerId="ADAL" clId="{C6C81B44-9E98-4913-9EB0-14EB83311851}"/>
    <pc:docChg chg="modSld">
      <pc:chgData name="Ross, Kenton W. (LARC-E3)" userId="73e742de-0059-4beb-8279-f6afc2201575" providerId="ADAL" clId="{C6C81B44-9E98-4913-9EB0-14EB83311851}" dt="2022-09-30T19:36:12.841" v="11" actId="20577"/>
      <pc:docMkLst>
        <pc:docMk/>
      </pc:docMkLst>
      <pc:sldChg chg="modSp mod">
        <pc:chgData name="Ross, Kenton W. (LARC-E3)" userId="73e742de-0059-4beb-8279-f6afc2201575" providerId="ADAL" clId="{C6C81B44-9E98-4913-9EB0-14EB83311851}" dt="2022-09-30T19:36:12.841" v="11" actId="20577"/>
        <pc:sldMkLst>
          <pc:docMk/>
          <pc:sldMk cId="0" sldId="256"/>
        </pc:sldMkLst>
        <pc:spChg chg="mod">
          <ac:chgData name="Ross, Kenton W. (LARC-E3)" userId="73e742de-0059-4beb-8279-f6afc2201575" providerId="ADAL" clId="{C6C81B44-9E98-4913-9EB0-14EB83311851}" dt="2022-09-30T19:36:12.841" v="11" actId="20577"/>
          <ac:spMkLst>
            <pc:docMk/>
            <pc:sldMk cId="0" sldId="256"/>
            <ac:spMk id="6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0" y="2265730"/>
            <a:ext cx="8288157" cy="27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-113"/>
          <a:stretch/>
        </p:blipFill>
        <p:spPr>
          <a:xfrm rot="10800000" flipH="1">
            <a:off x="2824280" y="4824248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 flipH="1">
            <a:off x="5456394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 flipH="1">
            <a:off x="-4784" y="-14542"/>
            <a:ext cx="12199164" cy="6874921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8"/>
            <a:ext cx="2738896" cy="150851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6">
            <a:alphaModFix amt="34000"/>
          </a:blip>
          <a:srcRect l="32582" t="2399" r="8554" b="-8773"/>
          <a:stretch/>
        </p:blipFill>
        <p:spPr>
          <a:xfrm rot="5400000">
            <a:off x="5734286" y="-1016167"/>
            <a:ext cx="5455273" cy="7480884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19" name="Google Shape;19;p2"/>
          <p:cNvPicPr preferRelativeResize="0"/>
          <p:nvPr/>
        </p:nvPicPr>
        <p:blipFill rotWithShape="1">
          <a:blip r:embed="rId6">
            <a:alphaModFix amt="34000"/>
          </a:blip>
          <a:srcRect l="54016" t="36081" r="11355" b="673"/>
          <a:stretch/>
        </p:blipFill>
        <p:spPr>
          <a:xfrm rot="-5400000">
            <a:off x="5792642" y="4819952"/>
            <a:ext cx="1719709" cy="2366806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20" name="Google Shape;20;p2"/>
          <p:cNvSpPr txBox="1">
            <a:spLocks noGrp="1"/>
          </p:cNvSpPr>
          <p:nvPr>
            <p:ph type="title"/>
          </p:nvPr>
        </p:nvSpPr>
        <p:spPr>
          <a:xfrm>
            <a:off x="176047" y="175938"/>
            <a:ext cx="6157185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WGISS-54, 4-7 October 2022</a:t>
            </a:r>
            <a:endParaRPr dirty="0"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84" y="6562799"/>
            <a:ext cx="49255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7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liverables.ceos.org/task_manager/deliverables/715/" TargetMode="External"/><Relationship Id="rId2" Type="http://schemas.openxmlformats.org/officeDocument/2006/relationships/hyperlink" Target="http://deliverables.ceos.org/task_manager/deliverables/71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liverables.ceos.org/task_manager/deliverables/731/" TargetMode="External"/><Relationship Id="rId4" Type="http://schemas.openxmlformats.org/officeDocument/2006/relationships/hyperlink" Target="http://deliverables.ceos.org/task_manager/deliverables/709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liverables.ceos.org/task_manager/deliverables/715/" TargetMode="External"/><Relationship Id="rId2" Type="http://schemas.openxmlformats.org/officeDocument/2006/relationships/hyperlink" Target="http://deliverables.ceos.org/task_manager/deliverables/71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liverables.ceos.org/task_manager/deliverables/731/" TargetMode="External"/><Relationship Id="rId4" Type="http://schemas.openxmlformats.org/officeDocument/2006/relationships/hyperlink" Target="http://deliverables.ceos.org/task_manager/deliverables/70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liverables.ceos.org/task_manager/deliverables/715/" TargetMode="External"/><Relationship Id="rId2" Type="http://schemas.openxmlformats.org/officeDocument/2006/relationships/hyperlink" Target="http://deliverables.ceos.org/task_manager/deliverables/71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liverables.ceos.org/task_manager/deliverables/731/" TargetMode="External"/><Relationship Id="rId4" Type="http://schemas.openxmlformats.org/officeDocument/2006/relationships/hyperlink" Target="http://deliverables.ceos.org/task_manager/deliverables/709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4448D8-3FC1-6D60-DD82-5AB5C57D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161" y="1297111"/>
            <a:ext cx="6315738" cy="503433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Current Relevant CEOS Workplan Deliverables for WGISS &amp; WGCapD Engagement</a:t>
            </a:r>
            <a:r>
              <a:rPr lang="en-US" sz="2000" dirty="0"/>
              <a:t>: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2"/>
              </a:rPr>
              <a:t>CB-22-10</a:t>
            </a:r>
            <a:r>
              <a:rPr lang="en-US" sz="1800" dirty="0"/>
              <a:t>: Sentinel selected applications: practical training with Jupyter Notebooks on the ESA EO Platform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3"/>
              </a:rPr>
              <a:t>CB-22-13</a:t>
            </a:r>
            <a:r>
              <a:rPr lang="en-US" sz="1800" dirty="0"/>
              <a:t>: Jupyter Notebook Foundations Webinar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4"/>
              </a:rPr>
              <a:t>CB-22-07</a:t>
            </a:r>
            <a:r>
              <a:rPr lang="en-US" sz="1800" dirty="0"/>
              <a:t>: Open-Source Science Outreach Plan and Training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5"/>
              </a:rPr>
              <a:t>DATA-22-01</a:t>
            </a:r>
            <a:r>
              <a:rPr lang="en-US" sz="1800" dirty="0"/>
              <a:t>: Jupyter Notebook Best Practice </a:t>
            </a:r>
          </a:p>
          <a:p>
            <a:pPr marL="0" indent="0">
              <a:spcBef>
                <a:spcPts val="2400"/>
              </a:spcBef>
              <a:buFont typeface="Arial"/>
              <a:buNone/>
            </a:pPr>
            <a:r>
              <a:rPr lang="en-US" sz="2000" b="1" dirty="0"/>
              <a:t>Upcoming Activities</a:t>
            </a:r>
            <a:r>
              <a:rPr lang="en-US" sz="2000" b="1" kern="0" dirty="0"/>
              <a:t>:</a:t>
            </a:r>
          </a:p>
          <a:p>
            <a:pPr marL="400050" indent="-338138">
              <a:buSzPct val="100000"/>
            </a:pPr>
            <a:r>
              <a:rPr lang="en-US" sz="1800" kern="0" dirty="0"/>
              <a:t>WGCapD is organizing a meeting on metadata standards for learning objects in the second half of October (date still TBC)</a:t>
            </a:r>
          </a:p>
          <a:p>
            <a:pPr marL="400050" indent="-338138">
              <a:buSzPct val="100000"/>
            </a:pPr>
            <a:r>
              <a:rPr lang="en-US" sz="1800" dirty="0"/>
              <a:t>WGCapD has begun its 2023-2025 Workplan deliverable planning cycle</a:t>
            </a:r>
            <a:endParaRPr lang="en-US" sz="1800" kern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6CB22B-0DB5-8C93-7520-B869D28B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/>
              <a:t>WGCapD Updates &amp; Webinar Support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1D3919C-1C3E-4880-B6E9-17BC7510E542}"/>
              </a:ext>
            </a:extLst>
          </p:cNvPr>
          <p:cNvSpPr/>
          <p:nvPr/>
        </p:nvSpPr>
        <p:spPr>
          <a:xfrm>
            <a:off x="7170821" y="1371599"/>
            <a:ext cx="4584032" cy="4885362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94ECDD02-29CB-4D5A-9A37-8D35444A2B62}"/>
              </a:ext>
            </a:extLst>
          </p:cNvPr>
          <p:cNvSpPr txBox="1">
            <a:spLocks/>
          </p:cNvSpPr>
          <p:nvPr/>
        </p:nvSpPr>
        <p:spPr>
          <a:xfrm>
            <a:off x="7170822" y="1371600"/>
            <a:ext cx="4584032" cy="4885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1800"/>
              </a:spcBef>
              <a:buFont typeface="Arial"/>
              <a:buNone/>
            </a:pPr>
            <a:r>
              <a:rPr lang="en-US" sz="2000" b="1" dirty="0"/>
              <a:t>Potential WGISS-WGCapD Collaboration Points for 2023-2025 Workplan Deliverables:</a:t>
            </a:r>
          </a:p>
          <a:p>
            <a:pPr marL="400050" indent="-338138">
              <a:buSzPct val="100000"/>
            </a:pPr>
            <a:r>
              <a:rPr lang="en-US" sz="1800" dirty="0"/>
              <a:t>Relevancy Ranking of Data Search Results</a:t>
            </a:r>
          </a:p>
          <a:p>
            <a:pPr marL="400050" indent="-338138">
              <a:buSzPct val="100000"/>
            </a:pPr>
            <a:r>
              <a:rPr lang="en-US" sz="1800" dirty="0"/>
              <a:t>Data Cubes for Large Scale Data Analytics</a:t>
            </a:r>
          </a:p>
          <a:p>
            <a:pPr marL="400050" indent="-338138">
              <a:buSzPct val="100000"/>
            </a:pPr>
            <a:r>
              <a:rPr lang="en-US" sz="1800" dirty="0"/>
              <a:t>The Burgeoning Role of Python for EO Data Analysis</a:t>
            </a:r>
          </a:p>
          <a:p>
            <a:pPr marL="400050" indent="-338138">
              <a:buSzPct val="100000"/>
            </a:pPr>
            <a:r>
              <a:rPr lang="en-US" sz="1800" dirty="0"/>
              <a:t>Explore Capacity Development with the EAIL</a:t>
            </a:r>
          </a:p>
          <a:p>
            <a:pPr marL="400050" indent="-338138">
              <a:buSzPct val="100000"/>
            </a:pPr>
            <a:r>
              <a:rPr lang="en-US" sz="1800" dirty="0"/>
              <a:t>Joint Support for CEOS ARD</a:t>
            </a:r>
          </a:p>
          <a:p>
            <a:pPr marL="400050" indent="-338138">
              <a:buSzPct val="100000"/>
            </a:pPr>
            <a:r>
              <a:rPr lang="en-US" sz="1800" dirty="0"/>
              <a:t>Jupyter Notebook Best Practice Documentation/Training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681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515094" y="782113"/>
            <a:ext cx="6964492" cy="3972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r>
              <a:rPr lang="en-GB" sz="7500" dirty="0"/>
              <a:t>WGCapD and Support for Webinar Plus</a:t>
            </a:r>
            <a:endParaRPr sz="7500" dirty="0"/>
          </a:p>
        </p:txBody>
      </p:sp>
      <p:sp>
        <p:nvSpPr>
          <p:cNvPr id="67" name="Google Shape;67;p7"/>
          <p:cNvSpPr/>
          <p:nvPr/>
        </p:nvSpPr>
        <p:spPr>
          <a:xfrm>
            <a:off x="7222284" y="4656220"/>
            <a:ext cx="4832943" cy="2201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Kent Ross, NASA / WGCapD</a:t>
            </a:r>
            <a:endParaRPr sz="1800" dirty="0"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Agenda ID</a:t>
            </a:r>
            <a:r>
              <a:rPr lang="en-GB" sz="1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: 2022.10.05_10.20</a:t>
            </a:r>
            <a:endParaRPr sz="1800" dirty="0"/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WGISS-54</a:t>
            </a:r>
            <a:endParaRPr sz="18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Tokyo, Japan (JAXA)</a:t>
            </a:r>
            <a:endParaRPr sz="18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3-7 </a:t>
            </a:r>
            <a:r>
              <a:rPr lang="en-GB" sz="1800" b="1" dirty="0">
                <a:solidFill>
                  <a:schemeClr val="accent1"/>
                </a:solidFill>
              </a:rPr>
              <a:t>Octo</a:t>
            </a:r>
            <a:r>
              <a:rPr lang="en-GB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ber 2022</a:t>
            </a:r>
            <a:endParaRPr sz="18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4448D8-3FC1-6D60-DD82-5AB5C57D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160" y="1297111"/>
            <a:ext cx="11484889" cy="5034337"/>
          </a:xfrm>
        </p:spPr>
        <p:txBody>
          <a:bodyPr/>
          <a:lstStyle/>
          <a:p>
            <a:pPr marL="0" indent="0">
              <a:spcBef>
                <a:spcPts val="1800"/>
              </a:spcBef>
              <a:buFont typeface="Arial"/>
              <a:buNone/>
            </a:pPr>
            <a:r>
              <a:rPr lang="en-US" sz="2400" b="1" dirty="0"/>
              <a:t>Upcoming WGCapD Activities:</a:t>
            </a:r>
          </a:p>
          <a:p>
            <a:pPr marL="400050" indent="-338138">
              <a:buSzPct val="100000"/>
            </a:pPr>
            <a:r>
              <a:rPr lang="en-US" sz="1800" dirty="0"/>
              <a:t>WGCapD is organizing a meeting on metadata standards for learning objects in the second half of October (date still TBC).</a:t>
            </a:r>
          </a:p>
          <a:p>
            <a:pPr marL="400050" indent="-338138">
              <a:buSzPct val="100000"/>
            </a:pPr>
            <a:r>
              <a:rPr lang="en-US" sz="1800" dirty="0"/>
              <a:t>WGCapD has begun its 2023-2025 Workplan deliverable planning cycle this month.</a:t>
            </a:r>
          </a:p>
          <a:p>
            <a:pPr marL="400050" indent="-338138">
              <a:buSzPct val="100000"/>
            </a:pPr>
            <a:r>
              <a:rPr lang="en-US" sz="1800" dirty="0"/>
              <a:t>WGCapD is planning its annual meeting in March 2023.</a:t>
            </a:r>
          </a:p>
          <a:p>
            <a:pPr marL="400050" indent="-338138">
              <a:buSzPct val="100000"/>
            </a:pPr>
            <a:r>
              <a:rPr lang="en-US" sz="1800" dirty="0"/>
              <a:t>WGCapD is looking to fill the Vice-Chair position when SANSA becomes WGCapD Chair in 2023.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Current Relevant CEOS Workplan Deliverables for WGISS &amp; WGCapD Engagement</a:t>
            </a:r>
            <a:r>
              <a:rPr lang="en-US" sz="2000" dirty="0"/>
              <a:t>: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2"/>
              </a:rPr>
              <a:t>CB-22-10</a:t>
            </a:r>
            <a:r>
              <a:rPr lang="en-US" sz="1800" dirty="0"/>
              <a:t>: Sentinel selected applications: practical training with Jupyter Notebooks on the ESA EO Platform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3"/>
              </a:rPr>
              <a:t>CB-22-13</a:t>
            </a:r>
            <a:r>
              <a:rPr lang="en-US" sz="1800" dirty="0"/>
              <a:t>: Jupyter Notebook Foundations Webinar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4"/>
              </a:rPr>
              <a:t>CB-22-07</a:t>
            </a:r>
            <a:r>
              <a:rPr lang="en-US" sz="1800" dirty="0"/>
              <a:t>: Open-Source Science Outreach Plan and Training</a:t>
            </a:r>
          </a:p>
          <a:p>
            <a:pPr marL="400050" indent="-349250">
              <a:buSzPct val="100000"/>
            </a:pPr>
            <a:r>
              <a:rPr lang="en-US" sz="1800" dirty="0">
                <a:hlinkClick r:id="rId5"/>
              </a:rPr>
              <a:t>DATA-22-01</a:t>
            </a:r>
            <a:r>
              <a:rPr lang="en-US" sz="1800" dirty="0"/>
              <a:t>: Jupyter Notebook Best Practice </a:t>
            </a:r>
          </a:p>
          <a:p>
            <a:pPr marL="0" indent="0">
              <a:spcBef>
                <a:spcPts val="1800"/>
              </a:spcBef>
              <a:buFont typeface="Arial"/>
              <a:buNone/>
            </a:pPr>
            <a:endParaRPr lang="en-US" sz="20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6CB22B-0DB5-8C93-7520-B869D28B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/>
              <a:t>WGCapD Updates &amp; Webinar Support</a:t>
            </a:r>
          </a:p>
        </p:txBody>
      </p:sp>
    </p:spTree>
    <p:extLst>
      <p:ext uri="{BB962C8B-B14F-4D97-AF65-F5344CB8AC3E}">
        <p14:creationId xmlns:p14="http://schemas.microsoft.com/office/powerpoint/2010/main" val="242763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4448D8-3FC1-6D60-DD82-5AB5C57D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160" y="1297111"/>
            <a:ext cx="11484889" cy="5034337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b="1" dirty="0"/>
              <a:t>Relevant Collaborative CEOS Workplan Deliverables</a:t>
            </a:r>
            <a:r>
              <a:rPr lang="en-US" sz="2000" dirty="0"/>
              <a:t>:</a:t>
            </a:r>
          </a:p>
          <a:p>
            <a:pPr marL="400050" indent="-349250">
              <a:spcAft>
                <a:spcPts val="1200"/>
              </a:spcAft>
              <a:buSzPct val="100000"/>
            </a:pPr>
            <a:r>
              <a:rPr lang="en-US" sz="1800" dirty="0">
                <a:hlinkClick r:id="rId2"/>
              </a:rPr>
              <a:t>CB-22-10</a:t>
            </a:r>
            <a:r>
              <a:rPr lang="en-US" sz="1800" dirty="0"/>
              <a:t>: Sentinel selected applications: practical training with Jupyter Notebooks on the ESA EO Platform (due Q4 2022). Delivering a virtual training course on the use of the Sentinels for various selected applications (agriculture, disasters, atmosphere…), where a closed group of around 30 pre-selected attendees is given access for 4 weeks to the ESA EO Open Platform, which contains Jupyter Notebook. </a:t>
            </a:r>
          </a:p>
          <a:p>
            <a:pPr marL="400050" indent="-349250">
              <a:spcAft>
                <a:spcPts val="1200"/>
              </a:spcAft>
              <a:buSzPct val="100000"/>
            </a:pPr>
            <a:r>
              <a:rPr lang="en-US" sz="1800" dirty="0">
                <a:hlinkClick r:id="rId3"/>
              </a:rPr>
              <a:t>CB-22-13</a:t>
            </a:r>
            <a:r>
              <a:rPr lang="en-US" sz="1800" dirty="0"/>
              <a:t>: Jupyter Notebook Foundations Webinar (due Q3 2023). WGCapD and WGISS could collaborate on a follow-on Jupyter Notebook webinar with a Software Carpentry-style addition. This could be in alignment with an event like AmeriGEO Week. </a:t>
            </a:r>
          </a:p>
          <a:p>
            <a:pPr marL="400050" indent="-349250">
              <a:spcAft>
                <a:spcPts val="1200"/>
              </a:spcAft>
              <a:buSzPct val="100000"/>
            </a:pPr>
            <a:r>
              <a:rPr lang="en-US" sz="1800" dirty="0">
                <a:hlinkClick r:id="rId4"/>
              </a:rPr>
              <a:t>CB-22-07</a:t>
            </a:r>
            <a:r>
              <a:rPr lang="en-US" sz="1800" dirty="0"/>
              <a:t>: Open-Source Science Outreach Plan and Training (due Q4 2023). Prepare an outreach plan and conduct potential workshop(s) to raise awareness and build skills in open-source science. </a:t>
            </a:r>
          </a:p>
          <a:p>
            <a:pPr marL="400050" indent="-349250">
              <a:spcAft>
                <a:spcPts val="1200"/>
              </a:spcAft>
              <a:buSzPct val="100000"/>
            </a:pPr>
            <a:r>
              <a:rPr lang="en-US" sz="1800" dirty="0">
                <a:hlinkClick r:id="rId5"/>
              </a:rPr>
              <a:t>DATA-22-01</a:t>
            </a:r>
            <a:r>
              <a:rPr lang="en-US" sz="1800" dirty="0"/>
              <a:t>: Jupyter Notebook Best Practice (due Q4 2022). Knowledge sharing with Jupyter Notebook will be investigated and the best practice will be issued.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6CB22B-0DB5-8C93-7520-B869D28B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/>
              <a:t>WGCapD Updates &amp; Webinar Support</a:t>
            </a:r>
          </a:p>
        </p:txBody>
      </p:sp>
    </p:spTree>
    <p:extLst>
      <p:ext uri="{BB962C8B-B14F-4D97-AF65-F5344CB8AC3E}">
        <p14:creationId xmlns:p14="http://schemas.microsoft.com/office/powerpoint/2010/main" val="416068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4448D8-3FC1-6D60-DD82-5AB5C57D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161" y="2400300"/>
            <a:ext cx="11608714" cy="3931148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Potential WGISS-WGCapD Collaboration Points for 2023-2025 Workplan Deliverables:</a:t>
            </a:r>
          </a:p>
          <a:p>
            <a:pPr marL="400050" indent="-338138">
              <a:buSzPct val="100000"/>
            </a:pPr>
            <a:r>
              <a:rPr lang="en-US" sz="1800" dirty="0"/>
              <a:t>Relevancy Ranking of Data Search Results</a:t>
            </a:r>
          </a:p>
          <a:p>
            <a:pPr marL="400050" indent="-338138">
              <a:buSzPct val="100000"/>
            </a:pPr>
            <a:r>
              <a:rPr lang="en-US" sz="1800" dirty="0"/>
              <a:t>Data Cubes for Large Scale Data Analytics</a:t>
            </a:r>
          </a:p>
          <a:p>
            <a:pPr marL="400050" indent="-338138">
              <a:buSzPct val="100000"/>
            </a:pPr>
            <a:r>
              <a:rPr lang="en-US" sz="1800" dirty="0"/>
              <a:t>The Burgeoning Role of Python for EO Data Analysis</a:t>
            </a:r>
          </a:p>
          <a:p>
            <a:pPr marL="400050" indent="-338138">
              <a:buSzPct val="100000"/>
            </a:pPr>
            <a:r>
              <a:rPr lang="en-US" sz="1800" dirty="0"/>
              <a:t>Explore Capacity Development with the EAIL</a:t>
            </a:r>
          </a:p>
          <a:p>
            <a:pPr marL="400050" indent="-338138">
              <a:buSzPct val="100000"/>
            </a:pPr>
            <a:r>
              <a:rPr lang="en-US" sz="1800" dirty="0"/>
              <a:t>Joint Support for CEOS ARD</a:t>
            </a:r>
          </a:p>
          <a:p>
            <a:pPr marL="400050" indent="-338138">
              <a:buSzPct val="100000"/>
            </a:pPr>
            <a:r>
              <a:rPr lang="en-US" sz="1800" dirty="0"/>
              <a:t>Jupyter Notebook Best Practice Documentation/Training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6CB22B-0DB5-8C93-7520-B869D28B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/>
              <a:t>WGCapD Updates &amp; Webinar Support</a:t>
            </a:r>
          </a:p>
        </p:txBody>
      </p:sp>
      <p:sp>
        <p:nvSpPr>
          <p:cNvPr id="6" name="Google Shape;88;p10">
            <a:extLst>
              <a:ext uri="{FF2B5EF4-FFF2-40B4-BE49-F238E27FC236}">
                <a16:creationId xmlns:a16="http://schemas.microsoft.com/office/drawing/2014/main" id="{DA3FBCF3-457C-499A-B626-67D81F480B10}"/>
              </a:ext>
            </a:extLst>
          </p:cNvPr>
          <p:cNvSpPr txBox="1"/>
          <p:nvPr/>
        </p:nvSpPr>
        <p:spPr>
          <a:xfrm>
            <a:off x="345161" y="1274149"/>
            <a:ext cx="1111203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GB" sz="2400" dirty="0">
                <a:solidFill>
                  <a:schemeClr val="accent1"/>
                </a:solidFill>
              </a:rPr>
              <a:t>Linkages to </a:t>
            </a:r>
            <a:r>
              <a:rPr lang="en" sz="2400" dirty="0">
                <a:solidFill>
                  <a:schemeClr val="accent1"/>
                </a:solidFill>
              </a:rPr>
              <a:t>the 2022 Chair Priority 1: </a:t>
            </a:r>
            <a:r>
              <a:rPr lang="en" sz="2400" b="1" dirty="0">
                <a:solidFill>
                  <a:schemeClr val="accent1"/>
                </a:solidFill>
              </a:rPr>
              <a:t>Disaster Risk Reduction and Response, &amp; Capacity Building </a:t>
            </a:r>
            <a:r>
              <a:rPr lang="en" sz="2400" dirty="0">
                <a:solidFill>
                  <a:schemeClr val="accent1"/>
                </a:solidFill>
              </a:rPr>
              <a:t>to </a:t>
            </a:r>
            <a:r>
              <a:rPr lang="en-GB" sz="2400" dirty="0">
                <a:solidFill>
                  <a:schemeClr val="accent1"/>
                </a:solidFill>
              </a:rPr>
              <a:t>ensure long-term sustainability of CEOS strategies</a:t>
            </a:r>
            <a:endParaRPr sz="24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5951840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537</Words>
  <Application>Microsoft Office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Courier New</vt:lpstr>
      <vt:lpstr>Noto Sans Symbols</vt:lpstr>
      <vt:lpstr>ceos</vt:lpstr>
      <vt:lpstr>WGCapD Updates &amp; Webinar Support</vt:lpstr>
      <vt:lpstr>WGCapD and Support for Webinar Plus</vt:lpstr>
      <vt:lpstr>WGCapD Updates &amp; Webinar Support</vt:lpstr>
      <vt:lpstr>WGCapD Updates &amp; Webinar Support</vt:lpstr>
      <vt:lpstr>WGCapD Updates &amp; Webinar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WGISS-54 Presentation Template and Guidance</dc:title>
  <dc:creator>Michelle Piepgrass</dc:creator>
  <cp:lastModifiedBy>Ross, Kenton W. (LARC-E3)</cp:lastModifiedBy>
  <cp:revision>14</cp:revision>
  <dcterms:modified xsi:type="dcterms:W3CDTF">2022-09-30T19:36:18Z</dcterms:modified>
</cp:coreProperties>
</file>