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64" r:id="rId3"/>
    <p:sldId id="263" r:id="rId4"/>
    <p:sldId id="258" r:id="rId5"/>
    <p:sldId id="274" r:id="rId6"/>
    <p:sldId id="25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eos.org/document_management/Working_Groups/WGISS/Documents/WGISS%20Best%20Practices/CEOS%20Technical%20Content%20and%20Associated%20Information%20Preservation%20Best%20Practice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sther.conway@stfc.ac.uk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9HMAz1SewUjP7OTc6Hgez62Vn3BLj0Q-mPyhpZvQ18/ed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dis-land.gsfc.nasa.gov/MODLAND_grid.html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elp.jasmin.ac.uk/article/4729-jaspy-envs#jaspy-env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16090" y="513690"/>
            <a:ext cx="8416018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4800" dirty="0"/>
              <a:t>WGISS Jupyter Notebooks Best Practice</a:t>
            </a:r>
            <a:endParaRPr sz="48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1"/>
                </a:solidFill>
              </a:rPr>
              <a:t>Esther Conway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UKSA/NCEO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2022.10.</a:t>
            </a:r>
            <a:r>
              <a:rPr lang="en-GB" sz="1800" b="1" dirty="0">
                <a:solidFill>
                  <a:schemeClr val="accent1"/>
                </a:solidFill>
              </a:rPr>
              <a:t>05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_10.00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</a:t>
            </a:r>
            <a:r>
              <a:rPr lang="en-GB" sz="1800" b="1" dirty="0">
                <a:solidFill>
                  <a:schemeClr val="accent1"/>
                </a:solidFill>
              </a:rPr>
              <a:t>Octo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 2022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29455-5FA6-BE3F-89EC-78B099562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https://ceos.org/document_management/Working_Groups/WGISS/Documents/WGISS%20Best%20Practices/CEOS%20Technical%20Content%20and%20Associated%20Information%20Preservation%20Best%20Practices.pdf</a:t>
            </a:r>
            <a:r>
              <a:rPr lang="en-US" sz="2400" dirty="0"/>
              <a:t> </a:t>
            </a:r>
          </a:p>
          <a:p>
            <a:r>
              <a:rPr lang="en-US" sz="2400" dirty="0"/>
              <a:t>Assume mid term preservation not long term </a:t>
            </a:r>
          </a:p>
          <a:p>
            <a:r>
              <a:rPr lang="en-US" sz="2400" dirty="0"/>
              <a:t>Allow versioning to allow permit (link to Zenodo as example)</a:t>
            </a:r>
          </a:p>
          <a:p>
            <a:r>
              <a:rPr lang="en-US" sz="2400" dirty="0"/>
              <a:t>Sufficient technical information to permit its evolution, rebuilding, emulation, virtualization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Storage and back up</a:t>
            </a:r>
          </a:p>
          <a:p>
            <a:r>
              <a:rPr lang="en-US" sz="2400" dirty="0"/>
              <a:t>Retire when appropriate (policy in place)</a:t>
            </a:r>
          </a:p>
          <a:p>
            <a:r>
              <a:rPr lang="en-US" sz="2400" dirty="0"/>
              <a:t>Testing or timely requirement to prevent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11572-404A-6C2B-A61D-C5031F76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Version Control, Preservation and Archival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F2919-621B-9101-F81C-1CA938FFA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627" y="4204223"/>
            <a:ext cx="3531475" cy="232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B2C5D-0B44-C615-9DE3-19C68A73A9F5}"/>
              </a:ext>
            </a:extLst>
          </p:cNvPr>
          <p:cNvSpPr txBox="1"/>
          <p:nvPr/>
        </p:nvSpPr>
        <p:spPr>
          <a:xfrm>
            <a:off x="7903780" y="5171090"/>
            <a:ext cx="136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1500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EB9FF4-5F03-B174-EB0E-E8C303F10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11495400" cy="4484915"/>
          </a:xfrm>
        </p:spPr>
        <p:txBody>
          <a:bodyPr/>
          <a:lstStyle/>
          <a:p>
            <a:r>
              <a:rPr lang="en-US" dirty="0"/>
              <a:t>2 primary aspects to be addressed</a:t>
            </a:r>
          </a:p>
          <a:p>
            <a:pPr lvl="1"/>
            <a:r>
              <a:rPr lang="en-US" dirty="0"/>
              <a:t>License using creative commons as base</a:t>
            </a:r>
          </a:p>
          <a:p>
            <a:pPr lvl="1"/>
            <a:r>
              <a:rPr lang="en-US" dirty="0"/>
              <a:t>Citing a notebook you are evolving/reusing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7C9C8-2BF8-A15E-DD0E-8959EE47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licensing</a:t>
            </a:r>
          </a:p>
        </p:txBody>
      </p:sp>
      <p:pic>
        <p:nvPicPr>
          <p:cNvPr id="1026" name="Picture 2" descr="About CC Licenses - Creative Commons">
            <a:extLst>
              <a:ext uri="{FF2B5EF4-FFF2-40B4-BE49-F238E27FC236}">
                <a16:creationId xmlns:a16="http://schemas.microsoft.com/office/drawing/2014/main" id="{3CFD2644-87CA-EF29-DA86-42CD0107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74" y="3281631"/>
            <a:ext cx="4826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CA6A95-6092-F623-AD1B-FA90E0C97287}"/>
              </a:ext>
            </a:extLst>
          </p:cNvPr>
          <p:cNvSpPr txBox="1"/>
          <p:nvPr/>
        </p:nvSpPr>
        <p:spPr>
          <a:xfrm>
            <a:off x="953063" y="5299467"/>
            <a:ext cx="7832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creativecommons.org</a:t>
            </a:r>
            <a:r>
              <a:rPr lang="en-US" sz="3200" dirty="0"/>
              <a:t>/licenses/</a:t>
            </a:r>
          </a:p>
        </p:txBody>
      </p:sp>
    </p:spTree>
    <p:extLst>
      <p:ext uri="{BB962C8B-B14F-4D97-AF65-F5344CB8AC3E}">
        <p14:creationId xmlns:p14="http://schemas.microsoft.com/office/powerpoint/2010/main" val="149879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BF3F09-01CB-D3C7-3D10-1686A7BF181A}"/>
              </a:ext>
            </a:extLst>
          </p:cNvPr>
          <p:cNvSpPr txBox="1">
            <a:spLocks/>
          </p:cNvSpPr>
          <p:nvPr/>
        </p:nvSpPr>
        <p:spPr>
          <a:xfrm>
            <a:off x="340303" y="58914"/>
            <a:ext cx="8065849" cy="100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Interoperability and reuse on alternate platforms – Advanced topic</a:t>
            </a:r>
            <a:endParaRPr lang="en-US" dirty="0"/>
          </a:p>
        </p:txBody>
      </p:sp>
      <p:pic>
        <p:nvPicPr>
          <p:cNvPr id="4" name="Picture 2" descr="Amazon Web Services - Wikipedia">
            <a:extLst>
              <a:ext uri="{FF2B5EF4-FFF2-40B4-BE49-F238E27FC236}">
                <a16:creationId xmlns:a16="http://schemas.microsoft.com/office/drawing/2014/main" id="{4B04F1F8-BB93-7A0C-FEBF-A6837246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69" y="4427666"/>
            <a:ext cx="1268751" cy="7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uro Data Cube - eo science for society">
            <a:extLst>
              <a:ext uri="{FF2B5EF4-FFF2-40B4-BE49-F238E27FC236}">
                <a16:creationId xmlns:a16="http://schemas.microsoft.com/office/drawing/2014/main" id="{37874967-81A0-5C4F-F817-AACEFF3A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8" y="2248325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JASMIN – CEDA Services">
            <a:extLst>
              <a:ext uri="{FF2B5EF4-FFF2-40B4-BE49-F238E27FC236}">
                <a16:creationId xmlns:a16="http://schemas.microsoft.com/office/drawing/2014/main" id="{0FF7B799-A0D3-37B8-6C2D-AF0EAFB0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28" y="4520129"/>
            <a:ext cx="33528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Google Earth Engine | Google Developers">
            <a:extLst>
              <a:ext uri="{FF2B5EF4-FFF2-40B4-BE49-F238E27FC236}">
                <a16:creationId xmlns:a16="http://schemas.microsoft.com/office/drawing/2014/main" id="{6A401D80-4203-9A67-9402-8BA596E1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69" y="2307257"/>
            <a:ext cx="1931438" cy="10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Project Jupyter - Wikipedia">
            <a:extLst>
              <a:ext uri="{FF2B5EF4-FFF2-40B4-BE49-F238E27FC236}">
                <a16:creationId xmlns:a16="http://schemas.microsoft.com/office/drawing/2014/main" id="{5663FB5B-C4CF-5F68-2AF8-8747ECD2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25" y="2621792"/>
            <a:ext cx="1485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D04389-C99D-30B6-3A82-7CC2ED48EFAA}"/>
              </a:ext>
            </a:extLst>
          </p:cNvPr>
          <p:cNvCxnSpPr>
            <a:cxnSpLocks/>
          </p:cNvCxnSpPr>
          <p:nvPr/>
        </p:nvCxnSpPr>
        <p:spPr>
          <a:xfrm flipH="1">
            <a:off x="2464035" y="2950430"/>
            <a:ext cx="1616090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CCC1F9-FE37-AA53-EE66-F676DCAA8DF7}"/>
              </a:ext>
            </a:extLst>
          </p:cNvPr>
          <p:cNvCxnSpPr>
            <a:cxnSpLocks/>
          </p:cNvCxnSpPr>
          <p:nvPr/>
        </p:nvCxnSpPr>
        <p:spPr>
          <a:xfrm>
            <a:off x="2464034" y="2471474"/>
            <a:ext cx="4487014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29D930-BE98-0903-1A96-810FE673507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73063" y="3100813"/>
            <a:ext cx="1592762" cy="141931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77B34D-C5F1-7DF8-7558-3A02BB190916}"/>
              </a:ext>
            </a:extLst>
          </p:cNvPr>
          <p:cNvCxnSpPr>
            <a:cxnSpLocks/>
          </p:cNvCxnSpPr>
          <p:nvPr/>
        </p:nvCxnSpPr>
        <p:spPr>
          <a:xfrm flipH="1" flipV="1">
            <a:off x="5566025" y="3100812"/>
            <a:ext cx="1385023" cy="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766F1B-0256-9F51-5F8A-AF34C10BA560}"/>
              </a:ext>
            </a:extLst>
          </p:cNvPr>
          <p:cNvCxnSpPr>
            <a:cxnSpLocks/>
          </p:cNvCxnSpPr>
          <p:nvPr/>
        </p:nvCxnSpPr>
        <p:spPr>
          <a:xfrm flipH="1" flipV="1">
            <a:off x="2373064" y="3612813"/>
            <a:ext cx="1026398" cy="90731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3DCCFD-3DCC-82A1-5E7A-FE6171403B8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373228" y="4716651"/>
            <a:ext cx="1209213" cy="19876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EUMETSAT | Monitoring the weather and climate from space | EUMETSAT">
            <a:extLst>
              <a:ext uri="{FF2B5EF4-FFF2-40B4-BE49-F238E27FC236}">
                <a16:creationId xmlns:a16="http://schemas.microsoft.com/office/drawing/2014/main" id="{6779054B-DB2E-BB00-76EF-2E28AF21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27" y="5310704"/>
            <a:ext cx="4826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198902-0977-9E46-E26B-52AF2149CD15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285323" y="5258318"/>
            <a:ext cx="2842004" cy="49688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6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1C9DA8-3871-29A2-6F78-53157030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Creating other deployments – Advanced Topic</a:t>
            </a:r>
          </a:p>
        </p:txBody>
      </p:sp>
      <p:pic>
        <p:nvPicPr>
          <p:cNvPr id="3074" name="Picture 2" descr="Binder 2.0, a Tech Guide. Authors: The Binder project is… | by Chris  Holdgraf | Jupyter Blog">
            <a:extLst>
              <a:ext uri="{FF2B5EF4-FFF2-40B4-BE49-F238E27FC236}">
                <a16:creationId xmlns:a16="http://schemas.microsoft.com/office/drawing/2014/main" id="{12E32078-A70C-FC1D-7CB8-B8025157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4" y="2590800"/>
            <a:ext cx="2946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 Absolute Beginner's Guide To Google Colaboratory | by digitaldina |  Medium">
            <a:extLst>
              <a:ext uri="{FF2B5EF4-FFF2-40B4-BE49-F238E27FC236}">
                <a16:creationId xmlns:a16="http://schemas.microsoft.com/office/drawing/2014/main" id="{3020B145-9FC5-F996-1B39-70260461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08" y="1272189"/>
            <a:ext cx="39116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F0AFF24-5E33-24FC-1B0F-635D28E6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64" y="4138011"/>
            <a:ext cx="5321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5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150857-562B-6530-1B02-89C301BC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10" y="260021"/>
            <a:ext cx="9386864" cy="779002"/>
          </a:xfrm>
        </p:spPr>
        <p:txBody>
          <a:bodyPr/>
          <a:lstStyle/>
          <a:p>
            <a:r>
              <a:rPr lang="en-US" sz="2800" dirty="0"/>
              <a:t>Incorporation with data cubes – Advanced Topics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5E787F-0EFE-FAF3-4B80-6F9BFE384295}"/>
              </a:ext>
            </a:extLst>
          </p:cNvPr>
          <p:cNvSpPr txBox="1">
            <a:spLocks/>
          </p:cNvSpPr>
          <p:nvPr/>
        </p:nvSpPr>
        <p:spPr>
          <a:xfrm>
            <a:off x="927688" y="1958551"/>
            <a:ext cx="3537346" cy="1743967"/>
          </a:xfr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/>
              <a:t>Establishing Connections with Data Cubes</a:t>
            </a:r>
          </a:p>
          <a:p>
            <a:r>
              <a:rPr lang="en-US" sz="1800"/>
              <a:t>Defining what data gets loaded</a:t>
            </a:r>
          </a:p>
          <a:p>
            <a:r>
              <a:rPr lang="en-US" sz="1800"/>
              <a:t>Working with xarray</a:t>
            </a:r>
          </a:p>
          <a:p>
            <a:r>
              <a:rPr lang="en-US" sz="1800"/>
              <a:t>Porting Notebook from hierarchical file system to a data cube</a:t>
            </a:r>
            <a:endParaRPr lang="en-US" sz="1800" dirty="0"/>
          </a:p>
        </p:txBody>
      </p:sp>
      <p:pic>
        <p:nvPicPr>
          <p:cNvPr id="17" name="Picture 2" descr="Open Data Cube - OSGeo">
            <a:extLst>
              <a:ext uri="{FF2B5EF4-FFF2-40B4-BE49-F238E27FC236}">
                <a16:creationId xmlns:a16="http://schemas.microsoft.com/office/drawing/2014/main" id="{5E2FCFE7-3955-66F2-4B83-7B1F3977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83" y="2091513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9C5F2A-63EF-8CFE-77B4-FB83A8D5002F}"/>
              </a:ext>
            </a:extLst>
          </p:cNvPr>
          <p:cNvCxnSpPr>
            <a:cxnSpLocks/>
          </p:cNvCxnSpPr>
          <p:nvPr/>
        </p:nvCxnSpPr>
        <p:spPr>
          <a:xfrm>
            <a:off x="6002677" y="3691713"/>
            <a:ext cx="369869" cy="440078"/>
          </a:xfrm>
          <a:prstGeom prst="straightConnector1">
            <a:avLst/>
          </a:prstGeom>
          <a:ln w="698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9C541C3-5E55-6014-9AA0-C94675F32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546" y="4109296"/>
            <a:ext cx="1148076" cy="13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4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B994F8-7304-7233-3A0A-CF26AB86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Jupyter Notebooks !</a:t>
            </a:r>
          </a:p>
        </p:txBody>
      </p:sp>
      <p:pic>
        <p:nvPicPr>
          <p:cNvPr id="4098" name="Picture 2" descr="Discipline, Creates and Lifestyle Text on Wooden Sign Post Outdoors in  Landscape Scenery. Stock Image - Image of development, leadership: 164008917">
            <a:extLst>
              <a:ext uri="{FF2B5EF4-FFF2-40B4-BE49-F238E27FC236}">
                <a16:creationId xmlns:a16="http://schemas.microsoft.com/office/drawing/2014/main" id="{990B056A-DB61-37E6-3CDE-C2BC4B3D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12" y="2401614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E1DE8-3306-9D3C-6AC6-23B0E2C9E188}"/>
              </a:ext>
            </a:extLst>
          </p:cNvPr>
          <p:cNvSpPr txBox="1"/>
          <p:nvPr/>
        </p:nvSpPr>
        <p:spPr>
          <a:xfrm>
            <a:off x="1387366" y="2628781"/>
            <a:ext cx="28272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we need and registry to help new users navigate the landscape?</a:t>
            </a:r>
          </a:p>
          <a:p>
            <a:endParaRPr lang="en-US" dirty="0"/>
          </a:p>
          <a:p>
            <a:r>
              <a:rPr lang="en-US" dirty="0"/>
              <a:t>How to help full range of agencies and developing countries </a:t>
            </a:r>
            <a:r>
              <a:rPr lang="en-US" dirty="0" err="1"/>
              <a:t>enage</a:t>
            </a:r>
            <a:r>
              <a:rPr lang="en-US" dirty="0"/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E78EC-E333-5C22-40DC-99C272775E05}"/>
              </a:ext>
            </a:extLst>
          </p:cNvPr>
          <p:cNvSpPr txBox="1"/>
          <p:nvPr/>
        </p:nvSpPr>
        <p:spPr>
          <a:xfrm>
            <a:off x="2337487" y="5465380"/>
            <a:ext cx="756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Questions: </a:t>
            </a:r>
            <a:r>
              <a:rPr lang="en-US" sz="3200" dirty="0">
                <a:hlinkClick r:id="rId3"/>
              </a:rPr>
              <a:t>esther.conway@stfc.ac.uk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058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4F40C-FEFD-E757-4BC0-42D52A3A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Document Draft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AD98B-0319-9A4D-6940-E31EE283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26" y="1318749"/>
            <a:ext cx="4463077" cy="4908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E3F57-6E3B-FA0D-65B1-78207ABAB2F2}"/>
              </a:ext>
            </a:extLst>
          </p:cNvPr>
          <p:cNvSpPr txBox="1"/>
          <p:nvPr/>
        </p:nvSpPr>
        <p:spPr>
          <a:xfrm>
            <a:off x="5286703" y="5148288"/>
            <a:ext cx="6143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https://docs.google.com/document/d/1b9HMAz1SewUjP7OTc6Hgez62Vn3BLj0Q-mPyhpZvQ18/edit</a:t>
            </a:r>
            <a:r>
              <a:rPr lang="en-US" dirty="0"/>
              <a:t> </a:t>
            </a:r>
          </a:p>
        </p:txBody>
      </p:sp>
      <p:pic>
        <p:nvPicPr>
          <p:cNvPr id="1026" name="Picture 2" descr="Call for Abstracts – Living Planet Symposium 2022">
            <a:extLst>
              <a:ext uri="{FF2B5EF4-FFF2-40B4-BE49-F238E27FC236}">
                <a16:creationId xmlns:a16="http://schemas.microsoft.com/office/drawing/2014/main" id="{22903737-AC5A-636E-01F4-B64F9E04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89" y="1704428"/>
            <a:ext cx="47117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METSAT | Monitoring the weather and climate from space | EUMETSAT">
            <a:extLst>
              <a:ext uri="{FF2B5EF4-FFF2-40B4-BE49-F238E27FC236}">
                <a16:creationId xmlns:a16="http://schemas.microsoft.com/office/drawing/2014/main" id="{08E8B6A9-5C8B-E88B-AA51-DC64542C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89" y="3642258"/>
            <a:ext cx="4826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1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61B27-DDF3-0C9E-2E13-1CC3EEAE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82" y="1852823"/>
            <a:ext cx="11495400" cy="4662871"/>
          </a:xfrm>
        </p:spPr>
        <p:txBody>
          <a:bodyPr/>
          <a:lstStyle/>
          <a:p>
            <a:pPr marL="508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 will benefit from a Best Practice</a:t>
            </a:r>
            <a:endParaRPr lang="en-GB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Producers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Authors of Jupyter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Providers of EO data training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Users of EO data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EO data archivers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Providers of Data Analysis Infrastructure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98E4E-14D4-182E-E2B3-44921453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Communities </a:t>
            </a:r>
          </a:p>
        </p:txBody>
      </p:sp>
    </p:spTree>
    <p:extLst>
      <p:ext uri="{BB962C8B-B14F-4D97-AF65-F5344CB8AC3E}">
        <p14:creationId xmlns:p14="http://schemas.microsoft.com/office/powerpoint/2010/main" val="138192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76398" y="223593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Objectives and Needs</a:t>
            </a:r>
            <a:endParaRPr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E6012-780F-60F5-EEFD-90AFF5DD63E7}"/>
              </a:ext>
            </a:extLst>
          </p:cNvPr>
          <p:cNvSpPr txBox="1"/>
          <p:nvPr/>
        </p:nvSpPr>
        <p:spPr>
          <a:xfrm>
            <a:off x="914400" y="1697187"/>
            <a:ext cx="99743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1800" dirty="0"/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Issues to be addressed:</a:t>
            </a:r>
            <a:endParaRPr lang="en-GB" sz="180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understanding the purpose of a notebook and deciding if it is a reusable asset.  Successfully conveying how and why a notebook should be used by its intended community.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Encourage the development of good workflow and structure within notebooks along with quality documentation. Support their reuse and adaptation by new users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 discovery of relevant notebooks in terms of dataset, domain, application/function and skill level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Delaying technical obsolescence and ensuring longevity of relevant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Maintaining the quality  of archive by timely removal of redundant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</a:rPr>
              <a:t>Supporting interoperability of notebooks on different platforms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Lowering barrier for EO data exploitation and raising technical skill level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0076E5-51E4-85B5-BEC6-BF2F0427ECC9}"/>
              </a:ext>
            </a:extLst>
          </p:cNvPr>
          <p:cNvSpPr txBox="1">
            <a:spLocks/>
          </p:cNvSpPr>
          <p:nvPr/>
        </p:nvSpPr>
        <p:spPr>
          <a:xfrm>
            <a:off x="272244" y="1300988"/>
            <a:ext cx="3537346" cy="2657893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500" dirty="0"/>
              <a:t>Encourage the development of good workflow and structure within notebooks along with quality documentation.  Supporting their reuse and adaptation by new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Good software engineering principles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Use of Functions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Use of Modules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Size of Notebook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Capturing Output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Linkages to external training materials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Information on formats and data 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Support for novice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Information on more complex processes and warnings</a:t>
            </a:r>
          </a:p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B16E773-F440-2B3C-9B78-4FCCFB4E36D4}"/>
              </a:ext>
            </a:extLst>
          </p:cNvPr>
          <p:cNvSpPr txBox="1">
            <a:spLocks/>
          </p:cNvSpPr>
          <p:nvPr/>
        </p:nvSpPr>
        <p:spPr>
          <a:xfrm>
            <a:off x="1753928" y="117200"/>
            <a:ext cx="5676966" cy="100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/>
              <a:t>Structure, workflow and documentation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80E5D-390C-E200-7524-70D883B8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15" y="4561528"/>
            <a:ext cx="4526473" cy="1815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D4240-5105-6690-7CE6-BF6853072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08" y="1277673"/>
            <a:ext cx="4571999" cy="29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9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208999" y="14596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Notebook description and function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3A681-5223-6918-5663-4EAD506A8B44}"/>
              </a:ext>
            </a:extLst>
          </p:cNvPr>
          <p:cNvSpPr txBox="1"/>
          <p:nvPr/>
        </p:nvSpPr>
        <p:spPr>
          <a:xfrm>
            <a:off x="6893761" y="2445043"/>
            <a:ext cx="4078012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400" dirty="0"/>
              <a:t>"metadata": {</a:t>
            </a:r>
            <a:br>
              <a:rPr lang="en-GB" sz="1400" dirty="0"/>
            </a:br>
            <a:r>
              <a:rPr lang="en-GB" sz="1400" dirty="0"/>
              <a:t>"title": "Discover Sentinel-3 OLCI Level 1 data",</a:t>
            </a:r>
            <a:br>
              <a:rPr lang="en-GB" sz="1400" dirty="0"/>
            </a:br>
            <a:r>
              <a:rPr lang="en-GB" sz="1400" dirty="0"/>
              <a:t>"description": "This notebook introduces you to ...",</a:t>
            </a:r>
            <a:br>
              <a:rPr lang="en-GB" sz="1400" dirty="0"/>
            </a:br>
            <a:r>
              <a:rPr lang="en-GB" sz="1400" dirty="0"/>
              <a:t>"author": "Julia </a:t>
            </a:r>
            <a:r>
              <a:rPr lang="en-GB" sz="1400" dirty="0" err="1"/>
              <a:t>Wagemann</a:t>
            </a:r>
            <a:r>
              <a:rPr lang="en-GB" sz="1400" dirty="0"/>
              <a:t>",</a:t>
            </a:r>
            <a:br>
              <a:rPr lang="en-GB" sz="1400" dirty="0"/>
            </a:br>
            <a:r>
              <a:rPr lang="en-GB" sz="1400" dirty="0"/>
              <a:t>"image": "./</a:t>
            </a:r>
            <a:r>
              <a:rPr lang="en-GB" sz="1400" dirty="0" err="1"/>
              <a:t>img</a:t>
            </a:r>
            <a:r>
              <a:rPr lang="en-GB" sz="1400" dirty="0"/>
              <a:t>/img_04.png",</a:t>
            </a:r>
            <a:br>
              <a:rPr lang="en-GB" sz="1400" dirty="0"/>
            </a:br>
            <a:r>
              <a:rPr lang="en-GB" sz="1400" dirty="0"/>
              <a:t>"link": "</a:t>
            </a:r>
            <a:r>
              <a:rPr lang="en-GB" sz="1400" dirty="0" err="1"/>
              <a:t>link_to_jupyterhub</a:t>
            </a:r>
            <a:r>
              <a:rPr lang="en-GB" sz="1400" dirty="0"/>
              <a:t>/</a:t>
            </a:r>
            <a:r>
              <a:rPr lang="en-GB" sz="1400" dirty="0" err="1"/>
              <a:t>notebook.ipynb</a:t>
            </a:r>
            <a:r>
              <a:rPr lang="en-GB" sz="1400" dirty="0"/>
              <a:t>",</a:t>
            </a:r>
            <a:br>
              <a:rPr lang="en-GB" sz="1400" dirty="0"/>
            </a:br>
            <a:r>
              <a:rPr lang="en-GB" sz="1400" dirty="0"/>
              <a:t>"</a:t>
            </a:r>
            <a:r>
              <a:rPr lang="en-GB" sz="1400" dirty="0" err="1"/>
              <a:t>github</a:t>
            </a:r>
            <a:r>
              <a:rPr lang="en-GB" sz="1400" dirty="0"/>
              <a:t>": "</a:t>
            </a:r>
            <a:r>
              <a:rPr lang="en-GB" sz="1400" dirty="0" err="1"/>
              <a:t>link_to_github</a:t>
            </a:r>
            <a:r>
              <a:rPr lang="en-GB" sz="1400" dirty="0"/>
              <a:t>/</a:t>
            </a:r>
            <a:r>
              <a:rPr lang="en-GB" sz="1400" dirty="0" err="1"/>
              <a:t>notebook.ipynb</a:t>
            </a:r>
            <a:r>
              <a:rPr lang="en-GB" sz="1400" dirty="0"/>
              <a:t>",</a:t>
            </a:r>
            <a:br>
              <a:rPr lang="en-GB" sz="1400" dirty="0"/>
            </a:br>
            <a:r>
              <a:rPr lang="en-GB" sz="1400" dirty="0"/>
              <a:t>"tags": {</a:t>
            </a:r>
            <a:br>
              <a:rPr lang="en-GB" sz="1400" dirty="0"/>
            </a:br>
            <a:r>
              <a:rPr lang="en-GB" sz="1400" dirty="0"/>
              <a:t>"domain": "atmosphere",</a:t>
            </a:r>
            <a:br>
              <a:rPr lang="en-GB" sz="1400" dirty="0"/>
            </a:br>
            <a:r>
              <a:rPr lang="en-GB" sz="1400" dirty="0"/>
              <a:t>"variable": "</a:t>
            </a:r>
            <a:r>
              <a:rPr lang="en-GB" sz="1400" dirty="0" err="1"/>
              <a:t>toa_reflectance</a:t>
            </a:r>
            <a:r>
              <a:rPr lang="en-GB" sz="1400" dirty="0"/>
              <a:t>",</a:t>
            </a:r>
            <a:br>
              <a:rPr lang="en-GB" sz="1400" dirty="0"/>
            </a:br>
            <a:r>
              <a:rPr lang="en-GB" sz="1400" dirty="0"/>
              <a:t>"satellite": "Sentinel-3",</a:t>
            </a:r>
            <a:br>
              <a:rPr lang="en-GB" sz="1400" dirty="0"/>
            </a:br>
            <a:r>
              <a:rPr lang="en-GB" sz="1400" dirty="0"/>
              <a:t>"sensor": "OLCI",</a:t>
            </a:r>
            <a:br>
              <a:rPr lang="en-GB" sz="1400" dirty="0"/>
            </a:br>
            <a:r>
              <a:rPr lang="en-GB" sz="1400" dirty="0"/>
              <a:t>"level": "L1"}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7200E-C20B-888F-AE5F-4F619E015AE4}"/>
              </a:ext>
            </a:extLst>
          </p:cNvPr>
          <p:cNvSpPr txBox="1"/>
          <p:nvPr/>
        </p:nvSpPr>
        <p:spPr>
          <a:xfrm>
            <a:off x="6940182" y="5499172"/>
            <a:ext cx="4855779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 to Julia </a:t>
            </a:r>
            <a:r>
              <a:rPr lang="en-US" dirty="0" err="1"/>
              <a:t>Wagemann</a:t>
            </a:r>
            <a:r>
              <a:rPr lang="en-US" dirty="0"/>
              <a:t> EUMETSAT</a:t>
            </a:r>
          </a:p>
        </p:txBody>
      </p:sp>
      <p:pic>
        <p:nvPicPr>
          <p:cNvPr id="2050" name="Picture 2" descr="EUMETSAT | Monitoring the weather and climate from space | EUMETSAT">
            <a:extLst>
              <a:ext uri="{FF2B5EF4-FFF2-40B4-BE49-F238E27FC236}">
                <a16:creationId xmlns:a16="http://schemas.microsoft.com/office/drawing/2014/main" id="{95EA4975-9525-D700-801D-D7AEE3B0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61" y="1259734"/>
            <a:ext cx="49022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9E76F-1D77-BF9A-F583-C534FB8BB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583" y="4452300"/>
            <a:ext cx="1772307" cy="1841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7B692-8244-7C0C-3711-6B0DA15A0F0B}"/>
              </a:ext>
            </a:extLst>
          </p:cNvPr>
          <p:cNvSpPr txBox="1"/>
          <p:nvPr/>
        </p:nvSpPr>
        <p:spPr>
          <a:xfrm>
            <a:off x="209000" y="1103586"/>
            <a:ext cx="6402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This document explains basics of opening and manipulation of the BACI Surface State Vector (SSV) files in </a:t>
            </a:r>
            <a:r>
              <a:rPr lang="en-GB" sz="1000" dirty="0" err="1"/>
              <a:t>netCDF</a:t>
            </a:r>
            <a:r>
              <a:rPr lang="en-GB" sz="1000" dirty="0"/>
              <a:t> format. SSV consists of surface reflectance, albedo, land surface temperature (LST) and synthetic </a:t>
            </a:r>
            <a:r>
              <a:rPr lang="en-GB" sz="1000" dirty="0" err="1"/>
              <a:t>apperture</a:t>
            </a:r>
            <a:r>
              <a:rPr lang="en-GB" sz="1000" dirty="0"/>
              <a:t> radar (SAR) backscatter. All datasets have the same spatial resolution, geographical projection and temporal step. Presented examples are based on the following python 2.7 libraries:</a:t>
            </a:r>
            <a:br>
              <a:rPr lang="en-GB" sz="1000" dirty="0"/>
            </a:br>
            <a:r>
              <a:rPr lang="en-GB" sz="1000" dirty="0"/>
              <a:t>netCDF4 - working with python </a:t>
            </a:r>
            <a:r>
              <a:rPr lang="en-GB" sz="1000" dirty="0" err="1"/>
              <a:t>netCDF</a:t>
            </a:r>
            <a:r>
              <a:rPr lang="en-GB" sz="1000" dirty="0"/>
              <a:t>;</a:t>
            </a:r>
            <a:br>
              <a:rPr lang="en-GB" sz="1000" dirty="0"/>
            </a:br>
            <a:r>
              <a:rPr lang="en-GB" sz="1000" dirty="0"/>
              <a:t>GDAL - Geospatial Data Abstraction Library;</a:t>
            </a:r>
            <a:br>
              <a:rPr lang="en-GB" sz="1000" dirty="0"/>
            </a:br>
            <a:r>
              <a:rPr lang="en-GB" sz="1000" dirty="0"/>
              <a:t>seaborn - enhanced data visualization and</a:t>
            </a:r>
            <a:br>
              <a:rPr lang="en-GB" sz="1000" dirty="0"/>
            </a:br>
            <a:r>
              <a:rPr lang="en-GB" sz="1000" dirty="0"/>
              <a:t>scikit-learn - machine learning library.</a:t>
            </a:r>
            <a:br>
              <a:rPr lang="en-GB" sz="1000" dirty="0"/>
            </a:br>
            <a:endParaRPr lang="en-GB" sz="1000" dirty="0"/>
          </a:p>
          <a:p>
            <a:r>
              <a:rPr lang="en-GB" sz="1000" dirty="0"/>
              <a:t>Datasets can be found in </a:t>
            </a:r>
            <a:r>
              <a:rPr lang="en-GB" sz="1000" i="1" dirty="0"/>
              <a:t>/</a:t>
            </a:r>
            <a:r>
              <a:rPr lang="en-GB" sz="1000" i="1" dirty="0" err="1"/>
              <a:t>group_workspaces</a:t>
            </a:r>
            <a:r>
              <a:rPr lang="en-GB" sz="1000" i="1" dirty="0"/>
              <a:t>/jasmin2/</a:t>
            </a:r>
            <a:r>
              <a:rPr lang="en-GB" sz="1000" i="1" dirty="0" err="1"/>
              <a:t>baci</a:t>
            </a:r>
            <a:r>
              <a:rPr lang="en-GB" sz="1000" i="1" dirty="0"/>
              <a:t>/</a:t>
            </a:r>
            <a:r>
              <a:rPr lang="en-GB" sz="1000" i="1" dirty="0" err="1"/>
              <a:t>sigil</a:t>
            </a:r>
            <a:r>
              <a:rPr lang="en-GB" sz="1000" i="1" dirty="0"/>
              <a:t>/baci_wp2_files/</a:t>
            </a:r>
            <a:br>
              <a:rPr lang="en-GB" sz="1000" dirty="0"/>
            </a:br>
            <a:r>
              <a:rPr lang="en-GB" sz="1000" dirty="0"/>
              <a:t>All regional sites which are in the geographical Europe are in the same folder </a:t>
            </a:r>
            <a:r>
              <a:rPr lang="en-GB" sz="1000" i="1" dirty="0"/>
              <a:t>/</a:t>
            </a:r>
            <a:r>
              <a:rPr lang="en-GB" sz="1000" i="1" dirty="0" err="1"/>
              <a:t>group_workspaces</a:t>
            </a:r>
            <a:r>
              <a:rPr lang="en-GB" sz="1000" i="1" dirty="0"/>
              <a:t>/jasmin2/</a:t>
            </a:r>
            <a:r>
              <a:rPr lang="en-GB" sz="1000" i="1" dirty="0" err="1"/>
              <a:t>baci</a:t>
            </a:r>
            <a:r>
              <a:rPr lang="en-GB" sz="1000" i="1" dirty="0"/>
              <a:t>/</a:t>
            </a:r>
            <a:r>
              <a:rPr lang="en-GB" sz="1000" i="1" dirty="0" err="1"/>
              <a:t>sigil</a:t>
            </a:r>
            <a:r>
              <a:rPr lang="en-GB" sz="1000" i="1" dirty="0"/>
              <a:t>/baci_wp2_files/13_europe/</a:t>
            </a:r>
            <a:br>
              <a:rPr lang="en-GB" sz="1000" dirty="0"/>
            </a:br>
            <a:r>
              <a:rPr lang="en-GB" sz="1000" dirty="0"/>
              <a:t>Datasets are in sinusoidal projection and divided by MODIS tiles </a:t>
            </a:r>
            <a:r>
              <a:rPr lang="en-GB" sz="1000" dirty="0">
                <a:hlinkClick r:id="rId5"/>
              </a:rPr>
              <a:t>https://modis-land.gsfc.nasa.gov/MODLAND_grid.html</a:t>
            </a:r>
            <a:r>
              <a:rPr lang="en-GB" sz="1000" dirty="0"/>
              <a:t> This means that processed regions are larger than BACI regional sites. </a:t>
            </a:r>
            <a:br>
              <a:rPr lang="en-GB" sz="1000" dirty="0"/>
            </a:br>
            <a:r>
              <a:rPr lang="en-GB" sz="1000" dirty="0"/>
              <a:t>Table of Contents: </a:t>
            </a:r>
            <a:br>
              <a:rPr lang="en-GB" sz="1000" dirty="0"/>
            </a:br>
            <a:endParaRPr lang="en-GB" sz="1000" dirty="0"/>
          </a:p>
          <a:p>
            <a:r>
              <a:rPr lang="en-GB" sz="1000" dirty="0"/>
              <a:t>1. Opening and reading 1.1 Optical data 1.2 Land Surface Temperature (LST) 1.3 Synthetic </a:t>
            </a:r>
            <a:r>
              <a:rPr lang="en-GB" sz="1000" dirty="0" err="1"/>
              <a:t>Apperture</a:t>
            </a:r>
            <a:r>
              <a:rPr lang="en-GB" sz="1000" dirty="0"/>
              <a:t> Radar (SAR) backscatter 2. Reprojection 3. Principal </a:t>
            </a:r>
            <a:r>
              <a:rPr lang="en-GB" sz="1000" dirty="0" err="1"/>
              <a:t>Componenet</a:t>
            </a:r>
            <a:r>
              <a:rPr lang="en-GB" sz="1000" dirty="0"/>
              <a:t> Analysis (PCA) 4. Clustering 4.1 Red and NIR 4.2 Red, NIR and LST 4.3 Red, NIR, LST and </a:t>
            </a:r>
            <a:r>
              <a:rPr lang="en-GB" sz="1000" dirty="0" err="1"/>
              <a:t>micowave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4C3B6-8341-BB94-02D6-2DEE3AA05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16" y="1414809"/>
            <a:ext cx="3522553" cy="4662871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Language and versions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Libraries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Other Code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Virtual Machines on Data Analysis Platforms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Installing libraries from within notebook, recommending </a:t>
            </a:r>
            <a:r>
              <a:rPr lang="en-GB" sz="1800" dirty="0" err="1"/>
              <a:t>conda</a:t>
            </a:r>
            <a:r>
              <a:rPr lang="en-GB" sz="1800" dirty="0"/>
              <a:t>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Setting up virtual environments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Testing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0988F-2B8D-7C1A-BF21-27D01B5D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Technical dependencies and Virtual Environments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C318E-F696-608D-F46E-6ECF79285513}"/>
              </a:ext>
            </a:extLst>
          </p:cNvPr>
          <p:cNvSpPr txBox="1"/>
          <p:nvPr/>
        </p:nvSpPr>
        <p:spPr>
          <a:xfrm>
            <a:off x="4508939" y="1260412"/>
            <a:ext cx="38783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import </a:t>
            </a:r>
            <a:r>
              <a:rPr lang="en-GB" dirty="0" err="1"/>
              <a:t>numpy</a:t>
            </a:r>
            <a:r>
              <a:rPr lang="en-GB" dirty="0"/>
              <a:t> as np import netCDF4 as </a:t>
            </a:r>
            <a:r>
              <a:rPr lang="en-GB" dirty="0" err="1"/>
              <a:t>nc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import seaborn as </a:t>
            </a:r>
            <a:r>
              <a:rPr lang="en-GB" dirty="0" err="1">
                <a:solidFill>
                  <a:srgbClr val="FF0000"/>
                </a:solidFill>
              </a:rPr>
              <a:t>sns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from </a:t>
            </a:r>
            <a:r>
              <a:rPr lang="en-GB" dirty="0" err="1"/>
              <a:t>scipy</a:t>
            </a:r>
            <a:r>
              <a:rPr lang="en-GB" dirty="0"/>
              <a:t> import stats import pandas as pd </a:t>
            </a:r>
          </a:p>
          <a:p>
            <a:r>
              <a:rPr lang="en-GB" dirty="0"/>
              <a:t>import </a:t>
            </a:r>
            <a:r>
              <a:rPr lang="en-GB" dirty="0" err="1"/>
              <a:t>os</a:t>
            </a:r>
            <a:r>
              <a:rPr lang="en-GB" dirty="0"/>
              <a:t> </a:t>
            </a:r>
          </a:p>
          <a:p>
            <a:r>
              <a:rPr lang="en-GB" dirty="0"/>
              <a:t>import </a:t>
            </a:r>
            <a:r>
              <a:rPr lang="en-GB" dirty="0" err="1"/>
              <a:t>matplotlib.pyplot</a:t>
            </a:r>
            <a:r>
              <a:rPr lang="en-GB" dirty="0"/>
              <a:t> as </a:t>
            </a:r>
            <a:r>
              <a:rPr lang="en-GB" dirty="0" err="1"/>
              <a:t>plt</a:t>
            </a:r>
            <a:r>
              <a:rPr lang="en-GB" dirty="0"/>
              <a:t> </a:t>
            </a:r>
          </a:p>
          <a:p>
            <a:r>
              <a:rPr lang="en-GB" dirty="0"/>
              <a:t>%matplotlib inline</a:t>
            </a:r>
          </a:p>
          <a:p>
            <a:r>
              <a:rPr lang="en-GB" dirty="0"/>
              <a:t>import warnings </a:t>
            </a:r>
            <a:r>
              <a:rPr lang="en-GB" dirty="0" err="1"/>
              <a:t>warnings.filterwarnings</a:t>
            </a:r>
            <a:r>
              <a:rPr lang="en-GB" dirty="0"/>
              <a:t>('ignore') </a:t>
            </a:r>
            <a:r>
              <a:rPr lang="en-GB" dirty="0" err="1"/>
              <a:t>warnings.simplefilter</a:t>
            </a:r>
            <a:r>
              <a:rPr lang="en-GB" dirty="0"/>
              <a:t>('ignore')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F7C36-643C-FF6F-4D42-04D500395D27}"/>
              </a:ext>
            </a:extLst>
          </p:cNvPr>
          <p:cNvSpPr txBox="1"/>
          <p:nvPr/>
        </p:nvSpPr>
        <p:spPr>
          <a:xfrm>
            <a:off x="6970986" y="5923791"/>
            <a:ext cx="5018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https://help.jasmin.ac.uk/article/4729-jaspy-envs#jaspy-envs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55289-C8D9-5229-6324-0228DD7B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986" y="2988616"/>
            <a:ext cx="4464269" cy="2589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BAFE2-213F-24CA-58F2-94AC7B835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13116" y="5389662"/>
            <a:ext cx="5896305" cy="37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3919A-A6B7-6070-897E-889D3154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463940"/>
            <a:ext cx="11495400" cy="4662871"/>
          </a:xfrm>
        </p:spPr>
        <p:txBody>
          <a:bodyPr/>
          <a:lstStyle/>
          <a:p>
            <a:r>
              <a:rPr lang="en-US" dirty="0"/>
              <a:t>Formal Citation of data preferred level is DOI and landing page</a:t>
            </a:r>
          </a:p>
          <a:p>
            <a:r>
              <a:rPr lang="en-US" dirty="0"/>
              <a:t>Reference document CEOS persistent identifiers</a:t>
            </a:r>
            <a:endParaRPr lang="en-US" b="1" dirty="0"/>
          </a:p>
          <a:p>
            <a:r>
              <a:rPr lang="en-US" dirty="0"/>
              <a:t>Physical location “directions to position” of subdirectories </a:t>
            </a:r>
          </a:p>
          <a:p>
            <a:r>
              <a:rPr lang="en-US" dirty="0"/>
              <a:t>Clear additional instruction and link of technical requirement for remote access in cases such as OpenDAP/THREDDS</a:t>
            </a:r>
          </a:p>
          <a:p>
            <a:r>
              <a:rPr lang="en-US" dirty="0"/>
              <a:t>Where to apply for access and indication who can use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3A0E8-55EE-97B1-4D16-C99ACD97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Citation of input data and data access </a:t>
            </a:r>
          </a:p>
        </p:txBody>
      </p:sp>
    </p:spTree>
    <p:extLst>
      <p:ext uri="{BB962C8B-B14F-4D97-AF65-F5344CB8AC3E}">
        <p14:creationId xmlns:p14="http://schemas.microsoft.com/office/powerpoint/2010/main" val="353246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D6893-F2CB-8E79-7E12-ABE03D7B8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create a bidirectional link between datasets and the archived data</a:t>
            </a:r>
          </a:p>
          <a:p>
            <a:r>
              <a:rPr lang="en-US" dirty="0"/>
              <a:t>Incorporation within  Catalogues  adaption of documentation sections – Maintenance issue </a:t>
            </a:r>
          </a:p>
          <a:p>
            <a:r>
              <a:rPr lang="en-US" dirty="0"/>
              <a:t>Linkages into the IDN or other portals – (Is this an appropriate approach)</a:t>
            </a:r>
          </a:p>
          <a:p>
            <a:r>
              <a:rPr lang="en-US" dirty="0"/>
              <a:t>Institutional Website clearly associated with data archive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904C91-4EF2-1517-2BA7-F082BCC3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with archived data</a:t>
            </a:r>
          </a:p>
        </p:txBody>
      </p:sp>
    </p:spTree>
    <p:extLst>
      <p:ext uri="{BB962C8B-B14F-4D97-AF65-F5344CB8AC3E}">
        <p14:creationId xmlns:p14="http://schemas.microsoft.com/office/powerpoint/2010/main" val="21784853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11056</TotalTime>
  <Words>1068</Words>
  <Application>Microsoft Macintosh PowerPoint</Application>
  <PresentationFormat>Widescreen</PresentationFormat>
  <Paragraphs>97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Courier New</vt:lpstr>
      <vt:lpstr>Noto Sans Symbols</vt:lpstr>
      <vt:lpstr>ceos</vt:lpstr>
      <vt:lpstr>WGISS Jupyter Notebooks Best Practice</vt:lpstr>
      <vt:lpstr>Best Practice Document Draft</vt:lpstr>
      <vt:lpstr>Target Communities </vt:lpstr>
      <vt:lpstr>PowerPoint Presentation</vt:lpstr>
      <vt:lpstr>PowerPoint Presentation</vt:lpstr>
      <vt:lpstr>Notebook description and function</vt:lpstr>
      <vt:lpstr>Technical dependencies and Virtual Environments</vt:lpstr>
      <vt:lpstr>Citation of input data and data access </vt:lpstr>
      <vt:lpstr>Association with archived data</vt:lpstr>
      <vt:lpstr>Version Control, Preservation and Archival</vt:lpstr>
      <vt:lpstr>Software licensing</vt:lpstr>
      <vt:lpstr>PowerPoint Presentation</vt:lpstr>
      <vt:lpstr>Creating other deployments – Advanced Topic</vt:lpstr>
      <vt:lpstr>Incorporation with data cubes – Advanced Topics</vt:lpstr>
      <vt:lpstr>More on Jupyter Notebooks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Conway, Esther (STFC,RAL,RALSP)</cp:lastModifiedBy>
  <cp:revision>16</cp:revision>
  <dcterms:modified xsi:type="dcterms:W3CDTF">2022-10-04T21:11:41Z</dcterms:modified>
</cp:coreProperties>
</file>