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3"/>
  </p:notesMasterIdLst>
  <p:sldIdLst>
    <p:sldId id="256" r:id="rId2"/>
    <p:sldId id="258" r:id="rId3"/>
    <p:sldId id="263" r:id="rId4"/>
    <p:sldId id="264" r:id="rId5"/>
    <p:sldId id="267" r:id="rId6"/>
    <p:sldId id="268" r:id="rId7"/>
    <p:sldId id="269" r:id="rId8"/>
    <p:sldId id="259" r:id="rId9"/>
    <p:sldId id="265" r:id="rId10"/>
    <p:sldId id="266" r:id="rId11"/>
    <p:sldId id="262"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34F5C-1D22-4FD8-8C85-9A98AC91EDBD}" v="80" dt="2022-09-09T12:37:50.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119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67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WGISS-54, 4-7 October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mailto:esther.conway@stfc.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eos.org/ourwork/workinggroups/wgca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eos.org/ourwork/workinggroups/wgi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ventbrite.co.uk/e/ceos-jupyter-notebooks-day-tickets-43034075979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16090" y="513690"/>
            <a:ext cx="8416018"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US" altLang="ja-JP" sz="6000" dirty="0"/>
              <a:t>WGISS </a:t>
            </a:r>
            <a:br>
              <a:rPr lang="en-US" altLang="ja-JP" sz="6000" dirty="0"/>
            </a:br>
            <a:r>
              <a:rPr lang="en-US" altLang="ja-JP" sz="6000" dirty="0"/>
              <a:t>Jupyter Notebooks Day </a:t>
            </a:r>
            <a:endParaRPr sz="6000" dirty="0"/>
          </a:p>
        </p:txBody>
      </p:sp>
      <p:sp>
        <p:nvSpPr>
          <p:cNvPr id="67" name="Google Shape;67;p7"/>
          <p:cNvSpPr/>
          <p:nvPr/>
        </p:nvSpPr>
        <p:spPr>
          <a:xfrm>
            <a:off x="7222284" y="4656220"/>
            <a:ext cx="4832943" cy="2201779"/>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1800" b="1" dirty="0">
                <a:solidFill>
                  <a:schemeClr val="accent1"/>
                </a:solidFill>
              </a:rPr>
              <a:t>Esther Conway, UKSA/NCEO</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2022.10.</a:t>
            </a:r>
            <a:r>
              <a:rPr lang="en-GB" sz="1800" b="1" dirty="0">
                <a:solidFill>
                  <a:schemeClr val="accent1"/>
                </a:solidFill>
              </a:rPr>
              <a:t>05</a:t>
            </a:r>
            <a:r>
              <a:rPr lang="en-GB" sz="1800" b="1" i="0" u="none" strike="noStrike" cap="none" dirty="0">
                <a:solidFill>
                  <a:schemeClr val="accent1"/>
                </a:solidFill>
                <a:latin typeface="Arial"/>
                <a:ea typeface="Arial"/>
                <a:cs typeface="Arial"/>
                <a:sym typeface="Arial"/>
              </a:rPr>
              <a:t>_09.40</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WGISS-54</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Tokyo, Japan (JAXA)</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3-7 </a:t>
            </a:r>
            <a:r>
              <a:rPr lang="en-GB" sz="1800" b="1" dirty="0">
                <a:solidFill>
                  <a:schemeClr val="accent1"/>
                </a:solidFill>
              </a:rPr>
              <a:t>Octo</a:t>
            </a:r>
            <a:r>
              <a:rPr lang="en-GB" sz="1800" b="1" i="0" u="none" strike="noStrike" cap="none" dirty="0">
                <a:solidFill>
                  <a:schemeClr val="accent1"/>
                </a:solidFill>
                <a:latin typeface="Arial"/>
                <a:ea typeface="Arial"/>
                <a:cs typeface="Arial"/>
                <a:sym typeface="Arial"/>
              </a:rPr>
              <a:t>ber 2022</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4CCA3-15B5-EDCF-B637-399C1E038AB0}"/>
              </a:ext>
            </a:extLst>
          </p:cNvPr>
          <p:cNvSpPr>
            <a:spLocks noGrp="1"/>
          </p:cNvSpPr>
          <p:nvPr>
            <p:ph type="title"/>
          </p:nvPr>
        </p:nvSpPr>
        <p:spPr/>
        <p:txBody>
          <a:bodyPr/>
          <a:lstStyle/>
          <a:p>
            <a:r>
              <a:rPr lang="en-US" dirty="0"/>
              <a:t>Logistics</a:t>
            </a:r>
          </a:p>
        </p:txBody>
      </p:sp>
      <p:pic>
        <p:nvPicPr>
          <p:cNvPr id="2050" name="Picture 2" descr="What is Zoom? How it works, tips and tricks and best alternatives |  TechRadar">
            <a:extLst>
              <a:ext uri="{FF2B5EF4-FFF2-40B4-BE49-F238E27FC236}">
                <a16:creationId xmlns:a16="http://schemas.microsoft.com/office/drawing/2014/main" id="{A726E209-6C9B-046A-FE6C-C10AE2D7E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55850"/>
            <a:ext cx="3810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lido Reviews | Read Customer Service Reviews of sli.do">
            <a:extLst>
              <a:ext uri="{FF2B5EF4-FFF2-40B4-BE49-F238E27FC236}">
                <a16:creationId xmlns:a16="http://schemas.microsoft.com/office/drawing/2014/main" id="{9495F8CD-243B-2FA1-F742-76E8FD738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952"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ventbrite | Eventbriteにイベントを追加する - Yext">
            <a:extLst>
              <a:ext uri="{FF2B5EF4-FFF2-40B4-BE49-F238E27FC236}">
                <a16:creationId xmlns:a16="http://schemas.microsoft.com/office/drawing/2014/main" id="{5A2401F1-E77D-9530-0C08-C6D7B7CE3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97" y="2343807"/>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6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192875" y="136199"/>
            <a:ext cx="866851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Any </a:t>
            </a:r>
            <a:r>
              <a:rPr lang="en-GB" sz="4400" dirty="0" err="1">
                <a:solidFill>
                  <a:schemeClr val="lt1"/>
                </a:solidFill>
              </a:rPr>
              <a:t>Sugestions</a:t>
            </a:r>
            <a:r>
              <a:rPr lang="en-GB" sz="4400" dirty="0">
                <a:solidFill>
                  <a:schemeClr val="lt1"/>
                </a:solidFill>
              </a:rPr>
              <a:t> ?</a:t>
            </a:r>
            <a:endParaRPr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11</a:t>
            </a:fld>
            <a:endParaRPr sz="1400" b="1">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35F38728-8ED7-5537-E425-C47E515938A8}"/>
              </a:ext>
            </a:extLst>
          </p:cNvPr>
          <p:cNvSpPr txBox="1"/>
          <p:nvPr/>
        </p:nvSpPr>
        <p:spPr>
          <a:xfrm>
            <a:off x="3108119" y="4420381"/>
            <a:ext cx="7157545" cy="707886"/>
          </a:xfrm>
          <a:prstGeom prst="rect">
            <a:avLst/>
          </a:prstGeom>
          <a:noFill/>
        </p:spPr>
        <p:txBody>
          <a:bodyPr wrap="square" rtlCol="0">
            <a:spAutoFit/>
          </a:bodyPr>
          <a:lstStyle/>
          <a:p>
            <a:r>
              <a:rPr lang="en-US" sz="4000" dirty="0">
                <a:hlinkClick r:id="rId3"/>
              </a:rPr>
              <a:t>esther.conway@stfc.ac.uk</a:t>
            </a:r>
            <a:r>
              <a:rPr lang="en-US" sz="4000" dirty="0"/>
              <a:t> </a:t>
            </a:r>
          </a:p>
        </p:txBody>
      </p:sp>
      <p:sp>
        <p:nvSpPr>
          <p:cNvPr id="3" name="TextBox 2">
            <a:extLst>
              <a:ext uri="{FF2B5EF4-FFF2-40B4-BE49-F238E27FC236}">
                <a16:creationId xmlns:a16="http://schemas.microsoft.com/office/drawing/2014/main" id="{1E41897F-E931-2E0F-DBFE-871A1C3060E9}"/>
              </a:ext>
            </a:extLst>
          </p:cNvPr>
          <p:cNvSpPr txBox="1"/>
          <p:nvPr/>
        </p:nvSpPr>
        <p:spPr>
          <a:xfrm>
            <a:off x="3794234" y="2217683"/>
            <a:ext cx="4729656" cy="2123658"/>
          </a:xfrm>
          <a:prstGeom prst="rect">
            <a:avLst/>
          </a:prstGeom>
          <a:solidFill>
            <a:schemeClr val="accent5">
              <a:lumMod val="75000"/>
            </a:schemeClr>
          </a:solidFill>
        </p:spPr>
        <p:txBody>
          <a:bodyPr wrap="square" rtlCol="0">
            <a:spAutoFit/>
          </a:bodyPr>
          <a:lstStyle/>
          <a:p>
            <a:pPr algn="ctr"/>
            <a:r>
              <a:rPr lang="en-US" sz="4400" dirty="0"/>
              <a:t>Continuing work in Tech Expo Monthly Meeting </a:t>
            </a:r>
          </a:p>
        </p:txBody>
      </p:sp>
    </p:spTree>
    <p:extLst>
      <p:ext uri="{BB962C8B-B14F-4D97-AF65-F5344CB8AC3E}">
        <p14:creationId xmlns:p14="http://schemas.microsoft.com/office/powerpoint/2010/main" val="104828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76398" y="119724"/>
            <a:ext cx="866851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Save the Date Friday 21</a:t>
            </a:r>
            <a:r>
              <a:rPr lang="en-GB" sz="4400" baseline="30000" dirty="0">
                <a:solidFill>
                  <a:schemeClr val="lt1"/>
                </a:solidFill>
              </a:rPr>
              <a:t>st</a:t>
            </a:r>
            <a:r>
              <a:rPr lang="en-GB" sz="4400" dirty="0">
                <a:solidFill>
                  <a:schemeClr val="lt1"/>
                </a:solidFill>
              </a:rPr>
              <a:t> Oct ! </a:t>
            </a:r>
            <a:endParaRPr dirty="0"/>
          </a:p>
        </p:txBody>
      </p:sp>
      <p:sp>
        <p:nvSpPr>
          <p:cNvPr id="80" name="Google Shape;80;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81" name="Google Shape;81;p9"/>
          <p:cNvSpPr txBox="1"/>
          <p:nvPr/>
        </p:nvSpPr>
        <p:spPr>
          <a:xfrm>
            <a:off x="463378" y="1311665"/>
            <a:ext cx="11265243" cy="5816937"/>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600"/>
            </a:pPr>
            <a:r>
              <a:rPr lang="en-US" sz="1800" b="1" dirty="0">
                <a:solidFill>
                  <a:schemeClr val="dk1"/>
                </a:solidFill>
              </a:rPr>
              <a:t>CEOS Jupyter Notebooks Day – Supporting Global Best Practice and Training</a:t>
            </a:r>
          </a:p>
          <a:p>
            <a:pPr marR="0" lvl="0" algn="l" rtl="0">
              <a:lnSpc>
                <a:spcPct val="150000"/>
              </a:lnSpc>
              <a:spcBef>
                <a:spcPts val="0"/>
              </a:spcBef>
              <a:spcAft>
                <a:spcPts val="0"/>
              </a:spcAft>
              <a:buClr>
                <a:schemeClr val="dk1"/>
              </a:buClr>
              <a:buSzPts val="1600"/>
            </a:pPr>
            <a:r>
              <a:rPr lang="en-GB" sz="1800" dirty="0"/>
              <a:t>The CEOS </a:t>
            </a:r>
            <a:r>
              <a:rPr lang="en-GB" sz="1800" dirty="0">
                <a:hlinkClick r:id="rId3"/>
              </a:rPr>
              <a:t>Working Group on Capacity Building and Data Democracy</a:t>
            </a:r>
            <a:r>
              <a:rPr lang="en-GB" sz="1800" dirty="0"/>
              <a:t> and the </a:t>
            </a:r>
            <a:r>
              <a:rPr lang="en-GB" sz="1800" dirty="0">
                <a:hlinkClick r:id="rId4"/>
              </a:rPr>
              <a:t>Working Group on Information Systems and Services</a:t>
            </a:r>
            <a:r>
              <a:rPr lang="en-GB" sz="1800" dirty="0"/>
              <a:t> ran a joint webinar on Jupyter Notebooks for Capacity Development. The aim of this webinar was to introduce space agencies and environmental organisations worldwide to Jupyter Notebooks and take a tour of emerging services from CEOS Agencies and their applications. We illustrated how Jupyter Notebooks can be used to support capacity development and the exploitation of Earth Observation data by a broad range of users.</a:t>
            </a:r>
          </a:p>
          <a:p>
            <a:pPr marR="0" lvl="0" algn="l" rtl="0">
              <a:lnSpc>
                <a:spcPct val="150000"/>
              </a:lnSpc>
              <a:spcBef>
                <a:spcPts val="0"/>
              </a:spcBef>
              <a:spcAft>
                <a:spcPts val="0"/>
              </a:spcAft>
              <a:buClr>
                <a:schemeClr val="dk1"/>
              </a:buClr>
              <a:buSzPts val="1600"/>
            </a:pPr>
            <a:r>
              <a:rPr lang="en-US" sz="1800" dirty="0">
                <a:solidFill>
                  <a:schemeClr val="dk1"/>
                </a:solidFill>
              </a:rPr>
              <a:t>  </a:t>
            </a:r>
          </a:p>
          <a:p>
            <a:pPr marR="0" lvl="0" algn="l" rtl="0">
              <a:lnSpc>
                <a:spcPct val="150000"/>
              </a:lnSpc>
              <a:spcBef>
                <a:spcPts val="0"/>
              </a:spcBef>
              <a:spcAft>
                <a:spcPts val="0"/>
              </a:spcAft>
              <a:buClr>
                <a:schemeClr val="dk1"/>
              </a:buClr>
              <a:buSzPts val="1600"/>
            </a:pPr>
            <a:r>
              <a:rPr lang="en-US" sz="1800" dirty="0">
                <a:solidFill>
                  <a:schemeClr val="dk1"/>
                </a:solidFill>
              </a:rPr>
              <a:t> We surveyed the registrants of the event and the responded with 2 key requirements </a:t>
            </a:r>
          </a:p>
          <a:p>
            <a:pPr marL="285750" marR="0" lvl="0" indent="-285750" algn="l" rtl="0">
              <a:lnSpc>
                <a:spcPct val="150000"/>
              </a:lnSpc>
              <a:spcBef>
                <a:spcPts val="0"/>
              </a:spcBef>
              <a:spcAft>
                <a:spcPts val="0"/>
              </a:spcAft>
              <a:buClr>
                <a:schemeClr val="dk1"/>
              </a:buClr>
              <a:buSzPts val="1600"/>
              <a:buFont typeface="Arial" panose="020B0604020202020204" pitchFamily="34" charset="0"/>
              <a:buChar char="•"/>
            </a:pPr>
            <a:r>
              <a:rPr lang="en-US" sz="1800" dirty="0">
                <a:solidFill>
                  <a:schemeClr val="dk1"/>
                </a:solidFill>
              </a:rPr>
              <a:t>The development of a Jupyter Notebooks Best Practice </a:t>
            </a:r>
          </a:p>
          <a:p>
            <a:pPr marL="285750" marR="0" lvl="0" indent="-285750" algn="l" rtl="0">
              <a:lnSpc>
                <a:spcPct val="150000"/>
              </a:lnSpc>
              <a:spcBef>
                <a:spcPts val="0"/>
              </a:spcBef>
              <a:spcAft>
                <a:spcPts val="0"/>
              </a:spcAft>
              <a:buClr>
                <a:schemeClr val="dk1"/>
              </a:buClr>
              <a:buSzPts val="1600"/>
              <a:buFont typeface="Arial" panose="020B0604020202020204" pitchFamily="34" charset="0"/>
              <a:buChar char="•"/>
            </a:pPr>
            <a:r>
              <a:rPr lang="en-US" sz="1800" dirty="0">
                <a:solidFill>
                  <a:schemeClr val="dk1"/>
                </a:solidFill>
              </a:rPr>
              <a:t>Jupyter Notebooks based training </a:t>
            </a:r>
          </a:p>
          <a:p>
            <a:pPr marR="0" lvl="0" algn="l" rtl="0">
              <a:lnSpc>
                <a:spcPct val="150000"/>
              </a:lnSpc>
              <a:spcBef>
                <a:spcPts val="0"/>
              </a:spcBef>
              <a:spcAft>
                <a:spcPts val="0"/>
              </a:spcAft>
              <a:buClr>
                <a:schemeClr val="dk1"/>
              </a:buClr>
              <a:buSzPts val="1600"/>
            </a:pPr>
            <a:r>
              <a:rPr lang="en-US" sz="1800" dirty="0">
                <a:solidFill>
                  <a:schemeClr val="dk1"/>
                </a:solidFill>
              </a:rPr>
              <a:t>This event is working meeting to facilitate solutions to those needs</a:t>
            </a:r>
          </a:p>
          <a:p>
            <a:pPr marR="0" lvl="0" algn="l" rtl="0">
              <a:lnSpc>
                <a:spcPct val="150000"/>
              </a:lnSpc>
              <a:spcBef>
                <a:spcPts val="0"/>
              </a:spcBef>
              <a:spcAft>
                <a:spcPts val="0"/>
              </a:spcAft>
              <a:buClr>
                <a:schemeClr val="dk1"/>
              </a:buClr>
              <a:buSzPts val="1600"/>
            </a:pPr>
            <a:endParaRPr lang="en-US" sz="1600" dirty="0">
              <a:solidFill>
                <a:schemeClr val="dk1"/>
              </a:solidFill>
            </a:endParaRPr>
          </a:p>
          <a:p>
            <a:pPr marR="0" lvl="0" algn="l" rtl="0">
              <a:lnSpc>
                <a:spcPct val="150000"/>
              </a:lnSpc>
              <a:spcBef>
                <a:spcPts val="0"/>
              </a:spcBef>
              <a:spcAft>
                <a:spcPts val="0"/>
              </a:spcAft>
              <a:buClr>
                <a:schemeClr val="dk1"/>
              </a:buClr>
              <a:buSzPts val="1600"/>
            </a:pPr>
            <a:endParaRPr lang="en-US" sz="16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8DEEF-C7F1-3DBA-0B7E-5B773F429F52}"/>
              </a:ext>
            </a:extLst>
          </p:cNvPr>
          <p:cNvSpPr>
            <a:spLocks noGrp="1"/>
          </p:cNvSpPr>
          <p:nvPr>
            <p:ph type="body" idx="1"/>
          </p:nvPr>
        </p:nvSpPr>
        <p:spPr/>
        <p:txBody>
          <a:bodyPr/>
          <a:lstStyle/>
          <a:p>
            <a:r>
              <a:rPr lang="en-US" dirty="0"/>
              <a:t>Working meeting</a:t>
            </a:r>
          </a:p>
          <a:p>
            <a:r>
              <a:rPr lang="en-US" dirty="0"/>
              <a:t>Refinement of best practice</a:t>
            </a:r>
          </a:p>
          <a:p>
            <a:r>
              <a:rPr lang="en-US" dirty="0"/>
              <a:t>Proper alignment with other CEOS standards and initiatives i.e. Metadata Discovery, IDN and </a:t>
            </a:r>
            <a:r>
              <a:rPr lang="en-US" dirty="0" err="1"/>
              <a:t>Persistant</a:t>
            </a:r>
            <a:r>
              <a:rPr lang="en-US" dirty="0"/>
              <a:t> identifiers</a:t>
            </a:r>
          </a:p>
          <a:p>
            <a:r>
              <a:rPr lang="en-US" dirty="0"/>
              <a:t>Development of training opportunities and collaborations with CEOS CapD.</a:t>
            </a:r>
          </a:p>
        </p:txBody>
      </p:sp>
      <p:sp>
        <p:nvSpPr>
          <p:cNvPr id="3" name="Title 2">
            <a:extLst>
              <a:ext uri="{FF2B5EF4-FFF2-40B4-BE49-F238E27FC236}">
                <a16:creationId xmlns:a16="http://schemas.microsoft.com/office/drawing/2014/main" id="{743EF2A9-9959-AAD4-12B3-35659675A87F}"/>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424959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F73D8-309A-566D-07D1-C3090375F3F5}"/>
              </a:ext>
            </a:extLst>
          </p:cNvPr>
          <p:cNvSpPr>
            <a:spLocks noGrp="1"/>
          </p:cNvSpPr>
          <p:nvPr>
            <p:ph type="body" idx="1"/>
          </p:nvPr>
        </p:nvSpPr>
        <p:spPr/>
        <p:txBody>
          <a:bodyPr/>
          <a:lstStyle/>
          <a:p>
            <a:r>
              <a:rPr lang="en-US" dirty="0"/>
              <a:t>Round Table asking specific technical questions</a:t>
            </a:r>
          </a:p>
          <a:p>
            <a:r>
              <a:rPr lang="en-US" dirty="0"/>
              <a:t>Review of Best Practice</a:t>
            </a:r>
          </a:p>
          <a:p>
            <a:r>
              <a:rPr lang="en-US" dirty="0"/>
              <a:t>Discussion of Training Capabilities and Requirements</a:t>
            </a:r>
          </a:p>
          <a:p>
            <a:endParaRPr lang="en-US" dirty="0"/>
          </a:p>
          <a:p>
            <a:endParaRPr lang="en-US" dirty="0"/>
          </a:p>
          <a:p>
            <a:pPr marL="50800" indent="0">
              <a:buNone/>
            </a:pPr>
            <a:r>
              <a:rPr lang="en-US" dirty="0"/>
              <a:t>Register here: </a:t>
            </a:r>
            <a:r>
              <a:rPr lang="en-US" dirty="0">
                <a:hlinkClick r:id="rId2"/>
              </a:rPr>
              <a:t>https://www.eventbrite.co.uk/e/ceos-jupyter-notebooks-day-tickets-430340759797</a:t>
            </a:r>
            <a:r>
              <a:rPr lang="en-US" dirty="0"/>
              <a:t> </a:t>
            </a:r>
          </a:p>
        </p:txBody>
      </p:sp>
      <p:sp>
        <p:nvSpPr>
          <p:cNvPr id="3" name="Title 2">
            <a:extLst>
              <a:ext uri="{FF2B5EF4-FFF2-40B4-BE49-F238E27FC236}">
                <a16:creationId xmlns:a16="http://schemas.microsoft.com/office/drawing/2014/main" id="{1D198BA6-6C7B-F055-F0E7-3377D18C2CDE}"/>
              </a:ext>
            </a:extLst>
          </p:cNvPr>
          <p:cNvSpPr>
            <a:spLocks noGrp="1"/>
          </p:cNvSpPr>
          <p:nvPr>
            <p:ph type="title"/>
          </p:nvPr>
        </p:nvSpPr>
        <p:spPr/>
        <p:txBody>
          <a:bodyPr/>
          <a:lstStyle/>
          <a:p>
            <a:r>
              <a:rPr lang="en-US" dirty="0"/>
              <a:t>Agenda and Registration</a:t>
            </a:r>
          </a:p>
        </p:txBody>
      </p:sp>
    </p:spTree>
    <p:extLst>
      <p:ext uri="{BB962C8B-B14F-4D97-AF65-F5344CB8AC3E}">
        <p14:creationId xmlns:p14="http://schemas.microsoft.com/office/powerpoint/2010/main" val="168927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653DEE-67F9-F033-6612-D508BB0016D9}"/>
              </a:ext>
            </a:extLst>
          </p:cNvPr>
          <p:cNvSpPr>
            <a:spLocks noGrp="1"/>
          </p:cNvSpPr>
          <p:nvPr>
            <p:ph type="body" idx="1"/>
          </p:nvPr>
        </p:nvSpPr>
        <p:spPr>
          <a:xfrm>
            <a:off x="348299" y="1336111"/>
            <a:ext cx="11625397" cy="4662871"/>
          </a:xfrm>
        </p:spPr>
        <p:txBody>
          <a:bodyPr/>
          <a:lstStyle/>
          <a:p>
            <a:pPr marL="228600" rtl="0">
              <a:spcBef>
                <a:spcPts val="300"/>
              </a:spcBef>
              <a:spcAft>
                <a:spcPts val="0"/>
              </a:spcAft>
            </a:pPr>
            <a:r>
              <a:rPr lang="en-GB" sz="1600" dirty="0"/>
              <a:t>How many notebooks do you or would you like to actively curate and manage, what kinds of things are they used for i.e. training, data processing, visualisation etc . How are you currently describing/keeping track you resources e.g. database, self description Tags, informally.</a:t>
            </a:r>
          </a:p>
          <a:p>
            <a:pPr marL="228600" rtl="0">
              <a:spcBef>
                <a:spcPts val="300"/>
              </a:spcBef>
              <a:spcAft>
                <a:spcPts val="0"/>
              </a:spcAft>
            </a:pPr>
            <a:r>
              <a:rPr lang="en-GB" sz="1600" dirty="0"/>
              <a:t>Do you apply or  make any software good practices recommendation for notebooks, please provide links to any relevant documents ?</a:t>
            </a:r>
          </a:p>
          <a:p>
            <a:pPr marL="228600" rtl="0">
              <a:spcBef>
                <a:spcPts val="300"/>
              </a:spcBef>
              <a:spcAft>
                <a:spcPts val="0"/>
              </a:spcAft>
            </a:pPr>
            <a:r>
              <a:rPr lang="en-GB" sz="1600" dirty="0"/>
              <a:t>Are you making any recommendations </a:t>
            </a:r>
          </a:p>
          <a:p>
            <a:pPr marL="228600" rtl="0">
              <a:spcBef>
                <a:spcPts val="300"/>
              </a:spcBef>
              <a:spcAft>
                <a:spcPts val="0"/>
              </a:spcAft>
            </a:pPr>
            <a:r>
              <a:rPr lang="en-GB" sz="1600" dirty="0"/>
              <a:t>Are explicitly describing the technical dependencies of your notebooks for example  language version, libraries etc.  Do think notebook should be self describing or should this information be kept elsewhere ?</a:t>
            </a:r>
          </a:p>
          <a:p>
            <a:pPr marL="228600" rtl="0">
              <a:spcBef>
                <a:spcPts val="300"/>
              </a:spcBef>
              <a:spcAft>
                <a:spcPts val="0"/>
              </a:spcAft>
            </a:pPr>
            <a:r>
              <a:rPr lang="en-GB" sz="1600" dirty="0"/>
              <a:t>How are you citing data your notebooks are using are you providing citations, data locations data structure and format information ?</a:t>
            </a:r>
          </a:p>
          <a:p>
            <a:pPr marL="228600" rtl="0">
              <a:spcBef>
                <a:spcPts val="300"/>
              </a:spcBef>
              <a:spcAft>
                <a:spcPts val="0"/>
              </a:spcAft>
            </a:pPr>
            <a:r>
              <a:rPr lang="en-GB" sz="1600" dirty="0"/>
              <a:t>How do you link your archived  data with software, notebooks and tools for its analysis ?</a:t>
            </a:r>
          </a:p>
          <a:p>
            <a:pPr marL="228600" rtl="0">
              <a:spcBef>
                <a:spcPts val="300"/>
              </a:spcBef>
              <a:spcAft>
                <a:spcPts val="0"/>
              </a:spcAft>
            </a:pPr>
            <a:r>
              <a:rPr lang="en-GB" sz="1600" dirty="0"/>
              <a:t>Do you have a software repository for your notebooks e.g. </a:t>
            </a:r>
            <a:r>
              <a:rPr lang="en-GB" sz="1600" dirty="0" err="1"/>
              <a:t>gihub</a:t>
            </a:r>
            <a:r>
              <a:rPr lang="en-GB" sz="1600" dirty="0"/>
              <a:t> or some over way.  Do you you review or test your notebooks ?  When and how should they be gracefully retired ?</a:t>
            </a:r>
          </a:p>
          <a:p>
            <a:pPr marL="228600" rtl="0">
              <a:spcBef>
                <a:spcPts val="300"/>
              </a:spcBef>
              <a:spcAft>
                <a:spcPts val="0"/>
              </a:spcAft>
            </a:pPr>
            <a:r>
              <a:rPr lang="en-GB" sz="1600" dirty="0"/>
              <a:t>Can you mint your own DOI’s for notebooks or do you use something like </a:t>
            </a:r>
            <a:r>
              <a:rPr lang="en-GB" sz="1600" dirty="0" err="1"/>
              <a:t>zenodo</a:t>
            </a:r>
            <a:r>
              <a:rPr lang="en-GB" sz="1600" dirty="0"/>
              <a:t>?  How do you publish your notebooks ?</a:t>
            </a:r>
          </a:p>
          <a:p>
            <a:pPr marL="228600" rtl="0">
              <a:spcBef>
                <a:spcPts val="300"/>
              </a:spcBef>
              <a:spcAft>
                <a:spcPts val="0"/>
              </a:spcAft>
            </a:pPr>
            <a:r>
              <a:rPr lang="en-GB" sz="1600" dirty="0"/>
              <a:t>What notebook services do you run, who can them and how many concurrent users can they support.  How many concurrent users can the support.  How do you see this evolving and do you think a registry of services and notebooks would be useful (potentially overlap with IDN )?</a:t>
            </a:r>
          </a:p>
          <a:p>
            <a:pPr marL="228600" rtl="0">
              <a:spcBef>
                <a:spcPts val="300"/>
              </a:spcBef>
              <a:spcAft>
                <a:spcPts val="0"/>
              </a:spcAft>
            </a:pPr>
            <a:r>
              <a:rPr lang="en-GB" sz="1600" dirty="0"/>
              <a:t>What joint CEOS training activities would you like to see ?</a:t>
            </a:r>
            <a:endParaRPr lang="en-US" dirty="0"/>
          </a:p>
        </p:txBody>
      </p:sp>
      <p:sp>
        <p:nvSpPr>
          <p:cNvPr id="3" name="Title 2">
            <a:extLst>
              <a:ext uri="{FF2B5EF4-FFF2-40B4-BE49-F238E27FC236}">
                <a16:creationId xmlns:a16="http://schemas.microsoft.com/office/drawing/2014/main" id="{808ECC78-5987-2E68-7FA7-563F07E2B6CA}"/>
              </a:ext>
            </a:extLst>
          </p:cNvPr>
          <p:cNvSpPr>
            <a:spLocks noGrp="1"/>
          </p:cNvSpPr>
          <p:nvPr>
            <p:ph type="title"/>
          </p:nvPr>
        </p:nvSpPr>
        <p:spPr/>
        <p:txBody>
          <a:bodyPr/>
          <a:lstStyle/>
          <a:p>
            <a:r>
              <a:rPr lang="en-US" dirty="0"/>
              <a:t>Round Table Technical Questions</a:t>
            </a:r>
          </a:p>
        </p:txBody>
      </p:sp>
    </p:spTree>
    <p:extLst>
      <p:ext uri="{BB962C8B-B14F-4D97-AF65-F5344CB8AC3E}">
        <p14:creationId xmlns:p14="http://schemas.microsoft.com/office/powerpoint/2010/main" val="242208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DD27A-3E02-CF3A-CC4B-10C5927BE77A}"/>
              </a:ext>
            </a:extLst>
          </p:cNvPr>
          <p:cNvSpPr>
            <a:spLocks noGrp="1"/>
          </p:cNvSpPr>
          <p:nvPr>
            <p:ph type="title"/>
          </p:nvPr>
        </p:nvSpPr>
        <p:spPr/>
        <p:txBody>
          <a:bodyPr/>
          <a:lstStyle/>
          <a:p>
            <a:r>
              <a:rPr lang="en-US" dirty="0"/>
              <a:t>Discussion of Best Practice</a:t>
            </a:r>
          </a:p>
        </p:txBody>
      </p:sp>
      <p:pic>
        <p:nvPicPr>
          <p:cNvPr id="4" name="Picture 3">
            <a:extLst>
              <a:ext uri="{FF2B5EF4-FFF2-40B4-BE49-F238E27FC236}">
                <a16:creationId xmlns:a16="http://schemas.microsoft.com/office/drawing/2014/main" id="{022BA48C-D342-AFFD-F0AB-556B1B79AA8F}"/>
              </a:ext>
            </a:extLst>
          </p:cNvPr>
          <p:cNvPicPr>
            <a:picLocks noChangeAspect="1"/>
          </p:cNvPicPr>
          <p:nvPr/>
        </p:nvPicPr>
        <p:blipFill>
          <a:blip r:embed="rId2"/>
          <a:stretch>
            <a:fillRect/>
          </a:stretch>
        </p:blipFill>
        <p:spPr>
          <a:xfrm>
            <a:off x="928730" y="1450428"/>
            <a:ext cx="4257133" cy="4682126"/>
          </a:xfrm>
          <a:prstGeom prst="rect">
            <a:avLst/>
          </a:prstGeom>
        </p:spPr>
      </p:pic>
      <p:pic>
        <p:nvPicPr>
          <p:cNvPr id="1026" name="Picture 2" descr="Image result for discussion">
            <a:extLst>
              <a:ext uri="{FF2B5EF4-FFF2-40B4-BE49-F238E27FC236}">
                <a16:creationId xmlns:a16="http://schemas.microsoft.com/office/drawing/2014/main" id="{68360641-ED86-D4D4-E963-FFDF1CA35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015" y="2276047"/>
            <a:ext cx="3689447" cy="230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74A46-9015-447C-C211-3E52AAEED356}"/>
              </a:ext>
            </a:extLst>
          </p:cNvPr>
          <p:cNvSpPr>
            <a:spLocks noGrp="1"/>
          </p:cNvSpPr>
          <p:nvPr>
            <p:ph type="body" idx="1"/>
          </p:nvPr>
        </p:nvSpPr>
        <p:spPr/>
        <p:txBody>
          <a:bodyPr/>
          <a:lstStyle/>
          <a:p>
            <a:r>
              <a:rPr lang="en-US" dirty="0"/>
              <a:t>How do think CEOS can support EO training using notebooks</a:t>
            </a:r>
          </a:p>
          <a:p>
            <a:r>
              <a:rPr lang="en-US" dirty="0"/>
              <a:t>How would be willing to contribute</a:t>
            </a:r>
          </a:p>
          <a:p>
            <a:pPr lvl="1"/>
            <a:r>
              <a:rPr lang="en-US" dirty="0"/>
              <a:t>Provide notebooks</a:t>
            </a:r>
          </a:p>
          <a:p>
            <a:pPr lvl="1"/>
            <a:r>
              <a:rPr lang="en-US" dirty="0"/>
              <a:t>Provide platforms/services</a:t>
            </a:r>
          </a:p>
          <a:p>
            <a:pPr lvl="1"/>
            <a:r>
              <a:rPr lang="en-US" dirty="0"/>
              <a:t>Provide trainers </a:t>
            </a:r>
          </a:p>
          <a:p>
            <a:pPr lvl="1"/>
            <a:r>
              <a:rPr lang="en-US" dirty="0"/>
              <a:t>Help organize or support participants</a:t>
            </a:r>
          </a:p>
          <a:p>
            <a:r>
              <a:rPr lang="en-US" dirty="0"/>
              <a:t>Who do you think a first event should look like ?</a:t>
            </a:r>
          </a:p>
          <a:p>
            <a:pPr lvl="1"/>
            <a:endParaRPr lang="en-US" dirty="0"/>
          </a:p>
        </p:txBody>
      </p:sp>
      <p:sp>
        <p:nvSpPr>
          <p:cNvPr id="3" name="Title 2">
            <a:extLst>
              <a:ext uri="{FF2B5EF4-FFF2-40B4-BE49-F238E27FC236}">
                <a16:creationId xmlns:a16="http://schemas.microsoft.com/office/drawing/2014/main" id="{522D0527-A94E-4A3E-AB91-D932F0EA5BF3}"/>
              </a:ext>
            </a:extLst>
          </p:cNvPr>
          <p:cNvSpPr>
            <a:spLocks noGrp="1"/>
          </p:cNvSpPr>
          <p:nvPr>
            <p:ph type="title"/>
          </p:nvPr>
        </p:nvSpPr>
        <p:spPr/>
        <p:txBody>
          <a:bodyPr/>
          <a:lstStyle/>
          <a:p>
            <a:r>
              <a:rPr lang="en-US" sz="2800" dirty="0"/>
              <a:t>Discussion of Training Requirements and Capabilities</a:t>
            </a:r>
          </a:p>
        </p:txBody>
      </p:sp>
    </p:spTree>
    <p:extLst>
      <p:ext uri="{BB962C8B-B14F-4D97-AF65-F5344CB8AC3E}">
        <p14:creationId xmlns:p14="http://schemas.microsoft.com/office/powerpoint/2010/main" val="128535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192875" y="136199"/>
            <a:ext cx="866851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Participants – Core Group</a:t>
            </a:r>
            <a:endParaRPr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8</a:t>
            </a:fld>
            <a:endParaRPr sz="1400" b="1">
              <a:solidFill>
                <a:schemeClr val="accent1"/>
              </a:solidFill>
              <a:latin typeface="Arial"/>
              <a:ea typeface="Arial"/>
              <a:cs typeface="Arial"/>
              <a:sym typeface="Arial"/>
            </a:endParaRPr>
          </a:p>
        </p:txBody>
      </p:sp>
      <p:sp>
        <p:nvSpPr>
          <p:cNvPr id="3" name="TextBox 2">
            <a:extLst>
              <a:ext uri="{FF2B5EF4-FFF2-40B4-BE49-F238E27FC236}">
                <a16:creationId xmlns:a16="http://schemas.microsoft.com/office/drawing/2014/main" id="{B044081E-17F0-B555-4146-031512CF5FF8}"/>
              </a:ext>
            </a:extLst>
          </p:cNvPr>
          <p:cNvSpPr txBox="1"/>
          <p:nvPr/>
        </p:nvSpPr>
        <p:spPr>
          <a:xfrm>
            <a:off x="741406" y="2413337"/>
            <a:ext cx="4176583" cy="2031325"/>
          </a:xfrm>
          <a:prstGeom prst="rect">
            <a:avLst/>
          </a:prstGeom>
          <a:noFill/>
        </p:spPr>
        <p:txBody>
          <a:bodyPr wrap="square">
            <a:spAutoFit/>
          </a:bodyPr>
          <a:lstStyle/>
          <a:p>
            <a:pPr marL="342900" indent="-342900">
              <a:buFont typeface="+mj-lt"/>
              <a:buAutoNum type="arabicPeriod"/>
            </a:pPr>
            <a:r>
              <a:rPr lang="en-GB" dirty="0"/>
              <a:t>NCEO/CEDA</a:t>
            </a:r>
          </a:p>
          <a:p>
            <a:pPr marL="342900" indent="-342900">
              <a:buFont typeface="+mj-lt"/>
              <a:buAutoNum type="arabicPeriod"/>
            </a:pPr>
            <a:r>
              <a:rPr lang="en-GB" dirty="0"/>
              <a:t>ESA - PGDS</a:t>
            </a:r>
          </a:p>
          <a:p>
            <a:pPr marL="342900" indent="-342900">
              <a:buFont typeface="+mj-lt"/>
              <a:buAutoNum type="arabicPeriod"/>
            </a:pPr>
            <a:r>
              <a:rPr lang="en-GB" dirty="0"/>
              <a:t>NASA DEVELOP – CAPD</a:t>
            </a:r>
          </a:p>
          <a:p>
            <a:pPr marL="342900" indent="-342900">
              <a:buFont typeface="+mj-lt"/>
              <a:buAutoNum type="arabicPeriod"/>
            </a:pPr>
            <a:r>
              <a:rPr lang="en-GB" dirty="0"/>
              <a:t>NASA SEO – Google Earth Engine</a:t>
            </a:r>
          </a:p>
          <a:p>
            <a:pPr marL="342900" indent="-342900">
              <a:buFont typeface="+mj-lt"/>
              <a:buAutoNum type="arabicPeriod"/>
            </a:pPr>
            <a:r>
              <a:rPr lang="en-GB" dirty="0"/>
              <a:t>JAXA</a:t>
            </a:r>
          </a:p>
          <a:p>
            <a:pPr marL="342900" indent="-342900">
              <a:buFont typeface="+mj-lt"/>
              <a:buAutoNum type="arabicPeriod"/>
            </a:pPr>
            <a:r>
              <a:rPr lang="en-GB" dirty="0"/>
              <a:t>EUMETSAT</a:t>
            </a:r>
          </a:p>
          <a:p>
            <a:pPr marL="342900" indent="-342900">
              <a:buFont typeface="+mj-lt"/>
              <a:buAutoNum type="arabicPeriod"/>
            </a:pPr>
            <a:r>
              <a:rPr lang="en-GB" dirty="0"/>
              <a:t>CSIRO - EAIL</a:t>
            </a:r>
          </a:p>
          <a:p>
            <a:pPr marL="342900" indent="-342900">
              <a:buFont typeface="+mj-lt"/>
              <a:buAutoNum type="arabicPeriod"/>
            </a:pPr>
            <a:r>
              <a:rPr lang="en-GB" dirty="0"/>
              <a:t>Digital Earth Africa</a:t>
            </a:r>
          </a:p>
          <a:p>
            <a:pPr marL="342900" indent="-342900">
              <a:buFont typeface="+mj-lt"/>
              <a:buAutoNum type="arabicPeriod"/>
            </a:pPr>
            <a:r>
              <a:rPr lang="en-GB" dirty="0"/>
              <a:t>University of Alaska Fairbanks</a:t>
            </a:r>
          </a:p>
        </p:txBody>
      </p:sp>
      <p:pic>
        <p:nvPicPr>
          <p:cNvPr id="4098" name="Picture 2" descr="Project Jupyter - Wikipedia">
            <a:extLst>
              <a:ext uri="{FF2B5EF4-FFF2-40B4-BE49-F238E27FC236}">
                <a16:creationId xmlns:a16="http://schemas.microsoft.com/office/drawing/2014/main" id="{777F819B-9EDB-2C17-4F5C-EBE462921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384" y="2285999"/>
            <a:ext cx="19812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513EC-0D40-C342-DE09-CCF1BC4E1A27}"/>
              </a:ext>
            </a:extLst>
          </p:cNvPr>
          <p:cNvSpPr>
            <a:spLocks noGrp="1"/>
          </p:cNvSpPr>
          <p:nvPr>
            <p:ph type="title"/>
          </p:nvPr>
        </p:nvSpPr>
        <p:spPr/>
        <p:txBody>
          <a:bodyPr/>
          <a:lstStyle/>
          <a:p>
            <a:r>
              <a:rPr lang="en-US" dirty="0" err="1"/>
              <a:t>Particpation</a:t>
            </a:r>
            <a:r>
              <a:rPr lang="en-US" dirty="0"/>
              <a:t> Extended Group</a:t>
            </a:r>
          </a:p>
        </p:txBody>
      </p:sp>
      <p:graphicFrame>
        <p:nvGraphicFramePr>
          <p:cNvPr id="6" name="Table 5">
            <a:extLst>
              <a:ext uri="{FF2B5EF4-FFF2-40B4-BE49-F238E27FC236}">
                <a16:creationId xmlns:a16="http://schemas.microsoft.com/office/drawing/2014/main" id="{3F813B5F-C900-AA53-2FCB-C30C5BC643AD}"/>
              </a:ext>
            </a:extLst>
          </p:cNvPr>
          <p:cNvGraphicFramePr>
            <a:graphicFrameLocks noGrp="1"/>
          </p:cNvGraphicFramePr>
          <p:nvPr>
            <p:extLst>
              <p:ext uri="{D42A27DB-BD31-4B8C-83A1-F6EECF244321}">
                <p14:modId xmlns:p14="http://schemas.microsoft.com/office/powerpoint/2010/main" val="1445313803"/>
              </p:ext>
            </p:extLst>
          </p:nvPr>
        </p:nvGraphicFramePr>
        <p:xfrm>
          <a:off x="176048" y="1573877"/>
          <a:ext cx="4111747" cy="4236085"/>
        </p:xfrm>
        <a:graphic>
          <a:graphicData uri="http://schemas.openxmlformats.org/drawingml/2006/table">
            <a:tbl>
              <a:tblPr/>
              <a:tblGrid>
                <a:gridCol w="4111747">
                  <a:extLst>
                    <a:ext uri="{9D8B030D-6E8A-4147-A177-3AD203B41FA5}">
                      <a16:colId xmlns:a16="http://schemas.microsoft.com/office/drawing/2014/main" val="1959683605"/>
                    </a:ext>
                  </a:extLst>
                </a:gridCol>
              </a:tblGrid>
              <a:tr h="203200">
                <a:tc>
                  <a:txBody>
                    <a:bodyPr/>
                    <a:lstStyle/>
                    <a:p>
                      <a:pPr algn="l" fontAlgn="b"/>
                      <a:r>
                        <a:rPr lang="en-GB" sz="1200" b="0" i="0" u="none" strike="noStrike">
                          <a:solidFill>
                            <a:srgbClr val="000000"/>
                          </a:solidFill>
                          <a:effectLst/>
                          <a:latin typeface="Calibri" panose="020F0502020204030204" pitchFamily="34" charset="0"/>
                        </a:rPr>
                        <a:t>Hawassa University</a:t>
                      </a:r>
                    </a:p>
                  </a:txBody>
                  <a:tcPr marL="9525" marR="9525" marT="9525" marB="0" anchor="b">
                    <a:lnL>
                      <a:noFill/>
                    </a:lnL>
                    <a:lnR>
                      <a:noFill/>
                    </a:lnR>
                    <a:lnT>
                      <a:noFill/>
                    </a:lnT>
                    <a:lnB>
                      <a:noFill/>
                    </a:lnB>
                  </a:tcPr>
                </a:tc>
                <a:extLst>
                  <a:ext uri="{0D108BD9-81ED-4DB2-BD59-A6C34878D82A}">
                    <a16:rowId xmlns:a16="http://schemas.microsoft.com/office/drawing/2014/main" val="1201056212"/>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Reading </a:t>
                      </a:r>
                    </a:p>
                  </a:txBody>
                  <a:tcPr marL="9525" marR="9525" marT="9525" marB="0" anchor="b">
                    <a:lnL>
                      <a:noFill/>
                    </a:lnL>
                    <a:lnR>
                      <a:noFill/>
                    </a:lnR>
                    <a:lnT>
                      <a:noFill/>
                    </a:lnT>
                    <a:lnB>
                      <a:noFill/>
                    </a:lnB>
                  </a:tcPr>
                </a:tc>
                <a:extLst>
                  <a:ext uri="{0D108BD9-81ED-4DB2-BD59-A6C34878D82A}">
                    <a16:rowId xmlns:a16="http://schemas.microsoft.com/office/drawing/2014/main" val="3499511815"/>
                  </a:ext>
                </a:extLst>
              </a:tr>
              <a:tr h="203200">
                <a:tc>
                  <a:txBody>
                    <a:bodyPr/>
                    <a:lstStyle/>
                    <a:p>
                      <a:pPr algn="l" fontAlgn="b"/>
                      <a:r>
                        <a:rPr lang="en-GB" sz="1200" b="0" i="0" u="none" strike="noStrike">
                          <a:solidFill>
                            <a:srgbClr val="000000"/>
                          </a:solidFill>
                          <a:effectLst/>
                          <a:latin typeface="Calibri" panose="020F0502020204030204" pitchFamily="34" charset="0"/>
                        </a:rPr>
                        <a:t>Politecnico di Milano</a:t>
                      </a:r>
                    </a:p>
                  </a:txBody>
                  <a:tcPr marL="9525" marR="9525" marT="9525" marB="0" anchor="b">
                    <a:lnL>
                      <a:noFill/>
                    </a:lnL>
                    <a:lnR>
                      <a:noFill/>
                    </a:lnR>
                    <a:lnT>
                      <a:noFill/>
                    </a:lnT>
                    <a:lnB>
                      <a:noFill/>
                    </a:lnB>
                  </a:tcPr>
                </a:tc>
                <a:extLst>
                  <a:ext uri="{0D108BD9-81ED-4DB2-BD59-A6C34878D82A}">
                    <a16:rowId xmlns:a16="http://schemas.microsoft.com/office/drawing/2014/main" val="3804384440"/>
                  </a:ext>
                </a:extLst>
              </a:tr>
              <a:tr h="203200">
                <a:tc>
                  <a:txBody>
                    <a:bodyPr/>
                    <a:lstStyle/>
                    <a:p>
                      <a:pPr algn="l" fontAlgn="b"/>
                      <a:r>
                        <a:rPr lang="en-GB" sz="1200" b="0" i="0" u="none" strike="noStrike">
                          <a:solidFill>
                            <a:srgbClr val="000000"/>
                          </a:solidFill>
                          <a:effectLst/>
                          <a:latin typeface="Calibri" panose="020F0502020204030204" pitchFamily="34" charset="0"/>
                        </a:rPr>
                        <a:t>CSIR</a:t>
                      </a:r>
                    </a:p>
                  </a:txBody>
                  <a:tcPr marL="9525" marR="9525" marT="9525" marB="0" anchor="b">
                    <a:lnL>
                      <a:noFill/>
                    </a:lnL>
                    <a:lnR>
                      <a:noFill/>
                    </a:lnR>
                    <a:lnT>
                      <a:noFill/>
                    </a:lnT>
                    <a:lnB>
                      <a:noFill/>
                    </a:lnB>
                  </a:tcPr>
                </a:tc>
                <a:extLst>
                  <a:ext uri="{0D108BD9-81ED-4DB2-BD59-A6C34878D82A}">
                    <a16:rowId xmlns:a16="http://schemas.microsoft.com/office/drawing/2014/main" val="2254844391"/>
                  </a:ext>
                </a:extLst>
              </a:tr>
              <a:tr h="203200">
                <a:tc>
                  <a:txBody>
                    <a:bodyPr/>
                    <a:lstStyle/>
                    <a:p>
                      <a:pPr algn="l" fontAlgn="b"/>
                      <a:r>
                        <a:rPr lang="en-GB" sz="1200" b="0" i="0" u="none" strike="noStrike">
                          <a:solidFill>
                            <a:srgbClr val="000000"/>
                          </a:solidFill>
                          <a:effectLst/>
                          <a:latin typeface="Calibri" panose="020F0502020204030204" pitchFamily="34" charset="0"/>
                        </a:rPr>
                        <a:t>Pixalytics Ltd</a:t>
                      </a:r>
                    </a:p>
                  </a:txBody>
                  <a:tcPr marL="9525" marR="9525" marT="9525" marB="0" anchor="b">
                    <a:lnL>
                      <a:noFill/>
                    </a:lnL>
                    <a:lnR>
                      <a:noFill/>
                    </a:lnR>
                    <a:lnT>
                      <a:noFill/>
                    </a:lnT>
                    <a:lnB>
                      <a:noFill/>
                    </a:lnB>
                  </a:tcPr>
                </a:tc>
                <a:extLst>
                  <a:ext uri="{0D108BD9-81ED-4DB2-BD59-A6C34878D82A}">
                    <a16:rowId xmlns:a16="http://schemas.microsoft.com/office/drawing/2014/main" val="3837916825"/>
                  </a:ext>
                </a:extLst>
              </a:tr>
              <a:tr h="203200">
                <a:tc>
                  <a:txBody>
                    <a:bodyPr/>
                    <a:lstStyle/>
                    <a:p>
                      <a:pPr algn="l" fontAlgn="b"/>
                      <a:r>
                        <a:rPr lang="en-GB" sz="1200" b="0" i="0" u="none" strike="noStrike">
                          <a:solidFill>
                            <a:srgbClr val="000000"/>
                          </a:solidFill>
                          <a:effectLst/>
                          <a:latin typeface="Calibri" panose="020F0502020204030204" pitchFamily="34" charset="0"/>
                        </a:rPr>
                        <a:t>Ferdowsi University of Mashhad</a:t>
                      </a:r>
                    </a:p>
                  </a:txBody>
                  <a:tcPr marL="9525" marR="9525" marT="9525" marB="0" anchor="b">
                    <a:lnL>
                      <a:noFill/>
                    </a:lnL>
                    <a:lnR>
                      <a:noFill/>
                    </a:lnR>
                    <a:lnT>
                      <a:noFill/>
                    </a:lnT>
                    <a:lnB>
                      <a:noFill/>
                    </a:lnB>
                  </a:tcPr>
                </a:tc>
                <a:extLst>
                  <a:ext uri="{0D108BD9-81ED-4DB2-BD59-A6C34878D82A}">
                    <a16:rowId xmlns:a16="http://schemas.microsoft.com/office/drawing/2014/main" val="1030419921"/>
                  </a:ext>
                </a:extLst>
              </a:tr>
              <a:tr h="203200">
                <a:tc>
                  <a:txBody>
                    <a:bodyPr/>
                    <a:lstStyle/>
                    <a:p>
                      <a:pPr algn="l" fontAlgn="b"/>
                      <a:r>
                        <a:rPr lang="en-GB" sz="1200" b="0" i="0" u="none" strike="noStrike">
                          <a:solidFill>
                            <a:srgbClr val="000000"/>
                          </a:solidFill>
                          <a:effectLst/>
                          <a:latin typeface="Calibri" panose="020F0502020204030204" pitchFamily="34" charset="0"/>
                        </a:rPr>
                        <a:t>Federation University</a:t>
                      </a:r>
                    </a:p>
                  </a:txBody>
                  <a:tcPr marL="9525" marR="9525" marT="9525" marB="0" anchor="b">
                    <a:lnL>
                      <a:noFill/>
                    </a:lnL>
                    <a:lnR>
                      <a:noFill/>
                    </a:lnR>
                    <a:lnT>
                      <a:noFill/>
                    </a:lnT>
                    <a:lnB>
                      <a:noFill/>
                    </a:lnB>
                  </a:tcPr>
                </a:tc>
                <a:extLst>
                  <a:ext uri="{0D108BD9-81ED-4DB2-BD59-A6C34878D82A}">
                    <a16:rowId xmlns:a16="http://schemas.microsoft.com/office/drawing/2014/main" val="198276106"/>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New South Wales</a:t>
                      </a:r>
                    </a:p>
                  </a:txBody>
                  <a:tcPr marL="9525" marR="9525" marT="9525" marB="0" anchor="b">
                    <a:lnL>
                      <a:noFill/>
                    </a:lnL>
                    <a:lnR>
                      <a:noFill/>
                    </a:lnR>
                    <a:lnT>
                      <a:noFill/>
                    </a:lnT>
                    <a:lnB>
                      <a:noFill/>
                    </a:lnB>
                  </a:tcPr>
                </a:tc>
                <a:extLst>
                  <a:ext uri="{0D108BD9-81ED-4DB2-BD59-A6C34878D82A}">
                    <a16:rowId xmlns:a16="http://schemas.microsoft.com/office/drawing/2014/main" val="3721331254"/>
                  </a:ext>
                </a:extLst>
              </a:tr>
              <a:tr h="203200">
                <a:tc>
                  <a:txBody>
                    <a:bodyPr/>
                    <a:lstStyle/>
                    <a:p>
                      <a:pPr algn="l" fontAlgn="b"/>
                      <a:r>
                        <a:rPr lang="en-GB" sz="1200" b="0" i="0" u="none" strike="noStrike">
                          <a:solidFill>
                            <a:srgbClr val="000000"/>
                          </a:solidFill>
                          <a:effectLst/>
                          <a:latin typeface="Calibri" panose="020F0502020204030204" pitchFamily="34" charset="0"/>
                        </a:rPr>
                        <a:t>UFSC</a:t>
                      </a:r>
                    </a:p>
                  </a:txBody>
                  <a:tcPr marL="9525" marR="9525" marT="9525" marB="0" anchor="b">
                    <a:lnL>
                      <a:noFill/>
                    </a:lnL>
                    <a:lnR>
                      <a:noFill/>
                    </a:lnR>
                    <a:lnT>
                      <a:noFill/>
                    </a:lnT>
                    <a:lnB>
                      <a:noFill/>
                    </a:lnB>
                  </a:tcPr>
                </a:tc>
                <a:extLst>
                  <a:ext uri="{0D108BD9-81ED-4DB2-BD59-A6C34878D82A}">
                    <a16:rowId xmlns:a16="http://schemas.microsoft.com/office/drawing/2014/main" val="443533074"/>
                  </a:ext>
                </a:extLst>
              </a:tr>
              <a:tr h="203200">
                <a:tc>
                  <a:txBody>
                    <a:bodyPr/>
                    <a:lstStyle/>
                    <a:p>
                      <a:pPr algn="l" fontAlgn="b"/>
                      <a:r>
                        <a:rPr lang="en-GB" sz="1200" b="0" i="0" u="none" strike="noStrike">
                          <a:solidFill>
                            <a:srgbClr val="000000"/>
                          </a:solidFill>
                          <a:effectLst/>
                          <a:latin typeface="Calibri" panose="020F0502020204030204" pitchFamily="34" charset="0"/>
                        </a:rPr>
                        <a:t>NatureScot</a:t>
                      </a:r>
                    </a:p>
                  </a:txBody>
                  <a:tcPr marL="9525" marR="9525" marT="9525" marB="0" anchor="b">
                    <a:lnL>
                      <a:noFill/>
                    </a:lnL>
                    <a:lnR>
                      <a:noFill/>
                    </a:lnR>
                    <a:lnT>
                      <a:noFill/>
                    </a:lnT>
                    <a:lnB>
                      <a:noFill/>
                    </a:lnB>
                  </a:tcPr>
                </a:tc>
                <a:extLst>
                  <a:ext uri="{0D108BD9-81ED-4DB2-BD59-A6C34878D82A}">
                    <a16:rowId xmlns:a16="http://schemas.microsoft.com/office/drawing/2014/main" val="3112170720"/>
                  </a:ext>
                </a:extLst>
              </a:tr>
              <a:tr h="203200">
                <a:tc>
                  <a:txBody>
                    <a:bodyPr/>
                    <a:lstStyle/>
                    <a:p>
                      <a:pPr algn="l" fontAlgn="b"/>
                      <a:r>
                        <a:rPr lang="en-GB" sz="1200" b="0" i="0" u="none" strike="noStrike">
                          <a:solidFill>
                            <a:srgbClr val="000000"/>
                          </a:solidFill>
                          <a:effectLst/>
                          <a:latin typeface="Calibri" panose="020F0502020204030204" pitchFamily="34" charset="0"/>
                        </a:rPr>
                        <a:t>JNCC</a:t>
                      </a:r>
                    </a:p>
                  </a:txBody>
                  <a:tcPr marL="9525" marR="9525" marT="9525" marB="0" anchor="b">
                    <a:lnL>
                      <a:noFill/>
                    </a:lnL>
                    <a:lnR>
                      <a:noFill/>
                    </a:lnR>
                    <a:lnT>
                      <a:noFill/>
                    </a:lnT>
                    <a:lnB>
                      <a:noFill/>
                    </a:lnB>
                  </a:tcPr>
                </a:tc>
                <a:extLst>
                  <a:ext uri="{0D108BD9-81ED-4DB2-BD59-A6C34878D82A}">
                    <a16:rowId xmlns:a16="http://schemas.microsoft.com/office/drawing/2014/main" val="4055785558"/>
                  </a:ext>
                </a:extLst>
              </a:tr>
              <a:tr h="203200">
                <a:tc>
                  <a:txBody>
                    <a:bodyPr/>
                    <a:lstStyle/>
                    <a:p>
                      <a:pPr algn="l" fontAlgn="b"/>
                      <a:r>
                        <a:rPr lang="en-GB" sz="1200" b="0" i="0" u="none" strike="noStrike">
                          <a:solidFill>
                            <a:srgbClr val="000000"/>
                          </a:solidFill>
                          <a:effectLst/>
                          <a:latin typeface="Calibri" panose="020F0502020204030204" pitchFamily="34" charset="0"/>
                        </a:rPr>
                        <a:t>Agrhymet/SERVIR WA</a:t>
                      </a:r>
                    </a:p>
                  </a:txBody>
                  <a:tcPr marL="9525" marR="9525" marT="9525" marB="0" anchor="b">
                    <a:lnL>
                      <a:noFill/>
                    </a:lnL>
                    <a:lnR>
                      <a:noFill/>
                    </a:lnR>
                    <a:lnT>
                      <a:noFill/>
                    </a:lnT>
                    <a:lnB>
                      <a:noFill/>
                    </a:lnB>
                  </a:tcPr>
                </a:tc>
                <a:extLst>
                  <a:ext uri="{0D108BD9-81ED-4DB2-BD59-A6C34878D82A}">
                    <a16:rowId xmlns:a16="http://schemas.microsoft.com/office/drawing/2014/main" val="947854260"/>
                  </a:ext>
                </a:extLst>
              </a:tr>
              <a:tr h="203200">
                <a:tc>
                  <a:txBody>
                    <a:bodyPr/>
                    <a:lstStyle/>
                    <a:p>
                      <a:pPr algn="l" fontAlgn="b"/>
                      <a:r>
                        <a:rPr lang="en-GB" sz="1200" b="0" i="0" u="none" strike="noStrike">
                          <a:solidFill>
                            <a:srgbClr val="000000"/>
                          </a:solidFill>
                          <a:effectLst/>
                          <a:latin typeface="Calibri" panose="020F0502020204030204" pitchFamily="34" charset="0"/>
                        </a:rPr>
                        <a:t>JAXA</a:t>
                      </a:r>
                    </a:p>
                  </a:txBody>
                  <a:tcPr marL="9525" marR="9525" marT="9525" marB="0" anchor="b">
                    <a:lnL>
                      <a:noFill/>
                    </a:lnL>
                    <a:lnR>
                      <a:noFill/>
                    </a:lnR>
                    <a:lnT>
                      <a:noFill/>
                    </a:lnT>
                    <a:lnB>
                      <a:noFill/>
                    </a:lnB>
                  </a:tcPr>
                </a:tc>
                <a:extLst>
                  <a:ext uri="{0D108BD9-81ED-4DB2-BD59-A6C34878D82A}">
                    <a16:rowId xmlns:a16="http://schemas.microsoft.com/office/drawing/2014/main" val="3016668570"/>
                  </a:ext>
                </a:extLst>
              </a:tr>
              <a:tr h="203200">
                <a:tc>
                  <a:txBody>
                    <a:bodyPr/>
                    <a:lstStyle/>
                    <a:p>
                      <a:pPr algn="l" fontAlgn="b"/>
                      <a:r>
                        <a:rPr lang="en-GB" sz="1200" b="0" i="0" u="none" strike="noStrike">
                          <a:solidFill>
                            <a:srgbClr val="000000"/>
                          </a:solidFill>
                          <a:effectLst/>
                          <a:latin typeface="Calibri" panose="020F0502020204030204" pitchFamily="34" charset="0"/>
                        </a:rPr>
                        <a:t>Faculty of GIS and Earth Observation, University of Twente</a:t>
                      </a:r>
                    </a:p>
                  </a:txBody>
                  <a:tcPr marL="9525" marR="9525" marT="9525" marB="0" anchor="b">
                    <a:lnL>
                      <a:noFill/>
                    </a:lnL>
                    <a:lnR>
                      <a:noFill/>
                    </a:lnR>
                    <a:lnT>
                      <a:noFill/>
                    </a:lnT>
                    <a:lnB>
                      <a:noFill/>
                    </a:lnB>
                  </a:tcPr>
                </a:tc>
                <a:extLst>
                  <a:ext uri="{0D108BD9-81ED-4DB2-BD59-A6C34878D82A}">
                    <a16:rowId xmlns:a16="http://schemas.microsoft.com/office/drawing/2014/main" val="673833261"/>
                  </a:ext>
                </a:extLst>
              </a:tr>
              <a:tr h="203200">
                <a:tc>
                  <a:txBody>
                    <a:bodyPr/>
                    <a:lstStyle/>
                    <a:p>
                      <a:pPr algn="l" fontAlgn="b"/>
                      <a:r>
                        <a:rPr lang="en-GB" sz="1200" b="0" i="0" u="none" strike="noStrike">
                          <a:solidFill>
                            <a:srgbClr val="000000"/>
                          </a:solidFill>
                          <a:effectLst/>
                          <a:latin typeface="Calibri" panose="020F0502020204030204" pitchFamily="34" charset="0"/>
                        </a:rPr>
                        <a:t>ICIMOD</a:t>
                      </a:r>
                    </a:p>
                  </a:txBody>
                  <a:tcPr marL="9525" marR="9525" marT="9525" marB="0" anchor="b">
                    <a:lnL>
                      <a:noFill/>
                    </a:lnL>
                    <a:lnR>
                      <a:noFill/>
                    </a:lnR>
                    <a:lnT>
                      <a:noFill/>
                    </a:lnT>
                    <a:lnB>
                      <a:noFill/>
                    </a:lnB>
                  </a:tcPr>
                </a:tc>
                <a:extLst>
                  <a:ext uri="{0D108BD9-81ED-4DB2-BD59-A6C34878D82A}">
                    <a16:rowId xmlns:a16="http://schemas.microsoft.com/office/drawing/2014/main" val="4118996863"/>
                  </a:ext>
                </a:extLst>
              </a:tr>
              <a:tr h="203200">
                <a:tc>
                  <a:txBody>
                    <a:bodyPr/>
                    <a:lstStyle/>
                    <a:p>
                      <a:pPr algn="l" fontAlgn="b"/>
                      <a:r>
                        <a:rPr lang="en-GB" sz="1200" b="0" i="0" u="none" strike="noStrike">
                          <a:solidFill>
                            <a:srgbClr val="000000"/>
                          </a:solidFill>
                          <a:effectLst/>
                          <a:latin typeface="Calibri" panose="020F0502020204030204" pitchFamily="34" charset="0"/>
                        </a:rPr>
                        <a:t>Scion</a:t>
                      </a:r>
                    </a:p>
                  </a:txBody>
                  <a:tcPr marL="9525" marR="9525" marT="9525" marB="0" anchor="b">
                    <a:lnL>
                      <a:noFill/>
                    </a:lnL>
                    <a:lnR>
                      <a:noFill/>
                    </a:lnR>
                    <a:lnT>
                      <a:noFill/>
                    </a:lnT>
                    <a:lnB>
                      <a:noFill/>
                    </a:lnB>
                  </a:tcPr>
                </a:tc>
                <a:extLst>
                  <a:ext uri="{0D108BD9-81ED-4DB2-BD59-A6C34878D82A}">
                    <a16:rowId xmlns:a16="http://schemas.microsoft.com/office/drawing/2014/main" val="2895425385"/>
                  </a:ext>
                </a:extLst>
              </a:tr>
              <a:tr h="203200">
                <a:tc>
                  <a:txBody>
                    <a:bodyPr/>
                    <a:lstStyle/>
                    <a:p>
                      <a:pPr algn="l" fontAlgn="b"/>
                      <a:r>
                        <a:rPr lang="en-GB" sz="1200" b="0" i="0" u="none" strike="noStrike">
                          <a:solidFill>
                            <a:srgbClr val="000000"/>
                          </a:solidFill>
                          <a:effectLst/>
                          <a:latin typeface="Calibri" panose="020F0502020204030204" pitchFamily="34" charset="0"/>
                        </a:rPr>
                        <a:t>ICOS Carbon Portal, Lund University</a:t>
                      </a:r>
                    </a:p>
                  </a:txBody>
                  <a:tcPr marL="9525" marR="9525" marT="9525" marB="0" anchor="b">
                    <a:lnL>
                      <a:noFill/>
                    </a:lnL>
                    <a:lnR>
                      <a:noFill/>
                    </a:lnR>
                    <a:lnT>
                      <a:noFill/>
                    </a:lnT>
                    <a:lnB>
                      <a:noFill/>
                    </a:lnB>
                  </a:tcPr>
                </a:tc>
                <a:extLst>
                  <a:ext uri="{0D108BD9-81ED-4DB2-BD59-A6C34878D82A}">
                    <a16:rowId xmlns:a16="http://schemas.microsoft.com/office/drawing/2014/main" val="2940888935"/>
                  </a:ext>
                </a:extLst>
              </a:tr>
              <a:tr h="203200">
                <a:tc>
                  <a:txBody>
                    <a:bodyPr/>
                    <a:lstStyle/>
                    <a:p>
                      <a:pPr algn="l" fontAlgn="b"/>
                      <a:r>
                        <a:rPr lang="en-GB" sz="1200" b="0" i="0" u="none" strike="noStrike">
                          <a:solidFill>
                            <a:srgbClr val="000000"/>
                          </a:solidFill>
                          <a:effectLst/>
                          <a:latin typeface="Calibri" panose="020F0502020204030204" pitchFamily="34" charset="0"/>
                        </a:rPr>
                        <a:t>Ocean Networks Canada</a:t>
                      </a:r>
                    </a:p>
                  </a:txBody>
                  <a:tcPr marL="9525" marR="9525" marT="9525" marB="0" anchor="b">
                    <a:lnL>
                      <a:noFill/>
                    </a:lnL>
                    <a:lnR>
                      <a:noFill/>
                    </a:lnR>
                    <a:lnT>
                      <a:noFill/>
                    </a:lnT>
                    <a:lnB>
                      <a:noFill/>
                    </a:lnB>
                  </a:tcPr>
                </a:tc>
                <a:extLst>
                  <a:ext uri="{0D108BD9-81ED-4DB2-BD59-A6C34878D82A}">
                    <a16:rowId xmlns:a16="http://schemas.microsoft.com/office/drawing/2014/main" val="2870501784"/>
                  </a:ext>
                </a:extLst>
              </a:tr>
              <a:tr h="203200">
                <a:tc>
                  <a:txBody>
                    <a:bodyPr/>
                    <a:lstStyle/>
                    <a:p>
                      <a:pPr algn="l" fontAlgn="b"/>
                      <a:r>
                        <a:rPr lang="en-GB" sz="1200" b="0" i="0" u="none" strike="noStrike">
                          <a:solidFill>
                            <a:srgbClr val="000000"/>
                          </a:solidFill>
                          <a:effectLst/>
                          <a:latin typeface="Calibri" panose="020F0502020204030204" pitchFamily="34" charset="0"/>
                        </a:rPr>
                        <a:t>universidad Regional Amazónica Ikiam</a:t>
                      </a:r>
                    </a:p>
                  </a:txBody>
                  <a:tcPr marL="9525" marR="9525" marT="9525" marB="0" anchor="b">
                    <a:lnL>
                      <a:noFill/>
                    </a:lnL>
                    <a:lnR>
                      <a:noFill/>
                    </a:lnR>
                    <a:lnT>
                      <a:noFill/>
                    </a:lnT>
                    <a:lnB>
                      <a:noFill/>
                    </a:lnB>
                  </a:tcPr>
                </a:tc>
                <a:extLst>
                  <a:ext uri="{0D108BD9-81ED-4DB2-BD59-A6C34878D82A}">
                    <a16:rowId xmlns:a16="http://schemas.microsoft.com/office/drawing/2014/main" val="2777285194"/>
                  </a:ext>
                </a:extLst>
              </a:tr>
              <a:tr h="203200">
                <a:tc>
                  <a:txBody>
                    <a:bodyPr/>
                    <a:lstStyle/>
                    <a:p>
                      <a:pPr algn="l" fontAlgn="b"/>
                      <a:r>
                        <a:rPr lang="en-GB" sz="1200" b="0" i="0" u="none" strike="noStrike" dirty="0">
                          <a:solidFill>
                            <a:srgbClr val="000000"/>
                          </a:solidFill>
                          <a:effectLst/>
                          <a:latin typeface="Calibri" panose="020F0502020204030204" pitchFamily="34" charset="0"/>
                        </a:rPr>
                        <a:t>International Centre for integrated mountain development (ICIMOD)</a:t>
                      </a:r>
                    </a:p>
                  </a:txBody>
                  <a:tcPr marL="9525" marR="9525" marT="9525" marB="0" anchor="b">
                    <a:lnL>
                      <a:noFill/>
                    </a:lnL>
                    <a:lnR>
                      <a:noFill/>
                    </a:lnR>
                    <a:lnT>
                      <a:noFill/>
                    </a:lnT>
                    <a:lnB>
                      <a:noFill/>
                    </a:lnB>
                  </a:tcPr>
                </a:tc>
                <a:extLst>
                  <a:ext uri="{0D108BD9-81ED-4DB2-BD59-A6C34878D82A}">
                    <a16:rowId xmlns:a16="http://schemas.microsoft.com/office/drawing/2014/main" val="871549512"/>
                  </a:ext>
                </a:extLst>
              </a:tr>
            </a:tbl>
          </a:graphicData>
        </a:graphic>
      </p:graphicFrame>
      <p:graphicFrame>
        <p:nvGraphicFramePr>
          <p:cNvPr id="7" name="Table 6">
            <a:extLst>
              <a:ext uri="{FF2B5EF4-FFF2-40B4-BE49-F238E27FC236}">
                <a16:creationId xmlns:a16="http://schemas.microsoft.com/office/drawing/2014/main" id="{C874E041-693B-480B-D82C-01DF62D8A312}"/>
              </a:ext>
            </a:extLst>
          </p:cNvPr>
          <p:cNvGraphicFramePr>
            <a:graphicFrameLocks noGrp="1"/>
          </p:cNvGraphicFramePr>
          <p:nvPr>
            <p:extLst>
              <p:ext uri="{D42A27DB-BD31-4B8C-83A1-F6EECF244321}">
                <p14:modId xmlns:p14="http://schemas.microsoft.com/office/powerpoint/2010/main" val="2092406831"/>
              </p:ext>
            </p:extLst>
          </p:nvPr>
        </p:nvGraphicFramePr>
        <p:xfrm>
          <a:off x="4085624" y="1590347"/>
          <a:ext cx="5354938" cy="4064000"/>
        </p:xfrm>
        <a:graphic>
          <a:graphicData uri="http://schemas.openxmlformats.org/drawingml/2006/table">
            <a:tbl>
              <a:tblPr/>
              <a:tblGrid>
                <a:gridCol w="5354938">
                  <a:extLst>
                    <a:ext uri="{9D8B030D-6E8A-4147-A177-3AD203B41FA5}">
                      <a16:colId xmlns:a16="http://schemas.microsoft.com/office/drawing/2014/main" val="1576380620"/>
                    </a:ext>
                  </a:extLst>
                </a:gridCol>
              </a:tblGrid>
              <a:tr h="203200">
                <a:tc>
                  <a:txBody>
                    <a:bodyPr/>
                    <a:lstStyle/>
                    <a:p>
                      <a:pPr algn="l" fontAlgn="b"/>
                      <a:r>
                        <a:rPr lang="en-GB" sz="1200" b="0" i="0" u="none" strike="noStrike">
                          <a:solidFill>
                            <a:srgbClr val="000000"/>
                          </a:solidFill>
                          <a:effectLst/>
                          <a:latin typeface="Calibri" panose="020F0502020204030204" pitchFamily="34" charset="0"/>
                        </a:rPr>
                        <a:t>EAS</a:t>
                      </a:r>
                    </a:p>
                  </a:txBody>
                  <a:tcPr marL="9525" marR="9525" marT="9525" marB="0" anchor="b">
                    <a:lnL>
                      <a:noFill/>
                    </a:lnL>
                    <a:lnR>
                      <a:noFill/>
                    </a:lnR>
                    <a:lnT>
                      <a:noFill/>
                    </a:lnT>
                    <a:lnB>
                      <a:noFill/>
                    </a:lnB>
                  </a:tcPr>
                </a:tc>
                <a:extLst>
                  <a:ext uri="{0D108BD9-81ED-4DB2-BD59-A6C34878D82A}">
                    <a16:rowId xmlns:a16="http://schemas.microsoft.com/office/drawing/2014/main" val="58033306"/>
                  </a:ext>
                </a:extLst>
              </a:tr>
              <a:tr h="203200">
                <a:tc>
                  <a:txBody>
                    <a:bodyPr/>
                    <a:lstStyle/>
                    <a:p>
                      <a:pPr algn="l" fontAlgn="b"/>
                      <a:r>
                        <a:rPr lang="en-GB" sz="1200" b="0" i="0" u="none" strike="noStrike">
                          <a:solidFill>
                            <a:srgbClr val="000000"/>
                          </a:solidFill>
                          <a:effectLst/>
                          <a:latin typeface="Calibri" panose="020F0502020204030204" pitchFamily="34" charset="0"/>
                        </a:rPr>
                        <a:t>Universidad de Santander UDES</a:t>
                      </a:r>
                    </a:p>
                  </a:txBody>
                  <a:tcPr marL="9525" marR="9525" marT="9525" marB="0" anchor="b">
                    <a:lnL>
                      <a:noFill/>
                    </a:lnL>
                    <a:lnR>
                      <a:noFill/>
                    </a:lnR>
                    <a:lnT>
                      <a:noFill/>
                    </a:lnT>
                    <a:lnB>
                      <a:noFill/>
                    </a:lnB>
                  </a:tcPr>
                </a:tc>
                <a:extLst>
                  <a:ext uri="{0D108BD9-81ED-4DB2-BD59-A6C34878D82A}">
                    <a16:rowId xmlns:a16="http://schemas.microsoft.com/office/drawing/2014/main" val="3412733464"/>
                  </a:ext>
                </a:extLst>
              </a:tr>
              <a:tr h="203200">
                <a:tc>
                  <a:txBody>
                    <a:bodyPr/>
                    <a:lstStyle/>
                    <a:p>
                      <a:pPr algn="l" fontAlgn="b"/>
                      <a:r>
                        <a:rPr lang="en-GB" sz="1200" b="0" i="0" u="none" strike="noStrike">
                          <a:solidFill>
                            <a:srgbClr val="000000"/>
                          </a:solidFill>
                          <a:effectLst/>
                          <a:latin typeface="Calibri" panose="020F0502020204030204" pitchFamily="34" charset="0"/>
                        </a:rPr>
                        <a:t>Center for Remote Sensing and Geographic Information Services</a:t>
                      </a:r>
                    </a:p>
                  </a:txBody>
                  <a:tcPr marL="9525" marR="9525" marT="9525" marB="0" anchor="b">
                    <a:lnL>
                      <a:noFill/>
                    </a:lnL>
                    <a:lnR>
                      <a:noFill/>
                    </a:lnR>
                    <a:lnT>
                      <a:noFill/>
                    </a:lnT>
                    <a:lnB>
                      <a:noFill/>
                    </a:lnB>
                  </a:tcPr>
                </a:tc>
                <a:extLst>
                  <a:ext uri="{0D108BD9-81ED-4DB2-BD59-A6C34878D82A}">
                    <a16:rowId xmlns:a16="http://schemas.microsoft.com/office/drawing/2014/main" val="2168464900"/>
                  </a:ext>
                </a:extLst>
              </a:tr>
              <a:tr h="203200">
                <a:tc>
                  <a:txBody>
                    <a:bodyPr/>
                    <a:lstStyle/>
                    <a:p>
                      <a:pPr algn="l" fontAlgn="b"/>
                      <a:r>
                        <a:rPr lang="en-GB" sz="1200" b="0" i="0" u="none" strike="noStrike" dirty="0">
                          <a:solidFill>
                            <a:srgbClr val="000000"/>
                          </a:solidFill>
                          <a:effectLst/>
                          <a:latin typeface="Calibri" panose="020F0502020204030204" pitchFamily="34" charset="0"/>
                        </a:rPr>
                        <a:t>University of Twente</a:t>
                      </a:r>
                    </a:p>
                  </a:txBody>
                  <a:tcPr marL="9525" marR="9525" marT="9525" marB="0" anchor="b">
                    <a:lnL>
                      <a:noFill/>
                    </a:lnL>
                    <a:lnR>
                      <a:noFill/>
                    </a:lnR>
                    <a:lnT>
                      <a:noFill/>
                    </a:lnT>
                    <a:lnB>
                      <a:noFill/>
                    </a:lnB>
                  </a:tcPr>
                </a:tc>
                <a:extLst>
                  <a:ext uri="{0D108BD9-81ED-4DB2-BD59-A6C34878D82A}">
                    <a16:rowId xmlns:a16="http://schemas.microsoft.com/office/drawing/2014/main" val="1648599590"/>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Glasgow</a:t>
                      </a:r>
                    </a:p>
                  </a:txBody>
                  <a:tcPr marL="9525" marR="9525" marT="9525" marB="0" anchor="b">
                    <a:lnL>
                      <a:noFill/>
                    </a:lnL>
                    <a:lnR>
                      <a:noFill/>
                    </a:lnR>
                    <a:lnT>
                      <a:noFill/>
                    </a:lnT>
                    <a:lnB>
                      <a:noFill/>
                    </a:lnB>
                  </a:tcPr>
                </a:tc>
                <a:extLst>
                  <a:ext uri="{0D108BD9-81ED-4DB2-BD59-A6C34878D82A}">
                    <a16:rowId xmlns:a16="http://schemas.microsoft.com/office/drawing/2014/main" val="2654355513"/>
                  </a:ext>
                </a:extLst>
              </a:tr>
              <a:tr h="203200">
                <a:tc>
                  <a:txBody>
                    <a:bodyPr/>
                    <a:lstStyle/>
                    <a:p>
                      <a:pPr algn="l" fontAlgn="b"/>
                      <a:r>
                        <a:rPr lang="en-GB" sz="1200" b="0" i="0" u="none" strike="noStrike">
                          <a:solidFill>
                            <a:srgbClr val="000000"/>
                          </a:solidFill>
                          <a:effectLst/>
                          <a:latin typeface="Calibri" panose="020F0502020204030204" pitchFamily="34" charset="0"/>
                        </a:rPr>
                        <a:t>Makerere University</a:t>
                      </a:r>
                    </a:p>
                  </a:txBody>
                  <a:tcPr marL="9525" marR="9525" marT="9525" marB="0" anchor="b">
                    <a:lnL>
                      <a:noFill/>
                    </a:lnL>
                    <a:lnR>
                      <a:noFill/>
                    </a:lnR>
                    <a:lnT>
                      <a:noFill/>
                    </a:lnT>
                    <a:lnB>
                      <a:noFill/>
                    </a:lnB>
                  </a:tcPr>
                </a:tc>
                <a:extLst>
                  <a:ext uri="{0D108BD9-81ED-4DB2-BD59-A6C34878D82A}">
                    <a16:rowId xmlns:a16="http://schemas.microsoft.com/office/drawing/2014/main" val="992750844"/>
                  </a:ext>
                </a:extLst>
              </a:tr>
              <a:tr h="203200">
                <a:tc>
                  <a:txBody>
                    <a:bodyPr/>
                    <a:lstStyle/>
                    <a:p>
                      <a:pPr algn="l" fontAlgn="b"/>
                      <a:r>
                        <a:rPr lang="en-GB" sz="1200" b="0" i="0" u="none" strike="noStrike">
                          <a:solidFill>
                            <a:srgbClr val="000000"/>
                          </a:solidFill>
                          <a:effectLst/>
                          <a:latin typeface="Calibri" panose="020F0502020204030204" pitchFamily="34" charset="0"/>
                        </a:rPr>
                        <a:t>None</a:t>
                      </a:r>
                    </a:p>
                  </a:txBody>
                  <a:tcPr marL="9525" marR="9525" marT="9525" marB="0" anchor="b">
                    <a:lnL>
                      <a:noFill/>
                    </a:lnL>
                    <a:lnR>
                      <a:noFill/>
                    </a:lnR>
                    <a:lnT>
                      <a:noFill/>
                    </a:lnT>
                    <a:lnB>
                      <a:noFill/>
                    </a:lnB>
                  </a:tcPr>
                </a:tc>
                <a:extLst>
                  <a:ext uri="{0D108BD9-81ED-4DB2-BD59-A6C34878D82A}">
                    <a16:rowId xmlns:a16="http://schemas.microsoft.com/office/drawing/2014/main" val="2039847759"/>
                  </a:ext>
                </a:extLst>
              </a:tr>
              <a:tr h="203200">
                <a:tc>
                  <a:txBody>
                    <a:bodyPr/>
                    <a:lstStyle/>
                    <a:p>
                      <a:pPr algn="l" fontAlgn="b"/>
                      <a:r>
                        <a:rPr lang="en-GB" sz="1200" b="0" i="0" u="none" strike="noStrike">
                          <a:solidFill>
                            <a:srgbClr val="000000"/>
                          </a:solidFill>
                          <a:effectLst/>
                          <a:latin typeface="Calibri" panose="020F0502020204030204" pitchFamily="34" charset="0"/>
                        </a:rPr>
                        <a:t>Natural Resources Canada</a:t>
                      </a:r>
                    </a:p>
                  </a:txBody>
                  <a:tcPr marL="9525" marR="9525" marT="9525" marB="0" anchor="b">
                    <a:lnL>
                      <a:noFill/>
                    </a:lnL>
                    <a:lnR>
                      <a:noFill/>
                    </a:lnR>
                    <a:lnT>
                      <a:noFill/>
                    </a:lnT>
                    <a:lnB>
                      <a:noFill/>
                    </a:lnB>
                  </a:tcPr>
                </a:tc>
                <a:extLst>
                  <a:ext uri="{0D108BD9-81ED-4DB2-BD59-A6C34878D82A}">
                    <a16:rowId xmlns:a16="http://schemas.microsoft.com/office/drawing/2014/main" val="3518146815"/>
                  </a:ext>
                </a:extLst>
              </a:tr>
              <a:tr h="203200">
                <a:tc>
                  <a:txBody>
                    <a:bodyPr/>
                    <a:lstStyle/>
                    <a:p>
                      <a:pPr algn="l" fontAlgn="b"/>
                      <a:r>
                        <a:rPr lang="en-GB" sz="1200" b="0" i="0" u="none" strike="noStrike">
                          <a:solidFill>
                            <a:srgbClr val="000000"/>
                          </a:solidFill>
                          <a:effectLst/>
                          <a:latin typeface="Calibri" panose="020F0502020204030204" pitchFamily="34" charset="0"/>
                        </a:rPr>
                        <a:t>MPB Engenharia</a:t>
                      </a:r>
                    </a:p>
                  </a:txBody>
                  <a:tcPr marL="9525" marR="9525" marT="9525" marB="0" anchor="b">
                    <a:lnL>
                      <a:noFill/>
                    </a:lnL>
                    <a:lnR>
                      <a:noFill/>
                    </a:lnR>
                    <a:lnT>
                      <a:noFill/>
                    </a:lnT>
                    <a:lnB>
                      <a:noFill/>
                    </a:lnB>
                  </a:tcPr>
                </a:tc>
                <a:extLst>
                  <a:ext uri="{0D108BD9-81ED-4DB2-BD59-A6C34878D82A}">
                    <a16:rowId xmlns:a16="http://schemas.microsoft.com/office/drawing/2014/main" val="1879390787"/>
                  </a:ext>
                </a:extLst>
              </a:tr>
              <a:tr h="203200">
                <a:tc>
                  <a:txBody>
                    <a:bodyPr/>
                    <a:lstStyle/>
                    <a:p>
                      <a:pPr algn="l" fontAlgn="b"/>
                      <a:r>
                        <a:rPr lang="en-GB" sz="1200" b="0" i="0" u="none" strike="noStrike">
                          <a:solidFill>
                            <a:srgbClr val="000000"/>
                          </a:solidFill>
                          <a:effectLst/>
                          <a:latin typeface="Calibri" panose="020F0502020204030204" pitchFamily="34" charset="0"/>
                        </a:rPr>
                        <a:t>National Commission on Space Activities (CONAE, Argentina)</a:t>
                      </a:r>
                    </a:p>
                  </a:txBody>
                  <a:tcPr marL="9525" marR="9525" marT="9525" marB="0" anchor="b">
                    <a:lnL>
                      <a:noFill/>
                    </a:lnL>
                    <a:lnR>
                      <a:noFill/>
                    </a:lnR>
                    <a:lnT>
                      <a:noFill/>
                    </a:lnT>
                    <a:lnB>
                      <a:noFill/>
                    </a:lnB>
                  </a:tcPr>
                </a:tc>
                <a:extLst>
                  <a:ext uri="{0D108BD9-81ED-4DB2-BD59-A6C34878D82A}">
                    <a16:rowId xmlns:a16="http://schemas.microsoft.com/office/drawing/2014/main" val="1404107821"/>
                  </a:ext>
                </a:extLst>
              </a:tr>
              <a:tr h="203200">
                <a:tc>
                  <a:txBody>
                    <a:bodyPr/>
                    <a:lstStyle/>
                    <a:p>
                      <a:pPr algn="l" fontAlgn="b"/>
                      <a:r>
                        <a:rPr lang="en-GB" sz="1200" b="0" i="0" u="none" strike="noStrike">
                          <a:solidFill>
                            <a:srgbClr val="000000"/>
                          </a:solidFill>
                          <a:effectLst/>
                          <a:latin typeface="Calibri" panose="020F0502020204030204" pitchFamily="34" charset="0"/>
                        </a:rPr>
                        <a:t>Agencia Espacial Mexicana</a:t>
                      </a:r>
                    </a:p>
                  </a:txBody>
                  <a:tcPr marL="9525" marR="9525" marT="9525" marB="0" anchor="b">
                    <a:lnL>
                      <a:noFill/>
                    </a:lnL>
                    <a:lnR>
                      <a:noFill/>
                    </a:lnR>
                    <a:lnT>
                      <a:noFill/>
                    </a:lnT>
                    <a:lnB>
                      <a:noFill/>
                    </a:lnB>
                  </a:tcPr>
                </a:tc>
                <a:extLst>
                  <a:ext uri="{0D108BD9-81ED-4DB2-BD59-A6C34878D82A}">
                    <a16:rowId xmlns:a16="http://schemas.microsoft.com/office/drawing/2014/main" val="3786037982"/>
                  </a:ext>
                </a:extLst>
              </a:tr>
              <a:tr h="203200">
                <a:tc>
                  <a:txBody>
                    <a:bodyPr/>
                    <a:lstStyle/>
                    <a:p>
                      <a:pPr algn="l" fontAlgn="b"/>
                      <a:r>
                        <a:rPr lang="en-GB" sz="1200" b="0" i="0" u="none" strike="noStrike">
                          <a:solidFill>
                            <a:srgbClr val="000000"/>
                          </a:solidFill>
                          <a:effectLst/>
                          <a:latin typeface="Calibri" panose="020F0502020204030204" pitchFamily="34" charset="0"/>
                        </a:rPr>
                        <a:t>Conacyt-CentroGeo</a:t>
                      </a:r>
                    </a:p>
                  </a:txBody>
                  <a:tcPr marL="9525" marR="9525" marT="9525" marB="0" anchor="b">
                    <a:lnL>
                      <a:noFill/>
                    </a:lnL>
                    <a:lnR>
                      <a:noFill/>
                    </a:lnR>
                    <a:lnT>
                      <a:noFill/>
                    </a:lnT>
                    <a:lnB>
                      <a:noFill/>
                    </a:lnB>
                  </a:tcPr>
                </a:tc>
                <a:extLst>
                  <a:ext uri="{0D108BD9-81ED-4DB2-BD59-A6C34878D82A}">
                    <a16:rowId xmlns:a16="http://schemas.microsoft.com/office/drawing/2014/main" val="2208121981"/>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Duisburg-Essen</a:t>
                      </a:r>
                    </a:p>
                  </a:txBody>
                  <a:tcPr marL="9525" marR="9525" marT="9525" marB="0" anchor="b">
                    <a:lnL>
                      <a:noFill/>
                    </a:lnL>
                    <a:lnR>
                      <a:noFill/>
                    </a:lnR>
                    <a:lnT>
                      <a:noFill/>
                    </a:lnT>
                    <a:lnB>
                      <a:noFill/>
                    </a:lnB>
                  </a:tcPr>
                </a:tc>
                <a:extLst>
                  <a:ext uri="{0D108BD9-81ED-4DB2-BD59-A6C34878D82A}">
                    <a16:rowId xmlns:a16="http://schemas.microsoft.com/office/drawing/2014/main" val="1502136325"/>
                  </a:ext>
                </a:extLst>
              </a:tr>
              <a:tr h="203200">
                <a:tc>
                  <a:txBody>
                    <a:bodyPr/>
                    <a:lstStyle/>
                    <a:p>
                      <a:pPr algn="l" fontAlgn="b"/>
                      <a:r>
                        <a:rPr lang="en-GB" sz="1200" b="0" i="0" u="none" strike="noStrike">
                          <a:solidFill>
                            <a:srgbClr val="000000"/>
                          </a:solidFill>
                          <a:effectLst/>
                          <a:latin typeface="Calibri" panose="020F0502020204030204" pitchFamily="34" charset="0"/>
                        </a:rPr>
                        <a:t>Dire Dawa University</a:t>
                      </a:r>
                    </a:p>
                  </a:txBody>
                  <a:tcPr marL="9525" marR="9525" marT="9525" marB="0" anchor="b">
                    <a:lnL>
                      <a:noFill/>
                    </a:lnL>
                    <a:lnR>
                      <a:noFill/>
                    </a:lnR>
                    <a:lnT>
                      <a:noFill/>
                    </a:lnT>
                    <a:lnB>
                      <a:noFill/>
                    </a:lnB>
                  </a:tcPr>
                </a:tc>
                <a:extLst>
                  <a:ext uri="{0D108BD9-81ED-4DB2-BD59-A6C34878D82A}">
                    <a16:rowId xmlns:a16="http://schemas.microsoft.com/office/drawing/2014/main" val="4095157038"/>
                  </a:ext>
                </a:extLst>
              </a:tr>
              <a:tr h="203200">
                <a:tc>
                  <a:txBody>
                    <a:bodyPr/>
                    <a:lstStyle/>
                    <a:p>
                      <a:pPr algn="l" fontAlgn="b"/>
                      <a:r>
                        <a:rPr lang="en-GB" sz="1200" b="0" i="0" u="none" strike="noStrike">
                          <a:solidFill>
                            <a:srgbClr val="000000"/>
                          </a:solidFill>
                          <a:effectLst/>
                          <a:latin typeface="Calibri" panose="020F0502020204030204" pitchFamily="34" charset="0"/>
                        </a:rPr>
                        <a:t>UAE University</a:t>
                      </a:r>
                    </a:p>
                  </a:txBody>
                  <a:tcPr marL="9525" marR="9525" marT="9525" marB="0" anchor="b">
                    <a:lnL>
                      <a:noFill/>
                    </a:lnL>
                    <a:lnR>
                      <a:noFill/>
                    </a:lnR>
                    <a:lnT>
                      <a:noFill/>
                    </a:lnT>
                    <a:lnB>
                      <a:noFill/>
                    </a:lnB>
                  </a:tcPr>
                </a:tc>
                <a:extLst>
                  <a:ext uri="{0D108BD9-81ED-4DB2-BD59-A6C34878D82A}">
                    <a16:rowId xmlns:a16="http://schemas.microsoft.com/office/drawing/2014/main" val="1176779121"/>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Glasgow, School of Geographical and Earth Sciences</a:t>
                      </a:r>
                    </a:p>
                  </a:txBody>
                  <a:tcPr marL="9525" marR="9525" marT="9525" marB="0" anchor="b">
                    <a:lnL>
                      <a:noFill/>
                    </a:lnL>
                    <a:lnR>
                      <a:noFill/>
                    </a:lnR>
                    <a:lnT>
                      <a:noFill/>
                    </a:lnT>
                    <a:lnB>
                      <a:noFill/>
                    </a:lnB>
                  </a:tcPr>
                </a:tc>
                <a:extLst>
                  <a:ext uri="{0D108BD9-81ED-4DB2-BD59-A6C34878D82A}">
                    <a16:rowId xmlns:a16="http://schemas.microsoft.com/office/drawing/2014/main" val="494548843"/>
                  </a:ext>
                </a:extLst>
              </a:tr>
              <a:tr h="203200">
                <a:tc>
                  <a:txBody>
                    <a:bodyPr/>
                    <a:lstStyle/>
                    <a:p>
                      <a:pPr algn="l" fontAlgn="b"/>
                      <a:r>
                        <a:rPr lang="en-GB" sz="1200" b="0" i="0" u="none" strike="noStrike">
                          <a:solidFill>
                            <a:srgbClr val="000000"/>
                          </a:solidFill>
                          <a:effectLst/>
                          <a:latin typeface="Calibri" panose="020F0502020204030204" pitchFamily="34" charset="0"/>
                        </a:rPr>
                        <a:t>INPE</a:t>
                      </a:r>
                    </a:p>
                  </a:txBody>
                  <a:tcPr marL="9525" marR="9525" marT="9525" marB="0" anchor="b">
                    <a:lnL>
                      <a:noFill/>
                    </a:lnL>
                    <a:lnR>
                      <a:noFill/>
                    </a:lnR>
                    <a:lnT>
                      <a:noFill/>
                    </a:lnT>
                    <a:lnB>
                      <a:noFill/>
                    </a:lnB>
                  </a:tcPr>
                </a:tc>
                <a:extLst>
                  <a:ext uri="{0D108BD9-81ED-4DB2-BD59-A6C34878D82A}">
                    <a16:rowId xmlns:a16="http://schemas.microsoft.com/office/drawing/2014/main" val="368130942"/>
                  </a:ext>
                </a:extLst>
              </a:tr>
              <a:tr h="203200">
                <a:tc>
                  <a:txBody>
                    <a:bodyPr/>
                    <a:lstStyle/>
                    <a:p>
                      <a:pPr algn="l" fontAlgn="b"/>
                      <a:r>
                        <a:rPr lang="en-GB" sz="1200" b="0" i="0" u="none" strike="noStrike">
                          <a:solidFill>
                            <a:srgbClr val="000000"/>
                          </a:solidFill>
                          <a:effectLst/>
                          <a:latin typeface="Calibri" panose="020F0502020204030204" pitchFamily="34" charset="0"/>
                        </a:rPr>
                        <a:t>IPMA</a:t>
                      </a:r>
                    </a:p>
                  </a:txBody>
                  <a:tcPr marL="9525" marR="9525" marT="9525" marB="0" anchor="b">
                    <a:lnL>
                      <a:noFill/>
                    </a:lnL>
                    <a:lnR>
                      <a:noFill/>
                    </a:lnR>
                    <a:lnT>
                      <a:noFill/>
                    </a:lnT>
                    <a:lnB>
                      <a:noFill/>
                    </a:lnB>
                  </a:tcPr>
                </a:tc>
                <a:extLst>
                  <a:ext uri="{0D108BD9-81ED-4DB2-BD59-A6C34878D82A}">
                    <a16:rowId xmlns:a16="http://schemas.microsoft.com/office/drawing/2014/main" val="2524521746"/>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Yaounde 1</a:t>
                      </a:r>
                    </a:p>
                  </a:txBody>
                  <a:tcPr marL="9525" marR="9525" marT="9525" marB="0" anchor="b">
                    <a:lnL>
                      <a:noFill/>
                    </a:lnL>
                    <a:lnR>
                      <a:noFill/>
                    </a:lnR>
                    <a:lnT>
                      <a:noFill/>
                    </a:lnT>
                    <a:lnB>
                      <a:noFill/>
                    </a:lnB>
                  </a:tcPr>
                </a:tc>
                <a:extLst>
                  <a:ext uri="{0D108BD9-81ED-4DB2-BD59-A6C34878D82A}">
                    <a16:rowId xmlns:a16="http://schemas.microsoft.com/office/drawing/2014/main" val="3042331046"/>
                  </a:ext>
                </a:extLst>
              </a:tr>
              <a:tr h="203200">
                <a:tc>
                  <a:txBody>
                    <a:bodyPr/>
                    <a:lstStyle/>
                    <a:p>
                      <a:pPr algn="l" fontAlgn="b"/>
                      <a:r>
                        <a:rPr lang="en-GB" sz="1200" b="0" i="0" u="none" strike="noStrike" dirty="0">
                          <a:solidFill>
                            <a:srgbClr val="000000"/>
                          </a:solidFill>
                          <a:effectLst/>
                          <a:latin typeface="Calibri" panose="020F0502020204030204" pitchFamily="34" charset="0"/>
                        </a:rPr>
                        <a:t>National Centre for Earth Observation</a:t>
                      </a:r>
                    </a:p>
                  </a:txBody>
                  <a:tcPr marL="9525" marR="9525" marT="9525" marB="0" anchor="b">
                    <a:lnL>
                      <a:noFill/>
                    </a:lnL>
                    <a:lnR>
                      <a:noFill/>
                    </a:lnR>
                    <a:lnT>
                      <a:noFill/>
                    </a:lnT>
                    <a:lnB>
                      <a:noFill/>
                    </a:lnB>
                  </a:tcPr>
                </a:tc>
                <a:extLst>
                  <a:ext uri="{0D108BD9-81ED-4DB2-BD59-A6C34878D82A}">
                    <a16:rowId xmlns:a16="http://schemas.microsoft.com/office/drawing/2014/main" val="259059773"/>
                  </a:ext>
                </a:extLst>
              </a:tr>
            </a:tbl>
          </a:graphicData>
        </a:graphic>
      </p:graphicFrame>
      <p:graphicFrame>
        <p:nvGraphicFramePr>
          <p:cNvPr id="8" name="Table 7">
            <a:extLst>
              <a:ext uri="{FF2B5EF4-FFF2-40B4-BE49-F238E27FC236}">
                <a16:creationId xmlns:a16="http://schemas.microsoft.com/office/drawing/2014/main" id="{F24FC407-94F6-8CA4-B3ED-253B647A954C}"/>
              </a:ext>
            </a:extLst>
          </p:cNvPr>
          <p:cNvGraphicFramePr>
            <a:graphicFrameLocks noGrp="1"/>
          </p:cNvGraphicFramePr>
          <p:nvPr>
            <p:extLst>
              <p:ext uri="{D42A27DB-BD31-4B8C-83A1-F6EECF244321}">
                <p14:modId xmlns:p14="http://schemas.microsoft.com/office/powerpoint/2010/main" val="1935857225"/>
              </p:ext>
            </p:extLst>
          </p:nvPr>
        </p:nvGraphicFramePr>
        <p:xfrm>
          <a:off x="8286921" y="1659919"/>
          <a:ext cx="4889500" cy="3860800"/>
        </p:xfrm>
        <a:graphic>
          <a:graphicData uri="http://schemas.openxmlformats.org/drawingml/2006/table">
            <a:tbl>
              <a:tblPr/>
              <a:tblGrid>
                <a:gridCol w="4889500">
                  <a:extLst>
                    <a:ext uri="{9D8B030D-6E8A-4147-A177-3AD203B41FA5}">
                      <a16:colId xmlns:a16="http://schemas.microsoft.com/office/drawing/2014/main" val="1282241615"/>
                    </a:ext>
                  </a:extLst>
                </a:gridCol>
              </a:tblGrid>
              <a:tr h="203200">
                <a:tc>
                  <a:txBody>
                    <a:bodyPr/>
                    <a:lstStyle/>
                    <a:p>
                      <a:pPr algn="l" fontAlgn="b"/>
                      <a:r>
                        <a:rPr lang="en-GB" sz="1200" b="0" i="0" u="none" strike="noStrike">
                          <a:solidFill>
                            <a:srgbClr val="000000"/>
                          </a:solidFill>
                          <a:effectLst/>
                          <a:latin typeface="Calibri" panose="020F0502020204030204" pitchFamily="34" charset="0"/>
                        </a:rPr>
                        <a:t>ACMAD</a:t>
                      </a:r>
                    </a:p>
                  </a:txBody>
                  <a:tcPr marL="9525" marR="9525" marT="9525" marB="0" anchor="b">
                    <a:lnL>
                      <a:noFill/>
                    </a:lnL>
                    <a:lnR>
                      <a:noFill/>
                    </a:lnR>
                    <a:lnT>
                      <a:noFill/>
                    </a:lnT>
                    <a:lnB>
                      <a:noFill/>
                    </a:lnB>
                  </a:tcPr>
                </a:tc>
                <a:extLst>
                  <a:ext uri="{0D108BD9-81ED-4DB2-BD59-A6C34878D82A}">
                    <a16:rowId xmlns:a16="http://schemas.microsoft.com/office/drawing/2014/main" val="2293688530"/>
                  </a:ext>
                </a:extLst>
              </a:tr>
              <a:tr h="203200">
                <a:tc>
                  <a:txBody>
                    <a:bodyPr/>
                    <a:lstStyle/>
                    <a:p>
                      <a:pPr algn="l" fontAlgn="b"/>
                      <a:r>
                        <a:rPr lang="en-GB" sz="1200" b="0" i="0" u="none" strike="noStrike" dirty="0">
                          <a:solidFill>
                            <a:srgbClr val="000000"/>
                          </a:solidFill>
                          <a:effectLst/>
                          <a:latin typeface="Calibri" panose="020F0502020204030204" pitchFamily="34" charset="0"/>
                        </a:rPr>
                        <a:t>Secretariat of Civil Protection of the Veracruz State (México)</a:t>
                      </a:r>
                    </a:p>
                  </a:txBody>
                  <a:tcPr marL="9525" marR="9525" marT="9525" marB="0" anchor="b">
                    <a:lnL>
                      <a:noFill/>
                    </a:lnL>
                    <a:lnR>
                      <a:noFill/>
                    </a:lnR>
                    <a:lnT>
                      <a:noFill/>
                    </a:lnT>
                    <a:lnB>
                      <a:noFill/>
                    </a:lnB>
                  </a:tcPr>
                </a:tc>
                <a:extLst>
                  <a:ext uri="{0D108BD9-81ED-4DB2-BD59-A6C34878D82A}">
                    <a16:rowId xmlns:a16="http://schemas.microsoft.com/office/drawing/2014/main" val="4009947772"/>
                  </a:ext>
                </a:extLst>
              </a:tr>
              <a:tr h="203200">
                <a:tc>
                  <a:txBody>
                    <a:bodyPr/>
                    <a:lstStyle/>
                    <a:p>
                      <a:pPr algn="l" fontAlgn="b"/>
                      <a:r>
                        <a:rPr lang="en-GB" sz="1200" b="0" i="0" u="none" strike="noStrike">
                          <a:solidFill>
                            <a:srgbClr val="000000"/>
                          </a:solidFill>
                          <a:effectLst/>
                          <a:latin typeface="Calibri" panose="020F0502020204030204" pitchFamily="34" charset="0"/>
                        </a:rPr>
                        <a:t>African Union Development Agency (AUDA-NEPAD)</a:t>
                      </a:r>
                    </a:p>
                  </a:txBody>
                  <a:tcPr marL="9525" marR="9525" marT="9525" marB="0" anchor="b">
                    <a:lnL>
                      <a:noFill/>
                    </a:lnL>
                    <a:lnR>
                      <a:noFill/>
                    </a:lnR>
                    <a:lnT>
                      <a:noFill/>
                    </a:lnT>
                    <a:lnB>
                      <a:noFill/>
                    </a:lnB>
                  </a:tcPr>
                </a:tc>
                <a:extLst>
                  <a:ext uri="{0D108BD9-81ED-4DB2-BD59-A6C34878D82A}">
                    <a16:rowId xmlns:a16="http://schemas.microsoft.com/office/drawing/2014/main" val="2115355744"/>
                  </a:ext>
                </a:extLst>
              </a:tr>
              <a:tr h="203200">
                <a:tc>
                  <a:txBody>
                    <a:bodyPr/>
                    <a:lstStyle/>
                    <a:p>
                      <a:pPr algn="l" fontAlgn="b"/>
                      <a:r>
                        <a:rPr lang="en-GB" sz="1200" b="0" i="0" u="none" strike="noStrike">
                          <a:solidFill>
                            <a:srgbClr val="000000"/>
                          </a:solidFill>
                          <a:effectLst/>
                          <a:latin typeface="Calibri" panose="020F0502020204030204" pitchFamily="34" charset="0"/>
                        </a:rPr>
                        <a:t>USAID</a:t>
                      </a:r>
                    </a:p>
                  </a:txBody>
                  <a:tcPr marL="9525" marR="9525" marT="9525" marB="0" anchor="b">
                    <a:lnL>
                      <a:noFill/>
                    </a:lnL>
                    <a:lnR>
                      <a:noFill/>
                    </a:lnR>
                    <a:lnT>
                      <a:noFill/>
                    </a:lnT>
                    <a:lnB>
                      <a:noFill/>
                    </a:lnB>
                  </a:tcPr>
                </a:tc>
                <a:extLst>
                  <a:ext uri="{0D108BD9-81ED-4DB2-BD59-A6C34878D82A}">
                    <a16:rowId xmlns:a16="http://schemas.microsoft.com/office/drawing/2014/main" val="2696851159"/>
                  </a:ext>
                </a:extLst>
              </a:tr>
              <a:tr h="203200">
                <a:tc>
                  <a:txBody>
                    <a:bodyPr/>
                    <a:lstStyle/>
                    <a:p>
                      <a:pPr algn="l" fontAlgn="b"/>
                      <a:r>
                        <a:rPr lang="en-GB" sz="1200" b="0" i="0" u="none" strike="noStrike">
                          <a:solidFill>
                            <a:srgbClr val="000000"/>
                          </a:solidFill>
                          <a:effectLst/>
                          <a:latin typeface="Calibri" panose="020F0502020204030204" pitchFamily="34" charset="0"/>
                        </a:rPr>
                        <a:t>FORS (Benin)</a:t>
                      </a:r>
                    </a:p>
                  </a:txBody>
                  <a:tcPr marL="9525" marR="9525" marT="9525" marB="0" anchor="b">
                    <a:lnL>
                      <a:noFill/>
                    </a:lnL>
                    <a:lnR>
                      <a:noFill/>
                    </a:lnR>
                    <a:lnT>
                      <a:noFill/>
                    </a:lnT>
                    <a:lnB>
                      <a:noFill/>
                    </a:lnB>
                  </a:tcPr>
                </a:tc>
                <a:extLst>
                  <a:ext uri="{0D108BD9-81ED-4DB2-BD59-A6C34878D82A}">
                    <a16:rowId xmlns:a16="http://schemas.microsoft.com/office/drawing/2014/main" val="680825150"/>
                  </a:ext>
                </a:extLst>
              </a:tr>
              <a:tr h="203200">
                <a:tc>
                  <a:txBody>
                    <a:bodyPr/>
                    <a:lstStyle/>
                    <a:p>
                      <a:pPr algn="l" fontAlgn="b"/>
                      <a:r>
                        <a:rPr lang="en-GB" sz="1200" b="0" i="0" u="none" strike="noStrike">
                          <a:solidFill>
                            <a:srgbClr val="000000"/>
                          </a:solidFill>
                          <a:effectLst/>
                          <a:latin typeface="Calibri" panose="020F0502020204030204" pitchFamily="34" charset="0"/>
                        </a:rPr>
                        <a:t>Musicoba</a:t>
                      </a:r>
                    </a:p>
                  </a:txBody>
                  <a:tcPr marL="9525" marR="9525" marT="9525" marB="0" anchor="b">
                    <a:lnL>
                      <a:noFill/>
                    </a:lnL>
                    <a:lnR>
                      <a:noFill/>
                    </a:lnR>
                    <a:lnT>
                      <a:noFill/>
                    </a:lnT>
                    <a:lnB>
                      <a:noFill/>
                    </a:lnB>
                  </a:tcPr>
                </a:tc>
                <a:extLst>
                  <a:ext uri="{0D108BD9-81ED-4DB2-BD59-A6C34878D82A}">
                    <a16:rowId xmlns:a16="http://schemas.microsoft.com/office/drawing/2014/main" val="2540890560"/>
                  </a:ext>
                </a:extLst>
              </a:tr>
              <a:tr h="203200">
                <a:tc>
                  <a:txBody>
                    <a:bodyPr/>
                    <a:lstStyle/>
                    <a:p>
                      <a:pPr algn="l" fontAlgn="b"/>
                      <a:r>
                        <a:rPr lang="en-GB" sz="1200" b="0" i="0" u="none" strike="noStrike">
                          <a:solidFill>
                            <a:srgbClr val="000000"/>
                          </a:solidFill>
                          <a:effectLst/>
                          <a:latin typeface="Calibri" panose="020F0502020204030204" pitchFamily="34" charset="0"/>
                        </a:rPr>
                        <a:t>Lund University, ICOS</a:t>
                      </a:r>
                    </a:p>
                  </a:txBody>
                  <a:tcPr marL="9525" marR="9525" marT="9525" marB="0" anchor="b">
                    <a:lnL>
                      <a:noFill/>
                    </a:lnL>
                    <a:lnR>
                      <a:noFill/>
                    </a:lnR>
                    <a:lnT>
                      <a:noFill/>
                    </a:lnT>
                    <a:lnB>
                      <a:noFill/>
                    </a:lnB>
                  </a:tcPr>
                </a:tc>
                <a:extLst>
                  <a:ext uri="{0D108BD9-81ED-4DB2-BD59-A6C34878D82A}">
                    <a16:rowId xmlns:a16="http://schemas.microsoft.com/office/drawing/2014/main" val="3014962920"/>
                  </a:ext>
                </a:extLst>
              </a:tr>
              <a:tr h="203200">
                <a:tc>
                  <a:txBody>
                    <a:bodyPr/>
                    <a:lstStyle/>
                    <a:p>
                      <a:pPr algn="l" fontAlgn="b"/>
                      <a:r>
                        <a:rPr lang="en-GB" sz="1200" b="0" i="0" u="none" strike="noStrike">
                          <a:solidFill>
                            <a:srgbClr val="000000"/>
                          </a:solidFill>
                          <a:effectLst/>
                          <a:latin typeface="Calibri" panose="020F0502020204030204" pitchFamily="34" charset="0"/>
                        </a:rPr>
                        <a:t>Arctic Institute of North America / University of Calgary</a:t>
                      </a:r>
                    </a:p>
                  </a:txBody>
                  <a:tcPr marL="9525" marR="9525" marT="9525" marB="0" anchor="b">
                    <a:lnL>
                      <a:noFill/>
                    </a:lnL>
                    <a:lnR>
                      <a:noFill/>
                    </a:lnR>
                    <a:lnT>
                      <a:noFill/>
                    </a:lnT>
                    <a:lnB>
                      <a:noFill/>
                    </a:lnB>
                  </a:tcPr>
                </a:tc>
                <a:extLst>
                  <a:ext uri="{0D108BD9-81ED-4DB2-BD59-A6C34878D82A}">
                    <a16:rowId xmlns:a16="http://schemas.microsoft.com/office/drawing/2014/main" val="578178105"/>
                  </a:ext>
                </a:extLst>
              </a:tr>
              <a:tr h="203200">
                <a:tc>
                  <a:txBody>
                    <a:bodyPr/>
                    <a:lstStyle/>
                    <a:p>
                      <a:pPr algn="l" fontAlgn="b"/>
                      <a:r>
                        <a:rPr lang="en-GB" sz="1200" b="0" i="0" u="none" strike="noStrike">
                          <a:solidFill>
                            <a:srgbClr val="000000"/>
                          </a:solidFill>
                          <a:effectLst/>
                          <a:latin typeface="Calibri" panose="020F0502020204030204" pitchFamily="34" charset="0"/>
                        </a:rPr>
                        <a:t>Brock </a:t>
                      </a:r>
                    </a:p>
                  </a:txBody>
                  <a:tcPr marL="9525" marR="9525" marT="9525" marB="0" anchor="b">
                    <a:lnL>
                      <a:noFill/>
                    </a:lnL>
                    <a:lnR>
                      <a:noFill/>
                    </a:lnR>
                    <a:lnT>
                      <a:noFill/>
                    </a:lnT>
                    <a:lnB>
                      <a:noFill/>
                    </a:lnB>
                  </a:tcPr>
                </a:tc>
                <a:extLst>
                  <a:ext uri="{0D108BD9-81ED-4DB2-BD59-A6C34878D82A}">
                    <a16:rowId xmlns:a16="http://schemas.microsoft.com/office/drawing/2014/main" val="2783358528"/>
                  </a:ext>
                </a:extLst>
              </a:tr>
              <a:tr h="203200">
                <a:tc>
                  <a:txBody>
                    <a:bodyPr/>
                    <a:lstStyle/>
                    <a:p>
                      <a:pPr algn="l" fontAlgn="b"/>
                      <a:r>
                        <a:rPr lang="en-GB" sz="1200" b="0" i="0" u="none" strike="noStrike">
                          <a:solidFill>
                            <a:srgbClr val="000000"/>
                          </a:solidFill>
                          <a:effectLst/>
                          <a:latin typeface="Calibri" panose="020F0502020204030204" pitchFamily="34" charset="0"/>
                        </a:rPr>
                        <a:t>Independent</a:t>
                      </a:r>
                    </a:p>
                  </a:txBody>
                  <a:tcPr marL="9525" marR="9525" marT="9525" marB="0" anchor="b">
                    <a:lnL>
                      <a:noFill/>
                    </a:lnL>
                    <a:lnR>
                      <a:noFill/>
                    </a:lnR>
                    <a:lnT>
                      <a:noFill/>
                    </a:lnT>
                    <a:lnB>
                      <a:noFill/>
                    </a:lnB>
                  </a:tcPr>
                </a:tc>
                <a:extLst>
                  <a:ext uri="{0D108BD9-81ED-4DB2-BD59-A6C34878D82A}">
                    <a16:rowId xmlns:a16="http://schemas.microsoft.com/office/drawing/2014/main" val="1876674409"/>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peshawar Pakistan</a:t>
                      </a:r>
                    </a:p>
                  </a:txBody>
                  <a:tcPr marL="9525" marR="9525" marT="9525" marB="0" anchor="b">
                    <a:lnL>
                      <a:noFill/>
                    </a:lnL>
                    <a:lnR>
                      <a:noFill/>
                    </a:lnR>
                    <a:lnT>
                      <a:noFill/>
                    </a:lnT>
                    <a:lnB>
                      <a:noFill/>
                    </a:lnB>
                  </a:tcPr>
                </a:tc>
                <a:extLst>
                  <a:ext uri="{0D108BD9-81ED-4DB2-BD59-A6C34878D82A}">
                    <a16:rowId xmlns:a16="http://schemas.microsoft.com/office/drawing/2014/main" val="4287191549"/>
                  </a:ext>
                </a:extLst>
              </a:tr>
              <a:tr h="203200">
                <a:tc>
                  <a:txBody>
                    <a:bodyPr/>
                    <a:lstStyle/>
                    <a:p>
                      <a:pPr algn="l" fontAlgn="b"/>
                      <a:r>
                        <a:rPr lang="en-GB" sz="1200" b="0" i="0" u="none" strike="noStrike">
                          <a:solidFill>
                            <a:srgbClr val="000000"/>
                          </a:solidFill>
                          <a:effectLst/>
                          <a:latin typeface="Calibri" panose="020F0502020204030204" pitchFamily="34" charset="0"/>
                        </a:rPr>
                        <a:t>Instituto del Mar del Peru - IMARPE</a:t>
                      </a:r>
                    </a:p>
                  </a:txBody>
                  <a:tcPr marL="9525" marR="9525" marT="9525" marB="0" anchor="b">
                    <a:lnL>
                      <a:noFill/>
                    </a:lnL>
                    <a:lnR>
                      <a:noFill/>
                    </a:lnR>
                    <a:lnT>
                      <a:noFill/>
                    </a:lnT>
                    <a:lnB>
                      <a:noFill/>
                    </a:lnB>
                  </a:tcPr>
                </a:tc>
                <a:extLst>
                  <a:ext uri="{0D108BD9-81ED-4DB2-BD59-A6C34878D82A}">
                    <a16:rowId xmlns:a16="http://schemas.microsoft.com/office/drawing/2014/main" val="4091039283"/>
                  </a:ext>
                </a:extLst>
              </a:tr>
              <a:tr h="203200">
                <a:tc>
                  <a:txBody>
                    <a:bodyPr/>
                    <a:lstStyle/>
                    <a:p>
                      <a:pPr algn="l" fontAlgn="b"/>
                      <a:r>
                        <a:rPr lang="en-GB" sz="1200" b="0" i="0" u="none" strike="noStrike">
                          <a:solidFill>
                            <a:srgbClr val="000000"/>
                          </a:solidFill>
                          <a:effectLst/>
                          <a:latin typeface="Calibri" panose="020F0502020204030204" pitchFamily="34" charset="0"/>
                        </a:rPr>
                        <a:t>INEGI</a:t>
                      </a:r>
                    </a:p>
                  </a:txBody>
                  <a:tcPr marL="9525" marR="9525" marT="9525" marB="0" anchor="b">
                    <a:lnL>
                      <a:noFill/>
                    </a:lnL>
                    <a:lnR>
                      <a:noFill/>
                    </a:lnR>
                    <a:lnT>
                      <a:noFill/>
                    </a:lnT>
                    <a:lnB>
                      <a:noFill/>
                    </a:lnB>
                  </a:tcPr>
                </a:tc>
                <a:extLst>
                  <a:ext uri="{0D108BD9-81ED-4DB2-BD59-A6C34878D82A}">
                    <a16:rowId xmlns:a16="http://schemas.microsoft.com/office/drawing/2014/main" val="2573014842"/>
                  </a:ext>
                </a:extLst>
              </a:tr>
              <a:tr h="203200">
                <a:tc>
                  <a:txBody>
                    <a:bodyPr/>
                    <a:lstStyle/>
                    <a:p>
                      <a:pPr algn="l" fontAlgn="b"/>
                      <a:r>
                        <a:rPr lang="en-GB" sz="1200" b="0" i="0" u="none" strike="noStrike">
                          <a:solidFill>
                            <a:srgbClr val="000000"/>
                          </a:solidFill>
                          <a:effectLst/>
                          <a:latin typeface="Calibri" panose="020F0502020204030204" pitchFamily="34" charset="0"/>
                        </a:rPr>
                        <a:t>UKCEH (UK Centre for Ecology &amp; Hydrology)</a:t>
                      </a:r>
                    </a:p>
                  </a:txBody>
                  <a:tcPr marL="9525" marR="9525" marT="9525" marB="0" anchor="b">
                    <a:lnL>
                      <a:noFill/>
                    </a:lnL>
                    <a:lnR>
                      <a:noFill/>
                    </a:lnR>
                    <a:lnT>
                      <a:noFill/>
                    </a:lnT>
                    <a:lnB>
                      <a:noFill/>
                    </a:lnB>
                  </a:tcPr>
                </a:tc>
                <a:extLst>
                  <a:ext uri="{0D108BD9-81ED-4DB2-BD59-A6C34878D82A}">
                    <a16:rowId xmlns:a16="http://schemas.microsoft.com/office/drawing/2014/main" val="46132120"/>
                  </a:ext>
                </a:extLst>
              </a:tr>
              <a:tr h="203200">
                <a:tc>
                  <a:txBody>
                    <a:bodyPr/>
                    <a:lstStyle/>
                    <a:p>
                      <a:pPr algn="l" fontAlgn="b"/>
                      <a:r>
                        <a:rPr lang="en-GB" sz="1200" b="0" i="0" u="none" strike="noStrike">
                          <a:solidFill>
                            <a:srgbClr val="000000"/>
                          </a:solidFill>
                          <a:effectLst/>
                          <a:latin typeface="Calibri" panose="020F0502020204030204" pitchFamily="34" charset="0"/>
                        </a:rPr>
                        <a:t>Ocean Sciences and Techniques Academy</a:t>
                      </a:r>
                    </a:p>
                  </a:txBody>
                  <a:tcPr marL="9525" marR="9525" marT="9525" marB="0" anchor="b">
                    <a:lnL>
                      <a:noFill/>
                    </a:lnL>
                    <a:lnR>
                      <a:noFill/>
                    </a:lnR>
                    <a:lnT>
                      <a:noFill/>
                    </a:lnT>
                    <a:lnB>
                      <a:noFill/>
                    </a:lnB>
                  </a:tcPr>
                </a:tc>
                <a:extLst>
                  <a:ext uri="{0D108BD9-81ED-4DB2-BD59-A6C34878D82A}">
                    <a16:rowId xmlns:a16="http://schemas.microsoft.com/office/drawing/2014/main" val="1706419746"/>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Southampton</a:t>
                      </a:r>
                    </a:p>
                  </a:txBody>
                  <a:tcPr marL="9525" marR="9525" marT="9525" marB="0" anchor="b">
                    <a:lnL>
                      <a:noFill/>
                    </a:lnL>
                    <a:lnR>
                      <a:noFill/>
                    </a:lnR>
                    <a:lnT>
                      <a:noFill/>
                    </a:lnT>
                    <a:lnB>
                      <a:noFill/>
                    </a:lnB>
                  </a:tcPr>
                </a:tc>
                <a:extLst>
                  <a:ext uri="{0D108BD9-81ED-4DB2-BD59-A6C34878D82A}">
                    <a16:rowId xmlns:a16="http://schemas.microsoft.com/office/drawing/2014/main" val="2251166074"/>
                  </a:ext>
                </a:extLst>
              </a:tr>
              <a:tr h="203200">
                <a:tc>
                  <a:txBody>
                    <a:bodyPr/>
                    <a:lstStyle/>
                    <a:p>
                      <a:pPr algn="l" fontAlgn="b"/>
                      <a:r>
                        <a:rPr lang="en-GB" sz="1200" b="0" i="0" u="none" strike="noStrike">
                          <a:solidFill>
                            <a:srgbClr val="000000"/>
                          </a:solidFill>
                          <a:effectLst/>
                          <a:latin typeface="Calibri" panose="020F0502020204030204" pitchFamily="34" charset="0"/>
                        </a:rPr>
                        <a:t>University of Salzburg</a:t>
                      </a:r>
                    </a:p>
                  </a:txBody>
                  <a:tcPr marL="9525" marR="9525" marT="9525" marB="0" anchor="b">
                    <a:lnL>
                      <a:noFill/>
                    </a:lnL>
                    <a:lnR>
                      <a:noFill/>
                    </a:lnR>
                    <a:lnT>
                      <a:noFill/>
                    </a:lnT>
                    <a:lnB>
                      <a:noFill/>
                    </a:lnB>
                  </a:tcPr>
                </a:tc>
                <a:extLst>
                  <a:ext uri="{0D108BD9-81ED-4DB2-BD59-A6C34878D82A}">
                    <a16:rowId xmlns:a16="http://schemas.microsoft.com/office/drawing/2014/main" val="714133298"/>
                  </a:ext>
                </a:extLst>
              </a:tr>
              <a:tr h="203200">
                <a:tc>
                  <a:txBody>
                    <a:bodyPr/>
                    <a:lstStyle/>
                    <a:p>
                      <a:pPr algn="l" fontAlgn="b"/>
                      <a:r>
                        <a:rPr lang="en-GB" sz="1200" b="0" i="0" u="none" strike="noStrike">
                          <a:solidFill>
                            <a:srgbClr val="000000"/>
                          </a:solidFill>
                          <a:effectLst/>
                          <a:latin typeface="Calibri" panose="020F0502020204030204" pitchFamily="34" charset="0"/>
                        </a:rPr>
                        <a:t>Verizon</a:t>
                      </a:r>
                    </a:p>
                  </a:txBody>
                  <a:tcPr marL="9525" marR="9525" marT="9525" marB="0" anchor="b">
                    <a:lnL>
                      <a:noFill/>
                    </a:lnL>
                    <a:lnR>
                      <a:noFill/>
                    </a:lnR>
                    <a:lnT>
                      <a:noFill/>
                    </a:lnT>
                    <a:lnB>
                      <a:noFill/>
                    </a:lnB>
                  </a:tcPr>
                </a:tc>
                <a:extLst>
                  <a:ext uri="{0D108BD9-81ED-4DB2-BD59-A6C34878D82A}">
                    <a16:rowId xmlns:a16="http://schemas.microsoft.com/office/drawing/2014/main" val="2658351574"/>
                  </a:ext>
                </a:extLst>
              </a:tr>
              <a:tr h="203200">
                <a:tc>
                  <a:txBody>
                    <a:bodyPr/>
                    <a:lstStyle/>
                    <a:p>
                      <a:pPr algn="l" fontAlgn="b"/>
                      <a:r>
                        <a:rPr lang="en-GB" sz="1200" b="0" i="0" u="none" strike="noStrike" dirty="0">
                          <a:solidFill>
                            <a:srgbClr val="000000"/>
                          </a:solidFill>
                          <a:effectLst/>
                          <a:latin typeface="Calibri" panose="020F0502020204030204" pitchFamily="34" charset="0"/>
                        </a:rPr>
                        <a:t>University of Ibadan </a:t>
                      </a:r>
                    </a:p>
                  </a:txBody>
                  <a:tcPr marL="9525" marR="9525" marT="9525" marB="0" anchor="b">
                    <a:lnL>
                      <a:noFill/>
                    </a:lnL>
                    <a:lnR>
                      <a:noFill/>
                    </a:lnR>
                    <a:lnT>
                      <a:noFill/>
                    </a:lnT>
                    <a:lnB>
                      <a:noFill/>
                    </a:lnB>
                  </a:tcPr>
                </a:tc>
                <a:extLst>
                  <a:ext uri="{0D108BD9-81ED-4DB2-BD59-A6C34878D82A}">
                    <a16:rowId xmlns:a16="http://schemas.microsoft.com/office/drawing/2014/main" val="242619505"/>
                  </a:ext>
                </a:extLst>
              </a:tr>
            </a:tbl>
          </a:graphicData>
        </a:graphic>
      </p:graphicFrame>
    </p:spTree>
    <p:extLst>
      <p:ext uri="{BB962C8B-B14F-4D97-AF65-F5344CB8AC3E}">
        <p14:creationId xmlns:p14="http://schemas.microsoft.com/office/powerpoint/2010/main" val="2181567018"/>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6684</TotalTime>
  <Words>842</Words>
  <Application>Microsoft Macintosh PowerPoint</Application>
  <PresentationFormat>Widescreen</PresentationFormat>
  <Paragraphs>123</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Noto Sans Symbols</vt:lpstr>
      <vt:lpstr>ceos</vt:lpstr>
      <vt:lpstr>WGISS  Jupyter Notebooks Day </vt:lpstr>
      <vt:lpstr>PowerPoint Presentation</vt:lpstr>
      <vt:lpstr>Objectives</vt:lpstr>
      <vt:lpstr>Agenda and Registration</vt:lpstr>
      <vt:lpstr>Round Table Technical Questions</vt:lpstr>
      <vt:lpstr>Discussion of Best Practice</vt:lpstr>
      <vt:lpstr>Discussion of Training Requirements and Capabilities</vt:lpstr>
      <vt:lpstr>PowerPoint Presentation</vt:lpstr>
      <vt:lpstr>Particpation Extended Group</vt:lpstr>
      <vt:lpstr>Logistics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Conway, Esther (STFC,RAL,RALSP)</cp:lastModifiedBy>
  <cp:revision>16</cp:revision>
  <dcterms:modified xsi:type="dcterms:W3CDTF">2022-10-02T21:02:20Z</dcterms:modified>
</cp:coreProperties>
</file>