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88" r:id="rId4"/>
    <p:sldId id="265" r:id="rId5"/>
    <p:sldId id="289" r:id="rId6"/>
    <p:sldId id="260" r:id="rId7"/>
    <p:sldId id="309" r:id="rId8"/>
    <p:sldId id="258" r:id="rId9"/>
    <p:sldId id="285" r:id="rId10"/>
    <p:sldId id="291" r:id="rId11"/>
    <p:sldId id="286" r:id="rId12"/>
    <p:sldId id="294" r:id="rId13"/>
    <p:sldId id="293" r:id="rId14"/>
    <p:sldId id="292" r:id="rId15"/>
    <p:sldId id="302" r:id="rId16"/>
    <p:sldId id="295" r:id="rId17"/>
    <p:sldId id="296" r:id="rId18"/>
    <p:sldId id="307" r:id="rId19"/>
    <p:sldId id="299" r:id="rId20"/>
    <p:sldId id="297" r:id="rId21"/>
    <p:sldId id="300" r:id="rId22"/>
    <p:sldId id="298" r:id="rId23"/>
    <p:sldId id="303" r:id="rId24"/>
    <p:sldId id="301" r:id="rId25"/>
    <p:sldId id="304" r:id="rId26"/>
    <p:sldId id="259" r:id="rId27"/>
    <p:sldId id="305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0" autoAdjust="0"/>
    <p:restoredTop sz="94648"/>
  </p:normalViewPr>
  <p:slideViewPr>
    <p:cSldViewPr snapToGrid="0" snapToObjects="1">
      <p:cViewPr varScale="1">
        <p:scale>
          <a:sx n="47" d="100"/>
          <a:sy n="47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https://www.ogc.org/projects/initiatives/testbed-18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28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https://medium.facilelogin.com/jwt-jws-and-jwe-for-not-so-dummies-b63310d201a3</a:t>
            </a:r>
          </a:p>
          <a:p>
            <a:r>
              <a:rPr lang="fr-FR" dirty="0"/>
              <a:t>https://jwt.io/introduction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939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DB18-6178-442C-A9C9-B41931E23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9F12-9232-4047-9B98-1AEEE266C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‹#›</a:t>
            </a:fld>
            <a:endParaRPr lang="en-B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 Mark.png" descr="3D Mark.png"/>
          <p:cNvPicPr>
            <a:picLocks noChangeAspect="1"/>
          </p:cNvPicPr>
          <p:nvPr/>
        </p:nvPicPr>
        <p:blipFill>
          <a:blip r:embed="rId2" cstate="email">
            <a:alphaModFix amt="2804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6343" y="856308"/>
            <a:ext cx="8393334" cy="839333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ank Yo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43969" y="1227969"/>
            <a:ext cx="9779001" cy="14351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500" b="1" spc="-170">
                <a:solidFill>
                  <a:srgbClr val="00B1FF"/>
                </a:solidFill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241" name="Rectangle"/>
          <p:cNvSpPr/>
          <p:nvPr/>
        </p:nvSpPr>
        <p:spPr>
          <a:xfrm>
            <a:off x="11343969" y="2853794"/>
            <a:ext cx="3569395" cy="151693"/>
          </a:xfrm>
          <a:prstGeom prst="rect">
            <a:avLst/>
          </a:prstGeom>
          <a:solidFill>
            <a:srgbClr val="00B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ommunity"/>
          <p:cNvSpPr txBox="1">
            <a:spLocks noGrp="1"/>
          </p:cNvSpPr>
          <p:nvPr>
            <p:ph type="body" sz="quarter" idx="23"/>
          </p:nvPr>
        </p:nvSpPr>
        <p:spPr>
          <a:xfrm>
            <a:off x="11339402" y="3196211"/>
            <a:ext cx="9779001" cy="76633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00" b="1">
                <a:solidFill>
                  <a:srgbClr val="262626"/>
                </a:solidFill>
              </a:defRPr>
            </a:lvl1pPr>
          </a:lstStyle>
          <a:p>
            <a:r>
              <a:rPr dirty="0"/>
              <a:t>Community</a:t>
            </a:r>
          </a:p>
        </p:txBody>
      </p:sp>
      <p:sp>
        <p:nvSpPr>
          <p:cNvPr id="243" name="500+ International Members…"/>
          <p:cNvSpPr txBox="1"/>
          <p:nvPr/>
        </p:nvSpPr>
        <p:spPr>
          <a:xfrm>
            <a:off x="11339402" y="4029351"/>
            <a:ext cx="10439854" cy="28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500+ International Members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110+ Member Meetings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60+ Alliance and Liaison partners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50+ Standards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45+ Domain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25+ Years of Not for Profit Work</a:t>
            </a:r>
            <a:br>
              <a:rPr dirty="0"/>
            </a:br>
            <a:r>
              <a:rPr dirty="0"/>
              <a:t>10+ Regional and Country Forums</a:t>
            </a:r>
          </a:p>
        </p:txBody>
      </p:sp>
      <p:sp>
        <p:nvSpPr>
          <p:cNvPr id="244" name="Innovation"/>
          <p:cNvSpPr txBox="1"/>
          <p:nvPr/>
        </p:nvSpPr>
        <p:spPr>
          <a:xfrm>
            <a:off x="11339402" y="713570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245" name="120+ Innovation Initiatives…"/>
          <p:cNvSpPr txBox="1"/>
          <p:nvPr/>
        </p:nvSpPr>
        <p:spPr>
          <a:xfrm>
            <a:off x="11339402" y="8053019"/>
            <a:ext cx="10439854" cy="11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120+ Innovation Initiatives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380+ Technical reports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Quarterly Tech Trends monitoring</a:t>
            </a:r>
          </a:p>
        </p:txBody>
      </p:sp>
      <p:sp>
        <p:nvSpPr>
          <p:cNvPr id="246" name="Standards"/>
          <p:cNvSpPr txBox="1"/>
          <p:nvPr/>
        </p:nvSpPr>
        <p:spPr>
          <a:xfrm>
            <a:off x="11339402" y="946876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Standards</a:t>
            </a:r>
          </a:p>
        </p:txBody>
      </p:sp>
      <p:sp>
        <p:nvSpPr>
          <p:cNvPr id="247" name="65+ Adopted Standards…"/>
          <p:cNvSpPr txBox="1"/>
          <p:nvPr/>
        </p:nvSpPr>
        <p:spPr>
          <a:xfrm>
            <a:off x="11339402" y="10454222"/>
            <a:ext cx="10439854" cy="160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65+ Adopted Standards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300+ products with 1000+ certified implementations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1,700,000+ Operational Data Sets </a:t>
            </a:r>
            <a:br>
              <a:rPr dirty="0"/>
            </a:br>
            <a:r>
              <a:rPr dirty="0"/>
              <a:t>Using OGC Standards</a:t>
            </a:r>
          </a:p>
        </p:txBody>
      </p:sp>
      <p:pic>
        <p:nvPicPr>
          <p:cNvPr id="248" name="OGC Mark.pdf" descr="OGC Mark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3" y="12374675"/>
            <a:ext cx="574285" cy="647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opyright © 2021 Open Geospatial Consortium"/>
          <p:cNvSpPr txBox="1"/>
          <p:nvPr/>
        </p:nvSpPr>
        <p:spPr>
          <a:xfrm>
            <a:off x="2058447" y="12456573"/>
            <a:ext cx="10439855" cy="48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</a:t>
            </a:r>
            <a:r>
              <a:rPr dirty="0"/>
              <a:t> Open Geospatial Consortium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8088" y="12968286"/>
            <a:ext cx="495328" cy="4873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27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240844-2BBD-4A26-A0AD-D3019D268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F3B7E-6EE2-4FB4-BD6B-5B5CEE349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76400" y="3619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>
            <a:lvl1pPr indent="-685800"/>
            <a:lvl2pPr marL="1943100" indent="-800100"/>
            <a:lvl3pPr marL="3017520" indent="-96012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Google Shape;30;p5" descr="Google Shape;30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4915" y="12361604"/>
            <a:ext cx="2659086" cy="135439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82167894-F0D2-4736-A448-83F2D912AA5E}"/>
              </a:ext>
            </a:extLst>
          </p:cNvPr>
          <p:cNvSpPr txBox="1">
            <a:spLocks/>
          </p:cNvSpPr>
          <p:nvPr userDrawn="1"/>
        </p:nvSpPr>
        <p:spPr>
          <a:xfrm>
            <a:off x="1470461" y="12711967"/>
            <a:ext cx="184646" cy="553913"/>
          </a:xfrm>
          <a:prstGeom prst="rect">
            <a:avLst/>
          </a:prstGeom>
          <a:ln w="12700">
            <a:miter lim="400000"/>
          </a:ln>
        </p:spPr>
        <p:txBody>
          <a:bodyPr wrap="none" lIns="91398" tIns="91398" rIns="91398" bIns="9139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2B1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l"/>
            <a:endParaRPr lang="en-BE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8A3A4-CAA0-4FD4-ABE0-5F6C55431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F1B7-95E6-49B7-AB6A-2027F0722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776363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A4E7E-1E08-422E-8054-A194333B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6500" y="12712700"/>
            <a:ext cx="151003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A1C7D-FE91-4797-84C1-9B2E86424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9563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29B8-7847-414A-9E33-21A686832D44}" type="slidenum">
              <a:rPr lang="en-BE" smtClean="0"/>
              <a:pPr/>
              <a:t>‹#›</a:t>
            </a:fld>
            <a:endParaRPr lang="en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72" r:id="rId5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/>
              <a:t>OGC Testbed-18: </a:t>
            </a:r>
            <a:br>
              <a:rPr lang="en-US" sz="8000" dirty="0"/>
            </a:br>
            <a:r>
              <a:rPr lang="en-US" sz="8000" dirty="0"/>
              <a:t>Secure </a:t>
            </a:r>
            <a:r>
              <a:rPr lang="en-US" sz="8000" dirty="0" err="1"/>
              <a:t>Asynch</a:t>
            </a:r>
            <a:r>
              <a:rPr lang="en-US" sz="8000" dirty="0"/>
              <a:t>. Catalogs</a:t>
            </a:r>
            <a:endParaRPr sz="8000" dirty="0"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WGISS-54</a:t>
            </a:r>
            <a:endParaRPr dirty="0"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1340" y="10241280"/>
            <a:ext cx="21971003" cy="28374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Yves Coene (</a:t>
            </a:r>
            <a:r>
              <a:rPr lang="en-US" dirty="0" err="1"/>
              <a:t>Spacebel</a:t>
            </a:r>
            <a:r>
              <a:rPr lang="en-US" dirty="0"/>
              <a:t> </a:t>
            </a:r>
            <a:r>
              <a:rPr lang="en-US" dirty="0" err="1"/>
              <a:t>s.a.</a:t>
            </a:r>
            <a:r>
              <a:rPr lang="en-US" dirty="0"/>
              <a:t> for ESA)</a:t>
            </a:r>
          </a:p>
          <a:p>
            <a:r>
              <a:rPr lang="en-US" dirty="0" err="1"/>
              <a:t>Liping</a:t>
            </a:r>
            <a:r>
              <a:rPr lang="en-US" dirty="0"/>
              <a:t> Di (GMU for NASA)</a:t>
            </a:r>
          </a:p>
          <a:p>
            <a:r>
              <a:rPr lang="en-US" dirty="0"/>
              <a:t>T18-Secure-Cat Project Team</a:t>
            </a:r>
          </a:p>
          <a:p>
            <a:endParaRPr lang="en-US" dirty="0"/>
          </a:p>
          <a:p>
            <a:r>
              <a:rPr lang="en-US" dirty="0"/>
              <a:t>4 October 2022</a:t>
            </a:r>
          </a:p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CC9F8-E253-48EF-B9EA-D94846626E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BE" smtClean="0"/>
              <a:t>1</a:t>
            </a:fld>
            <a:endParaRPr lang="en-BE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6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Data Centric Security (DCS)</a:t>
            </a:r>
            <a:endParaRPr dirty="0"/>
          </a:p>
        </p:txBody>
      </p:sp>
      <p:sp>
        <p:nvSpPr>
          <p:cNvPr id="78" name="Google Shape;67;p11"/>
          <p:cNvSpPr txBox="1">
            <a:spLocks noGrp="1"/>
          </p:cNvSpPr>
          <p:nvPr>
            <p:ph type="body" idx="1"/>
          </p:nvPr>
        </p:nvSpPr>
        <p:spPr>
          <a:xfrm>
            <a:off x="1676400" y="3651249"/>
            <a:ext cx="21031200" cy="9518134"/>
          </a:xfrm>
          <a:prstGeom prst="rect">
            <a:avLst/>
          </a:prstGeom>
        </p:spPr>
        <p:txBody>
          <a:bodyPr>
            <a:normAutofit/>
          </a:bodyPr>
          <a:lstStyle>
            <a:lvl1pPr marL="233361" indent="-233361">
              <a:spcBef>
                <a:spcPts val="0"/>
              </a:spcBef>
            </a:lvl1pPr>
          </a:lstStyle>
          <a:p>
            <a:pPr lvl="1"/>
            <a:r>
              <a:rPr lang="en-US" dirty="0"/>
              <a:t>Definition: </a:t>
            </a:r>
          </a:p>
          <a:p>
            <a:pPr lvl="1"/>
            <a:r>
              <a:rPr lang="en-US" dirty="0"/>
              <a:t>Explored in past OGC Testbeds 15, 16, 17 (since 2019).</a:t>
            </a:r>
          </a:p>
          <a:p>
            <a:pPr lvl="1"/>
            <a:r>
              <a:rPr lang="en-US" dirty="0"/>
              <a:t>Testbed-18: Apply to metadata exchanged between Client/Subscriber, Catalog Server and Publisher using encryption and signatures.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B2CD-CBEB-47A7-93DD-578FE22EA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D3FB-4FBD-47F5-9ABD-4D222ABAE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10</a:t>
            </a:fld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F94D6-D72A-4354-9E6A-241FDFB7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226" y="3202584"/>
            <a:ext cx="17276944" cy="1371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AFEBC-6444-45A4-8F99-E15017037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92"/>
          <a:stretch/>
        </p:blipFill>
        <p:spPr>
          <a:xfrm>
            <a:off x="7552281" y="7847107"/>
            <a:ext cx="11413289" cy="49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29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2989-0212-4CAB-9BEC-E0518AB5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DCS Security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FDAD9-B30C-433D-967B-809E0C01F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9123749" cy="9718786"/>
          </a:xfrm>
        </p:spPr>
        <p:txBody>
          <a:bodyPr/>
          <a:lstStyle/>
          <a:p>
            <a:r>
              <a:rPr lang="en-US" dirty="0"/>
              <a:t>Apply DCS (OGC 21-020r1) to OGC API-Records catalog.</a:t>
            </a:r>
          </a:p>
          <a:p>
            <a:r>
              <a:rPr lang="en-US" dirty="0"/>
              <a:t>CRUD interfaces as per OGC API-Features Part 4.</a:t>
            </a:r>
          </a:p>
          <a:p>
            <a:r>
              <a:rPr lang="en-US" dirty="0"/>
              <a:t>Asynchronous subscription interface added.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7D46-23CF-496C-A45F-CB227D7C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06500" y="12682071"/>
            <a:ext cx="21971000" cy="487313"/>
          </a:xfrm>
        </p:spPr>
        <p:txBody>
          <a:bodyPr/>
          <a:lstStyle/>
          <a:p>
            <a:pPr algn="l"/>
            <a:r>
              <a:rPr lang="en-US"/>
              <a:t>OGC Testbed-18 | Secure Asynchronous Catalogues | D007 | Kickoff Meeting					</a:t>
            </a:r>
            <a:fld id="{86CB4B4D-7CA3-9044-876B-883B54F8677D}" type="slidenum">
              <a:rPr smtClean="0"/>
              <a:pPr algn="l"/>
              <a:t>11</a:t>
            </a:fld>
            <a:endParaRPr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37B4B9-44FE-4A91-BB3A-A4E56A8660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CBC5D-5467-4E2F-B5C1-1853E8AD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09" y="431282"/>
            <a:ext cx="13682689" cy="12853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872BA8-8764-458B-BA04-72CE9BA04F10}"/>
              </a:ext>
            </a:extLst>
          </p:cNvPr>
          <p:cNvSpPr/>
          <p:nvPr/>
        </p:nvSpPr>
        <p:spPr>
          <a:xfrm>
            <a:off x="19804380" y="11047338"/>
            <a:ext cx="4013200" cy="80855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770BA-677A-4D79-8FF5-762D50102150}"/>
              </a:ext>
            </a:extLst>
          </p:cNvPr>
          <p:cNvSpPr/>
          <p:nvPr/>
        </p:nvSpPr>
        <p:spPr>
          <a:xfrm>
            <a:off x="19804380" y="6462562"/>
            <a:ext cx="4013200" cy="80855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310621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5E53-23C8-4807-8FF8-B768578A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DCS Security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685C8-A07E-4B38-9ED5-1B1B6DE62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Two alternative approaches:</a:t>
            </a:r>
          </a:p>
          <a:p>
            <a:pPr lvl="1"/>
            <a:r>
              <a:rPr lang="en-US" dirty="0"/>
              <a:t>(1) Client asks server to encrypt responses with a key of his (server) choice.  Server passes info (kid) in response for client to find and access key via a shared KMS (key Management System) accessible via a RESTful API (See OGC 22-014).</a:t>
            </a:r>
          </a:p>
          <a:p>
            <a:pPr lvl="1"/>
            <a:r>
              <a:rPr lang="en-US" dirty="0"/>
              <a:t>(2) Client gives server the (public) encryption key to use.  Client decodes response with his private key. No KMS is involved.</a:t>
            </a:r>
          </a:p>
          <a:p>
            <a:r>
              <a:rPr lang="en-US" dirty="0"/>
              <a:t>Approaches heavily rely on existing JSON technology supported by open-source libraries:</a:t>
            </a:r>
          </a:p>
          <a:p>
            <a:pPr lvl="1"/>
            <a:r>
              <a:rPr lang="en-US" dirty="0"/>
              <a:t>JSON Web Token (JWT) - RFC 7519</a:t>
            </a:r>
          </a:p>
          <a:p>
            <a:pPr lvl="1"/>
            <a:r>
              <a:rPr lang="en-US" dirty="0"/>
              <a:t>JSON Web Key (JWK) – RFC 7517</a:t>
            </a:r>
          </a:p>
          <a:p>
            <a:pPr lvl="1"/>
            <a:r>
              <a:rPr lang="en-US" dirty="0"/>
              <a:t>JSON Web Encryption (JWE) – RFC 7516</a:t>
            </a:r>
          </a:p>
          <a:p>
            <a:pPr lvl="1"/>
            <a:r>
              <a:rPr lang="en-US" dirty="0" err="1"/>
              <a:t>Javascript</a:t>
            </a:r>
            <a:r>
              <a:rPr lang="en-US" dirty="0"/>
              <a:t> Object Signing and Encryption (JOSE)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4FFCC-4D40-4979-847E-74BE59D84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A9BB4-D69F-4DA6-96ED-10FE2920F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12</a:t>
            </a:fld>
            <a:endParaRPr lang="en-BE" dirty="0"/>
          </a:p>
        </p:txBody>
      </p:sp>
      <p:pic>
        <p:nvPicPr>
          <p:cNvPr id="1026" name="Picture 2" descr="https://miro.medium.com/max/700/1*rw1iGL8kdjSI3hNYIiSXNw.png">
            <a:extLst>
              <a:ext uri="{FF2B5EF4-FFF2-40B4-BE49-F238E27FC236}">
                <a16:creationId xmlns:a16="http://schemas.microsoft.com/office/drawing/2014/main" id="{7B8EE79E-0974-4D60-97FF-F7B6126B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0" y="8578390"/>
            <a:ext cx="4686300" cy="40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096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FFCD-D092-4ACE-BABE-1A80F878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DCS Security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0394D-E204-4BC8-8CF7-42FC2E365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Search request parameters:</a:t>
            </a:r>
          </a:p>
          <a:p>
            <a:pPr lvl="1"/>
            <a:r>
              <a:rPr lang="en-US" dirty="0"/>
              <a:t>Query:  </a:t>
            </a:r>
            <a:r>
              <a:rPr lang="en-US" dirty="0" err="1"/>
              <a:t>public_key</a:t>
            </a:r>
            <a:r>
              <a:rPr lang="en-US" dirty="0"/>
              <a:t>=    (JWK from client)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Header: </a:t>
            </a:r>
            <a:r>
              <a:rPr lang="en-US" dirty="0" err="1"/>
              <a:t>Authorisation</a:t>
            </a:r>
            <a:r>
              <a:rPr lang="en-US" dirty="0"/>
              <a:t>: Bearer = access-token </a:t>
            </a:r>
            <a:br>
              <a:rPr lang="en-US" dirty="0"/>
            </a:br>
            <a:r>
              <a:rPr lang="en-US" dirty="0"/>
              <a:t>(obtained from </a:t>
            </a:r>
            <a:r>
              <a:rPr lang="en-US" dirty="0" err="1"/>
              <a:t>IdP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Responses:</a:t>
            </a:r>
          </a:p>
          <a:p>
            <a:pPr lvl="1"/>
            <a:r>
              <a:rPr lang="en-US" dirty="0"/>
              <a:t>application/</a:t>
            </a:r>
            <a:r>
              <a:rPr lang="en-US" dirty="0" err="1"/>
              <a:t>dcs+geo</a:t>
            </a:r>
            <a:endParaRPr lang="en-US" dirty="0"/>
          </a:p>
          <a:p>
            <a:pPr lvl="1"/>
            <a:r>
              <a:rPr lang="en-US" dirty="0"/>
              <a:t>application/</a:t>
            </a:r>
            <a:r>
              <a:rPr lang="en-US" dirty="0" err="1"/>
              <a:t>jose</a:t>
            </a:r>
            <a:r>
              <a:rPr lang="en-US" dirty="0"/>
              <a:t> (RFC7515)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23555-D61E-4A91-9C48-E6594A2B6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569B-92C5-4437-B279-D540699E1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13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6CCEB-EF3F-499E-90AA-1444B2B3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14" y="4452213"/>
            <a:ext cx="16436132" cy="1909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11D98-BC50-4379-B749-7888F28E0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427" y="273050"/>
            <a:ext cx="7159073" cy="12908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41E50-C3C9-49CB-BEB6-D792AB94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14" y="8224900"/>
            <a:ext cx="10785626" cy="10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54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2989-0212-4CAB-9BEC-E0518AB5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Communication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FDAD9-B30C-433D-967B-809E0C01F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1" y="2785730"/>
            <a:ext cx="8388074" cy="9718786"/>
          </a:xfrm>
        </p:spPr>
        <p:txBody>
          <a:bodyPr>
            <a:normAutofit/>
          </a:bodyPr>
          <a:lstStyle/>
          <a:p>
            <a:r>
              <a:rPr lang="en-US" dirty="0"/>
              <a:t>Via “subscriptions”</a:t>
            </a:r>
          </a:p>
          <a:p>
            <a:r>
              <a:rPr lang="en-US" dirty="0"/>
              <a:t>Notifications via:</a:t>
            </a:r>
          </a:p>
          <a:p>
            <a:pPr lvl="1"/>
            <a:r>
              <a:rPr lang="en-US" dirty="0"/>
              <a:t>Email, </a:t>
            </a:r>
            <a:r>
              <a:rPr lang="en-US" dirty="0" err="1"/>
              <a:t>WebPush</a:t>
            </a:r>
            <a:r>
              <a:rPr lang="en-US" dirty="0"/>
              <a:t>, Callback URL</a:t>
            </a:r>
          </a:p>
          <a:p>
            <a:r>
              <a:rPr lang="en-US" dirty="0"/>
              <a:t>Creation: “POST”</a:t>
            </a:r>
          </a:p>
          <a:p>
            <a:r>
              <a:rPr lang="en-US" dirty="0"/>
              <a:t>Update: “PATCH”</a:t>
            </a:r>
          </a:p>
          <a:p>
            <a:r>
              <a:rPr lang="en-US" dirty="0"/>
              <a:t>Stop: “DELETE”</a:t>
            </a:r>
          </a:p>
          <a:p>
            <a:endParaRPr lang="en-US" dirty="0"/>
          </a:p>
          <a:p>
            <a:r>
              <a:rPr lang="en-US" dirty="0"/>
              <a:t>Approach can be generalized for any OGC API request…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7D46-23CF-496C-A45F-CB227D7C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06500" y="12682071"/>
            <a:ext cx="21971000" cy="487313"/>
          </a:xfrm>
        </p:spPr>
        <p:txBody>
          <a:bodyPr/>
          <a:lstStyle/>
          <a:p>
            <a:pPr algn="l"/>
            <a:r>
              <a:rPr lang="en-US"/>
              <a:t>OGC Testbed-18 | Secure Asynchronous Catalogues | D007 | Kickoff Meeting					</a:t>
            </a:r>
            <a:fld id="{86CB4B4D-7CA3-9044-876B-883B54F8677D}" type="slidenum">
              <a:rPr smtClean="0"/>
              <a:pPr algn="l"/>
              <a:t>14</a:t>
            </a:fld>
            <a:endParaRPr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37B4B9-44FE-4A91-BB3A-A4E56A8660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B3B51-7B6E-4D12-8CE5-36757633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233" y="2608175"/>
            <a:ext cx="14325666" cy="6923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C53DB-2003-4D9E-B3C2-1423308F1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56" y="9562456"/>
            <a:ext cx="19646828" cy="360692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7BB614-7C60-473D-92B3-0E42BD7618EC}"/>
              </a:ext>
            </a:extLst>
          </p:cNvPr>
          <p:cNvSpPr/>
          <p:nvPr/>
        </p:nvSpPr>
        <p:spPr>
          <a:xfrm>
            <a:off x="19507200" y="9754339"/>
            <a:ext cx="4876800" cy="1022518"/>
          </a:xfrm>
          <a:prstGeom prst="wedgeRoundRectCallout">
            <a:avLst>
              <a:gd name="adj1" fmla="val -67708"/>
              <a:gd name="adj2" fmla="val 812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Search request</a:t>
            </a:r>
            <a:endParaRPr kumimoji="0" lang="en-BE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C0B8B34-8265-436C-9874-84B8B59C3BEC}"/>
              </a:ext>
            </a:extLst>
          </p:cNvPr>
          <p:cNvSpPr/>
          <p:nvPr/>
        </p:nvSpPr>
        <p:spPr>
          <a:xfrm>
            <a:off x="19467092" y="11481998"/>
            <a:ext cx="4876800" cy="1022518"/>
          </a:xfrm>
          <a:prstGeom prst="wedgeRoundRectCallout">
            <a:avLst>
              <a:gd name="adj1" fmla="val -70833"/>
              <a:gd name="adj2" fmla="val 599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Public key (JWK)</a:t>
            </a:r>
            <a:endParaRPr kumimoji="0" lang="en-BE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B2D6448-FD1E-41F1-8D2A-C3EF87BDE058}"/>
              </a:ext>
            </a:extLst>
          </p:cNvPr>
          <p:cNvSpPr/>
          <p:nvPr/>
        </p:nvSpPr>
        <p:spPr>
          <a:xfrm>
            <a:off x="9753599" y="9709382"/>
            <a:ext cx="5769429" cy="1022518"/>
          </a:xfrm>
          <a:prstGeom prst="wedgeRoundRectCallout">
            <a:avLst>
              <a:gd name="adj1" fmla="val -83333"/>
              <a:gd name="adj2" fmla="val 195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Email or callback delivery</a:t>
            </a:r>
            <a:endParaRPr kumimoji="0" lang="en-BE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082896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865-3384-42CA-AAB5-DEED84EA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Subscriptions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84F87-542B-466D-94D6-6EF76C54F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Advanced state-transition </a:t>
            </a:r>
            <a:r>
              <a:rPr lang="fr-BE" dirty="0" err="1"/>
              <a:t>diagram</a:t>
            </a:r>
            <a:r>
              <a:rPr lang="fr-BE" dirty="0"/>
              <a:t> </a:t>
            </a:r>
            <a:r>
              <a:rPr lang="fr-BE" dirty="0" err="1"/>
              <a:t>proposed</a:t>
            </a:r>
            <a:r>
              <a:rPr lang="fr-BE" dirty="0"/>
              <a:t>:</a:t>
            </a:r>
          </a:p>
          <a:p>
            <a:pPr lvl="1"/>
            <a:r>
              <a:rPr lang="fr-BE" dirty="0" err="1"/>
              <a:t>Verification</a:t>
            </a:r>
            <a:r>
              <a:rPr lang="fr-BE" dirty="0"/>
              <a:t> of email </a:t>
            </a:r>
            <a:r>
              <a:rPr lang="fr-BE" dirty="0" err="1"/>
              <a:t>access</a:t>
            </a:r>
            <a:r>
              <a:rPr lang="fr-BE" dirty="0"/>
              <a:t> (PATCH « code »)</a:t>
            </a:r>
          </a:p>
          <a:p>
            <a:pPr lvl="1"/>
            <a:r>
              <a:rPr lang="fr-BE" dirty="0"/>
              <a:t>Start/stop (PATCH « state »)</a:t>
            </a:r>
          </a:p>
          <a:p>
            <a:pPr lvl="1"/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B05F1-9468-470C-9BA2-7296638B8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B0AA3-637E-4969-8A73-577C1AB61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15</a:t>
            </a:fld>
            <a:endParaRPr lang="en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650CEA-A887-453B-92FA-9090413F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44" y="5648325"/>
            <a:ext cx="12485411" cy="75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193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2989-0212-4CAB-9BEC-E0518AB5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FDAD9-B30C-433D-967B-809E0C01F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9123749" cy="9718786"/>
          </a:xfrm>
        </p:spPr>
        <p:txBody>
          <a:bodyPr/>
          <a:lstStyle/>
          <a:p>
            <a:r>
              <a:rPr lang="en-US" dirty="0"/>
              <a:t>RESTful API may evolve to a generic API-Notification service (not API-Records-specific)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7D46-23CF-496C-A45F-CB227D7C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06500" y="12682071"/>
            <a:ext cx="21971000" cy="487313"/>
          </a:xfrm>
        </p:spPr>
        <p:txBody>
          <a:bodyPr/>
          <a:lstStyle/>
          <a:p>
            <a:pPr algn="l"/>
            <a:r>
              <a:rPr lang="en-US"/>
              <a:t>OGC Testbed-18 | Secure Asynchronous Catalogues | D007 | Kickoff Meeting					</a:t>
            </a:r>
            <a:fld id="{86CB4B4D-7CA3-9044-876B-883B54F8677D}" type="slidenum">
              <a:rPr smtClean="0"/>
              <a:pPr algn="l"/>
              <a:t>16</a:t>
            </a:fld>
            <a:endParaRPr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37B4B9-44FE-4A91-BB3A-A4E56A8660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0F099-7943-4810-849B-99281EE5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337" y="546616"/>
            <a:ext cx="13495682" cy="127026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591503-2ADF-4A6B-8124-A84BBB2C2373}"/>
              </a:ext>
            </a:extLst>
          </p:cNvPr>
          <p:cNvSpPr/>
          <p:nvPr/>
        </p:nvSpPr>
        <p:spPr>
          <a:xfrm>
            <a:off x="9677400" y="5267739"/>
            <a:ext cx="4013200" cy="7636844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05973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">
            <a:extLst>
              <a:ext uri="{FF2B5EF4-FFF2-40B4-BE49-F238E27FC236}">
                <a16:creationId xmlns:a16="http://schemas.microsoft.com/office/drawing/2014/main" id="{1C55EB77-9B01-40C3-A83A-C1934CA0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047" y="4805633"/>
            <a:ext cx="9237345" cy="78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02CBC-11DC-44EA-A5C8-BA7692C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CSW Implementation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F559-8675-4384-A325-844DCA54F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GMU CSISS CSW</a:t>
            </a:r>
          </a:p>
          <a:p>
            <a:pPr lvl="1"/>
            <a:r>
              <a:rPr lang="en-US" dirty="0"/>
              <a:t>By George Mason University – Center for Spatial Information Science and Systems</a:t>
            </a:r>
          </a:p>
          <a:p>
            <a:pPr lvl="1"/>
            <a:r>
              <a:rPr lang="en-US" dirty="0"/>
              <a:t>Provides ISO19139 metadata records.</a:t>
            </a:r>
          </a:p>
          <a:p>
            <a:pPr lvl="1"/>
            <a:r>
              <a:rPr lang="en-US" dirty="0" err="1"/>
              <a:t>GeoBrain</a:t>
            </a:r>
            <a:r>
              <a:rPr lang="en-US" dirty="0"/>
              <a:t> Cloud – private cloud platform with more </a:t>
            </a:r>
            <a:br>
              <a:rPr lang="en-US" dirty="0"/>
            </a:br>
            <a:r>
              <a:rPr lang="en-US" dirty="0"/>
              <a:t>than 360 CPU 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7C51F-02C8-4DA8-AECA-A5EAB948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807D-202B-459C-AA32-9142856AF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17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BBDB8-28E2-4F3F-B5AA-F0EE7DF0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802" y="514350"/>
            <a:ext cx="3501894" cy="201665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ACB81EA-6107-4561-85EE-5F0096AF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7074" y="9174911"/>
            <a:ext cx="4439976" cy="332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2845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">
            <a:extLst>
              <a:ext uri="{FF2B5EF4-FFF2-40B4-BE49-F238E27FC236}">
                <a16:creationId xmlns:a16="http://schemas.microsoft.com/office/drawing/2014/main" id="{1C55EB77-9B01-40C3-A83A-C1934CA0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142" y="6184363"/>
            <a:ext cx="7955554" cy="67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02CBC-11DC-44EA-A5C8-BA7692C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CSW Implementation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F559-8675-4384-A325-844DCA54F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8281650" cy="9718786"/>
          </a:xfrm>
        </p:spPr>
        <p:txBody>
          <a:bodyPr>
            <a:normAutofit/>
          </a:bodyPr>
          <a:lstStyle/>
          <a:p>
            <a:r>
              <a:rPr lang="en-US" dirty="0"/>
              <a:t>Designed to be compared with OGC API-Records. To understand the differences and similarities when interacting with the two types of catalog services. </a:t>
            </a:r>
          </a:p>
          <a:p>
            <a:r>
              <a:rPr lang="en-US" dirty="0"/>
              <a:t>CSW catalogue service based on the CSW ISO AP Profile. </a:t>
            </a:r>
          </a:p>
          <a:p>
            <a:r>
              <a:rPr lang="en-US" dirty="0"/>
              <a:t>The demonstration of the interactions with the client was provided.</a:t>
            </a:r>
          </a:p>
          <a:p>
            <a:r>
              <a:rPr lang="en-US" dirty="0"/>
              <a:t>CSW query interface and operations for insert, update, delete...</a:t>
            </a:r>
          </a:p>
          <a:p>
            <a:r>
              <a:rPr lang="en-US" dirty="0"/>
              <a:t>Developer’s guide provides instructions.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7C51F-02C8-4DA8-AECA-A5EAB948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807D-202B-459C-AA32-9142856AF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18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BBDB8-28E2-4F3F-B5AA-F0EE7DF0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802" y="514350"/>
            <a:ext cx="3501894" cy="20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90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2CBC-11DC-44EA-A5C8-BA7692C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API-Records Implementation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F559-8675-4384-A325-844DCA54F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474" y="2785730"/>
            <a:ext cx="12487729" cy="9718786"/>
          </a:xfrm>
        </p:spPr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pyCSW</a:t>
            </a:r>
            <a:r>
              <a:rPr lang="en-US" dirty="0"/>
              <a:t> implementation</a:t>
            </a:r>
          </a:p>
          <a:p>
            <a:endParaRPr lang="en-US" dirty="0"/>
          </a:p>
          <a:p>
            <a:r>
              <a:rPr lang="en-US" dirty="0"/>
              <a:t>Populated with various metadata: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ESA Proba-1 granule and collection metadata in ISO19139 format served by </a:t>
            </a:r>
            <a:r>
              <a:rPr lang="en-US" dirty="0" err="1"/>
              <a:t>by</a:t>
            </a:r>
            <a:r>
              <a:rPr lang="en-US" dirty="0"/>
              <a:t> </a:t>
            </a:r>
            <a:r>
              <a:rPr lang="en-US" dirty="0" err="1"/>
              <a:t>FedEO</a:t>
            </a:r>
            <a:r>
              <a:rPr lang="en-US" dirty="0"/>
              <a:t> (EOVOC).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Agentschap</a:t>
            </a:r>
            <a:r>
              <a:rPr lang="en-US" dirty="0"/>
              <a:t>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Vlaanderen</a:t>
            </a:r>
            <a:r>
              <a:rPr lang="en-US" dirty="0"/>
              <a:t> metadata records (Belgium)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7C51F-02C8-4DA8-AECA-A5EAB948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807D-202B-459C-AA32-9142856AF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19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07481-599E-40C8-BEBF-B06A17A5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334863"/>
            <a:ext cx="12192000" cy="110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79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Testbed-18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/>
              <a:t>Scenario and research questions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Conclusion and next steps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16F64-FC2C-41BC-B494-DFD77B850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FBE8-85B4-49E5-9642-E18D8754F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9321632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3B5D-074C-4457-BDAB-5C4D9275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Implementation - React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FDB0C-657D-4A4F-8BBD-B865FA0C5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Helyx</a:t>
            </a:r>
            <a:r>
              <a:rPr lang="en-US" dirty="0"/>
              <a:t> Client (node.js, React JavaScript)</a:t>
            </a:r>
          </a:p>
          <a:p>
            <a:pPr lvl="1"/>
            <a:r>
              <a:rPr lang="en-US" sz="4000" dirty="0"/>
              <a:t>Accesses OGC API-Records + Subscription: e.g. </a:t>
            </a:r>
            <a:r>
              <a:rPr lang="en-US" sz="4000" dirty="0" err="1"/>
              <a:t>FedEO</a:t>
            </a:r>
            <a:r>
              <a:rPr lang="en-US" sz="4000" dirty="0"/>
              <a:t> ESA Proba-1 granule metadata.</a:t>
            </a:r>
            <a:endParaRPr lang="en-BE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66436-6880-49AC-8BBE-15C864698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EBA7-6D49-4F96-9D94-1CFA0F99F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20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FFBD6-DE44-470F-89AC-5082D533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084" y="701245"/>
            <a:ext cx="5296400" cy="1980393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:a16="http://schemas.microsoft.com/office/drawing/2014/main" id="{D9DFDEED-9AC0-4BD2-845B-6D98BD55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4743017"/>
            <a:ext cx="18732796" cy="93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507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878A-AD4B-4976-8E14-849FB9AD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Implementation - React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4D18-816A-412C-9CDB-73B342F1C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also interacts with OGC CSW Server (GMU) serving ISO19139 metadata.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E5D9-6341-4FB7-A6DD-0BDD9C0C9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48341-4780-4537-99B3-6D84029A7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21</a:t>
            </a:fld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1AAEB-C04B-4F34-805D-A63358C1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49" y="4617422"/>
            <a:ext cx="18146889" cy="90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429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BEDB-CEF4-48BA-8CD5-2D46F222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Implementation - Notebook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8C57D-E0AB-43E0-9A4A-2B1DED6FD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1709400" cy="9718786"/>
          </a:xfrm>
        </p:spPr>
        <p:txBody>
          <a:bodyPr/>
          <a:lstStyle/>
          <a:p>
            <a:r>
              <a:rPr lang="en-US" dirty="0"/>
              <a:t>Additional integration tests (TIE) with </a:t>
            </a:r>
            <a:r>
              <a:rPr lang="en-US" dirty="0" err="1"/>
              <a:t>Jupyter</a:t>
            </a:r>
            <a:r>
              <a:rPr lang="en-US" dirty="0"/>
              <a:t> Notebook Client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Included as Annex A in the Engineering report (</a:t>
            </a:r>
            <a:r>
              <a:rPr lang="en-US" dirty="0" err="1"/>
              <a:t>nbconvert</a:t>
            </a:r>
            <a:r>
              <a:rPr lang="en-US" dirty="0"/>
              <a:t> | </a:t>
            </a:r>
            <a:r>
              <a:rPr lang="en-US" dirty="0" err="1"/>
              <a:t>pandoc</a:t>
            </a:r>
            <a:r>
              <a:rPr lang="en-US" dirty="0"/>
              <a:t>).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CB135-BEAA-48C0-A288-E8BA0014B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87940-FE29-4865-B291-27937FE90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22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6D1A8-9A1C-496D-9404-CFF0578C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8105774"/>
            <a:ext cx="13625513" cy="469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0731D-5BD5-422E-8BDD-77664CFE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1" y="2243942"/>
            <a:ext cx="12017830" cy="8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337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4406-E9D1-406E-9B81-C8F64F7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Implementation - Notebook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C37A-5FFC-4339-B906-4AE4CF1E6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Interacts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Identity </a:t>
            </a:r>
            <a:r>
              <a:rPr lang="fr-BE" dirty="0" err="1"/>
              <a:t>Mgt</a:t>
            </a:r>
            <a:r>
              <a:rPr lang="fr-BE" dirty="0"/>
              <a:t> Server (D115) to </a:t>
            </a:r>
            <a:r>
              <a:rPr lang="fr-BE" dirty="0" err="1"/>
              <a:t>obtain</a:t>
            </a:r>
            <a:r>
              <a:rPr lang="fr-BE" dirty="0"/>
              <a:t> </a:t>
            </a:r>
            <a:r>
              <a:rPr lang="fr-BE" i="1" dirty="0" err="1"/>
              <a:t>access_token</a:t>
            </a:r>
            <a:r>
              <a:rPr lang="fr-BE" i="1" dirty="0"/>
              <a:t> </a:t>
            </a:r>
            <a:r>
              <a:rPr lang="fr-BE" dirty="0"/>
              <a:t>(</a:t>
            </a:r>
            <a:r>
              <a:rPr lang="fr-BE" dirty="0" err="1"/>
              <a:t>OAuth</a:t>
            </a:r>
            <a:r>
              <a:rPr lang="fr-BE" dirty="0"/>
              <a:t>) for use in </a:t>
            </a:r>
            <a:r>
              <a:rPr lang="fr-BE" dirty="0" err="1"/>
              <a:t>secured</a:t>
            </a:r>
            <a:r>
              <a:rPr lang="fr-BE" dirty="0"/>
              <a:t> calls:</a:t>
            </a:r>
          </a:p>
          <a:p>
            <a:r>
              <a:rPr lang="fr-BE" dirty="0"/>
              <a:t>Use of Proof of Possession (</a:t>
            </a:r>
            <a:r>
              <a:rPr lang="fr-BE" dirty="0" err="1"/>
              <a:t>DPoP</a:t>
            </a:r>
            <a:r>
              <a:rPr lang="fr-BE" dirty="0"/>
              <a:t>) </a:t>
            </a:r>
            <a:r>
              <a:rPr lang="fr-BE" dirty="0" err="1"/>
              <a:t>access_token</a:t>
            </a:r>
            <a:r>
              <a:rPr lang="fr-BE" dirty="0"/>
              <a:t> (RFC7800) </a:t>
            </a:r>
            <a:r>
              <a:rPr lang="fr-BE" dirty="0" err="1"/>
              <a:t>is</a:t>
            </a:r>
            <a:r>
              <a:rPr lang="fr-BE" dirty="0"/>
              <a:t> future </a:t>
            </a:r>
            <a:r>
              <a:rPr lang="fr-BE" dirty="0" err="1"/>
              <a:t>work</a:t>
            </a:r>
            <a:r>
              <a:rPr lang="fr-BE" dirty="0"/>
              <a:t>.  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16D05-C5F6-4BE5-88C4-B362C1C65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18FBD-CD6F-4C03-9295-B430B7B1E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23</a:t>
            </a:fld>
            <a:endParaRPr lang="en-BE" dirty="0"/>
          </a:p>
        </p:txBody>
      </p:sp>
      <p:pic>
        <p:nvPicPr>
          <p:cNvPr id="1026" name="Picture 2" descr="image.png">
            <a:extLst>
              <a:ext uri="{FF2B5EF4-FFF2-40B4-BE49-F238E27FC236}">
                <a16:creationId xmlns:a16="http://schemas.microsoft.com/office/drawing/2014/main" id="{B645635E-157C-4178-A75B-FC8D08CA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10" y="5665487"/>
            <a:ext cx="14958809" cy="71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DE40C-FE26-4BB5-97F4-64DBEAB1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54" y="3853084"/>
            <a:ext cx="14219846" cy="6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66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C0C1-BEB9-476C-8304-0CF0EE5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Implementation - Notebook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8D6B-2EA5-4A23-B0BC-0295C2BB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0985500" cy="9718786"/>
          </a:xfrm>
        </p:spPr>
        <p:txBody>
          <a:bodyPr/>
          <a:lstStyle/>
          <a:p>
            <a:r>
              <a:rPr lang="fr-BE" dirty="0" err="1"/>
              <a:t>FedEO</a:t>
            </a:r>
            <a:r>
              <a:rPr lang="fr-BE" dirty="0"/>
              <a:t> ISO19139 granule </a:t>
            </a:r>
            <a:r>
              <a:rPr lang="fr-BE" dirty="0" err="1"/>
              <a:t>metadata</a:t>
            </a:r>
            <a:r>
              <a:rPr lang="fr-BE" dirty="0"/>
              <a:t> </a:t>
            </a:r>
            <a:r>
              <a:rPr lang="fr-BE" dirty="0" err="1"/>
              <a:t>retrieved</a:t>
            </a:r>
            <a:r>
              <a:rPr lang="fr-BE" dirty="0"/>
              <a:t> and </a:t>
            </a:r>
            <a:r>
              <a:rPr lang="fr-BE" dirty="0" err="1"/>
              <a:t>stored</a:t>
            </a:r>
            <a:r>
              <a:rPr lang="fr-BE" dirty="0"/>
              <a:t> in OGC API-Records server </a:t>
            </a:r>
            <a:r>
              <a:rPr lang="fr-BE" dirty="0" err="1"/>
              <a:t>using</a:t>
            </a:r>
            <a:r>
              <a:rPr lang="fr-BE" dirty="0"/>
              <a:t> Data </a:t>
            </a:r>
            <a:r>
              <a:rPr lang="fr-BE" dirty="0" err="1"/>
              <a:t>Centric</a:t>
            </a:r>
            <a:r>
              <a:rPr lang="fr-BE" dirty="0"/>
              <a:t> Security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B6D8-324C-4C52-8012-57F996D64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B9465-8519-45A9-8AD7-70283920A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24</a:t>
            </a:fld>
            <a:endParaRPr lang="en-BE" dirty="0"/>
          </a:p>
        </p:txBody>
      </p:sp>
      <p:pic>
        <p:nvPicPr>
          <p:cNvPr id="7" name="Picture 2" descr="image.png">
            <a:extLst>
              <a:ext uri="{FF2B5EF4-FFF2-40B4-BE49-F238E27FC236}">
                <a16:creationId xmlns:a16="http://schemas.microsoft.com/office/drawing/2014/main" id="{04165780-C45B-4957-93FD-D4A9E03C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1" y="6279029"/>
            <a:ext cx="13406599" cy="69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FC236-6680-49E8-8C12-3CCC1B57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961" y="2614686"/>
            <a:ext cx="12217039" cy="62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97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46F1-10A7-48C1-86D9-FBB0BBAA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3726B-7CB0-47FB-8DFB-2233451B2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 err="1"/>
              <a:t>Get</a:t>
            </a:r>
            <a:r>
              <a:rPr lang="fr-BE" dirty="0"/>
              <a:t> record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FedEO</a:t>
            </a:r>
            <a:r>
              <a:rPr lang="fr-BE" dirty="0"/>
              <a:t> and insert </a:t>
            </a:r>
            <a:r>
              <a:rPr lang="fr-BE" dirty="0" err="1"/>
              <a:t>encrypted</a:t>
            </a:r>
            <a:r>
              <a:rPr lang="fr-BE" dirty="0"/>
              <a:t> in the OGC API-Records…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589C4-1FA5-4606-A111-517441460A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FC05F-C9CE-48F7-931A-68A87CD77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25</a:t>
            </a:fld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86EC3-7F6D-495A-BBAC-7D1DB401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5" y="5489081"/>
            <a:ext cx="22979132" cy="5441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D230C-D278-4159-9D21-CDED2AEC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5" y="10991969"/>
            <a:ext cx="22979132" cy="1805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18E7E-65A3-4EB1-890C-9B81ADDBC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43"/>
          <a:stretch/>
        </p:blipFill>
        <p:spPr>
          <a:xfrm>
            <a:off x="822035" y="2294398"/>
            <a:ext cx="23107225" cy="111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118BC-C176-4F55-AC81-BA1C69C01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35" y="3568687"/>
            <a:ext cx="22979132" cy="956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7D742-9AB4-42F0-B233-1CF0CE5ED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35" y="785050"/>
            <a:ext cx="26562241" cy="13470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7A77F1-B6C3-4D32-87EB-3C4D7F7454C5}"/>
              </a:ext>
            </a:extLst>
          </p:cNvPr>
          <p:cNvSpPr/>
          <p:nvPr/>
        </p:nvSpPr>
        <p:spPr>
          <a:xfrm>
            <a:off x="23656282" y="769579"/>
            <a:ext cx="1621467" cy="1216137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878B14C-0C31-475C-9500-4AE5FB34B3E3}"/>
              </a:ext>
            </a:extLst>
          </p:cNvPr>
          <p:cNvSpPr/>
          <p:nvPr/>
        </p:nvSpPr>
        <p:spPr>
          <a:xfrm>
            <a:off x="15261648" y="8346332"/>
            <a:ext cx="5964105" cy="2984005"/>
          </a:xfrm>
          <a:prstGeom prst="wedgeRoundRectCallout">
            <a:avLst>
              <a:gd name="adj1" fmla="val -84312"/>
              <a:gd name="adj2" fmla="val 64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Few lines of code required as standards-based solution (JWT, JWE, JWK, ..) available in open-source libraries.</a:t>
            </a:r>
            <a:endParaRPr kumimoji="0" lang="en-BE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4170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3;p12"/>
          <p:cNvSpPr txBox="1">
            <a:spLocks noGrp="1"/>
          </p:cNvSpPr>
          <p:nvPr>
            <p:ph type="title"/>
          </p:nvPr>
        </p:nvSpPr>
        <p:spPr>
          <a:xfrm>
            <a:off x="1676399" y="361951"/>
            <a:ext cx="22516011" cy="2651126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Conclusion and next steps</a:t>
            </a:r>
            <a:endParaRPr dirty="0"/>
          </a:p>
        </p:txBody>
      </p:sp>
      <p:sp>
        <p:nvSpPr>
          <p:cNvPr id="82" name="Google Shape;74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3361" indent="-233361">
              <a:spcBef>
                <a:spcPts val="0"/>
              </a:spcBef>
            </a:lvl1pPr>
          </a:lstStyle>
          <a:p>
            <a:r>
              <a:rPr lang="en-US" dirty="0"/>
              <a:t> Secure Asynchronous Catalog task in TestBed-18</a:t>
            </a:r>
          </a:p>
          <a:p>
            <a:pPr lvl="1"/>
            <a:r>
              <a:rPr lang="en-US" dirty="0"/>
              <a:t>Solutions proposed for subscriptions, data centric security and use of ISO workflows in a JSON environment (API-Records).</a:t>
            </a:r>
          </a:p>
          <a:p>
            <a:pPr lvl="1"/>
            <a:r>
              <a:rPr lang="en-US" dirty="0"/>
              <a:t>Complementary to discovery scenarios considered in WGISS (IDN, CMR, </a:t>
            </a:r>
            <a:r>
              <a:rPr lang="en-US" dirty="0" err="1"/>
              <a:t>FedEO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FedEO</a:t>
            </a:r>
            <a:r>
              <a:rPr lang="en-US" dirty="0"/>
              <a:t> ISO19139 collection and granule metadata used for testing.</a:t>
            </a:r>
          </a:p>
          <a:p>
            <a:pPr lvl="2"/>
            <a:r>
              <a:rPr lang="en-US" dirty="0"/>
              <a:t>DCS and asynchronous solutions apply equally well to OpenSearch or other OGC (JSON) API.</a:t>
            </a:r>
          </a:p>
          <a:p>
            <a:pPr lvl="1"/>
            <a:r>
              <a:rPr lang="en-US" dirty="0"/>
              <a:t>All info will become available in Engineering Reports OGC 22-018 and OGC 22-014 (ERs).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F3E32-2635-43F5-B43A-457786542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8ADA8-B681-44EC-95F1-DEC8C547D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26</a:t>
            </a:fld>
            <a:endParaRPr lang="en-BE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3;p12"/>
          <p:cNvSpPr txBox="1">
            <a:spLocks noGrp="1"/>
          </p:cNvSpPr>
          <p:nvPr>
            <p:ph type="title"/>
          </p:nvPr>
        </p:nvSpPr>
        <p:spPr>
          <a:xfrm>
            <a:off x="1676399" y="361951"/>
            <a:ext cx="22516011" cy="2651126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Conclusion and next steps</a:t>
            </a:r>
            <a:endParaRPr dirty="0"/>
          </a:p>
        </p:txBody>
      </p:sp>
      <p:sp>
        <p:nvSpPr>
          <p:cNvPr id="82" name="Google Shape;74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33361" indent="-233361">
              <a:spcBef>
                <a:spcPts val="0"/>
              </a:spcBef>
            </a:lvl1pPr>
          </a:lstStyle>
          <a:p>
            <a:r>
              <a:rPr lang="en-US" dirty="0"/>
              <a:t> Next steps:</a:t>
            </a:r>
          </a:p>
          <a:p>
            <a:pPr lvl="1"/>
            <a:r>
              <a:rPr lang="en-US" dirty="0"/>
              <a:t>31/10/22 - Near-Final ERs posted to Pending &amp; WG review requested</a:t>
            </a:r>
          </a:p>
          <a:p>
            <a:pPr lvl="1"/>
            <a:r>
              <a:rPr lang="en-US" dirty="0"/>
              <a:t>11/2022 – Final ER OGC 22-014 and OGC-22-018 posted to pending.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F3E32-2635-43F5-B43A-457786542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8ADA8-B681-44EC-95F1-DEC8C547D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27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3F131-0BF1-A9B2-C2C5-3EAD5E9E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820" y="7346949"/>
            <a:ext cx="15150359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1023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98" y="1270000"/>
            <a:ext cx="9344152" cy="10780776"/>
          </a:xfrm>
          <a:prstGeom prst="rect">
            <a:avLst/>
          </a:prstGeom>
        </p:spPr>
      </p:pic>
      <p:sp>
        <p:nvSpPr>
          <p:cNvPr id="331" name="Thank You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32" name="Community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Community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0F045-3124-40EF-95C8-31D3FF5842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527D-A765-4A7F-8931-71B33603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Testbed-18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22AFF-C69E-4E16-8870-818E6960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2220742" cy="9718786"/>
          </a:xfrm>
        </p:spPr>
        <p:txBody>
          <a:bodyPr/>
          <a:lstStyle/>
          <a:p>
            <a:r>
              <a:rPr lang="en-US" dirty="0"/>
              <a:t>Yearly OGC Innovation Program initiative</a:t>
            </a:r>
          </a:p>
          <a:p>
            <a:r>
              <a:rPr lang="en-US" dirty="0"/>
              <a:t>2022: Testbed 18</a:t>
            </a:r>
          </a:p>
          <a:p>
            <a:r>
              <a:rPr lang="en-US" dirty="0"/>
              <a:t>Secure Asynchronous Catalogs: one of the activities</a:t>
            </a:r>
          </a:p>
          <a:p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46F8B-4A5D-499C-AA78-EBF3B11D4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A5217-D438-4F4C-82A9-60A009F58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3</a:t>
            </a:fld>
            <a:endParaRPr lang="en-BE" dirty="0"/>
          </a:p>
        </p:txBody>
      </p:sp>
      <p:pic>
        <p:nvPicPr>
          <p:cNvPr id="6" name="Google Shape;85;p9">
            <a:extLst>
              <a:ext uri="{FF2B5EF4-FFF2-40B4-BE49-F238E27FC236}">
                <a16:creationId xmlns:a16="http://schemas.microsoft.com/office/drawing/2014/main" id="{A8CDC98E-A8DF-4CE5-830F-78396D5CF0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3894" y="784058"/>
            <a:ext cx="11767391" cy="124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;p10">
            <a:extLst>
              <a:ext uri="{FF2B5EF4-FFF2-40B4-BE49-F238E27FC236}">
                <a16:creationId xmlns:a16="http://schemas.microsoft.com/office/drawing/2014/main" id="{C39297C1-9071-4441-91F5-E178ADFB12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499" y="6858000"/>
            <a:ext cx="11159672" cy="5646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88A24F6-ED96-47F9-A409-A002F887E1D3}"/>
              </a:ext>
            </a:extLst>
          </p:cNvPr>
          <p:cNvSpPr/>
          <p:nvPr/>
        </p:nvSpPr>
        <p:spPr>
          <a:xfrm rot="16200000">
            <a:off x="10957087" y="5405954"/>
            <a:ext cx="1793965" cy="1804947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19662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Testbed-18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Thread: Catalogs, Filtering, and Moving Features (CMF)</a:t>
            </a:r>
          </a:p>
          <a:p>
            <a:r>
              <a:rPr lang="en-US" dirty="0"/>
              <a:t>Task: Secure, Asynchronous Catalog</a:t>
            </a:r>
          </a:p>
        </p:txBody>
      </p:sp>
      <p:pic>
        <p:nvPicPr>
          <p:cNvPr id="4" name="Google Shape;218;p24">
            <a:extLst>
              <a:ext uri="{FF2B5EF4-FFF2-40B4-BE49-F238E27FC236}">
                <a16:creationId xmlns:a16="http://schemas.microsoft.com/office/drawing/2014/main" id="{E96ADA7C-5F0B-4B00-8757-C5885F732C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9755"/>
          <a:stretch/>
        </p:blipFill>
        <p:spPr>
          <a:xfrm>
            <a:off x="3994859" y="4024176"/>
            <a:ext cx="16394282" cy="905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27423-B4CF-4B75-AC26-1C2F0712B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D5DEBB-9101-49D7-B1C6-F685DD29E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4</a:t>
            </a:fld>
            <a:endParaRPr lang="en-BE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7F2D-9208-4A19-A8D8-42F1EA19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Secure Asynchronous Catalogs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74DC-95D4-4140-9D6E-B9B74B10F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Sponsor: UK </a:t>
            </a:r>
            <a:r>
              <a:rPr lang="en-US" dirty="0" err="1"/>
              <a:t>Defence</a:t>
            </a:r>
            <a:r>
              <a:rPr lang="en-US" dirty="0"/>
              <a:t> Science and Technology Laboratory (UK-DSTL)</a:t>
            </a:r>
          </a:p>
          <a:p>
            <a:r>
              <a:rPr lang="en-US" dirty="0"/>
              <a:t>Participants:</a:t>
            </a:r>
          </a:p>
          <a:p>
            <a:pPr lvl="2"/>
            <a:r>
              <a:rPr lang="en-US" dirty="0"/>
              <a:t>GMU (USA)</a:t>
            </a:r>
          </a:p>
          <a:p>
            <a:pPr lvl="2"/>
            <a:r>
              <a:rPr lang="en-US" dirty="0" err="1"/>
              <a:t>Helyx</a:t>
            </a:r>
            <a:r>
              <a:rPr lang="en-US" dirty="0"/>
              <a:t> (UK)</a:t>
            </a:r>
          </a:p>
          <a:p>
            <a:pPr lvl="2"/>
            <a:r>
              <a:rPr lang="en-US" dirty="0"/>
              <a:t>Secure Dimensions (Germany)</a:t>
            </a:r>
          </a:p>
          <a:p>
            <a:pPr lvl="2"/>
            <a:r>
              <a:rPr lang="en-US" dirty="0" err="1"/>
              <a:t>Spacebel</a:t>
            </a:r>
            <a:r>
              <a:rPr lang="en-US" dirty="0"/>
              <a:t> (Belgium)</a:t>
            </a:r>
          </a:p>
          <a:p>
            <a:endParaRPr lang="en-US" dirty="0"/>
          </a:p>
          <a:p>
            <a:r>
              <a:rPr lang="en-US" dirty="0"/>
              <a:t>Deliverables:</a:t>
            </a:r>
          </a:p>
          <a:p>
            <a:pPr lvl="2"/>
            <a:r>
              <a:rPr lang="en-US" dirty="0"/>
              <a:t>Public Engineering Reports: OGC 22-014, OGC 22-018</a:t>
            </a:r>
          </a:p>
          <a:p>
            <a:pPr lvl="2"/>
            <a:r>
              <a:rPr lang="en-US" dirty="0"/>
              <a:t>Demonstrators</a:t>
            </a:r>
          </a:p>
          <a:p>
            <a:pPr lvl="1"/>
            <a:endParaRPr lang="en-US" dirty="0"/>
          </a:p>
          <a:p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EE4E6-12C9-4BCF-9A79-42A973171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5986-80F9-4D5B-B8EC-E8A686C73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5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06B43-F815-45FC-8E88-28AFFAD2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184" y="6106550"/>
            <a:ext cx="5277716" cy="73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2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Task Objectives</a:t>
            </a:r>
            <a:endParaRPr dirty="0"/>
          </a:p>
        </p:txBody>
      </p:sp>
      <p:sp>
        <p:nvSpPr>
          <p:cNvPr id="86" name="Google Shape;8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33361" indent="-233361">
              <a:spcBef>
                <a:spcPts val="0"/>
              </a:spcBef>
            </a:lvl1pPr>
          </a:lstStyle>
          <a:p>
            <a:r>
              <a:rPr lang="en-US" dirty="0"/>
              <a:t> Address research questions:</a:t>
            </a:r>
          </a:p>
          <a:p>
            <a:pPr marL="2171700" lvl="1" indent="-1028700">
              <a:buFont typeface="+mj-lt"/>
              <a:buAutoNum type="arabicPeriod"/>
            </a:pPr>
            <a:r>
              <a:rPr lang="en-US" dirty="0"/>
              <a:t>Can OGC API-Records support classical discovery workflows (OGC CSW/ISO 19115)</a:t>
            </a:r>
          </a:p>
          <a:p>
            <a:pPr marL="2171700" lvl="1" indent="-1028700">
              <a:buFont typeface="+mj-lt"/>
              <a:buAutoNum type="arabicPeriod"/>
            </a:pPr>
            <a:r>
              <a:rPr lang="en-US" dirty="0"/>
              <a:t>Establish asynchronous communication (subscribe to search results)</a:t>
            </a:r>
          </a:p>
          <a:p>
            <a:pPr marL="2171700" lvl="1" indent="-1028700">
              <a:buFont typeface="+mj-lt"/>
              <a:buAutoNum type="arabicPeriod"/>
            </a:pPr>
            <a:r>
              <a:rPr lang="en-US" dirty="0"/>
              <a:t>Apply “Data Centric Security” (DCS)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880A7-EDA0-4122-A5AD-A15B168B0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275DD-05DC-4F24-A497-0C929773F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6</a:t>
            </a:fld>
            <a:endParaRPr lang="en-BE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7F2D-9208-4A19-A8D8-42F1EA19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versus EO Use Cases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74DC-95D4-4140-9D6E-B9B74B10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7492317" cy="97187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Asynchronous Communication</a:t>
            </a:r>
          </a:p>
          <a:p>
            <a:pPr lvl="1"/>
            <a:r>
              <a:rPr lang="en-US" sz="4400" dirty="0"/>
              <a:t>Support (catalogue) users who run the same query over and over again: get notified when additional results become available or resources change.  Example: images from X over Paris with cloud-cover less than Y.</a:t>
            </a:r>
          </a:p>
          <a:p>
            <a:pPr lvl="1"/>
            <a:r>
              <a:rPr lang="en-US" sz="4400" dirty="0"/>
              <a:t>Support (incremental) harvesters.  Notify when new records become available or are updated corresponding to search criteria.</a:t>
            </a:r>
          </a:p>
          <a:p>
            <a:pPr lvl="1"/>
            <a:endParaRPr lang="en-US" dirty="0"/>
          </a:p>
          <a:p>
            <a:r>
              <a:rPr lang="en-US" dirty="0"/>
              <a:t>Data Centric Security</a:t>
            </a:r>
          </a:p>
          <a:p>
            <a:pPr lvl="1"/>
            <a:r>
              <a:rPr lang="en-US" sz="4400" dirty="0"/>
              <a:t>Exchange encrypted/signed metadata records/results making them unreadable when not authorized (e.g. confidential, paying, DRM, …)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EE4E6-12C9-4BCF-9A79-42A973171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5986-80F9-4D5B-B8EC-E8A686C73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3D33A-00AE-47DF-BEAB-73A69CD0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247" y="2731966"/>
            <a:ext cx="5199530" cy="4885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46517-ED33-4074-8F82-F00B1F42E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587" y="7963661"/>
            <a:ext cx="45148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83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6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Discovery Scenario</a:t>
            </a:r>
            <a:endParaRPr dirty="0"/>
          </a:p>
        </p:txBody>
      </p:sp>
      <p:sp>
        <p:nvSpPr>
          <p:cNvPr id="78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3657" y="4456792"/>
            <a:ext cx="21031200" cy="95181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3361" indent="-233361">
              <a:spcBef>
                <a:spcPts val="0"/>
              </a:spcBef>
            </a:lvl1pPr>
          </a:lstStyle>
          <a:p>
            <a:pPr lvl="1"/>
            <a:r>
              <a:rPr lang="en-US" dirty="0"/>
              <a:t>Synchronous and asynchronous access (subscription) to catalogue</a:t>
            </a:r>
          </a:p>
          <a:p>
            <a:pPr lvl="1"/>
            <a:r>
              <a:rPr lang="en-US" dirty="0"/>
              <a:t>Metadata publisher with CRUD access to catalogue</a:t>
            </a:r>
          </a:p>
          <a:p>
            <a:pPr lvl="1"/>
            <a:r>
              <a:rPr lang="en-US" dirty="0"/>
              <a:t>Search processes supported in a classical OGC CSW environment (ISO19115:2014, ISO19115:2003). </a:t>
            </a:r>
          </a:p>
          <a:p>
            <a:pPr lvl="2"/>
            <a:r>
              <a:rPr lang="en-US" dirty="0"/>
              <a:t>Tailoring of OGC API-Records</a:t>
            </a:r>
          </a:p>
          <a:p>
            <a:pPr lvl="1"/>
            <a:r>
              <a:rPr lang="en-US" dirty="0"/>
              <a:t>Apply Data Centric Security: </a:t>
            </a:r>
          </a:p>
          <a:p>
            <a:pPr lvl="2"/>
            <a:r>
              <a:rPr lang="en-US" dirty="0"/>
              <a:t>Synchronous communication (search)</a:t>
            </a:r>
          </a:p>
          <a:p>
            <a:pPr lvl="2"/>
            <a:r>
              <a:rPr lang="en-US" dirty="0"/>
              <a:t>Asynchronous communication (subscription)</a:t>
            </a:r>
          </a:p>
          <a:p>
            <a:pPr lvl="2"/>
            <a:r>
              <a:rPr lang="en-US" dirty="0"/>
              <a:t>Create/update/delete operations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838FC-CBEB-410A-A0E0-58D9F7A7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7" y="361951"/>
            <a:ext cx="11591080" cy="39118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B2CD-CBEB-47A7-93DD-578FE22EA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D3FB-4FBD-47F5-9ABD-4D222ABAE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8</a:t>
            </a:fld>
            <a:endParaRPr lang="en-BE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C420-DDC9-48D5-9D3E-ECC31332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Report – OGC 22-018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155C4-8F43-42AE-A12F-53659854C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4C0B7-A6C7-4329-A03B-C66B26AC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749893"/>
            <a:ext cx="7625879" cy="971878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E3894-89B4-4604-A8B1-FC335532C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WGISS-54 | Data Discovery and Access | Secure Asynchronous Catalogs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D5B77-CDEB-4D78-9369-968596AEC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629B8-7847-414A-9E33-21A686832D44}" type="slidenum">
              <a:rPr lang="en-BE" smtClean="0"/>
              <a:pPr/>
              <a:t>9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7F99B-373A-47ED-BE52-9B022D5F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823" y="2713920"/>
            <a:ext cx="12019953" cy="97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43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11783</TotalTime>
  <Words>1466</Words>
  <Application>Microsoft Office PowerPoint</Application>
  <PresentationFormat>Custom</PresentationFormat>
  <Paragraphs>214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 Neue</vt:lpstr>
      <vt:lpstr>Helvetica Neue Medium</vt:lpstr>
      <vt:lpstr>Mont Book</vt:lpstr>
      <vt:lpstr>30_BasicColor</vt:lpstr>
      <vt:lpstr>OGC Testbed-18:  Secure Asynch. Catalogs</vt:lpstr>
      <vt:lpstr>Outline</vt:lpstr>
      <vt:lpstr>OGC Testbed-18</vt:lpstr>
      <vt:lpstr>OGC Testbed-18 </vt:lpstr>
      <vt:lpstr>Task: Secure Asynchronous Catalogs</vt:lpstr>
      <vt:lpstr> Task Objectives</vt:lpstr>
      <vt:lpstr>Objectives versus EO Use Cases</vt:lpstr>
      <vt:lpstr> Discovery Scenario</vt:lpstr>
      <vt:lpstr>Engineering Report – OGC 22-018</vt:lpstr>
      <vt:lpstr> Data Centric Security (DCS)</vt:lpstr>
      <vt:lpstr>DCS Security</vt:lpstr>
      <vt:lpstr>DCS Security</vt:lpstr>
      <vt:lpstr>DCS Security</vt:lpstr>
      <vt:lpstr>Asynchronous Communication</vt:lpstr>
      <vt:lpstr>Subscriptions</vt:lpstr>
      <vt:lpstr>Subscriptions</vt:lpstr>
      <vt:lpstr>OGC CSW Implementation</vt:lpstr>
      <vt:lpstr>OGC CSW Implementation</vt:lpstr>
      <vt:lpstr>OGC API-Records Implementation</vt:lpstr>
      <vt:lpstr>Client Implementation - React</vt:lpstr>
      <vt:lpstr>Client Implementation - React</vt:lpstr>
      <vt:lpstr>Client Implementation - Notebook</vt:lpstr>
      <vt:lpstr>Client Implementation - Notebook</vt:lpstr>
      <vt:lpstr>Client Implementation - Notebook</vt:lpstr>
      <vt:lpstr>PowerPoint Presentation</vt:lpstr>
      <vt:lpstr> Conclusion and next steps</vt:lpstr>
      <vt:lpstr> Conclusion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Coene</dc:creator>
  <cp:lastModifiedBy>Yves Coene</cp:lastModifiedBy>
  <cp:revision>202</cp:revision>
  <dcterms:modified xsi:type="dcterms:W3CDTF">2022-09-30T07:48:28Z</dcterms:modified>
</cp:coreProperties>
</file>