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32"/>
  </p:notesMasterIdLst>
  <p:handoutMasterIdLst>
    <p:handoutMasterId r:id="rId33"/>
  </p:handoutMasterIdLst>
  <p:sldIdLst>
    <p:sldId id="256" r:id="rId9"/>
    <p:sldId id="875" r:id="rId10"/>
    <p:sldId id="430" r:id="rId11"/>
    <p:sldId id="869" r:id="rId12"/>
    <p:sldId id="878" r:id="rId13"/>
    <p:sldId id="879" r:id="rId14"/>
    <p:sldId id="439" r:id="rId15"/>
    <p:sldId id="895" r:id="rId16"/>
    <p:sldId id="880" r:id="rId17"/>
    <p:sldId id="896" r:id="rId18"/>
    <p:sldId id="884" r:id="rId19"/>
    <p:sldId id="881" r:id="rId20"/>
    <p:sldId id="893" r:id="rId21"/>
    <p:sldId id="882" r:id="rId22"/>
    <p:sldId id="894" r:id="rId23"/>
    <p:sldId id="891" r:id="rId24"/>
    <p:sldId id="892" r:id="rId25"/>
    <p:sldId id="883" r:id="rId26"/>
    <p:sldId id="890" r:id="rId27"/>
    <p:sldId id="887" r:id="rId28"/>
    <p:sldId id="889" r:id="rId29"/>
    <p:sldId id="888" r:id="rId30"/>
    <p:sldId id="463" r:id="rId31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8" autoAdjust="0"/>
    <p:restoredTop sz="85522" autoAdjust="0"/>
  </p:normalViewPr>
  <p:slideViewPr>
    <p:cSldViewPr snapToGrid="0">
      <p:cViewPr varScale="1">
        <p:scale>
          <a:sx n="91" d="100"/>
          <a:sy n="91" d="100"/>
        </p:scale>
        <p:origin x="564" y="114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9/28/2022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https://earth.esa.int/eogateway/news/new-version-of-the-fedeo-client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5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aseline="0" dirty="0"/>
              <a:t>https://cmr.earthdata.nasa.gov/search/collections.umm_json?provider_id=FedEO&amp;data_center=DE/DLR&amp;pretty=true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aseline="0" dirty="0"/>
              <a:t>https://cmr.earthdata.nasa.gov/search/collections.umm_json?provider_id=FedEO&amp;data_center=VITO&amp;pretty=true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aseline="0" dirty="0"/>
              <a:t>https://cmr.earthdata.nasa.gov/search/collections.umm_json?provider_id=ESA&amp;data_center=ESA/ESRIN&amp;pretty=true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aseline="0" dirty="0"/>
              <a:t>https://access.earthdata.nasa.gov/holdings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https://geo.spacebel.be/opensearch/asset/index.html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98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3" b="0" i="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GCOM-C/SGLI L2 Statistics-Land Surface Reflectance(RN08) (1-Month,1km)</a:t>
            </a:r>
          </a:p>
          <a:p>
            <a:r>
              <a:rPr lang="fr-BE" dirty="0"/>
              <a:t>March 2022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4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3" b="0" i="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GCOM-C/SGLI L2 Statistics-Land Surface Reflectance(RN08) (1-Month,1km)</a:t>
            </a:r>
          </a:p>
          <a:p>
            <a:r>
              <a:rPr lang="fr-BE" dirty="0" err="1"/>
              <a:t>September</a:t>
            </a:r>
            <a:r>
              <a:rPr lang="fr-BE" dirty="0"/>
              <a:t> 2022.</a:t>
            </a:r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80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fr-FR" sz="1603" b="1" i="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GCOM-W_AMSR2_L3_SSW_1month_0.25de</a:t>
            </a:r>
          </a:p>
          <a:p>
            <a:endParaRPr lang="fr-FR" sz="1603" b="1" i="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r>
              <a:rPr lang="fr-FR" sz="1603" b="1" i="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https://fedeo-client.ceos.org/?url=https%3A%2F%2Feovoc.spacebel.be%2Fapi%3FhttpAccept%3Dapplication%252Fopensearchdescription%252Bxml (</a:t>
            </a:r>
            <a:r>
              <a:rPr lang="fr-FR" sz="1603" b="1" i="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before</a:t>
            </a:r>
            <a:r>
              <a:rPr lang="fr-FR" sz="1603" b="1" i="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)</a:t>
            </a:r>
          </a:p>
          <a:p>
            <a:endParaRPr lang="fr-FR" sz="1603" b="1" i="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r>
              <a:rPr lang="fr-FR" sz="1603" b="1" i="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https://fedeo-client.ceos.org/?url=https://geo.spacebel.be/opensearch/description.xml (</a:t>
            </a:r>
            <a:r>
              <a:rPr lang="fr-FR" sz="1603" b="1" i="0" kern="1200" dirty="0" err="1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after</a:t>
            </a:r>
            <a:r>
              <a:rPr lang="fr-FR" sz="1603" b="1" i="0" kern="1200" dirty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)</a:t>
            </a:r>
          </a:p>
          <a:p>
            <a:endParaRPr lang="fr-FR" sz="1603" b="1" i="0" kern="12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5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2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3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5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CE642B03-0EF0-4B89-9C8B-4AEFAD3C07E1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99" name="Picture 98" descr="de.png">
              <a:extLst>
                <a:ext uri="{FF2B5EF4-FFF2-40B4-BE49-F238E27FC236}">
                  <a16:creationId xmlns:a16="http://schemas.microsoft.com/office/drawing/2014/main" id="{381BC98B-E672-46D5-8F8D-FEAC51F76B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at.png">
              <a:extLst>
                <a:ext uri="{FF2B5EF4-FFF2-40B4-BE49-F238E27FC236}">
                  <a16:creationId xmlns:a16="http://schemas.microsoft.com/office/drawing/2014/main" id="{225A4733-107B-49BC-B524-DE83F3621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be.png">
              <a:extLst>
                <a:ext uri="{FF2B5EF4-FFF2-40B4-BE49-F238E27FC236}">
                  <a16:creationId xmlns:a16="http://schemas.microsoft.com/office/drawing/2014/main" id="{C8F0223E-DBAC-41CA-A47B-DF69C4F9D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1" descr="dk.png">
              <a:extLst>
                <a:ext uri="{FF2B5EF4-FFF2-40B4-BE49-F238E27FC236}">
                  <a16:creationId xmlns:a16="http://schemas.microsoft.com/office/drawing/2014/main" id="{1BF745E5-AFED-4935-857B-C5E4FA6FBD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2" descr="es.png">
              <a:extLst>
                <a:ext uri="{FF2B5EF4-FFF2-40B4-BE49-F238E27FC236}">
                  <a16:creationId xmlns:a16="http://schemas.microsoft.com/office/drawing/2014/main" id="{0401DA19-7D39-407A-8231-56819BA126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03" descr="ee.png">
              <a:extLst>
                <a:ext uri="{FF2B5EF4-FFF2-40B4-BE49-F238E27FC236}">
                  <a16:creationId xmlns:a16="http://schemas.microsoft.com/office/drawing/2014/main" id="{3DD10B99-0B54-43D6-8D68-531D5E79C5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04" descr="fi.png">
              <a:extLst>
                <a:ext uri="{FF2B5EF4-FFF2-40B4-BE49-F238E27FC236}">
                  <a16:creationId xmlns:a16="http://schemas.microsoft.com/office/drawing/2014/main" id="{2F36F73C-3580-45E1-9CE2-C1D417FE9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 descr="fr.png">
              <a:extLst>
                <a:ext uri="{FF2B5EF4-FFF2-40B4-BE49-F238E27FC236}">
                  <a16:creationId xmlns:a16="http://schemas.microsoft.com/office/drawing/2014/main" id="{906737DA-0E2F-4F5D-B740-B54BAD2C8C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06" descr="gr.png">
              <a:extLst>
                <a:ext uri="{FF2B5EF4-FFF2-40B4-BE49-F238E27FC236}">
                  <a16:creationId xmlns:a16="http://schemas.microsoft.com/office/drawing/2014/main" id="{68A3DCFD-7BDE-4B6C-9D80-506777C190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07" descr="hu.png">
              <a:extLst>
                <a:ext uri="{FF2B5EF4-FFF2-40B4-BE49-F238E27FC236}">
                  <a16:creationId xmlns:a16="http://schemas.microsoft.com/office/drawing/2014/main" id="{CFB3CB32-72D0-4E9A-97A2-6137F76756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 descr="ie.png">
              <a:extLst>
                <a:ext uri="{FF2B5EF4-FFF2-40B4-BE49-F238E27FC236}">
                  <a16:creationId xmlns:a16="http://schemas.microsoft.com/office/drawing/2014/main" id="{82F1D1F4-8AED-4290-8402-C7C14DD598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09" descr="it.png">
              <a:extLst>
                <a:ext uri="{FF2B5EF4-FFF2-40B4-BE49-F238E27FC236}">
                  <a16:creationId xmlns:a16="http://schemas.microsoft.com/office/drawing/2014/main" id="{F421F4B2-704B-4865-8B0C-0F8CA756F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 descr="lu.png">
              <a:extLst>
                <a:ext uri="{FF2B5EF4-FFF2-40B4-BE49-F238E27FC236}">
                  <a16:creationId xmlns:a16="http://schemas.microsoft.com/office/drawing/2014/main" id="{989E3DFA-89E6-49E0-BA29-AC115F09AE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11" descr="no.png">
              <a:extLst>
                <a:ext uri="{FF2B5EF4-FFF2-40B4-BE49-F238E27FC236}">
                  <a16:creationId xmlns:a16="http://schemas.microsoft.com/office/drawing/2014/main" id="{A5A97D08-BE88-47B1-BC4C-B1EB289C7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12" descr="nl.png">
              <a:extLst>
                <a:ext uri="{FF2B5EF4-FFF2-40B4-BE49-F238E27FC236}">
                  <a16:creationId xmlns:a16="http://schemas.microsoft.com/office/drawing/2014/main" id="{000EEC71-A38B-415E-83FA-C396EABF1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13" descr="pl.png">
              <a:extLst>
                <a:ext uri="{FF2B5EF4-FFF2-40B4-BE49-F238E27FC236}">
                  <a16:creationId xmlns:a16="http://schemas.microsoft.com/office/drawing/2014/main" id="{1ACF67EA-567D-4EE0-8CC8-414BA5E22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14" descr="pt.png">
              <a:extLst>
                <a:ext uri="{FF2B5EF4-FFF2-40B4-BE49-F238E27FC236}">
                  <a16:creationId xmlns:a16="http://schemas.microsoft.com/office/drawing/2014/main" id="{080291BD-06C6-488E-9A56-3E69D0711B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15" descr="cz.png">
              <a:extLst>
                <a:ext uri="{FF2B5EF4-FFF2-40B4-BE49-F238E27FC236}">
                  <a16:creationId xmlns:a16="http://schemas.microsoft.com/office/drawing/2014/main" id="{6EDC5F26-E7C6-4A61-BC78-1462C66C1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Picture 116" descr="ro.png">
              <a:extLst>
                <a:ext uri="{FF2B5EF4-FFF2-40B4-BE49-F238E27FC236}">
                  <a16:creationId xmlns:a16="http://schemas.microsoft.com/office/drawing/2014/main" id="{57809487-789E-47BB-AA8E-1F8C20F171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 descr="se.png">
              <a:extLst>
                <a:ext uri="{FF2B5EF4-FFF2-40B4-BE49-F238E27FC236}">
                  <a16:creationId xmlns:a16="http://schemas.microsoft.com/office/drawing/2014/main" id="{6AEDE687-336C-48B5-BFA7-774CCF8A7B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" name="Picture 118" descr="ch.png">
              <a:extLst>
                <a:ext uri="{FF2B5EF4-FFF2-40B4-BE49-F238E27FC236}">
                  <a16:creationId xmlns:a16="http://schemas.microsoft.com/office/drawing/2014/main" id="{765B3246-3398-44E5-8782-0EC0C94739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0" name="Picture 119" descr="uk.png">
              <a:extLst>
                <a:ext uri="{FF2B5EF4-FFF2-40B4-BE49-F238E27FC236}">
                  <a16:creationId xmlns:a16="http://schemas.microsoft.com/office/drawing/2014/main" id="{B7A54B29-29A4-4216-BDCB-B892344F4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D10A5D6-9438-4E29-80B5-DC496C46D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50D8082-BDE6-48BC-8317-0D4C3C44D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23" name="Picture 122" descr="ca.png">
              <a:extLst>
                <a:ext uri="{FF2B5EF4-FFF2-40B4-BE49-F238E27FC236}">
                  <a16:creationId xmlns:a16="http://schemas.microsoft.com/office/drawing/2014/main" id="{3FA38A6C-E219-4F65-80C0-7E329F7D3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si.png">
              <a:extLst>
                <a:ext uri="{FF2B5EF4-FFF2-40B4-BE49-F238E27FC236}">
                  <a16:creationId xmlns:a16="http://schemas.microsoft.com/office/drawing/2014/main" id="{EA3E719E-4A8D-4153-9BDC-6D274C09D1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BDEE793-43F4-4A4F-BF0B-ADE99A6B95D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6B75858F-9A67-41AA-8B94-F6B4B7AAF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70A516BE-5CC6-4CE9-853F-31AEC336A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203FB4ED-F3AB-494D-862E-A8696D16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4DE526DA-3481-446A-A732-98C859DCA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D697FC77-812D-4172-A2ED-06CB6B4A9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42258044-A537-45EF-BA18-8D5B89EF7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F47E81A8-68FF-44CA-902D-07EB98CDA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1EAD1F-6E3E-4517-925A-1B5C88920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D1B93C23-991F-494B-BDE7-D89CFBBFF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ADEDA91F-B42F-427D-89BB-3C1A49263B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69A2BB63-BAF0-40C4-AD9C-10D83E1B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F3B8823B-3FE6-48FB-8FD3-17F8F6BB6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E1DDA7F3-6A6D-4848-9BE9-DE1B48702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B10F78CA-487C-423E-84DC-EF5A1DB22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75F92B42-7A10-4C91-9DB1-180E4FFD7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264146D2-CAAA-4F82-B2C0-B0939A65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B68EB404-158C-4653-9050-1BB2E937D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CA0747A2-2A55-4B44-99F0-594085369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13221147-EE6A-4598-8796-60356638B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0D10A43-DDF4-4D36-B1FC-63DCC84F1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3A0ACA4A-31E0-4EF7-9E21-35C445CC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6486F896-C692-4036-82DC-F23CE9857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EC3C40A-F150-4487-9F1F-147F7CDF9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0EC0F78-6C83-44D6-AE54-0B212F99C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00" name="Picture 99" descr="ca.png">
              <a:extLst>
                <a:ext uri="{FF2B5EF4-FFF2-40B4-BE49-F238E27FC236}">
                  <a16:creationId xmlns:a16="http://schemas.microsoft.com/office/drawing/2014/main" id="{473A4F5B-6675-4E40-9FFC-20B1CC23F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si.png">
              <a:extLst>
                <a:ext uri="{FF2B5EF4-FFF2-40B4-BE49-F238E27FC236}">
                  <a16:creationId xmlns:a16="http://schemas.microsoft.com/office/drawing/2014/main" id="{AAC5C742-AE53-4BA6-86AB-FDFE5EB6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0978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2DEE40-2A6F-48B4-B614-F9FFD314DAD6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21" name="Picture 120" descr="de.png">
              <a:extLst>
                <a:ext uri="{FF2B5EF4-FFF2-40B4-BE49-F238E27FC236}">
                  <a16:creationId xmlns:a16="http://schemas.microsoft.com/office/drawing/2014/main" id="{A970B62A-0203-4A19-A455-F20B73D5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 descr="at.png">
              <a:extLst>
                <a:ext uri="{FF2B5EF4-FFF2-40B4-BE49-F238E27FC236}">
                  <a16:creationId xmlns:a16="http://schemas.microsoft.com/office/drawing/2014/main" id="{2118AA6D-2BA2-4486-A409-BE12E0339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 descr="be.png">
              <a:extLst>
                <a:ext uri="{FF2B5EF4-FFF2-40B4-BE49-F238E27FC236}">
                  <a16:creationId xmlns:a16="http://schemas.microsoft.com/office/drawing/2014/main" id="{910F3EC6-2D46-4307-8994-5D4E9146B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dk.png">
              <a:extLst>
                <a:ext uri="{FF2B5EF4-FFF2-40B4-BE49-F238E27FC236}">
                  <a16:creationId xmlns:a16="http://schemas.microsoft.com/office/drawing/2014/main" id="{279315D7-7027-46F2-8BB6-616A1A632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es.png">
              <a:extLst>
                <a:ext uri="{FF2B5EF4-FFF2-40B4-BE49-F238E27FC236}">
                  <a16:creationId xmlns:a16="http://schemas.microsoft.com/office/drawing/2014/main" id="{2DC21960-D345-4761-90DF-C265D8FC9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ee.png">
              <a:extLst>
                <a:ext uri="{FF2B5EF4-FFF2-40B4-BE49-F238E27FC236}">
                  <a16:creationId xmlns:a16="http://schemas.microsoft.com/office/drawing/2014/main" id="{AE732C6B-6E77-4297-AB9C-876958CFC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fi.png">
              <a:extLst>
                <a:ext uri="{FF2B5EF4-FFF2-40B4-BE49-F238E27FC236}">
                  <a16:creationId xmlns:a16="http://schemas.microsoft.com/office/drawing/2014/main" id="{88E809BD-3DCE-4D00-80F9-6E4F8ADF7C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fr.png">
              <a:extLst>
                <a:ext uri="{FF2B5EF4-FFF2-40B4-BE49-F238E27FC236}">
                  <a16:creationId xmlns:a16="http://schemas.microsoft.com/office/drawing/2014/main" id="{A08EF01A-0FFE-4318-A5B8-BCD112CE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gr.png">
              <a:extLst>
                <a:ext uri="{FF2B5EF4-FFF2-40B4-BE49-F238E27FC236}">
                  <a16:creationId xmlns:a16="http://schemas.microsoft.com/office/drawing/2014/main" id="{59E0B1D7-1A7A-4B91-9F22-40878A373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hu.png">
              <a:extLst>
                <a:ext uri="{FF2B5EF4-FFF2-40B4-BE49-F238E27FC236}">
                  <a16:creationId xmlns:a16="http://schemas.microsoft.com/office/drawing/2014/main" id="{28891A48-D5B6-4788-8B1F-E988F7E6A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ie.png">
              <a:extLst>
                <a:ext uri="{FF2B5EF4-FFF2-40B4-BE49-F238E27FC236}">
                  <a16:creationId xmlns:a16="http://schemas.microsoft.com/office/drawing/2014/main" id="{769D02BD-EE9A-4A79-8AD6-9EA0337CB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it.png">
              <a:extLst>
                <a:ext uri="{FF2B5EF4-FFF2-40B4-BE49-F238E27FC236}">
                  <a16:creationId xmlns:a16="http://schemas.microsoft.com/office/drawing/2014/main" id="{45A7C867-FE7D-4AF0-A116-BC26BEAB1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lu.png">
              <a:extLst>
                <a:ext uri="{FF2B5EF4-FFF2-40B4-BE49-F238E27FC236}">
                  <a16:creationId xmlns:a16="http://schemas.microsoft.com/office/drawing/2014/main" id="{F043634E-08BA-45EB-AF36-C21730124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no.png">
              <a:extLst>
                <a:ext uri="{FF2B5EF4-FFF2-40B4-BE49-F238E27FC236}">
                  <a16:creationId xmlns:a16="http://schemas.microsoft.com/office/drawing/2014/main" id="{8F83A6EA-60BE-449A-BE15-F7171AF6D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nl.png">
              <a:extLst>
                <a:ext uri="{FF2B5EF4-FFF2-40B4-BE49-F238E27FC236}">
                  <a16:creationId xmlns:a16="http://schemas.microsoft.com/office/drawing/2014/main" id="{5C53ADEC-5298-435F-9085-28BC66C77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pl.png">
              <a:extLst>
                <a:ext uri="{FF2B5EF4-FFF2-40B4-BE49-F238E27FC236}">
                  <a16:creationId xmlns:a16="http://schemas.microsoft.com/office/drawing/2014/main" id="{276E3270-CC55-41C4-BFD3-1780C5D76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pt.png">
              <a:extLst>
                <a:ext uri="{FF2B5EF4-FFF2-40B4-BE49-F238E27FC236}">
                  <a16:creationId xmlns:a16="http://schemas.microsoft.com/office/drawing/2014/main" id="{410F4D53-E973-43D1-B451-43DE79BFD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cz.png">
              <a:extLst>
                <a:ext uri="{FF2B5EF4-FFF2-40B4-BE49-F238E27FC236}">
                  <a16:creationId xmlns:a16="http://schemas.microsoft.com/office/drawing/2014/main" id="{47413069-E476-4EA7-BFEB-82383ADA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ro.png">
              <a:extLst>
                <a:ext uri="{FF2B5EF4-FFF2-40B4-BE49-F238E27FC236}">
                  <a16:creationId xmlns:a16="http://schemas.microsoft.com/office/drawing/2014/main" id="{0611F224-68EE-4B38-8DDF-874AA3F9B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se.png">
              <a:extLst>
                <a:ext uri="{FF2B5EF4-FFF2-40B4-BE49-F238E27FC236}">
                  <a16:creationId xmlns:a16="http://schemas.microsoft.com/office/drawing/2014/main" id="{77B092B8-38B2-4D25-BC43-B0AE871D9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ch.png">
              <a:extLst>
                <a:ext uri="{FF2B5EF4-FFF2-40B4-BE49-F238E27FC236}">
                  <a16:creationId xmlns:a16="http://schemas.microsoft.com/office/drawing/2014/main" id="{08EEFAF5-09B6-479C-AACD-9EDAE9A11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uk.png">
              <a:extLst>
                <a:ext uri="{FF2B5EF4-FFF2-40B4-BE49-F238E27FC236}">
                  <a16:creationId xmlns:a16="http://schemas.microsoft.com/office/drawing/2014/main" id="{B3C491C5-2561-4BBA-9E30-8910CC5C9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A87645F-DA8D-4EBE-90AE-0C0110F2E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AECBD0D-E692-4C4E-AB5C-2D881A4C4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45" name="Picture 144" descr="ca.png">
              <a:extLst>
                <a:ext uri="{FF2B5EF4-FFF2-40B4-BE49-F238E27FC236}">
                  <a16:creationId xmlns:a16="http://schemas.microsoft.com/office/drawing/2014/main" id="{EB46C3C7-C174-477F-B584-AC79193E1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si.png">
              <a:extLst>
                <a:ext uri="{FF2B5EF4-FFF2-40B4-BE49-F238E27FC236}">
                  <a16:creationId xmlns:a16="http://schemas.microsoft.com/office/drawing/2014/main" id="{C5479B25-6EEF-4101-9A61-1E42A09C7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684BDC99-C1D9-4528-A72A-2D4001C96AA0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034AC13-1EEF-41F8-AE58-AFAE5F7BE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64F28BA-7502-421D-B101-5362E71CF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C140489-71A9-4BF7-A35B-69576525C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A7D51D07-2CB5-4767-9EA3-39B641962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2EEC56CB-024A-423E-B9CF-FE0DB3256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D6401585-748D-4FDB-BDD1-D6A1EA5E2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2CACA929-FD02-440D-B59F-0496A1884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DAED9F16-79ED-4941-933F-F3740433F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C7EC3B9F-9E65-4BDC-865F-892967AA0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D7B2CE5-AF57-438B-BCEB-36D98E805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FACE792E-4573-4359-BDDC-A6BEBFC2D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FE1E0052-6DA8-4408-9233-8DE651EAC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D4C18404-1A13-45B2-B6BB-81B0EDEAC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A2DDEEF-D0DD-4A9E-998C-27AADF734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A0872AC7-5F0A-4D43-BEF0-E0AB690C4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642FEDC5-EB8D-4421-8869-C754AECD6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49D0D463-5E2E-423D-9110-F1B60BED0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1E35DDC-73DD-4F6B-9DDF-DAB91501E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3BA2EC76-AFDC-42C5-BF4B-6B0FC83FB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D4E95AA9-6EC6-4472-8BE0-C2F386160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F7320CB-BE31-4CAF-AA55-0770745B6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AE392A63-49C8-4DD0-8BC8-5580D30E1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1A6A25C-BDCE-49B8-8D55-B39E4FC25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C71BA6F-62C8-4F62-B8FE-1A463E23F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E9C5BA1B-5C5C-4AED-B62D-C637E61669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8F61DC0C-D87B-4D08-B5DB-B5333F0BF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0B608CC-E0F9-4779-9AC6-06A367DE2F53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9C6EEFA-6BCB-4E3E-880B-C5B2DB7F9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A5606F9E-4319-426C-96D1-2D5341885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ED832C4-6088-4FFB-8ECA-FD4E929CA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62AEC6D8-B870-4117-B358-175425C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41D08CB4-B449-4D19-8CCD-FB42AC198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B344F443-BE5B-4A1E-AA59-7DE67A4BB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934B2EE-C381-4C32-A9EC-040C7060E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388D48A0-8125-47CF-A5B7-70C65117B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26D04D9B-A7C7-4799-9A44-F4B84AD15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28CD3BF-49D7-4096-8AF4-26F30291E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BFFDA44D-6337-4A3C-819B-C825C4CD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9D5C03EF-4597-48C6-8948-1A2FE56D7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9ECEB9F5-B5E5-4C73-B7BF-2DFC30CDB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5487C849-3C79-4C8C-93AE-7AB9C0BFA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6A104906-460B-4ABF-9D57-E03E0A4E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FB8C829C-CDEA-43E2-B5FA-1375ED896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B3F36C1-6B11-4BD3-B1E5-BD0EEFC0C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55A631C1-8E68-4419-9FD4-76651480A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DDD891B4-7647-423A-AEA4-FB0EA340B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CE07E2F-6C2A-4C0A-9820-08FC5D593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48FF3F93-B84A-487C-A32D-80ABF0BD0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15C9E237-0ACB-484E-B8B5-25A5BF5DB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2A442F4-46A5-406C-99C6-FDFF991F4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0575BFF-BED3-454F-A6DD-A52CFBCC3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6E8D3617-6BA0-48D3-82CA-46645EBA5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027F2BBC-FE31-4DE5-894E-421DD73A2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9" Type="http://schemas.openxmlformats.org/officeDocument/2006/relationships/image" Target="../media/image29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e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21" Type="http://schemas.openxmlformats.org/officeDocument/2006/relationships/image" Target="../media/image14.png"/><Relationship Id="rId34" Type="http://schemas.openxmlformats.org/officeDocument/2006/relationships/image" Target="../media/image27.emf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png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image" Target="../media/image37.png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image" Target="../media/image36.pn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8.png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D208BC8-A4CD-468B-A92C-D874A6D486C7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A5241CAB-ADA2-4417-AD58-366D33827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E44B6718-7132-4112-86F4-EB97255A0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0F720296-2A62-4DA7-837E-02D677FAA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D73A6867-7859-4C9C-BB7B-F223F064E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1493C1A0-A11D-42B6-8DCB-162F826EE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0122824D-D8E9-4094-8057-406813DC2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4D5DC57B-4AEE-4812-9DD4-84980F602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FCDCEAFB-665D-48AD-9E34-D9CFF731F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F2E0A474-2FAE-477F-AB8D-C50F384AA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10168A5E-064A-4ABA-B5A6-59999CBC4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5A32E48C-2D3D-4EEC-BE4D-423F2F39F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4C3D6A8C-E062-466C-B2D8-52D1B3FC4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7A3219A7-1E00-4C98-81AF-1C2E67E102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56F0B3F4-5ADA-41BD-8413-E2B2699C4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5CEDEC63-C26E-491B-A8CC-1F1F2EF2A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163376FE-C97D-4E6A-BE37-CCCC5BA43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3BE778F5-B33E-4FAB-8AC1-1FCA0478F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A0ADC83A-EDBF-4D1F-9CC6-78C91183A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28F27ED4-7917-422D-9E5F-265059B3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2AEDE91D-4CAE-4409-9544-1513C16F6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D580BA20-050E-47FB-9E7A-385336FDC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26EB49F8-5DE5-4BA4-824D-55A8BFEA8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2E67ACB-30B1-4DC0-A0F1-7AA87A888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5FED7DC-B78B-4C40-8E7D-8BA59B450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3A0D12A6-06A1-4C98-99F3-70AC0D507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7FB1B9B6-BD48-4410-9682-BA491E97D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2" r:id="rId6"/>
    <p:sldLayoutId id="2147483933" r:id="rId7"/>
    <p:sldLayoutId id="2147483935" r:id="rId8"/>
    <p:sldLayoutId id="2147483977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A93288-EDE8-4BD5-96FF-1B2EA3FFBC8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760C563F-A7CE-42D6-A531-E36FF5654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745E5468-A136-4E29-BD4E-07C55EE7DA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6C5D2AB2-C5DB-47C5-96A7-3F94A766B8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F3F6575-A941-48EA-98D9-AA971F5BC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007F48F7-0ABA-48F5-B43A-BEFD99D68D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9A67879E-944C-4F61-9786-B7DBEE98F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82F2C0BA-D9F5-49A2-A87C-C85C54E37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AA88890-8FB3-4C75-9063-2EE40DBD8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97CBF1FB-D79A-4FB3-9460-F7B14B53F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B45010AA-1227-41DD-9734-AED55FE5B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E3664578-096E-4699-8813-CC2F821EE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E5A5FA8-F098-4C0E-9437-01E717405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8D6DC45B-B216-4A24-9E1F-3805BF9FA2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0E0FC1E-5C7D-4DD2-BCBE-71642F893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0FA1D3DA-89CE-4D1E-8BF0-1FE8F0C5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E3AFD707-BCE7-47DC-B77F-4912D840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0549F177-13D8-4ACE-81EF-E55FF3403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66FE7C83-5775-487B-83BF-70E4964AD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7988151D-9E11-4869-851E-BD72CA5CF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9C67436D-D0C1-4C81-84F2-220072114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25881FB6-DC28-41AD-9CFC-44B4EABAE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56D0E232-B050-465E-A8E5-42997742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870F51-6156-4B51-9EFE-726565E98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9247864-AD0B-4199-A174-32F6A776C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778DF6E6-606E-4F4E-9629-70F544AE0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17994B2-1DB8-420B-ADC5-35498FBED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1ED6276D-5177-4E2E-AB64-34E17BB727A4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8" name="Picture 67" descr="de.png">
              <a:extLst>
                <a:ext uri="{FF2B5EF4-FFF2-40B4-BE49-F238E27FC236}">
                  <a16:creationId xmlns:a16="http://schemas.microsoft.com/office/drawing/2014/main" id="{5DC7C9DE-2330-4D19-B00A-88DF473A1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t.png">
              <a:extLst>
                <a:ext uri="{FF2B5EF4-FFF2-40B4-BE49-F238E27FC236}">
                  <a16:creationId xmlns:a16="http://schemas.microsoft.com/office/drawing/2014/main" id="{5F39B928-F085-435A-836B-6E4FE886F2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be.png">
              <a:extLst>
                <a:ext uri="{FF2B5EF4-FFF2-40B4-BE49-F238E27FC236}">
                  <a16:creationId xmlns:a16="http://schemas.microsoft.com/office/drawing/2014/main" id="{92D70443-A035-445C-90B8-D0F13DFE47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k.png">
              <a:extLst>
                <a:ext uri="{FF2B5EF4-FFF2-40B4-BE49-F238E27FC236}">
                  <a16:creationId xmlns:a16="http://schemas.microsoft.com/office/drawing/2014/main" id="{5F8CB58C-F834-4E4A-9D36-00EDDA273C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>
              <a:extLst>
                <a:ext uri="{FF2B5EF4-FFF2-40B4-BE49-F238E27FC236}">
                  <a16:creationId xmlns:a16="http://schemas.microsoft.com/office/drawing/2014/main" id="{7055F594-4C26-4AD7-9BA5-8139C8061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>
              <a:extLst>
                <a:ext uri="{FF2B5EF4-FFF2-40B4-BE49-F238E27FC236}">
                  <a16:creationId xmlns:a16="http://schemas.microsoft.com/office/drawing/2014/main" id="{765A40EF-5597-4C60-86E4-9801C3D24F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i.png">
              <a:extLst>
                <a:ext uri="{FF2B5EF4-FFF2-40B4-BE49-F238E27FC236}">
                  <a16:creationId xmlns:a16="http://schemas.microsoft.com/office/drawing/2014/main" id="{573C7DF2-41EA-4200-ADCE-18BD651E2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r.png">
              <a:extLst>
                <a:ext uri="{FF2B5EF4-FFF2-40B4-BE49-F238E27FC236}">
                  <a16:creationId xmlns:a16="http://schemas.microsoft.com/office/drawing/2014/main" id="{17B26722-8F9C-427E-A30C-B936DC9F0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gr.png">
              <a:extLst>
                <a:ext uri="{FF2B5EF4-FFF2-40B4-BE49-F238E27FC236}">
                  <a16:creationId xmlns:a16="http://schemas.microsoft.com/office/drawing/2014/main" id="{57245A63-3018-4055-B9A1-29F620FCA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hu.png">
              <a:extLst>
                <a:ext uri="{FF2B5EF4-FFF2-40B4-BE49-F238E27FC236}">
                  <a16:creationId xmlns:a16="http://schemas.microsoft.com/office/drawing/2014/main" id="{E729147B-9380-484B-8D1E-AE9F256BE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e.png">
              <a:extLst>
                <a:ext uri="{FF2B5EF4-FFF2-40B4-BE49-F238E27FC236}">
                  <a16:creationId xmlns:a16="http://schemas.microsoft.com/office/drawing/2014/main" id="{C5506F1C-B0F4-416B-ACCE-17C303EF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t.png">
              <a:extLst>
                <a:ext uri="{FF2B5EF4-FFF2-40B4-BE49-F238E27FC236}">
                  <a16:creationId xmlns:a16="http://schemas.microsoft.com/office/drawing/2014/main" id="{AC0C54D4-FAA0-4101-8893-24CAD97FB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lu.png">
              <a:extLst>
                <a:ext uri="{FF2B5EF4-FFF2-40B4-BE49-F238E27FC236}">
                  <a16:creationId xmlns:a16="http://schemas.microsoft.com/office/drawing/2014/main" id="{B31F1A5A-62D9-43BC-A07B-F35AC0607D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>
              <a:extLst>
                <a:ext uri="{FF2B5EF4-FFF2-40B4-BE49-F238E27FC236}">
                  <a16:creationId xmlns:a16="http://schemas.microsoft.com/office/drawing/2014/main" id="{4B9F7D4D-96E0-459F-A2BD-5AFD632EE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>
              <a:extLst>
                <a:ext uri="{FF2B5EF4-FFF2-40B4-BE49-F238E27FC236}">
                  <a16:creationId xmlns:a16="http://schemas.microsoft.com/office/drawing/2014/main" id="{41B0898E-ECC6-49EC-9A66-65D60F4DB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l.png">
              <a:extLst>
                <a:ext uri="{FF2B5EF4-FFF2-40B4-BE49-F238E27FC236}">
                  <a16:creationId xmlns:a16="http://schemas.microsoft.com/office/drawing/2014/main" id="{E31CCE68-7B56-415F-918C-A42EB35BF3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t.png">
              <a:extLst>
                <a:ext uri="{FF2B5EF4-FFF2-40B4-BE49-F238E27FC236}">
                  <a16:creationId xmlns:a16="http://schemas.microsoft.com/office/drawing/2014/main" id="{D0CFE0B0-E42C-4904-983B-D1DB399553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z.png">
              <a:extLst>
                <a:ext uri="{FF2B5EF4-FFF2-40B4-BE49-F238E27FC236}">
                  <a16:creationId xmlns:a16="http://schemas.microsoft.com/office/drawing/2014/main" id="{2841A212-CE30-4B0A-AB08-084EDB27E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>
              <a:extLst>
                <a:ext uri="{FF2B5EF4-FFF2-40B4-BE49-F238E27FC236}">
                  <a16:creationId xmlns:a16="http://schemas.microsoft.com/office/drawing/2014/main" id="{318B1B61-BFDA-445A-AA59-2B35F11EF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>
              <a:extLst>
                <a:ext uri="{FF2B5EF4-FFF2-40B4-BE49-F238E27FC236}">
                  <a16:creationId xmlns:a16="http://schemas.microsoft.com/office/drawing/2014/main" id="{B2DB8ECC-5001-4C88-9624-94FFBBC7D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h.png">
              <a:extLst>
                <a:ext uri="{FF2B5EF4-FFF2-40B4-BE49-F238E27FC236}">
                  <a16:creationId xmlns:a16="http://schemas.microsoft.com/office/drawing/2014/main" id="{A17E3AC4-4F9D-40D5-B3A4-C4898F5BB4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4EDF34B2-51C8-45DA-A8CC-BA9740B640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DC6B473C-D093-4B7A-BE75-C5354C5796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19E3EBB-F3EE-4591-B1D9-65F8A408F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8C30F0CE-49F3-43C9-961D-EABF29DAB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FA9D8F01-E979-4766-8D8A-F86C445CF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9" r:id="rId7"/>
    <p:sldLayoutId id="2147483978" r:id="rId8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8F3D1486-C1E4-4A69-BEB3-1BCECE4A9D7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AE4FF7E8-4072-4D62-B5A7-49A95FBC2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D64B3814-3460-4BD2-B2C6-2F536391E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9DF21E6B-70A9-432C-A108-1EDE6FDDD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D5F8A1D1-27AD-49B3-B00C-DF80BC147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578A51CF-D21B-451C-94E8-3DEE43398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1A521DCA-52D4-4CC1-9650-DA1D55759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D4B2DB1A-3C3C-489A-A1E0-66096FC8A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FEDF27-CC31-4123-8B68-EB8E2F027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8671ECA3-1A79-4145-AE14-DEA127307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EB6DA1DB-9158-4541-9A14-2B9FC81DB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2EA72000-17E3-4899-976B-F19DC272F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CF4905CD-2FD6-4152-A775-21A24903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1D44C0B9-4E17-4B33-BEA6-BA0FFBC18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DC4FAE81-D71D-41AB-ADF0-5D6C35462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65E1215A-68E0-4905-9D79-91D656B30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38CCCFAE-C9AA-4EC8-8FF0-F43832A9E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9C65F218-E6D1-4C44-9BCD-AC88ED813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2DB70297-7941-49CE-9FB6-CA855B4A9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ACED1DD7-41B9-466C-B65A-E12132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710EFB6-89D3-4A84-AED2-643BCD7E8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0296E904-989A-4C4C-BE68-0FCA0516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AE1559A6-B837-46AA-BD84-440CFB239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BC6FEA-1C1F-4E39-85BC-8DE686547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0CFCB69-EC53-44A5-844A-32FEA74AE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514FF5D4-CC8D-4E45-AA09-6E6CB769C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504F49A5-E949-4E30-9FA4-B1EE2657D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pengeospatial.org/is/10-157r4/10-157r4.html" TargetMode="External"/><Relationship Id="rId2" Type="http://schemas.openxmlformats.org/officeDocument/2006/relationships/hyperlink" Target="https://geo.spacebel.be/opensearch/readme.html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s://github.com/eovoc/eo-books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hyperlink" Target="https://eovoc.spacebel.be/lodview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edeo-client.ceo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png"/><Relationship Id="rId4" Type="http://schemas.openxmlformats.org/officeDocument/2006/relationships/hyperlink" Target="https://fedeo.ceos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mr.earthdata.nasa.gov/ingest/site/docs/ingest/api.html#validate-collection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edeo.ceos.org/asset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311937" y="3429000"/>
            <a:ext cx="11913401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FedEO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 Update</a:t>
            </a:r>
            <a:endParaRPr lang="en-GB" sz="4000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461760" y="5224145"/>
            <a:ext cx="5577642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</a:rPr>
              <a:t>Yves Coene (</a:t>
            </a:r>
            <a:r>
              <a:rPr lang="en-GB" sz="1200" dirty="0" err="1">
                <a:solidFill>
                  <a:schemeClr val="bg1"/>
                </a:solidFill>
              </a:rPr>
              <a:t>Spacebel</a:t>
            </a:r>
            <a:r>
              <a:rPr lang="en-GB" sz="1200" dirty="0">
                <a:solidFill>
                  <a:schemeClr val="bg1"/>
                </a:solidFill>
              </a:rPr>
              <a:t>), Damiano Guerrucci (ESA), Mirko Albani (ESA)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CEOS WGISS #54 </a:t>
            </a:r>
          </a:p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Discovery and Access, 04/10/2022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13FC-18B3-493C-B57D-25EB8E3AC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Software changes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5216B-0F0D-4C04-8E13-3E1A02F37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Changes are </a:t>
            </a:r>
            <a:r>
              <a:rPr lang="fr-BE" dirty="0" err="1"/>
              <a:t>now</a:t>
            </a:r>
            <a:r>
              <a:rPr lang="fr-BE" dirty="0"/>
              <a:t> visible in IDN.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DOI </a:t>
            </a:r>
            <a:r>
              <a:rPr lang="fr-BE" dirty="0" err="1"/>
              <a:t>encoding</a:t>
            </a:r>
            <a:r>
              <a:rPr lang="fr-BE" dirty="0"/>
              <a:t> </a:t>
            </a:r>
            <a:r>
              <a:rPr lang="fr-BE" dirty="0" err="1"/>
              <a:t>still</a:t>
            </a:r>
            <a:r>
              <a:rPr lang="fr-BE" dirty="0"/>
              <a:t> to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improved</a:t>
            </a:r>
            <a:r>
              <a:rPr lang="fr-BE" dirty="0"/>
              <a:t>: </a:t>
            </a:r>
            <a:r>
              <a:rPr lang="fr-BE" dirty="0" err="1"/>
              <a:t>distinguish</a:t>
            </a:r>
            <a:r>
              <a:rPr lang="fr-BE" dirty="0"/>
              <a:t> « DOI » </a:t>
            </a:r>
            <a:r>
              <a:rPr lang="fr-BE" dirty="0" err="1"/>
              <a:t>from</a:t>
            </a:r>
            <a:r>
              <a:rPr lang="fr-BE" dirty="0"/>
              <a:t> « </a:t>
            </a:r>
            <a:r>
              <a:rPr lang="fr-BE" dirty="0" err="1"/>
              <a:t>associated</a:t>
            </a:r>
            <a:r>
              <a:rPr lang="fr-BE" dirty="0"/>
              <a:t> DOI » in original ISO </a:t>
            </a:r>
            <a:r>
              <a:rPr lang="fr-BE" dirty="0" err="1"/>
              <a:t>metadata</a:t>
            </a:r>
            <a:r>
              <a:rPr lang="fr-BE" dirty="0"/>
              <a:t>.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E57832-C855-46A8-85E9-498C6A7C1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88" y="2323785"/>
            <a:ext cx="10220325" cy="68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8823C5-118E-489A-B95C-BD9AA7DE0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24" y="3189362"/>
            <a:ext cx="8228688" cy="2786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1ABB2F-5D0E-43A4-88D6-3229A4039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549" y="4704389"/>
            <a:ext cx="5129807" cy="167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4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23B37-76BF-45B0-9580-97FE1C7A0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integration activities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FEC50-774D-4EF1-8842-696553382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ESA CCI: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Collections: 223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Collections with valid DIF10: 180 (For others, too little info available in original ISO metadata records).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Two step-search integration.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Granules: 2.9 Million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Insertion date in IDN: To be agreed.</a:t>
            </a:r>
          </a:p>
          <a:p>
            <a:pPr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0CD29-18FD-4857-96AB-80C3409DD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109" y="2270234"/>
            <a:ext cx="8909291" cy="626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0BB05A-E793-4354-841B-A6931BA20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521" y="3058511"/>
            <a:ext cx="6189879" cy="340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52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55E04E-44D2-4F0A-BEA8-3576623B0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0" y="4353268"/>
            <a:ext cx="11553825" cy="2085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850A6A-4B9A-429E-B1F5-F120C3A56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integration activities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F7FF8-5200-46DF-B3F7-2C742233C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098433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JAXA G-PORTAL ( In </a:t>
            </a:r>
            <a:r>
              <a:rPr lang="en-US" dirty="0" err="1"/>
              <a:t>FedEO</a:t>
            </a:r>
            <a:r>
              <a:rPr lang="en-US" dirty="0"/>
              <a:t> validation/integration environment )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Collections: 1131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All collections with valid DIF10: 1131.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Granules: 16 million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Work performed:</a:t>
            </a:r>
          </a:p>
          <a:p>
            <a:pPr marL="2037408" lvl="2" indent="-380990">
              <a:buFont typeface="Arial" panose="020B0604020202020204" pitchFamily="34" charset="0"/>
              <a:buChar char="•"/>
            </a:pPr>
            <a:r>
              <a:rPr lang="en-US" dirty="0"/>
              <a:t>Two step-search integration improved.</a:t>
            </a:r>
          </a:p>
          <a:p>
            <a:pPr marL="2037408" lvl="2" indent="-380990">
              <a:buFont typeface="Arial" panose="020B0604020202020204" pitchFamily="34" charset="0"/>
              <a:buChar char="•"/>
            </a:pPr>
            <a:r>
              <a:rPr lang="en-US" dirty="0"/>
              <a:t>Embedded metadata (in Atom) transformed to O&amp;M metadata (OGC10-157r4).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196431-7C63-40A5-9AF8-B9FD02EDED0F}"/>
              </a:ext>
            </a:extLst>
          </p:cNvPr>
          <p:cNvSpPr/>
          <p:nvPr/>
        </p:nvSpPr>
        <p:spPr>
          <a:xfrm>
            <a:off x="216000" y="4288743"/>
            <a:ext cx="9596215" cy="293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3BC44-C518-46CE-9900-CB6DAC206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669" y="3684972"/>
            <a:ext cx="12225338" cy="4417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6EC77B-0A15-492E-B31B-D41E33A0E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025" y="1945637"/>
            <a:ext cx="4007644" cy="110555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15363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57D14-43BE-4E53-ACD7-D5022CBCD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JAXA G-Portal OpenSearch I/F updates (Aug 2022)</a:t>
            </a:r>
            <a:endParaRPr lang="en-B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2F623-431D-430E-BF17-F004094F7A45}"/>
              </a:ext>
            </a:extLst>
          </p:cNvPr>
          <p:cNvSpPr txBox="1"/>
          <p:nvPr/>
        </p:nvSpPr>
        <p:spPr>
          <a:xfrm>
            <a:off x="146326" y="1213008"/>
            <a:ext cx="91344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Information returned by JAXA inside OpenSearch response transformed into O&amp;M representation (OGC 10-157r4)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Updates deployed on </a:t>
            </a:r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hlinkClick r:id="rId2"/>
              </a:rPr>
              <a:t>https://geo.spacebel.be/opensearch/readme.html</a:t>
            </a:r>
            <a:endParaRPr lang="en-US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“Old” interface can be tried with </a:t>
            </a:r>
            <a:r>
              <a:rPr lang="en-US" dirty="0" err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FedEO</a:t>
            </a:r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Client:</a:t>
            </a:r>
          </a:p>
          <a:p>
            <a:pPr marL="782086" lvl="1" indent="-171450">
              <a:buFont typeface="Arial" panose="020B0604020202020204" pitchFamily="34" charset="0"/>
              <a:buChar char="•"/>
            </a:pPr>
            <a:r>
              <a:rPr lang="fr-FR" sz="1200" b="1" dirty="0">
                <a:latin typeface="Calibri" pitchFamily="34" charset="0"/>
              </a:rPr>
              <a:t>https://fedeo-client.ceos.org/?url=https%3A%2F%2Feovoc.spacebel.be%2Fapi%3FhttpAccept%3Dapplication%252Fopensearchdescription%252Bxml </a:t>
            </a:r>
            <a:endParaRPr lang="en-US" sz="1200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“Updated” interface can be tried with same </a:t>
            </a:r>
            <a:r>
              <a:rPr lang="en-US" dirty="0" err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FedEO</a:t>
            </a:r>
            <a:r>
              <a:rPr lang="en-US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Client:</a:t>
            </a:r>
          </a:p>
          <a:p>
            <a:pPr marL="896386" lvl="1" indent="-285750">
              <a:buFont typeface="Arial" panose="020B0604020202020204" pitchFamily="34" charset="0"/>
              <a:buChar char="•"/>
            </a:pPr>
            <a:r>
              <a:rPr lang="fr-FR" sz="1200" b="1" dirty="0">
                <a:latin typeface="Calibri" pitchFamily="34" charset="0"/>
              </a:rPr>
              <a:t>https://fedeo-client.ceos.org/?url=https://geo.spacebel.be/opensearch/description.xml </a:t>
            </a:r>
          </a:p>
          <a:p>
            <a:pPr lvl="1"/>
            <a:endParaRPr lang="fr-FR" b="1" dirty="0">
              <a:solidFill>
                <a:srgbClr val="8197A6"/>
              </a:solidFill>
              <a:latin typeface="Calibri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Updated</a:t>
            </a:r>
            <a:r>
              <a:rPr lang="fr-FR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interface </a:t>
            </a:r>
            <a:r>
              <a:rPr lang="fr-FR" dirty="0" err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allows</a:t>
            </a:r>
            <a:r>
              <a:rPr lang="fr-FR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standard-</a:t>
            </a:r>
            <a:r>
              <a:rPr lang="fr-FR" dirty="0" err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based</a:t>
            </a:r>
            <a:r>
              <a:rPr lang="fr-FR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Client to « </a:t>
            </a:r>
            <a:r>
              <a:rPr lang="fr-FR" dirty="0" err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understand</a:t>
            </a:r>
            <a:r>
              <a:rPr lang="fr-FR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 » more </a:t>
            </a:r>
            <a:r>
              <a:rPr lang="fr-FR" dirty="0" err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properties</a:t>
            </a:r>
            <a:r>
              <a:rPr lang="fr-FR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as </a:t>
            </a:r>
            <a:r>
              <a:rPr lang="fr-FR" dirty="0" err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they</a:t>
            </a:r>
            <a:r>
              <a:rPr lang="fr-FR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are </a:t>
            </a:r>
            <a:r>
              <a:rPr lang="fr-FR" dirty="0" err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encoded</a:t>
            </a:r>
            <a:r>
              <a:rPr lang="fr-FR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using</a:t>
            </a:r>
            <a:r>
              <a:rPr lang="fr-FR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OGC 10-157r4 (</a:t>
            </a:r>
            <a:r>
              <a:rPr lang="fr-FR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hlinkClick r:id="rId3"/>
              </a:rPr>
              <a:t>https://docs.opengeospatial.org/is/10-157r4/10-157r4.html</a:t>
            </a:r>
            <a:r>
              <a:rPr lang="fr-FR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) and </a:t>
            </a:r>
            <a:r>
              <a:rPr lang="fr-FR" dirty="0" err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embedded</a:t>
            </a:r>
            <a:r>
              <a:rPr lang="fr-FR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in the Atom </a:t>
            </a:r>
            <a:r>
              <a:rPr lang="fr-FR" dirty="0" err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response</a:t>
            </a:r>
            <a:r>
              <a:rPr lang="fr-FR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(OGC 13-026r9).</a:t>
            </a:r>
            <a:endParaRPr lang="en-US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896386" lvl="1" indent="-285750">
              <a:buFontTx/>
              <a:buChar char="-"/>
            </a:pPr>
            <a:endParaRPr lang="en-US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endParaRPr lang="en-BE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C1D7C-D1D8-4D21-A570-AEBD47422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0749" y="764001"/>
            <a:ext cx="2944589" cy="564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53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B8BB1-2A0C-4A97-9BD4-AF298C96C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0D6C-C520-43B9-A226-9E2BF685D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06E3DE-5DA4-4677-A1AB-3FF0005A5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50" y="198867"/>
            <a:ext cx="10213051" cy="60754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9406C9-AB17-4447-97B8-9ED35FE8D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205" y="2240141"/>
            <a:ext cx="5912464" cy="30890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B1F6F4-DA68-49DA-81FC-9A84E16A6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7038" y="887080"/>
            <a:ext cx="10287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92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E47CC-9BB9-4A5D-9AB4-362364C3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70885-1BF2-40A8-B95A-A5B0A78C9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TBD: redo the next slide with additional output ?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5D3B7-ED78-41AB-BBA0-6FA04E374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54" y="76947"/>
            <a:ext cx="10446206" cy="64712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99FC89-7619-4ABF-B58B-849515E90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418" y="2421726"/>
            <a:ext cx="7649816" cy="2703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EA25C9-3F30-43C0-A66B-447A7A835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4417" y="908595"/>
            <a:ext cx="9144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29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6B760-F5B4-4A41-9A2C-2D97F19F4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BEFORE</a:t>
            </a:r>
          </a:p>
          <a:p>
            <a:endParaRPr lang="en-US" dirty="0"/>
          </a:p>
          <a:p>
            <a:r>
              <a:rPr lang="en-US" dirty="0"/>
              <a:t>                                       AFTER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90EA6-55AC-4FA1-84BC-73415FAE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and after software changes (same client)</a:t>
            </a:r>
            <a:endParaRPr lang="en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C4CE79-0D4E-4D22-927E-3BACD3480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62" y="796712"/>
            <a:ext cx="10410825" cy="3171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2BDDAD-30B8-4CC4-9DA3-C72A71818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013" y="2810016"/>
            <a:ext cx="7265725" cy="340705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D45CE55-6AA7-4924-A03E-1A4194B2206D}"/>
              </a:ext>
            </a:extLst>
          </p:cNvPr>
          <p:cNvSpPr/>
          <p:nvPr/>
        </p:nvSpPr>
        <p:spPr>
          <a:xfrm>
            <a:off x="3760236" y="5282120"/>
            <a:ext cx="780697" cy="591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BB3080D-362A-4967-82E7-C99E1D069696}"/>
              </a:ext>
            </a:extLst>
          </p:cNvPr>
          <p:cNvSpPr/>
          <p:nvPr/>
        </p:nvSpPr>
        <p:spPr>
          <a:xfrm rot="10643605">
            <a:off x="447472" y="4067472"/>
            <a:ext cx="612842" cy="557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34770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017C-22AB-47A7-AAF5-2C151B1B6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and after software changes (same client)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739FA-9442-40C1-9EA0-90AAE1472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                         AFTER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BEFORE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647B56-7AC9-4DC8-B26E-E14078FF4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150" y="882000"/>
            <a:ext cx="8079588" cy="3779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13B114-2DED-4CF9-B43B-96B9A2263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38" y="3653272"/>
            <a:ext cx="8441149" cy="2718728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D0B1FE93-D9E9-4D98-939C-A09B0B2710FB}"/>
              </a:ext>
            </a:extLst>
          </p:cNvPr>
          <p:cNvSpPr/>
          <p:nvPr/>
        </p:nvSpPr>
        <p:spPr>
          <a:xfrm>
            <a:off x="486383" y="2858267"/>
            <a:ext cx="612842" cy="557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762022C-CB13-47A0-B0C7-92431AD8758D}"/>
              </a:ext>
            </a:extLst>
          </p:cNvPr>
          <p:cNvSpPr/>
          <p:nvPr/>
        </p:nvSpPr>
        <p:spPr>
          <a:xfrm>
            <a:off x="2948472" y="1157593"/>
            <a:ext cx="811787" cy="591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394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46937-92B9-463D-A8B8-0E32B880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integration activities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56EE-CC83-475C-B9A6-22F2E9C4B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JAXA G-PORTAL ( In </a:t>
            </a:r>
            <a:r>
              <a:rPr lang="en-US" dirty="0" err="1"/>
              <a:t>FedEO</a:t>
            </a:r>
            <a:r>
              <a:rPr lang="en-US" dirty="0"/>
              <a:t> validation/integration environment 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Additional improvements to be agreed with JAXA: </a:t>
            </a:r>
          </a:p>
          <a:p>
            <a:pPr marL="2257744" lvl="2" indent="-380990">
              <a:buFont typeface="Arial" panose="020B0604020202020204" pitchFamily="34" charset="0"/>
              <a:buChar char="•"/>
            </a:pPr>
            <a:r>
              <a:rPr lang="en-US" dirty="0"/>
              <a:t>Improve </a:t>
            </a:r>
            <a:r>
              <a:rPr lang="en-US" dirty="0" err="1"/>
              <a:t>eop:EarthObservation</a:t>
            </a:r>
            <a:r>
              <a:rPr lang="en-US" dirty="0"/>
              <a:t> information available in granule metadata, in particular property values (e.g. </a:t>
            </a:r>
            <a:r>
              <a:rPr lang="en-US" dirty="0" err="1"/>
              <a:t>processingLevel</a:t>
            </a:r>
            <a:r>
              <a:rPr lang="en-US" dirty="0"/>
              <a:t>) to allow validation. </a:t>
            </a:r>
          </a:p>
          <a:p>
            <a:pPr marL="2257744" lvl="2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2257744" lvl="2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2257744" lvl="2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2257744" lvl="2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2257744" lvl="2" indent="-380990">
              <a:buFont typeface="Arial" panose="020B0604020202020204" pitchFamily="34" charset="0"/>
              <a:buChar char="•"/>
            </a:pPr>
            <a:r>
              <a:rPr lang="en-US" dirty="0"/>
              <a:t>Additional (standard) </a:t>
            </a:r>
            <a:r>
              <a:rPr lang="en-US" dirty="0" err="1"/>
              <a:t>queryables</a:t>
            </a:r>
            <a:r>
              <a:rPr lang="en-US" dirty="0"/>
              <a:t> for granule search.  E.g. </a:t>
            </a:r>
            <a:r>
              <a:rPr lang="en-US" dirty="0" err="1"/>
              <a:t>gpc:polarization</a:t>
            </a:r>
            <a:r>
              <a:rPr lang="en-US" dirty="0"/>
              <a:t>, </a:t>
            </a:r>
            <a:r>
              <a:rPr lang="en-US" dirty="0" err="1"/>
              <a:t>eo:orbitDirection</a:t>
            </a:r>
            <a:r>
              <a:rPr lang="en-US" dirty="0"/>
              <a:t>, </a:t>
            </a:r>
            <a:r>
              <a:rPr lang="en-US" dirty="0" err="1"/>
              <a:t>searchTerms</a:t>
            </a:r>
            <a:r>
              <a:rPr lang="en-US" dirty="0"/>
              <a:t>.</a:t>
            </a:r>
          </a:p>
          <a:p>
            <a:pPr marL="2257744" lvl="2" indent="-380990">
              <a:buFont typeface="Arial" panose="020B0604020202020204" pitchFamily="34" charset="0"/>
              <a:buChar char="•"/>
            </a:pPr>
            <a:r>
              <a:rPr lang="en-US" dirty="0"/>
              <a:t>Update online resource function codes in ISO collection metadata to have access in </a:t>
            </a:r>
            <a:r>
              <a:rPr lang="en-US" dirty="0" err="1"/>
              <a:t>FedEO</a:t>
            </a:r>
            <a:r>
              <a:rPr lang="en-US" dirty="0"/>
              <a:t> client and Atom response.</a:t>
            </a:r>
          </a:p>
          <a:p>
            <a:pPr marL="2257744" lvl="2" indent="-380990">
              <a:buFont typeface="Arial" panose="020B0604020202020204" pitchFamily="34" charset="0"/>
              <a:buChar char="•"/>
            </a:pPr>
            <a:r>
              <a:rPr lang="en-US" dirty="0"/>
              <a:t>Requests without parameters used for obtaining metrics (asset pages), often fail (time-out).</a:t>
            </a:r>
          </a:p>
          <a:p>
            <a:pPr marL="2613853" lvl="3" indent="-38099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B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971676-46A4-4D00-85BC-C3CFB9D8C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88693" y="2577005"/>
            <a:ext cx="99631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772370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1F1F1-B7FA-4352-A3BF-8D68035B6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FedEO</a:t>
            </a:r>
            <a:r>
              <a:rPr lang="en-US" dirty="0"/>
              <a:t> Evolution - EOCAT Evolution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896A4-36DC-4A2C-BD7C-ABCF3F272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Online documentation being prepared as part of EOCAT Evolution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Implemented with </a:t>
            </a:r>
            <a:r>
              <a:rPr lang="en-US" dirty="0" err="1"/>
              <a:t>Jupyter</a:t>
            </a:r>
            <a:r>
              <a:rPr lang="en-US" dirty="0"/>
              <a:t> Notebooks and </a:t>
            </a:r>
            <a:r>
              <a:rPr lang="en-US" dirty="0" err="1"/>
              <a:t>JupyterBook</a:t>
            </a:r>
            <a:endParaRPr lang="en-US" dirty="0"/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Includes </a:t>
            </a:r>
            <a:r>
              <a:rPr lang="en-US" dirty="0" err="1"/>
              <a:t>Colab</a:t>
            </a:r>
            <a:r>
              <a:rPr lang="en-US" dirty="0"/>
              <a:t> and Binder access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Documentation will be available at </a:t>
            </a:r>
            <a:r>
              <a:rPr lang="en-US" dirty="0">
                <a:hlinkClick r:id="rId2"/>
              </a:rPr>
              <a:t>https://github.com/eovoc/eo-books</a:t>
            </a:r>
            <a:r>
              <a:rPr lang="en-US" dirty="0"/>
              <a:t>.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77AB26-1617-41FA-8A84-93CA98AA1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659" y="2369758"/>
            <a:ext cx="5811741" cy="40022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958170-56CD-4F4B-ADC5-05132E8C7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00" y="2385307"/>
            <a:ext cx="5490055" cy="3986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8F19BE-33F4-4CCF-8B19-81E36B197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448" y="4291842"/>
            <a:ext cx="2979818" cy="256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6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in CEOS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current metrics and DIF-10 export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Ongoing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FedEO</a:t>
            </a:r>
            <a:r>
              <a:rPr lang="en-GB" dirty="0"/>
              <a:t> evolution activities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 EOCAT Evolution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 EOVOC Outcome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77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914E-656A-45B5-87DA-B807C0525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FedEO</a:t>
            </a:r>
            <a:r>
              <a:rPr lang="en-US" dirty="0"/>
              <a:t> Evolution – EOVOC Outcome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42DA2-891D-48FD-9460-03C40938D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7661657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“EOVOC” project presented at WGISS#52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Completed in August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Engineering Report with recommendations for publication of EO resources using schema.org available: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https://github.com/eovoc/eo-on-schema.org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Extension of </a:t>
            </a:r>
            <a:r>
              <a:rPr lang="en-US" dirty="0" err="1"/>
              <a:t>FedEO</a:t>
            </a:r>
            <a:r>
              <a:rPr lang="en-US" dirty="0"/>
              <a:t> Catalogue API with: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JSON-LD, RDF/XML, Turtle, HTML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Schema.org encoding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 err="1"/>
              <a:t>GeoDCAT</a:t>
            </a:r>
            <a:r>
              <a:rPr lang="en-US" dirty="0"/>
              <a:t>-AP encoding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SPARQL façade in front of </a:t>
            </a:r>
            <a:r>
              <a:rPr lang="en-US" dirty="0" err="1"/>
              <a:t>FedEO</a:t>
            </a:r>
            <a:r>
              <a:rPr lang="en-US" dirty="0"/>
              <a:t> Catalogue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Prototype Catalogue accessible at: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https://eovoc.spacebel.be/readme.html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Linked Data Client at </a:t>
            </a:r>
            <a:r>
              <a:rPr lang="en-US" dirty="0">
                <a:hlinkClick r:id="rId2"/>
              </a:rPr>
              <a:t>https://eovoc.spacebel.be/lodview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Transfer To Operations of project results is being planned.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01C09A-D6AF-49CE-BEC5-3ABCA1811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171" y="855292"/>
            <a:ext cx="2875199" cy="39954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50CB93-0446-4A25-A0CB-EEE55F65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506" y="5272495"/>
            <a:ext cx="1457864" cy="41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JSON-LD-logo-64">
            <a:extLst>
              <a:ext uri="{FF2B5EF4-FFF2-40B4-BE49-F238E27FC236}">
                <a16:creationId xmlns:a16="http://schemas.microsoft.com/office/drawing/2014/main" id="{AC8104B5-308A-4109-969B-B2634C457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243" y="5188186"/>
            <a:ext cx="60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83180E-4705-4613-B2DF-F625A114FF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0905" y="5159384"/>
            <a:ext cx="726675" cy="705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E9577E-0A81-478E-8C53-DDB709745F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7254" y="2028584"/>
            <a:ext cx="993468" cy="82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82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E2D07-A9F3-4484-8B91-DA98698A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FedEO</a:t>
            </a:r>
            <a:r>
              <a:rPr lang="en-US" dirty="0"/>
              <a:t> Evolution – EOVOC Outcome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752C-F60B-4A92-928F-90D3BD5AB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7551647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Results available on public GitHub repository 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Schema.org recommendations for EO metadata resources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Schema.org extension (EO granules) as per OGC 17-003r2 encoding.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SHACL shapes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 err="1"/>
              <a:t>Jupyter</a:t>
            </a:r>
            <a:r>
              <a:rPr lang="en-US" dirty="0"/>
              <a:t> Notebook examples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04DC83-230B-4175-BBB3-281CE27C1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247" y="3866146"/>
            <a:ext cx="4365407" cy="24781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03DF48-A02F-4325-8BAF-9515E569B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4" y="3816916"/>
            <a:ext cx="5027602" cy="2661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45326C-0847-43E3-A9D6-2490EF8A3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286" y="4012253"/>
            <a:ext cx="2544769" cy="2466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48E211-5CC8-434B-8591-74C62262E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894" y="154800"/>
            <a:ext cx="4514444" cy="343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54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36348-B906-4C81-89C3-7AA0B5DBD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FedEO</a:t>
            </a:r>
            <a:r>
              <a:rPr lang="en-US" dirty="0"/>
              <a:t> Evolution – EOVOC Outcome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B0DB3-D40E-4E6A-AABD-84BC3A95B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5397429" cy="5328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Jupyter</a:t>
            </a:r>
            <a:r>
              <a:rPr lang="en-US" dirty="0"/>
              <a:t> Notebooks with </a:t>
            </a:r>
            <a:r>
              <a:rPr lang="en-US" dirty="0" err="1"/>
              <a:t>FedEO</a:t>
            </a:r>
            <a:r>
              <a:rPr lang="en-US" dirty="0"/>
              <a:t> access examples: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OpenSearch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OGC API-Features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(Geo)SPARQL </a:t>
            </a:r>
          </a:p>
          <a:p>
            <a:pPr marL="1067076" lvl="1" indent="-285750">
              <a:buFont typeface="Arial" panose="020B0604020202020204" pitchFamily="34" charset="0"/>
              <a:buChar char="•"/>
            </a:pPr>
            <a:r>
              <a:rPr lang="en-US" dirty="0"/>
              <a:t>Schema.org/</a:t>
            </a:r>
            <a:r>
              <a:rPr lang="en-US" dirty="0" err="1"/>
              <a:t>GeoDCAT</a:t>
            </a:r>
            <a:r>
              <a:rPr lang="en-US" dirty="0"/>
              <a:t>-AP</a:t>
            </a: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57DB42-126A-4BD9-9AC6-67302EFDF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136" y="1236534"/>
            <a:ext cx="7137779" cy="5135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1A7CEE-6DD8-4D7F-98F6-87845D65C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38" y="3603304"/>
            <a:ext cx="4143226" cy="2768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F87434-F77D-4CA0-8F9B-32539CA6A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6463" y="153856"/>
            <a:ext cx="993468" cy="82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98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312E9-53B3-4163-BD79-8CBEF797D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9143E-5734-44CE-A6C0-D317AD53C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5B2F2-054B-4EA8-BF88-CBA9B56EF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69" y="1104901"/>
            <a:ext cx="51054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9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WGISS Connected Data Assets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9B81D5-8205-4357-BE02-C52D37A51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: Federated Earth Observation missions access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6A7264-77CF-4235-8F77-DCE22D957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25" y="1271037"/>
            <a:ext cx="6605563" cy="5100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DA6383-5413-4FDC-97E4-29A089B07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251" y="1354888"/>
            <a:ext cx="3716486" cy="43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59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9BFC-C726-4138-83C2-C85855DF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FedEO</a:t>
            </a:r>
            <a:r>
              <a:rPr lang="en-US" dirty="0"/>
              <a:t> in CEOS Domain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15D0C-A1A5-4A14-9FD5-841D155B6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71" y="969600"/>
            <a:ext cx="6163890" cy="5097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Since 20 September 2021: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Client available at</a:t>
            </a:r>
            <a:br>
              <a:rPr lang="en-US" dirty="0"/>
            </a:br>
            <a:r>
              <a:rPr lang="en-US" u="sng" dirty="0">
                <a:hlinkClick r:id="rId3"/>
              </a:rPr>
              <a:t>https://fedeo-client.ceos.org</a:t>
            </a:r>
            <a:endParaRPr lang="en-US" u="sng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 Server available at </a:t>
            </a:r>
            <a:r>
              <a:rPr lang="en-US" dirty="0">
                <a:hlinkClick r:id="rId4"/>
              </a:rPr>
              <a:t>https://fedeo.ceos.org/</a:t>
            </a:r>
            <a:endParaRPr lang="en-US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endParaRPr lang="en-US" dirty="0"/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Validation server available at https://geo.spacebel.be</a:t>
            </a:r>
            <a:br>
              <a:rPr lang="en-US" dirty="0"/>
            </a:br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9D383C-3FFD-4FE2-87AF-BE74BCD28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070" y="1456666"/>
            <a:ext cx="5989455" cy="394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0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51" y="198867"/>
            <a:ext cx="9566461" cy="574516"/>
          </a:xfrm>
        </p:spPr>
        <p:txBody>
          <a:bodyPr/>
          <a:lstStyle/>
          <a:p>
            <a:r>
              <a:rPr lang="en-GB" dirty="0" err="1"/>
              <a:t>FedEO</a:t>
            </a:r>
            <a:r>
              <a:rPr lang="en-GB" dirty="0"/>
              <a:t> Metadata Mediator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968F5-6B07-493C-8B84-A9EC7F4C5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65D8FF48-ADFE-4F27-8684-7FA6AE9459E4}"/>
              </a:ext>
            </a:extLst>
          </p:cNvPr>
          <p:cNvSpPr txBox="1">
            <a:spLocks/>
          </p:cNvSpPr>
          <p:nvPr/>
        </p:nvSpPr>
        <p:spPr bwMode="auto">
          <a:xfrm>
            <a:off x="1019268" y="1401727"/>
            <a:ext cx="9550320" cy="68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Automatic Procedure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– Available on 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FedEO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 reference environment, on </a:t>
            </a:r>
            <a:r>
              <a:rPr kumimoji="0" lang="en-GB" sz="1100" b="1" i="0" u="sng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Operational environment at ESA since Oct 2019</a:t>
            </a:r>
          </a:p>
          <a:p>
            <a:pPr marL="0" marR="0" lvl="0" indent="-34290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60" name="Can 6">
            <a:extLst>
              <a:ext uri="{FF2B5EF4-FFF2-40B4-BE49-F238E27FC236}">
                <a16:creationId xmlns:a16="http://schemas.microsoft.com/office/drawing/2014/main" id="{312E5188-8520-4E70-8A60-DE53B84F5C16}"/>
              </a:ext>
            </a:extLst>
          </p:cNvPr>
          <p:cNvSpPr/>
          <p:nvPr/>
        </p:nvSpPr>
        <p:spPr>
          <a:xfrm>
            <a:off x="1583769" y="2138418"/>
            <a:ext cx="907312" cy="777539"/>
          </a:xfrm>
          <a:prstGeom prst="can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Partner Metadata repository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70A2A2B-71FF-46F5-A0CB-340C52BC3245}"/>
              </a:ext>
            </a:extLst>
          </p:cNvPr>
          <p:cNvCxnSpPr>
            <a:cxnSpLocks/>
            <a:stCxn id="80" idx="1"/>
            <a:endCxn id="60" idx="4"/>
          </p:cNvCxnSpPr>
          <p:nvPr/>
        </p:nvCxnSpPr>
        <p:spPr>
          <a:xfrm flipH="1" flipV="1">
            <a:off x="2491081" y="2527188"/>
            <a:ext cx="2782404" cy="1209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4F760991-63D9-496A-9E27-402B038763F5}"/>
              </a:ext>
            </a:extLst>
          </p:cNvPr>
          <p:cNvSpPr txBox="1">
            <a:spLocks/>
          </p:cNvSpPr>
          <p:nvPr/>
        </p:nvSpPr>
        <p:spPr bwMode="auto">
          <a:xfrm>
            <a:off x="2645183" y="2133043"/>
            <a:ext cx="2470874" cy="24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-3429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Collection Metadata Import </a:t>
            </a:r>
            <a:b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</a:b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(pull, e.g. daily)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63" name="Can 16">
            <a:extLst>
              <a:ext uri="{FF2B5EF4-FFF2-40B4-BE49-F238E27FC236}">
                <a16:creationId xmlns:a16="http://schemas.microsoft.com/office/drawing/2014/main" id="{4F3BB5D7-CDCC-4592-806D-825A5C6B1F0E}"/>
              </a:ext>
            </a:extLst>
          </p:cNvPr>
          <p:cNvSpPr/>
          <p:nvPr/>
        </p:nvSpPr>
        <p:spPr>
          <a:xfrm>
            <a:off x="5794428" y="4914870"/>
            <a:ext cx="907312" cy="680484"/>
          </a:xfrm>
          <a:prstGeom prst="can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IDN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repository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4B90AE19-EF2A-4BAF-8792-8503F505E699}"/>
              </a:ext>
            </a:extLst>
          </p:cNvPr>
          <p:cNvSpPr txBox="1">
            <a:spLocks/>
          </p:cNvSpPr>
          <p:nvPr/>
        </p:nvSpPr>
        <p:spPr bwMode="auto">
          <a:xfrm>
            <a:off x="7740650" y="4563137"/>
            <a:ext cx="2692964" cy="5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-3429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Collection Metadata Ingestion by IDN</a:t>
            </a:r>
          </a:p>
          <a:p>
            <a:pPr marL="177800" marR="0" lvl="0" indent="-1778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   DIF-10 Encoding</a:t>
            </a:r>
          </a:p>
          <a:p>
            <a:pPr marL="177800" marR="0" lvl="0" indent="-1778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   Mandatory GCMD terms 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88FFB29-A3C6-42F8-B60D-DE43FC7391CB}"/>
              </a:ext>
            </a:extLst>
          </p:cNvPr>
          <p:cNvCxnSpPr>
            <a:cxnSpLocks/>
            <a:stCxn id="63" idx="1"/>
            <a:endCxn id="84" idx="2"/>
          </p:cNvCxnSpPr>
          <p:nvPr/>
        </p:nvCxnSpPr>
        <p:spPr>
          <a:xfrm flipH="1" flipV="1">
            <a:off x="6245854" y="4506491"/>
            <a:ext cx="2230" cy="408379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70" name="Can 24">
            <a:extLst>
              <a:ext uri="{FF2B5EF4-FFF2-40B4-BE49-F238E27FC236}">
                <a16:creationId xmlns:a16="http://schemas.microsoft.com/office/drawing/2014/main" id="{CB2AB9B2-A831-4F00-9EF4-ECF782AA1DD5}"/>
              </a:ext>
            </a:extLst>
          </p:cNvPr>
          <p:cNvSpPr/>
          <p:nvPr/>
        </p:nvSpPr>
        <p:spPr>
          <a:xfrm>
            <a:off x="2727230" y="3117437"/>
            <a:ext cx="907312" cy="941121"/>
          </a:xfrm>
          <a:prstGeom prst="can">
            <a:avLst/>
          </a:prstGeom>
          <a:solidFill>
            <a:srgbClr val="FFFFFF">
              <a:lumMod val="95000"/>
            </a:srgbClr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IDN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Complementary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Information</a:t>
            </a:r>
            <a:b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en-GB" sz="700" b="0" i="0" u="none" strike="noStrike" kern="0" cap="none" spc="0" normalizeH="0" baseline="0" noProof="0" dirty="0" err="1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gcmd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keyword </a:t>
            </a:r>
          </a:p>
        </p:txBody>
      </p:sp>
      <p:cxnSp>
        <p:nvCxnSpPr>
          <p:cNvPr id="71" name="Elbow Connector 26">
            <a:extLst>
              <a:ext uri="{FF2B5EF4-FFF2-40B4-BE49-F238E27FC236}">
                <a16:creationId xmlns:a16="http://schemas.microsoft.com/office/drawing/2014/main" id="{E37CF348-4BE8-4D9F-8E1A-1B3FA6D25869}"/>
              </a:ext>
            </a:extLst>
          </p:cNvPr>
          <p:cNvCxnSpPr>
            <a:stCxn id="70" idx="1"/>
            <a:endCxn id="83" idx="1"/>
          </p:cNvCxnSpPr>
          <p:nvPr/>
        </p:nvCxnSpPr>
        <p:spPr>
          <a:xfrm rot="5400000" flipH="1" flipV="1">
            <a:off x="4184565" y="2028968"/>
            <a:ext cx="84790" cy="2092148"/>
          </a:xfrm>
          <a:prstGeom prst="bentConnector2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1E06858A-C007-4C9E-991F-7ED26452978F}"/>
              </a:ext>
            </a:extLst>
          </p:cNvPr>
          <p:cNvSpPr/>
          <p:nvPr/>
        </p:nvSpPr>
        <p:spPr>
          <a:xfrm>
            <a:off x="4226960" y="4928672"/>
            <a:ext cx="907313" cy="629792"/>
          </a:xfrm>
          <a:prstGeom prst="rect">
            <a:avLst/>
          </a:prstGeom>
          <a:solidFill>
            <a:srgbClr val="FFFFFF">
              <a:lumMod val="95000"/>
            </a:srgbClr>
          </a:solidFill>
          <a:ln w="317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NASA DIF-10 Validator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  <a:hlinkClick r:id="rId2"/>
              </a:rPr>
              <a:t>HERE</a:t>
            </a: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E3AE319-DF5F-4945-9108-11DF3ED485FD}"/>
              </a:ext>
            </a:extLst>
          </p:cNvPr>
          <p:cNvCxnSpPr>
            <a:cxnSpLocks/>
            <a:stCxn id="82" idx="1"/>
            <a:endCxn id="72" idx="0"/>
          </p:cNvCxnSpPr>
          <p:nvPr/>
        </p:nvCxnSpPr>
        <p:spPr>
          <a:xfrm flipH="1">
            <a:off x="4680617" y="4201691"/>
            <a:ext cx="591624" cy="726981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0F8F8084-335A-4EE3-B74C-8815FFC07F6E}"/>
              </a:ext>
            </a:extLst>
          </p:cNvPr>
          <p:cNvSpPr txBox="1">
            <a:spLocks/>
          </p:cNvSpPr>
          <p:nvPr/>
        </p:nvSpPr>
        <p:spPr bwMode="auto">
          <a:xfrm>
            <a:off x="2939124" y="5243568"/>
            <a:ext cx="1809736" cy="19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-3429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DIF-10 Validation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FEE1D7EE-8774-4AE7-92E6-152319B89DFB}"/>
              </a:ext>
            </a:extLst>
          </p:cNvPr>
          <p:cNvSpPr txBox="1">
            <a:spLocks/>
          </p:cNvSpPr>
          <p:nvPr/>
        </p:nvSpPr>
        <p:spPr bwMode="auto">
          <a:xfrm>
            <a:off x="3114869" y="2760840"/>
            <a:ext cx="1809736" cy="25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-3429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Metadata Preparation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76" name="Left Brace 75">
            <a:extLst>
              <a:ext uri="{FF2B5EF4-FFF2-40B4-BE49-F238E27FC236}">
                <a16:creationId xmlns:a16="http://schemas.microsoft.com/office/drawing/2014/main" id="{6CEB4AAF-91D3-44F5-B187-386331C30EAA}"/>
              </a:ext>
            </a:extLst>
          </p:cNvPr>
          <p:cNvSpPr/>
          <p:nvPr/>
        </p:nvSpPr>
        <p:spPr>
          <a:xfrm rot="10800000">
            <a:off x="7358130" y="2274219"/>
            <a:ext cx="382520" cy="2205317"/>
          </a:xfrm>
          <a:prstGeom prst="leftBrace">
            <a:avLst/>
          </a:prstGeom>
          <a:noFill/>
          <a:ln w="9525" cap="flat" cmpd="sng" algn="ctr">
            <a:solidFill>
              <a:srgbClr val="0098DB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4423DF5E-9049-4011-B956-39C0A6F5BA28}"/>
              </a:ext>
            </a:extLst>
          </p:cNvPr>
          <p:cNvSpPr txBox="1">
            <a:spLocks/>
          </p:cNvSpPr>
          <p:nvPr/>
        </p:nvSpPr>
        <p:spPr bwMode="auto">
          <a:xfrm>
            <a:off x="7740650" y="3085632"/>
            <a:ext cx="2597150" cy="97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-3429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105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Metadata Preparation   </a:t>
            </a:r>
          </a:p>
          <a:p>
            <a:pPr marL="177800" marR="0" lvl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IDN guideline for Information Content completeness and consistency</a:t>
            </a:r>
          </a:p>
        </p:txBody>
      </p:sp>
      <p:sp>
        <p:nvSpPr>
          <p:cNvPr id="78" name="Left Brace 77">
            <a:extLst>
              <a:ext uri="{FF2B5EF4-FFF2-40B4-BE49-F238E27FC236}">
                <a16:creationId xmlns:a16="http://schemas.microsoft.com/office/drawing/2014/main" id="{B4462C5C-FE84-445E-9FE3-402E1E19894F}"/>
              </a:ext>
            </a:extLst>
          </p:cNvPr>
          <p:cNvSpPr/>
          <p:nvPr/>
        </p:nvSpPr>
        <p:spPr>
          <a:xfrm rot="10800000">
            <a:off x="7358130" y="4563138"/>
            <a:ext cx="382520" cy="486155"/>
          </a:xfrm>
          <a:prstGeom prst="leftBrace">
            <a:avLst/>
          </a:prstGeom>
          <a:noFill/>
          <a:ln w="9525" cap="flat" cmpd="sng" algn="ctr">
            <a:solidFill>
              <a:srgbClr val="0098DB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74F808F-41D1-4764-A653-F214BDCB5C24}"/>
              </a:ext>
            </a:extLst>
          </p:cNvPr>
          <p:cNvGrpSpPr/>
          <p:nvPr/>
        </p:nvGrpSpPr>
        <p:grpSpPr>
          <a:xfrm>
            <a:off x="5270160" y="2274219"/>
            <a:ext cx="1952631" cy="2232272"/>
            <a:chOff x="3898560" y="1263963"/>
            <a:chExt cx="1952631" cy="223227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8C42605-69EB-4414-A5BA-CBAB13CF2EBF}"/>
                </a:ext>
              </a:extLst>
            </p:cNvPr>
            <p:cNvSpPr/>
            <p:nvPr/>
          </p:nvSpPr>
          <p:spPr>
            <a:xfrm>
              <a:off x="3901885" y="1263963"/>
              <a:ext cx="1949306" cy="508356"/>
            </a:xfrm>
            <a:prstGeom prst="rect">
              <a:avLst/>
            </a:prstGeom>
            <a:solidFill>
              <a:srgbClr val="0098DB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Harvester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A3C2783-A1FA-4E73-93E4-CECB3FF5D1E0}"/>
                </a:ext>
              </a:extLst>
            </p:cNvPr>
            <p:cNvSpPr/>
            <p:nvPr/>
          </p:nvSpPr>
          <p:spPr>
            <a:xfrm>
              <a:off x="3900641" y="2277035"/>
              <a:ext cx="1949306" cy="6096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FedEO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D4F53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Collection Catalogue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B007365-E7BD-4B66-9362-16319782A570}"/>
                </a:ext>
              </a:extLst>
            </p:cNvPr>
            <p:cNvSpPr/>
            <p:nvPr/>
          </p:nvSpPr>
          <p:spPr>
            <a:xfrm>
              <a:off x="3900641" y="2886635"/>
              <a:ext cx="1949306" cy="609600"/>
            </a:xfrm>
            <a:prstGeom prst="rect">
              <a:avLst/>
            </a:prstGeom>
            <a:solidFill>
              <a:srgbClr val="0098DB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FedEO</a:t>
              </a: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Gateway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ISO to DIF-10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A79E4A6-56E7-4E01-B2E2-CC8BFA105717}"/>
                </a:ext>
              </a:extLst>
            </p:cNvPr>
            <p:cNvSpPr/>
            <p:nvPr/>
          </p:nvSpPr>
          <p:spPr>
            <a:xfrm>
              <a:off x="3901434" y="1768213"/>
              <a:ext cx="1949306" cy="508356"/>
            </a:xfrm>
            <a:prstGeom prst="rect">
              <a:avLst/>
            </a:prstGeom>
            <a:solidFill>
              <a:srgbClr val="0098DB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Metadata Mediator 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D5E1A30-765F-4927-97AA-23FB0125074A}"/>
                </a:ext>
              </a:extLst>
            </p:cNvPr>
            <p:cNvSpPr/>
            <p:nvPr/>
          </p:nvSpPr>
          <p:spPr>
            <a:xfrm>
              <a:off x="3898560" y="1263963"/>
              <a:ext cx="1951387" cy="2232272"/>
            </a:xfrm>
            <a:prstGeom prst="rect">
              <a:avLst/>
            </a:prstGeom>
            <a:noFill/>
            <a:ln w="25400" cap="flat" cmpd="sng" algn="ctr">
              <a:solidFill>
                <a:srgbClr val="0098D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85" name="Rounded Rectangle 25">
            <a:extLst>
              <a:ext uri="{FF2B5EF4-FFF2-40B4-BE49-F238E27FC236}">
                <a16:creationId xmlns:a16="http://schemas.microsoft.com/office/drawing/2014/main" id="{D2FE21B5-101A-46D5-84C4-84EC21C00C20}"/>
              </a:ext>
            </a:extLst>
          </p:cNvPr>
          <p:cNvSpPr/>
          <p:nvPr/>
        </p:nvSpPr>
        <p:spPr>
          <a:xfrm>
            <a:off x="1464849" y="3286825"/>
            <a:ext cx="889144" cy="61317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63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ESA Thesauri Service</a:t>
            </a:r>
          </a:p>
        </p:txBody>
      </p:sp>
      <p:cxnSp>
        <p:nvCxnSpPr>
          <p:cNvPr id="86" name="Elbow Connector 28">
            <a:extLst>
              <a:ext uri="{FF2B5EF4-FFF2-40B4-BE49-F238E27FC236}">
                <a16:creationId xmlns:a16="http://schemas.microsoft.com/office/drawing/2014/main" id="{52A6A8AB-C776-4237-BFEB-219C1E3B0E44}"/>
              </a:ext>
            </a:extLst>
          </p:cNvPr>
          <p:cNvCxnSpPr>
            <a:stCxn id="85" idx="0"/>
          </p:cNvCxnSpPr>
          <p:nvPr/>
        </p:nvCxnSpPr>
        <p:spPr>
          <a:xfrm rot="5400000" flipH="1" flipV="1">
            <a:off x="3456589" y="1474499"/>
            <a:ext cx="265158" cy="3359495"/>
          </a:xfrm>
          <a:prstGeom prst="bentConnector2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BED8ECA1-61A8-47C4-8F75-648A04A891B5}"/>
              </a:ext>
            </a:extLst>
          </p:cNvPr>
          <p:cNvSpPr txBox="1">
            <a:spLocks/>
          </p:cNvSpPr>
          <p:nvPr/>
        </p:nvSpPr>
        <p:spPr bwMode="auto">
          <a:xfrm>
            <a:off x="5835890" y="4692007"/>
            <a:ext cx="487089" cy="19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-34290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Verdana"/>
                <a:ea typeface="+mn-ea"/>
              </a:rPr>
              <a:t>pull</a:t>
            </a: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98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DIF-10 Metadata Export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5074" y="1243690"/>
            <a:ext cx="3891361" cy="3796380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n-GB" sz="1200" dirty="0"/>
              <a:t>Collections being harvested automatically by IDN, e.g. ESA,  DLR,  VITO. 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dirty="0"/>
              <a:t>ESA CCI 183 (ready to ingest in IDN).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dirty="0"/>
              <a:t>See:</a:t>
            </a:r>
          </a:p>
          <a:p>
            <a:pPr marL="228594" indent="-228594">
              <a:lnSpc>
                <a:spcPct val="100000"/>
              </a:lnSpc>
              <a:spcBef>
                <a:spcPct val="30000"/>
              </a:spcBef>
              <a:buClrTx/>
              <a:buFontTx/>
              <a:buChar char="-"/>
              <a:defRPr/>
            </a:pPr>
            <a:r>
              <a:rPr lang="en-GB" sz="1200" dirty="0"/>
              <a:t>https://cmr.earthdata.nasa.gov/search/collections.umm_json?provider_id=FedEO&amp;data_center=DE/DLR&amp;pretty=true</a:t>
            </a:r>
          </a:p>
          <a:p>
            <a:pPr marL="228594" indent="-228594">
              <a:lnSpc>
                <a:spcPct val="100000"/>
              </a:lnSpc>
              <a:spcBef>
                <a:spcPct val="30000"/>
              </a:spcBef>
              <a:buClrTx/>
              <a:buFontTx/>
              <a:buChar char="-"/>
              <a:defRPr/>
            </a:pPr>
            <a:r>
              <a:rPr lang="en-GB" sz="1200" dirty="0"/>
              <a:t>https://cmr.earthdata.nasa.gov/search/collections.umm_json?provider_id=FedEO&amp;data_center=VITO&amp;pretty=true</a:t>
            </a:r>
          </a:p>
          <a:p>
            <a:pPr marL="228594" indent="-228594">
              <a:lnSpc>
                <a:spcPct val="100000"/>
              </a:lnSpc>
              <a:spcBef>
                <a:spcPct val="30000"/>
              </a:spcBef>
              <a:buClrTx/>
              <a:buFontTx/>
              <a:buChar char="-"/>
              <a:defRPr/>
            </a:pPr>
            <a:r>
              <a:rPr lang="en-GB" sz="1200" dirty="0"/>
              <a:t>https://cmr.earthdata.nasa.gov/search/collections.umm_json?provider_id=ESA&amp;data_center=ESA/ESRIN&amp;pretty=true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dirty="0">
                <a:solidFill>
                  <a:schemeClr val="tx1"/>
                </a:solidFill>
              </a:rPr>
              <a:t>DIF-10 collections are available for being ingested into IDN, from</a:t>
            </a:r>
          </a:p>
          <a:p>
            <a:pPr algn="just"/>
            <a:r>
              <a:rPr lang="en-GB" sz="1200" dirty="0">
                <a:solidFill>
                  <a:schemeClr val="tx1"/>
                </a:solidFill>
                <a:hlinkClick r:id="rId3"/>
              </a:rPr>
              <a:t>https://fedeo.ceos.org/asset/index.html</a:t>
            </a:r>
            <a:endParaRPr lang="en-GB" sz="1200" dirty="0">
              <a:solidFill>
                <a:schemeClr val="tx1"/>
              </a:solidFill>
            </a:endParaRPr>
          </a:p>
          <a:p>
            <a:pPr algn="just"/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5720" y="788870"/>
            <a:ext cx="6096000" cy="318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1467" dirty="0">
                <a:hlinkClick r:id="rId3"/>
              </a:rPr>
              <a:t>https://fedeo.ceos.org/asset/index.html</a:t>
            </a:r>
            <a:endParaRPr lang="en-GB" sz="1467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63F7E-42FD-4DD1-80B2-9F09CFD5F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03" y="1335230"/>
            <a:ext cx="7522181" cy="418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39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Metrics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069" y="969600"/>
            <a:ext cx="11879369" cy="5097600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 err="1"/>
              <a:t>FedEO</a:t>
            </a:r>
            <a:r>
              <a:rPr lang="en-US" dirty="0"/>
              <a:t>: 112 to 123.8 million granules since WGISS-53 (March 2022)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ESA (EOCAT): 170 collections with 26 million granules.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418C8C-CF10-4393-9A9F-BBBF611C5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1952336"/>
            <a:ext cx="6453401" cy="35069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7033BC-BAC7-46A8-AF62-C9B4D70B8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060" y="2741232"/>
            <a:ext cx="8441100" cy="36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6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Metrics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069" y="969600"/>
            <a:ext cx="11879369" cy="5097600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Evolution since September 2019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/>
              <a:t>ESA (=EOCAT), </a:t>
            </a:r>
            <a:br>
              <a:rPr lang="en-US" dirty="0"/>
            </a:br>
            <a:r>
              <a:rPr lang="en-US" dirty="0"/>
              <a:t>excluding </a:t>
            </a:r>
            <a:r>
              <a:rPr lang="en-US" dirty="0" err="1"/>
              <a:t>SciHub</a:t>
            </a:r>
            <a:r>
              <a:rPr lang="en-US" dirty="0"/>
              <a:t> and ESA CCI.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58A2F-B323-401D-8A1E-2A742249A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0" y="2079943"/>
            <a:ext cx="6138259" cy="3689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371D3F-3EAC-414E-87A8-E57E80A13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753" y="2079943"/>
            <a:ext cx="5862048" cy="4236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DB65C3-FEC2-4D1C-835C-93D3E115D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354" y="221593"/>
            <a:ext cx="47244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80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1D8F-B90A-462B-A692-75009063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changes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A9487-0894-4897-AD7C-52285B28D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DIF-10 export improved (March 2022):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Use_Constraints included.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Version information included (when available).</a:t>
            </a:r>
          </a:p>
          <a:p>
            <a:pPr marL="1460963" lvl="1" indent="-380990">
              <a:buFont typeface="Arial" panose="020B0604020202020204" pitchFamily="34" charset="0"/>
              <a:buChar char="•"/>
            </a:pPr>
            <a:r>
              <a:rPr lang="en-US" dirty="0"/>
              <a:t>DOI information included (when available in ISO collection metadata from Partners).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7ACEC0-81C9-4341-8769-9C151E59D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68" y="3012605"/>
            <a:ext cx="9018349" cy="1126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1DED6A-CF0F-404A-A5A6-F22326EF6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834" y="3828025"/>
            <a:ext cx="5890236" cy="229025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0841D9-E12F-41CB-9543-F60231D2B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70" y="4669852"/>
            <a:ext cx="5129807" cy="1674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87B38E-B6DD-4095-A466-5E13D04E2884}"/>
              </a:ext>
            </a:extLst>
          </p:cNvPr>
          <p:cNvSpPr txBox="1"/>
          <p:nvPr/>
        </p:nvSpPr>
        <p:spPr>
          <a:xfrm>
            <a:off x="207451" y="4390379"/>
            <a:ext cx="185974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dirty="0"/>
              <a:t>DOI (ESA EOCAT)</a:t>
            </a:r>
            <a:endParaRPr lang="en-BE" sz="146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102497-99A3-47E7-9803-EC8B15675D38}"/>
              </a:ext>
            </a:extLst>
          </p:cNvPr>
          <p:cNvSpPr txBox="1"/>
          <p:nvPr/>
        </p:nvSpPr>
        <p:spPr>
          <a:xfrm>
            <a:off x="314269" y="2628110"/>
            <a:ext cx="1571007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dirty="0"/>
              <a:t>DOI (ESA CCI)</a:t>
            </a:r>
            <a:endParaRPr lang="en-BE" sz="1467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4C1B07-72E7-44A5-8448-234D9EF5C0A9}"/>
              </a:ext>
            </a:extLst>
          </p:cNvPr>
          <p:cNvSpPr txBox="1"/>
          <p:nvPr/>
        </p:nvSpPr>
        <p:spPr>
          <a:xfrm>
            <a:off x="10191026" y="3478531"/>
            <a:ext cx="1718612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dirty="0" err="1"/>
              <a:t>Use_Constraints</a:t>
            </a:r>
            <a:endParaRPr lang="en-BE" sz="1467" dirty="0"/>
          </a:p>
        </p:txBody>
      </p:sp>
    </p:spTree>
    <p:extLst>
      <p:ext uri="{BB962C8B-B14F-4D97-AF65-F5344CB8AC3E}">
        <p14:creationId xmlns:p14="http://schemas.microsoft.com/office/powerpoint/2010/main" val="4054412223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1D5F5E67-AB13-4111-9750-227349DF9C0E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CB5FC264-F170-4FD7-B1B7-AD228B5C627F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BAA92E9C-6AC9-4603-A52E-F067BCFA2092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74AF34BF-3A32-4DE4-AA6F-C6B9EC0D26DF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2022-03-17T23:00:00+00:00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E22279E-2C4C-4C93-8498-455A58D1433E}">
  <ds:schemaRefs>
    <ds:schemaRef ds:uri="http://schemas.microsoft.com/office/infopath/2007/PartnerControls"/>
    <ds:schemaRef ds:uri="http://schemas.microsoft.com/office/2006/documentManagement/types"/>
    <ds:schemaRef ds:uri="http://schemas.microsoft.com/sharepoint/v4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sharepoint/v3/fields"/>
    <ds:schemaRef ds:uri="ddc99d1b-0883-4f2c-a8e6-6d8ebaa0e5d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2877</TotalTime>
  <Words>1367</Words>
  <Application>Microsoft Office PowerPoint</Application>
  <PresentationFormat>Custom</PresentationFormat>
  <Paragraphs>202</Paragraphs>
  <Slides>23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MS PGothic</vt:lpstr>
      <vt:lpstr>Arial</vt:lpstr>
      <vt:lpstr>Calibri</vt:lpstr>
      <vt:lpstr>Verdana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Outline</vt:lpstr>
      <vt:lpstr>WGISS Connected Data Assets</vt:lpstr>
      <vt:lpstr>FedEO in CEOS Domain</vt:lpstr>
      <vt:lpstr>FedEO Metadata Mediator</vt:lpstr>
      <vt:lpstr>DIF-10 Metadata Export</vt:lpstr>
      <vt:lpstr>Metrics evolution</vt:lpstr>
      <vt:lpstr>Metrics evolution</vt:lpstr>
      <vt:lpstr>Software changes</vt:lpstr>
      <vt:lpstr>Software changes</vt:lpstr>
      <vt:lpstr>Completed integration activities</vt:lpstr>
      <vt:lpstr>Ongoing integration activities</vt:lpstr>
      <vt:lpstr>JAXA G-Portal OpenSearch I/F updates (Aug 2022)</vt:lpstr>
      <vt:lpstr>PowerPoint Presentation</vt:lpstr>
      <vt:lpstr>PowerPoint Presentation</vt:lpstr>
      <vt:lpstr>Before and after software changes (same client)</vt:lpstr>
      <vt:lpstr>Before and after software changes (same client)</vt:lpstr>
      <vt:lpstr>Ongoing integration activities</vt:lpstr>
      <vt:lpstr>FedEO Evolution - EOCAT Evolution</vt:lpstr>
      <vt:lpstr>FedEO Evolution – EOVOC Outcome</vt:lpstr>
      <vt:lpstr>FedEO Evolution – EOVOC Outcome</vt:lpstr>
      <vt:lpstr>FedEO Evolution – EOVOC Outcome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Fedeo Report</dc:title>
  <dc:subject>Fedeo Report</dc:subject>
  <dc:creator>Yves Coene</dc:creator>
  <cp:keywords/>
  <dc:description/>
  <cp:lastModifiedBy>Yves Coene</cp:lastModifiedBy>
  <cp:revision>58</cp:revision>
  <cp:lastPrinted>2008-08-26T16:26:23Z</cp:lastPrinted>
  <dcterms:created xsi:type="dcterms:W3CDTF">2022-03-18T14:00:45Z</dcterms:created>
  <dcterms:modified xsi:type="dcterms:W3CDTF">2022-09-28T08:45:34Z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Yves Coene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>ESA</vt:lpwstr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2022-03-17T23:00:00Z</vt:filetime>
  </property>
  <property fmtid="{D5CDD505-2E9C-101B-9397-08002B2CF9AE}" pid="30" name="Organisational_x0020_entity">
    <vt:lpwstr>ESA</vt:lpwstr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