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  <p:sldMasterId id="2147483663" r:id="rId3"/>
  </p:sldMasterIdLst>
  <p:notesMasterIdLst>
    <p:notesMasterId r:id="rId13"/>
  </p:notesMasterIdLst>
  <p:handoutMasterIdLst>
    <p:handoutMasterId r:id="rId14"/>
  </p:handoutMasterIdLst>
  <p:sldIdLst>
    <p:sldId id="256" r:id="rId4"/>
    <p:sldId id="2536" r:id="rId5"/>
    <p:sldId id="2538" r:id="rId6"/>
    <p:sldId id="2543" r:id="rId7"/>
    <p:sldId id="2542" r:id="rId8"/>
    <p:sldId id="2546" r:id="rId9"/>
    <p:sldId id="2541" r:id="rId10"/>
    <p:sldId id="2545" r:id="rId11"/>
    <p:sldId id="262" r:id="rId12"/>
  </p:sldIdLst>
  <p:sldSz cx="12195175" cy="6859588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597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87" autoAdjust="0"/>
    <p:restoredTop sz="94660"/>
  </p:normalViewPr>
  <p:slideViewPr>
    <p:cSldViewPr>
      <p:cViewPr varScale="1">
        <p:scale>
          <a:sx n="94" d="100"/>
          <a:sy n="94" d="100"/>
        </p:scale>
        <p:origin x="84" y="378"/>
      </p:cViewPr>
      <p:guideLst>
        <p:guide orient="horz" pos="2161"/>
        <p:guide pos="597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AD8F6-FF7C-447F-A91D-4FA7CFC9C0C5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7EE11-88F6-4E42-B196-8CF9EA9FE2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391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04.10.2022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895BC-06EC-475A-97CA-BF53472F2E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063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895BC-06EC-475A-97CA-BF53472F2E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044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895BC-06EC-475A-97CA-BF53472F2E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313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895BC-06EC-475A-97CA-BF53472F2E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179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895BC-06EC-475A-97CA-BF53472F2E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8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895BC-06EC-475A-97CA-BF53472F2E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812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895BC-06EC-475A-97CA-BF53472F2E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76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sf\Host\Users\cd\Desktop\Startbild_16zu9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78399" y="1573200"/>
            <a:ext cx="10864800" cy="741600"/>
          </a:xfrm>
        </p:spPr>
        <p:txBody>
          <a:bodyPr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/>
              <a:t>Click here to insert lecture title</a:t>
            </a:r>
            <a:endParaRPr lang="de-DE" noProof="0" dirty="0"/>
          </a:p>
        </p:txBody>
      </p:sp>
      <p:sp>
        <p:nvSpPr>
          <p:cNvPr id="16" name="Rectangle 3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78399" y="2430000"/>
            <a:ext cx="10864800" cy="1152000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/>
              <a:t>Click here to insert lecture subtitle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DLR Archive Technology and Trends  -  K.Molch  -  CEOS-WGISS #54  -  4 October 2022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pic>
        <p:nvPicPr>
          <p:cNvPr id="8" name="Picture 4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0" y="5598000"/>
            <a:ext cx="1080000" cy="95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sf\Host\Users\cd\Desktop\Startbild_16zu9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78399" y="1573200"/>
            <a:ext cx="10864800" cy="741600"/>
          </a:xfrm>
        </p:spPr>
        <p:txBody>
          <a:bodyPr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/>
              <a:t>Click here to insert lecture title</a:t>
            </a:r>
            <a:endParaRPr lang="de-DE" noProof="0" dirty="0"/>
          </a:p>
        </p:txBody>
      </p:sp>
      <p:sp>
        <p:nvSpPr>
          <p:cNvPr id="16" name="Rectangle 3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78399" y="2430000"/>
            <a:ext cx="10864800" cy="1152000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/>
              <a:t>Click here to insert lecture subtitle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DLR Archive Technology and Trends  -  K.Molch  -  CEOS-WGISS #54  -  4 October 2022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DLR.de  •  Slide </a:t>
            </a:r>
            <a:fld id="{A5AC3FBE-A647-41C9-A8C3-4435ED4FC895}" type="slidenum">
              <a:rPr lang="en-GB" smtClean="0"/>
              <a:pPr>
                <a:defRPr/>
              </a:pPr>
              <a:t>‹#›</a:t>
            </a:fld>
            <a:endParaRPr lang="en-GB" noProof="0" dirty="0"/>
          </a:p>
        </p:txBody>
      </p:sp>
      <p:pic>
        <p:nvPicPr>
          <p:cNvPr id="8" name="Picture 4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930" y="5598000"/>
            <a:ext cx="1080000" cy="95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73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112212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DLR Archive Technology and Trends  -  K.Molch  -  CEOS-WGISS #54  -  4 October 2022</a:t>
            </a:r>
            <a:endParaRPr lang="en-GB" noProof="0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E4961D90-3C08-44EA-B97B-184ADB722C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86000" y="126000"/>
            <a:ext cx="1044000" cy="144000"/>
          </a:xfrm>
        </p:spPr>
        <p:txBody>
          <a:bodyPr/>
          <a:lstStyle/>
          <a:p>
            <a:pPr>
              <a:defRPr/>
            </a:pPr>
            <a:r>
              <a:rPr lang="en-GB"/>
              <a:t>DLR.de  •  Slide </a:t>
            </a:r>
            <a:fld id="{A5AC3FBE-A647-41C9-A8C3-4435ED4FC895}" type="slidenum">
              <a:rPr lang="en-GB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8023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GB" noProof="0" dirty="0"/>
              <a:t>Click onto symbol to insert picture</a:t>
            </a:r>
          </a:p>
          <a:p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DLR Archive Technology and Trends  -  K.Molch  -  CEOS-WGISS #54  -  4 October 2022</a:t>
            </a:r>
            <a:endParaRPr lang="en-GB" noProof="0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5D3AFCA3-2634-4E59-9D9A-DC323B10EB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86000" y="126000"/>
            <a:ext cx="1044000" cy="144000"/>
          </a:xfrm>
        </p:spPr>
        <p:txBody>
          <a:bodyPr/>
          <a:lstStyle/>
          <a:p>
            <a:pPr>
              <a:defRPr/>
            </a:pPr>
            <a:r>
              <a:rPr lang="en-GB"/>
              <a:t>DLR.de  •  Slide </a:t>
            </a:r>
            <a:fld id="{A5AC3FBE-A647-41C9-A8C3-4435ED4FC895}" type="slidenum">
              <a:rPr lang="en-GB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99872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DLR Archive Technology and Trends  -  K.Molch  -  CEOS-WGISS #54  -  4 October 2022</a:t>
            </a:r>
            <a:endParaRPr lang="en-GB" noProof="0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60E65E03-59A7-486C-A9AA-CAC1F4F743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86000" y="126000"/>
            <a:ext cx="1044000" cy="144000"/>
          </a:xfrm>
        </p:spPr>
        <p:txBody>
          <a:bodyPr/>
          <a:lstStyle/>
          <a:p>
            <a:pPr>
              <a:defRPr/>
            </a:pPr>
            <a:r>
              <a:rPr lang="en-GB"/>
              <a:t>DLR.de  •  Slide </a:t>
            </a:r>
            <a:fld id="{A5AC3FBE-A647-41C9-A8C3-4435ED4FC895}" type="slidenum">
              <a:rPr lang="en-GB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20481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DLR Archive Technology and Trends  -  K.Molch  -  CEOS-WGISS #54  -  4 October 2022</a:t>
            </a:r>
            <a:endParaRPr lang="en-GB" noProof="0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157FFA40-223B-4337-8AEC-20CF70DF70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86000" y="126000"/>
            <a:ext cx="1044000" cy="144000"/>
          </a:xfrm>
        </p:spPr>
        <p:txBody>
          <a:bodyPr/>
          <a:lstStyle/>
          <a:p>
            <a:pPr>
              <a:defRPr/>
            </a:pPr>
            <a:r>
              <a:rPr lang="en-GB"/>
              <a:t>DLR.de  •  Slide </a:t>
            </a:r>
            <a:fld id="{A5AC3FBE-A647-41C9-A8C3-4435ED4FC895}" type="slidenum">
              <a:rPr lang="en-GB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83843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"/>
          <p:cNvSpPr>
            <a:spLocks noGrp="1"/>
          </p:cNvSpPr>
          <p:nvPr>
            <p:ph type="body" idx="11" hasCustomPrompt="1"/>
          </p:nvPr>
        </p:nvSpPr>
        <p:spPr>
          <a:xfrm>
            <a:off x="4859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/>
              <a:t>Click here to insert header line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2243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/>
              <a:t>Click here to insert header 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1999"/>
            <a:ext cx="5482800" cy="37872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2142000"/>
            <a:ext cx="5482800" cy="37872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DLR Archive Technology and Trends  -  K.Molch  -  CEOS-WGISS #54  -  4 October 2022</a:t>
            </a:r>
            <a:endParaRPr lang="en-GB" noProof="0" dirty="0"/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8BBE8F1B-FCEC-4A27-A709-DC3A5A93F6A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486000" y="126000"/>
            <a:ext cx="1044000" cy="144000"/>
          </a:xfrm>
        </p:spPr>
        <p:txBody>
          <a:bodyPr/>
          <a:lstStyle/>
          <a:p>
            <a:pPr>
              <a:defRPr/>
            </a:pPr>
            <a:r>
              <a:rPr lang="en-GB"/>
              <a:t>DLR.de  •  Slide </a:t>
            </a:r>
            <a:fld id="{A5AC3FBE-A647-41C9-A8C3-4435ED4FC895}" type="slidenum">
              <a:rPr lang="en-GB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4065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DLR Archive Technology and Trends  -  K.Molch  -  CEOS-WGISS #54  -  4 October 2022</a:t>
            </a:r>
            <a:endParaRPr lang="en-GB" noProof="0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9BE15027-9B9A-4633-81C9-FB0F1F0B47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86000" y="126000"/>
            <a:ext cx="1044000" cy="144000"/>
          </a:xfrm>
        </p:spPr>
        <p:txBody>
          <a:bodyPr/>
          <a:lstStyle/>
          <a:p>
            <a:pPr>
              <a:defRPr/>
            </a:pPr>
            <a:r>
              <a:rPr lang="en-GB"/>
              <a:t>DLR.de  •  Slide </a:t>
            </a:r>
            <a:fld id="{A5AC3FBE-A647-41C9-A8C3-4435ED4FC895}" type="slidenum">
              <a:rPr lang="en-GB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71624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DLR Archive Technology and Trends  -  K.Molch  -  CEOS-WGISS #54  -  4 October 2022</a:t>
            </a:r>
            <a:endParaRPr lang="en-GB" noProof="0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A33A9880-901C-4774-A215-31AB13C99F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86000" y="126000"/>
            <a:ext cx="1044000" cy="144000"/>
          </a:xfrm>
        </p:spPr>
        <p:txBody>
          <a:bodyPr/>
          <a:lstStyle/>
          <a:p>
            <a:pPr>
              <a:defRPr/>
            </a:pPr>
            <a:r>
              <a:rPr lang="en-GB"/>
              <a:t>DLR.de  •  Slide </a:t>
            </a:r>
            <a:fld id="{A5AC3FBE-A647-41C9-A8C3-4435ED4FC895}" type="slidenum">
              <a:rPr lang="en-GB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64013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DLR Archive Technology and Trends  -  K.Molch  -  CEOS-WGISS #54  -  4 October 2022</a:t>
            </a:r>
            <a:endParaRPr lang="en-GB" noProof="0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B63FCD61-6FCB-4130-83AD-A93926D796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86000" y="126000"/>
            <a:ext cx="1044000" cy="144000"/>
          </a:xfrm>
        </p:spPr>
        <p:txBody>
          <a:bodyPr/>
          <a:lstStyle/>
          <a:p>
            <a:pPr>
              <a:defRPr/>
            </a:pPr>
            <a:r>
              <a:rPr lang="en-GB"/>
              <a:t>DLR.de  •  Slide </a:t>
            </a:r>
            <a:fld id="{A5AC3FBE-A647-41C9-A8C3-4435ED4FC895}" type="slidenum">
              <a:rPr lang="en-GB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33183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DLR Archive Technology and Trends  -  K.Molch  -  CEOS-WGISS #54  -  4 October 2022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224400" y="1591200"/>
            <a:ext cx="5482800" cy="43380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838ADDC2-E21D-4376-8E5C-18EB52D973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86000" y="126000"/>
            <a:ext cx="1044000" cy="144000"/>
          </a:xfrm>
        </p:spPr>
        <p:txBody>
          <a:bodyPr/>
          <a:lstStyle/>
          <a:p>
            <a:pPr>
              <a:defRPr/>
            </a:pPr>
            <a:r>
              <a:rPr lang="en-GB"/>
              <a:t>DLR.de  •  Slide </a:t>
            </a:r>
            <a:fld id="{A5AC3FBE-A647-41C9-A8C3-4435ED4FC895}" type="slidenum">
              <a:rPr lang="en-GB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2202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112212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DLR Archive Technology and Trends  -  K.Molch  -  CEOS-WGISS #54  -  4 October 2022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150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GB" noProof="0" dirty="0"/>
              <a:t>Click onto symbol to insert picture</a:t>
            </a:r>
          </a:p>
          <a:p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DLR Archive Technology and Trends  -  K.Molch  -  CEOS-WGISS #54  -  4 October 2022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067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DLR Archive Technology and Trends  -  K.Molch  -  CEOS-WGISS #54  -  4 October 2022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9362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DLR Archive Technology and Trends  -  K.Molch  -  CEOS-WGISS #54  -  4 October 2022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79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"/>
          <p:cNvSpPr>
            <a:spLocks noGrp="1"/>
          </p:cNvSpPr>
          <p:nvPr>
            <p:ph type="body" idx="11" hasCustomPrompt="1"/>
          </p:nvPr>
        </p:nvSpPr>
        <p:spPr>
          <a:xfrm>
            <a:off x="4859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/>
              <a:t>Click here to insert header line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2243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/>
              <a:t>Click here to insert header 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1999"/>
            <a:ext cx="5482800" cy="37872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2142000"/>
            <a:ext cx="5482800" cy="37872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DLR Archive Technology and Trends  -  K.Molch  -  CEOS-WGISS #54  -  4 October 2022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3847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DLR Archive Technology and Trends  -  K.Molch  -  CEOS-WGISS #54  -  4 October 2022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1938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DLR Archive Technology and Trends  -  K.Molch  -  CEOS-WGISS #54  -  4 October 2022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768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DLR Archive Technology and Trends  -  K.Molch  -  CEOS-WGISS #54  -  4 October 2022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2284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0" descr="Folie-0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7"/>
          <a:stretch>
            <a:fillRect/>
          </a:stretch>
        </p:blipFill>
        <p:spPr bwMode="auto">
          <a:xfrm>
            <a:off x="1588" y="6143625"/>
            <a:ext cx="12185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here to insert chart title</a:t>
            </a:r>
            <a:endParaRPr lang="de-DE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112212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Rectangle 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6000"/>
            <a:ext cx="101772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0"/>
              <a:t>DLR Archive Technology and Trends  -  K.Molch  -  CEOS-WGISS #54  -  4 October 2022</a:t>
            </a:r>
            <a:endParaRPr lang="en-GB" noProof="0" dirty="0"/>
          </a:p>
        </p:txBody>
      </p:sp>
      <p:sp>
        <p:nvSpPr>
          <p:cNvPr id="12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6000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noProof="0" dirty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1" r:id="rId4"/>
    <p:sldLayoutId id="2147483662" r:id="rId5"/>
    <p:sldLayoutId id="2147483658" r:id="rId6"/>
    <p:sldLayoutId id="2147483655" r:id="rId7"/>
    <p:sldLayoutId id="2147483656" r:id="rId8"/>
    <p:sldLayoutId id="2147483660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Clr>
          <a:srgbClr val="0070C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Clr>
          <a:srgbClr val="0070C0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0" descr="Folie-03.png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587"/>
          <a:stretch>
            <a:fillRect/>
          </a:stretch>
        </p:blipFill>
        <p:spPr bwMode="auto">
          <a:xfrm>
            <a:off x="1588" y="6143625"/>
            <a:ext cx="12185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here to insert chart title</a:t>
            </a:r>
            <a:endParaRPr lang="de-DE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112212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Rectangle 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6000"/>
            <a:ext cx="101772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0"/>
              <a:t>DLR Archive Technology and Trends  -  K.Molch  -  CEOS-WGISS #54  -  4 October 2022</a:t>
            </a:r>
            <a:endParaRPr lang="en-GB" noProof="0" dirty="0"/>
          </a:p>
        </p:txBody>
      </p:sp>
      <p:sp>
        <p:nvSpPr>
          <p:cNvPr id="12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6000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/>
              <a:t>DLR.de  •  Slide </a:t>
            </a:r>
            <a:fld id="{A5AC3FBE-A647-41C9-A8C3-4435ED4FC895}" type="slidenum">
              <a:rPr lang="en-GB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877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DLR Current Archiving Technology and Future Trends </a:t>
            </a:r>
            <a:endParaRPr lang="en-GB" dirty="0"/>
          </a:p>
        </p:txBody>
      </p:sp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>
          <a:xfrm>
            <a:off x="878399" y="2430000"/>
            <a:ext cx="10864800" cy="3016018"/>
          </a:xfrm>
        </p:spPr>
        <p:txBody>
          <a:bodyPr/>
          <a:lstStyle/>
          <a:p>
            <a:r>
              <a:rPr lang="en-GB" sz="1600"/>
              <a:t>K. Molch, C. Wehn, S. Schropp, S. Kiemle, J. Senft</a:t>
            </a:r>
          </a:p>
          <a:p>
            <a:r>
              <a:rPr lang="en-GB" sz="1600"/>
              <a:t>German Aerospace Center DLR</a:t>
            </a:r>
          </a:p>
          <a:p>
            <a:r>
              <a:rPr lang="en-GB" sz="1600"/>
              <a:t>Earth Observation Center</a:t>
            </a:r>
          </a:p>
          <a:p>
            <a:r>
              <a:rPr lang="en-GB" sz="1600"/>
              <a:t>Information Technology</a:t>
            </a:r>
          </a:p>
          <a:p>
            <a:endParaRPr lang="en-GB" sz="1600"/>
          </a:p>
          <a:p>
            <a:endParaRPr lang="en-GB" sz="1600"/>
          </a:p>
          <a:p>
            <a:endParaRPr lang="en-GB" sz="1600"/>
          </a:p>
          <a:p>
            <a:endParaRPr lang="en-GB" sz="1600"/>
          </a:p>
          <a:p>
            <a:r>
              <a:rPr lang="en-GB" sz="1600"/>
              <a:t>CEOS-WGISS #54</a:t>
            </a:r>
          </a:p>
          <a:p>
            <a:r>
              <a:rPr lang="en-GB" sz="1600"/>
              <a:t>4 October 2022</a:t>
            </a:r>
          </a:p>
          <a:p>
            <a:r>
              <a:rPr lang="en-GB" sz="1600"/>
              <a:t>JAXA, Tokyo &amp; virtual</a:t>
            </a:r>
          </a:p>
        </p:txBody>
      </p:sp>
    </p:spTree>
    <p:extLst>
      <p:ext uri="{BB962C8B-B14F-4D97-AF65-F5344CB8AC3E}">
        <p14:creationId xmlns:p14="http://schemas.microsoft.com/office/powerpoint/2010/main" val="1561785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 2">
            <a:extLst>
              <a:ext uri="{FF2B5EF4-FFF2-40B4-BE49-F238E27FC236}">
                <a16:creationId xmlns:a16="http://schemas.microsoft.com/office/drawing/2014/main" id="{40A588D5-86F1-4923-B6B4-E2E05FF8F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04" y="439299"/>
            <a:ext cx="8949995" cy="738000"/>
          </a:xfrm>
        </p:spPr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Executive Summary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>
                <a:latin typeface="Calibri" panose="020F0502020204030204" pitchFamily="34" charset="0"/>
                <a:cs typeface="Calibri" panose="020F0502020204030204" pitchFamily="34" charset="0"/>
              </a:rPr>
              <a:t>DLR Archiving Technology and Future Trends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51975A3-9A70-4F29-92F8-963494D481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DLR Archive Technology and Trends  -  K.Molch  -  CEOS-WGISS #54  -  4 October 2022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79A484D-E886-4A8D-BE0E-83025BCE09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86000" y="126000"/>
            <a:ext cx="1044000" cy="144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t>DLR.de  •  Slide </a:t>
            </a:r>
            <a:fld id="{A5AC3FBE-A647-41C9-A8C3-4435ED4FC895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Arial" charset="0"/>
              <a:ea typeface="ヒラギノ角ゴ Pro W3" charset="-128"/>
              <a:cs typeface="+mn-cs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F623DCB-42FB-41C8-B2A4-7A76B46E8BC1}"/>
              </a:ext>
            </a:extLst>
          </p:cNvPr>
          <p:cNvSpPr txBox="1">
            <a:spLocks/>
          </p:cNvSpPr>
          <p:nvPr/>
        </p:nvSpPr>
        <p:spPr bwMode="auto">
          <a:xfrm>
            <a:off x="460706" y="1397770"/>
            <a:ext cx="9021432" cy="462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Hierarchical Storage Management (HSM) concept still holds; 1st data copy migratingto disk-based archive; 2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nd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copy on tape</a:t>
            </a: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endParaRPr lang="en-US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data holdings on exploitation platforms change role of archive from being the initial contact point in EO data flows and primary data source for users to being the “vault” </a:t>
            </a:r>
            <a:endParaRPr lang="en-US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endParaRPr lang="en-US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 transfer of mass data from archive to online storage on platforms required </a:t>
            </a:r>
            <a:r>
              <a: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upload, reload, disaster recovery</a:t>
            </a: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endParaRPr lang="en-US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Renewed consideration whether to archive intermediate and higher level products</a:t>
            </a: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endParaRPr lang="en-US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Across-agency coordination &amp; collaboration for large archive data holdings of common interest (e.g. Sentinel user level data) would seem useful</a:t>
            </a:r>
          </a:p>
        </p:txBody>
      </p:sp>
    </p:spTree>
    <p:extLst>
      <p:ext uri="{BB962C8B-B14F-4D97-AF65-F5344CB8AC3E}">
        <p14:creationId xmlns:p14="http://schemas.microsoft.com/office/powerpoint/2010/main" val="1765270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70037A7-47C2-4387-8240-FCDB06874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587" y="1197546"/>
            <a:ext cx="5905878" cy="2597102"/>
          </a:xfrm>
          <a:prstGeom prst="rect">
            <a:avLst/>
          </a:prstGeom>
        </p:spPr>
      </p:pic>
      <p:sp>
        <p:nvSpPr>
          <p:cNvPr id="38" name="Titel 2">
            <a:extLst>
              <a:ext uri="{FF2B5EF4-FFF2-40B4-BE49-F238E27FC236}">
                <a16:creationId xmlns:a16="http://schemas.microsoft.com/office/drawing/2014/main" id="{40A588D5-86F1-4923-B6B4-E2E05FF8F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04" y="439299"/>
            <a:ext cx="8949995" cy="738000"/>
          </a:xfrm>
        </p:spPr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Archiving Technology, Media, and Infrastructure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>
                <a:latin typeface="Calibri" panose="020F0502020204030204" pitchFamily="34" charset="0"/>
                <a:cs typeface="Calibri" panose="020F0502020204030204" pitchFamily="34" charset="0"/>
              </a:rPr>
              <a:t>Status and Evolution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51975A3-9A70-4F29-92F8-963494D481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29999" y="126000"/>
            <a:ext cx="10177200" cy="144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DLR Archive Technology and Trends  -  K.Molch  -  CEOS-WGISS #54  -  4 October 2022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6D990F3D-CF44-4FDE-B52C-6E734A5C29D3}"/>
              </a:ext>
            </a:extLst>
          </p:cNvPr>
          <p:cNvSpPr txBox="1">
            <a:spLocks/>
          </p:cNvSpPr>
          <p:nvPr/>
        </p:nvSpPr>
        <p:spPr bwMode="auto">
          <a:xfrm>
            <a:off x="460705" y="1384377"/>
            <a:ext cx="11324316" cy="485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fr-FR" b="1">
                <a:solidFill>
                  <a:srgbClr val="0070C0"/>
                </a:solidFill>
                <a:latin typeface="Calibri"/>
              </a:rPr>
              <a:t>Hardware</a:t>
            </a: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463550" lvl="1" indent="-285750">
              <a:buFont typeface="Symbol" panose="05050102010706020507" pitchFamily="18" charset="2"/>
              <a:buChar char="-"/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Five tape libraries (SL 8500, SL 3000) </a:t>
            </a:r>
            <a:br>
              <a:rPr lang="en-US">
                <a:solidFill>
                  <a:prstClr val="black"/>
                </a:solidFill>
                <a:latin typeface="Calibri"/>
              </a:rPr>
            </a:br>
            <a:r>
              <a:rPr lang="en-US">
                <a:solidFill>
                  <a:prstClr val="black"/>
                </a:solidFill>
                <a:latin typeface="Calibri"/>
              </a:rPr>
              <a:t>in Oberpfaffenhofen and Neustrelitz (100 PB capacity total)</a:t>
            </a:r>
          </a:p>
          <a:p>
            <a:pPr marL="463550" lvl="1" indent="-285750">
              <a:buFont typeface="Symbol" panose="05050102010706020507" pitchFamily="18" charset="2"/>
              <a:buChar char="-"/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New disk-based “virtual tape library” (FastLTA Silent </a:t>
            </a:r>
            <a:br>
              <a:rPr lang="en-US">
                <a:solidFill>
                  <a:prstClr val="black"/>
                </a:solidFill>
                <a:latin typeface="Calibri"/>
              </a:rPr>
            </a:br>
            <a:r>
              <a:rPr lang="en-US">
                <a:solidFill>
                  <a:prstClr val="black"/>
                </a:solidFill>
                <a:latin typeface="Calibri"/>
              </a:rPr>
              <a:t>Brick System) introduced in Oberpfaffenhofen </a:t>
            </a:r>
            <a:br>
              <a:rPr lang="en-US">
                <a:solidFill>
                  <a:prstClr val="black"/>
                </a:solidFill>
                <a:latin typeface="Calibri"/>
              </a:rPr>
            </a:br>
            <a:r>
              <a:rPr lang="en-US">
                <a:solidFill>
                  <a:prstClr val="black"/>
                </a:solidFill>
                <a:latin typeface="Calibri"/>
              </a:rPr>
              <a:t>(20 PB) </a:t>
            </a:r>
            <a:r>
              <a:rPr lang="en-US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increasing capacity and performance</a:t>
            </a:r>
            <a:endParaRPr lang="en-US">
              <a:solidFill>
                <a:prstClr val="black"/>
              </a:solidFill>
              <a:latin typeface="Calibri"/>
            </a:endParaRPr>
          </a:p>
          <a:p>
            <a:pPr marL="463550" lvl="1" indent="-285750">
              <a:buFont typeface="Symbol" panose="05050102010706020507" pitchFamily="18" charset="2"/>
              <a:buChar char="-"/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Mass data I/O servers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n-US" b="1">
                <a:solidFill>
                  <a:srgbClr val="0070C0"/>
                </a:solidFill>
                <a:latin typeface="Calibri"/>
              </a:rPr>
              <a:t>Media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463550" lvl="1" indent="-285750">
              <a:buFont typeface="Symbol" panose="05050102010706020507" pitchFamily="18" charset="2"/>
              <a:buChar char="-"/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First copy: T10 000 C tape </a:t>
            </a:r>
            <a:r>
              <a:rPr lang="en-US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</a:t>
            </a:r>
            <a:r>
              <a:rPr lang="en-US">
                <a:solidFill>
                  <a:prstClr val="black"/>
                </a:solidFill>
                <a:latin typeface="Calibri"/>
              </a:rPr>
              <a:t> migration ongoing to FastLTA Silent Brick System</a:t>
            </a:r>
          </a:p>
          <a:p>
            <a:pPr marL="463550" lvl="1" indent="-285750">
              <a:buFont typeface="Symbol" panose="05050102010706020507" pitchFamily="18" charset="2"/>
              <a:buChar char="-"/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Second copy: LTO-6/-7 tape </a:t>
            </a:r>
            <a:r>
              <a:rPr lang="en-US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LTO</a:t>
            </a:r>
            <a:r>
              <a:rPr lang="en-US">
                <a:solidFill>
                  <a:prstClr val="black"/>
                </a:solidFill>
                <a:latin typeface="Calibri"/>
              </a:rPr>
              <a:t>-9 tape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Software </a:t>
            </a:r>
          </a:p>
          <a:p>
            <a:pPr marL="463550" lvl="1" indent="-285750">
              <a:buFont typeface="Symbol" panose="05050102010706020507" pitchFamily="18" charset="2"/>
              <a:buChar char="-"/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Hierarchical Storage Management (Oracle HSM), looking for a new solution</a:t>
            </a: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n-US" b="1">
                <a:solidFill>
                  <a:srgbClr val="0070C0"/>
                </a:solidFill>
                <a:latin typeface="Calibri"/>
              </a:rPr>
              <a:t>Data Management System</a:t>
            </a:r>
          </a:p>
          <a:p>
            <a:pPr marL="463550" lvl="1" indent="-285750">
              <a:buFont typeface="Symbol" panose="05050102010706020507" pitchFamily="18" charset="2"/>
              <a:buChar char="-"/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Legacy “Data and Information Management System” (DIMS) </a:t>
            </a:r>
            <a:r>
              <a:rPr lang="en-US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updating </a:t>
            </a:r>
            <a:r>
              <a:rPr lang="en-US">
                <a:solidFill>
                  <a:prstClr val="black"/>
                </a:solidFill>
                <a:latin typeface="Calibri"/>
              </a:rPr>
              <a:t>some components as needed for current missions</a:t>
            </a:r>
          </a:p>
          <a:p>
            <a:pPr marL="463550" lvl="1" indent="-285750">
              <a:buFont typeface="Symbol" panose="05050102010706020507" pitchFamily="18" charset="2"/>
              <a:buChar char="-"/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New addition “Online Data Management System” (ODMS) </a:t>
            </a:r>
            <a:r>
              <a:rPr lang="en-US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en-US">
                <a:solidFill>
                  <a:prstClr val="black"/>
                </a:solidFill>
                <a:latin typeface="Calibri"/>
              </a:rPr>
              <a:t>central catalogue, eviction, LTA reload to platforms </a:t>
            </a:r>
            <a:r>
              <a:rPr lang="en-US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en-US">
                <a:solidFill>
                  <a:prstClr val="black"/>
                </a:solidFill>
                <a:latin typeface="Calibri"/>
              </a:rPr>
              <a:t>ties together analysis platforms and long-term archive</a:t>
            </a:r>
          </a:p>
        </p:txBody>
      </p:sp>
      <p:sp>
        <p:nvSpPr>
          <p:cNvPr id="18" name="Slide Number Placeholder 14">
            <a:extLst>
              <a:ext uri="{FF2B5EF4-FFF2-40B4-BE49-F238E27FC236}">
                <a16:creationId xmlns:a16="http://schemas.microsoft.com/office/drawing/2014/main" id="{5AF57CF8-416E-431C-BC61-D8B51C6339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86000" y="126000"/>
            <a:ext cx="1044000" cy="144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t>DLR.de  •  Slide </a:t>
            </a:r>
            <a:fld id="{A5AC3FBE-A647-41C9-A8C3-4435ED4FC895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Arial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067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 2">
            <a:extLst>
              <a:ext uri="{FF2B5EF4-FFF2-40B4-BE49-F238E27FC236}">
                <a16:creationId xmlns:a16="http://schemas.microsoft.com/office/drawing/2014/main" id="{40A588D5-86F1-4923-B6B4-E2E05FF8F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04" y="439299"/>
            <a:ext cx="8949995" cy="738000"/>
          </a:xfrm>
        </p:spPr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Operations Concept, Data Flows, and Processes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>
                <a:latin typeface="Calibri" panose="020F0502020204030204" pitchFamily="34" charset="0"/>
                <a:cs typeface="Calibri" panose="020F0502020204030204" pitchFamily="34" charset="0"/>
              </a:rPr>
              <a:t>Then and Now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51975A3-9A70-4F29-92F8-963494D481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29999" y="126000"/>
            <a:ext cx="10177200" cy="144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DLR Archive Technology and Trends  -  K.Molch  -  CEOS-WGISS #54  -  4 October 2022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6D990F3D-CF44-4FDE-B52C-6E734A5C29D3}"/>
              </a:ext>
            </a:extLst>
          </p:cNvPr>
          <p:cNvSpPr txBox="1">
            <a:spLocks/>
          </p:cNvSpPr>
          <p:nvPr/>
        </p:nvSpPr>
        <p:spPr bwMode="auto">
          <a:xfrm>
            <a:off x="460705" y="1384377"/>
            <a:ext cx="5641045" cy="444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0070C0"/>
              </a:buClr>
              <a:buNone/>
              <a:defRPr/>
            </a:pPr>
            <a:r>
              <a:rPr lang="en-US" b="1">
                <a:solidFill>
                  <a:srgbClr val="0070C0"/>
                </a:solidFill>
                <a:latin typeface="Calibri"/>
              </a:rPr>
              <a:t>Massive online EO data storage on analysis platforms is changing the role of the archive and hence the dominant data flows</a:t>
            </a: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endParaRPr lang="en-US">
              <a:latin typeface="Calibri"/>
            </a:endParaRP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n-US">
                <a:latin typeface="Calibri"/>
              </a:rPr>
              <a:t>Fewer deliveries from the archive directly to users</a:t>
            </a: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endParaRPr lang="en-US">
              <a:latin typeface="Calibri"/>
            </a:endParaRP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n-US">
                <a:latin typeface="Calibri"/>
              </a:rPr>
              <a:t>Efficient upload and reload of large data volumes (petabytes) onto platforms (HPC or in cloud) </a:t>
            </a:r>
          </a:p>
          <a:p>
            <a:pPr lvl="1">
              <a:buFont typeface="Symbol" panose="05050102010706020507" pitchFamily="18" charset="2"/>
              <a:buChar char="-"/>
              <a:defRPr/>
            </a:pPr>
            <a:r>
              <a:rPr lang="en-US">
                <a:latin typeface="Calibri"/>
              </a:rPr>
              <a:t>Disk-based 1st copy</a:t>
            </a:r>
          </a:p>
          <a:p>
            <a:pPr lvl="1">
              <a:buFont typeface="Symbol" panose="05050102010706020507" pitchFamily="18" charset="2"/>
              <a:buChar char="-"/>
              <a:defRPr/>
            </a:pPr>
            <a:r>
              <a:rPr lang="en-US">
                <a:latin typeface="Calibri"/>
              </a:rPr>
              <a:t>Copernicus compatible LTA interface supporting high-throughput mass data transfer, deployable on cloud or HPC infrastructures</a:t>
            </a: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endParaRPr lang="en-US">
              <a:latin typeface="Calibri"/>
            </a:endParaRP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n-US">
                <a:latin typeface="Calibri"/>
              </a:rPr>
              <a:t>Ingestion flow (mission PDGS, other EO data) </a:t>
            </a:r>
            <a:br>
              <a:rPr lang="en-US">
                <a:latin typeface="Calibri"/>
              </a:rPr>
            </a:br>
            <a:r>
              <a:rPr lang="en-US">
                <a:latin typeface="Calibri"/>
              </a:rPr>
              <a:t>via HPC platform terrabyte to internal cloud and LTA</a:t>
            </a: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endParaRPr lang="en-US">
              <a:latin typeface="Calibri"/>
            </a:endParaRPr>
          </a:p>
        </p:txBody>
      </p:sp>
      <p:sp>
        <p:nvSpPr>
          <p:cNvPr id="18" name="Slide Number Placeholder 14">
            <a:extLst>
              <a:ext uri="{FF2B5EF4-FFF2-40B4-BE49-F238E27FC236}">
                <a16:creationId xmlns:a16="http://schemas.microsoft.com/office/drawing/2014/main" id="{5AF57CF8-416E-431C-BC61-D8B51C6339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86000" y="126000"/>
            <a:ext cx="1044000" cy="144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t>DLR.de  •  Slide </a:t>
            </a:r>
            <a:fld id="{A5AC3FBE-A647-41C9-A8C3-4435ED4FC895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Arial" charset="0"/>
              <a:ea typeface="ヒラギノ角ゴ Pro W3" charset="-128"/>
              <a:cs typeface="+mn-cs"/>
            </a:endParaRPr>
          </a:p>
        </p:txBody>
      </p:sp>
      <p:pic>
        <p:nvPicPr>
          <p:cNvPr id="22" name="Graphic 21" descr="Satellite dish">
            <a:extLst>
              <a:ext uri="{FF2B5EF4-FFF2-40B4-BE49-F238E27FC236}">
                <a16:creationId xmlns:a16="http://schemas.microsoft.com/office/drawing/2014/main" id="{B978BD79-EBBB-48DE-9C7B-5B91AA09E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81450" y="2302019"/>
            <a:ext cx="580227" cy="497154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A5B53123-DF84-4F60-8D2D-9E37A1FB857F}"/>
              </a:ext>
            </a:extLst>
          </p:cNvPr>
          <p:cNvGrpSpPr/>
          <p:nvPr/>
        </p:nvGrpSpPr>
        <p:grpSpPr>
          <a:xfrm>
            <a:off x="9810693" y="2212448"/>
            <a:ext cx="1296145" cy="713290"/>
            <a:chOff x="2310152" y="4869954"/>
            <a:chExt cx="1296145" cy="713290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9E7D2B1-7D5B-4E96-9DA4-8E99CC04D8FD}"/>
                </a:ext>
              </a:extLst>
            </p:cNvPr>
            <p:cNvSpPr txBox="1"/>
            <p:nvPr/>
          </p:nvSpPr>
          <p:spPr>
            <a:xfrm>
              <a:off x="2338029" y="4895688"/>
              <a:ext cx="1268268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b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Processing system</a:t>
              </a:r>
              <a:endParaRPr lang="de-DE" sz="1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761415E-1291-4624-87CF-2A70C1F89848}"/>
                </a:ext>
              </a:extLst>
            </p:cNvPr>
            <p:cNvSpPr/>
            <p:nvPr/>
          </p:nvSpPr>
          <p:spPr>
            <a:xfrm>
              <a:off x="2310152" y="4869954"/>
              <a:ext cx="1296144" cy="711134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8" name="Graphic 77" descr="Gears">
              <a:extLst>
                <a:ext uri="{FF2B5EF4-FFF2-40B4-BE49-F238E27FC236}">
                  <a16:creationId xmlns:a16="http://schemas.microsoft.com/office/drawing/2014/main" id="{A61B4B20-97DB-4F94-B28F-CDFF350FD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844601">
              <a:off x="2677161" y="5021117"/>
              <a:ext cx="562127" cy="562127"/>
            </a:xfrm>
            <a:prstGeom prst="rect">
              <a:avLst/>
            </a:prstGeom>
          </p:spPr>
        </p:pic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6D0E7A3-BF41-4369-B1F5-90292731CD5C}"/>
              </a:ext>
            </a:extLst>
          </p:cNvPr>
          <p:cNvCxnSpPr>
            <a:cxnSpLocks/>
          </p:cNvCxnSpPr>
          <p:nvPr/>
        </p:nvCxnSpPr>
        <p:spPr>
          <a:xfrm>
            <a:off x="9362365" y="2685157"/>
            <a:ext cx="461028" cy="9858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Graphic 96" descr="Satellite dish">
            <a:extLst>
              <a:ext uri="{FF2B5EF4-FFF2-40B4-BE49-F238E27FC236}">
                <a16:creationId xmlns:a16="http://schemas.microsoft.com/office/drawing/2014/main" id="{8BB7CEA0-36CB-406F-B3D5-DCE16353A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69595" y="4512646"/>
            <a:ext cx="580227" cy="580227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7CC2931F-20BF-430B-870C-BC837F7E8289}"/>
              </a:ext>
            </a:extLst>
          </p:cNvPr>
          <p:cNvGrpSpPr/>
          <p:nvPr/>
        </p:nvGrpSpPr>
        <p:grpSpPr>
          <a:xfrm>
            <a:off x="8898844" y="5445776"/>
            <a:ext cx="1296144" cy="735788"/>
            <a:chOff x="9819425" y="5445776"/>
            <a:chExt cx="1296144" cy="735788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A159702-B6ED-4136-990C-C28286D71473}"/>
                </a:ext>
              </a:extLst>
            </p:cNvPr>
            <p:cNvSpPr txBox="1"/>
            <p:nvPr/>
          </p:nvSpPr>
          <p:spPr>
            <a:xfrm>
              <a:off x="9854780" y="5473622"/>
              <a:ext cx="336631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b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LTA</a:t>
              </a:r>
            </a:p>
            <a:p>
              <a:r>
                <a:rPr lang="en-US" sz="1000" b="1" i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D-SDA</a:t>
              </a:r>
              <a:endParaRPr lang="de-DE" sz="10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pic>
          <p:nvPicPr>
            <p:cNvPr id="100" name="Graphic 99" descr="Database">
              <a:extLst>
                <a:ext uri="{FF2B5EF4-FFF2-40B4-BE49-F238E27FC236}">
                  <a16:creationId xmlns:a16="http://schemas.microsoft.com/office/drawing/2014/main" id="{5B3ACE64-A1B4-49D3-B60F-EA9A4E9D8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149489" y="5633788"/>
              <a:ext cx="547776" cy="547776"/>
            </a:xfrm>
            <a:prstGeom prst="rect">
              <a:avLst/>
            </a:prstGeom>
          </p:spPr>
        </p:pic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654039D5-641D-4217-B2AB-AE229BF6EBCD}"/>
                </a:ext>
              </a:extLst>
            </p:cNvPr>
            <p:cNvGrpSpPr/>
            <p:nvPr/>
          </p:nvGrpSpPr>
          <p:grpSpPr>
            <a:xfrm>
              <a:off x="10633610" y="5475874"/>
              <a:ext cx="464346" cy="581270"/>
              <a:chOff x="7033279" y="5348120"/>
              <a:chExt cx="464346" cy="581270"/>
            </a:xfrm>
          </p:grpSpPr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AB1ACBE2-97D5-4735-BFF0-805EFE1A1582}"/>
                  </a:ext>
                </a:extLst>
              </p:cNvPr>
              <p:cNvGrpSpPr/>
              <p:nvPr/>
            </p:nvGrpSpPr>
            <p:grpSpPr>
              <a:xfrm>
                <a:off x="7033691" y="5581088"/>
                <a:ext cx="463934" cy="348302"/>
                <a:chOff x="7527371" y="5058005"/>
                <a:chExt cx="821865" cy="462230"/>
              </a:xfrm>
            </p:grpSpPr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36F2AA23-7436-47D0-B083-D0CC5027FE57}"/>
                    </a:ext>
                  </a:extLst>
                </p:cNvPr>
                <p:cNvSpPr/>
                <p:nvPr/>
              </p:nvSpPr>
              <p:spPr>
                <a:xfrm>
                  <a:off x="7527371" y="5058005"/>
                  <a:ext cx="821500" cy="456389"/>
                </a:xfrm>
                <a:custGeom>
                  <a:avLst/>
                  <a:gdLst>
                    <a:gd name="connsiteX0" fmla="*/ 802466 w 821499"/>
                    <a:gd name="connsiteY0" fmla="*/ 249140 h 456388"/>
                    <a:gd name="connsiteX1" fmla="*/ 776360 w 821499"/>
                    <a:gd name="connsiteY1" fmla="*/ 280722 h 456388"/>
                    <a:gd name="connsiteX2" fmla="*/ 674859 w 821499"/>
                    <a:gd name="connsiteY2" fmla="*/ 316868 h 456388"/>
                    <a:gd name="connsiteX3" fmla="*/ 579565 w 821499"/>
                    <a:gd name="connsiteY3" fmla="*/ 372000 h 456388"/>
                    <a:gd name="connsiteX4" fmla="*/ 357760 w 821499"/>
                    <a:gd name="connsiteY4" fmla="*/ 445752 h 456388"/>
                    <a:gd name="connsiteX5" fmla="*/ 355570 w 821499"/>
                    <a:gd name="connsiteY5" fmla="*/ 445935 h 456388"/>
                    <a:gd name="connsiteX6" fmla="*/ 345529 w 821499"/>
                    <a:gd name="connsiteY6" fmla="*/ 443196 h 456388"/>
                    <a:gd name="connsiteX7" fmla="*/ 17112 w 821499"/>
                    <a:gd name="connsiteY7" fmla="*/ 237091 h 456388"/>
                    <a:gd name="connsiteX8" fmla="*/ 17294 w 821499"/>
                    <a:gd name="connsiteY8" fmla="*/ 133765 h 456388"/>
                    <a:gd name="connsiteX9" fmla="*/ 73704 w 821499"/>
                    <a:gd name="connsiteY9" fmla="*/ 118430 h 456388"/>
                    <a:gd name="connsiteX10" fmla="*/ 87761 w 821499"/>
                    <a:gd name="connsiteY10" fmla="*/ 125732 h 456388"/>
                    <a:gd name="connsiteX11" fmla="*/ 98897 w 821499"/>
                    <a:gd name="connsiteY11" fmla="*/ 122629 h 456388"/>
                    <a:gd name="connsiteX12" fmla="*/ 106564 w 821499"/>
                    <a:gd name="connsiteY12" fmla="*/ 109667 h 456388"/>
                    <a:gd name="connsiteX13" fmla="*/ 141615 w 821499"/>
                    <a:gd name="connsiteY13" fmla="*/ 101452 h 456388"/>
                    <a:gd name="connsiteX14" fmla="*/ 142162 w 821499"/>
                    <a:gd name="connsiteY14" fmla="*/ 101635 h 456388"/>
                    <a:gd name="connsiteX15" fmla="*/ 150742 w 821499"/>
                    <a:gd name="connsiteY15" fmla="*/ 103643 h 456388"/>
                    <a:gd name="connsiteX16" fmla="*/ 166625 w 821499"/>
                    <a:gd name="connsiteY16" fmla="*/ 93055 h 456388"/>
                    <a:gd name="connsiteX17" fmla="*/ 446117 w 821499"/>
                    <a:gd name="connsiteY17" fmla="*/ 17112 h 456388"/>
                    <a:gd name="connsiteX18" fmla="*/ 743135 w 821499"/>
                    <a:gd name="connsiteY18" fmla="*/ 160600 h 456388"/>
                    <a:gd name="connsiteX19" fmla="*/ 740762 w 821499"/>
                    <a:gd name="connsiteY19" fmla="*/ 177578 h 456388"/>
                    <a:gd name="connsiteX20" fmla="*/ 747699 w 821499"/>
                    <a:gd name="connsiteY20" fmla="*/ 180864 h 456388"/>
                    <a:gd name="connsiteX21" fmla="*/ 753358 w 821499"/>
                    <a:gd name="connsiteY21" fmla="*/ 181047 h 456388"/>
                    <a:gd name="connsiteX22" fmla="*/ 764494 w 821499"/>
                    <a:gd name="connsiteY22" fmla="*/ 180499 h 456388"/>
                    <a:gd name="connsiteX23" fmla="*/ 774900 w 821499"/>
                    <a:gd name="connsiteY23" fmla="*/ 179951 h 456388"/>
                    <a:gd name="connsiteX24" fmla="*/ 804839 w 821499"/>
                    <a:gd name="connsiteY24" fmla="*/ 192183 h 456388"/>
                    <a:gd name="connsiteX25" fmla="*/ 802466 w 821499"/>
                    <a:gd name="connsiteY25" fmla="*/ 249140 h 45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821499" h="456388">
                      <a:moveTo>
                        <a:pt x="802466" y="249140"/>
                      </a:moveTo>
                      <a:cubicBezTo>
                        <a:pt x="803378" y="268856"/>
                        <a:pt x="793886" y="275793"/>
                        <a:pt x="776360" y="280722"/>
                      </a:cubicBezTo>
                      <a:cubicBezTo>
                        <a:pt x="744596" y="289667"/>
                        <a:pt x="677050" y="314677"/>
                        <a:pt x="674859" y="316868"/>
                      </a:cubicBezTo>
                      <a:cubicBezTo>
                        <a:pt x="647293" y="342608"/>
                        <a:pt x="615346" y="360134"/>
                        <a:pt x="579565" y="372000"/>
                      </a:cubicBezTo>
                      <a:cubicBezTo>
                        <a:pt x="512385" y="394454"/>
                        <a:pt x="364880" y="444839"/>
                        <a:pt x="357760" y="445752"/>
                      </a:cubicBezTo>
                      <a:cubicBezTo>
                        <a:pt x="357030" y="445935"/>
                        <a:pt x="356300" y="445935"/>
                        <a:pt x="355570" y="445935"/>
                      </a:cubicBezTo>
                      <a:cubicBezTo>
                        <a:pt x="352101" y="445935"/>
                        <a:pt x="348268" y="444839"/>
                        <a:pt x="345529" y="443196"/>
                      </a:cubicBezTo>
                      <a:cubicBezTo>
                        <a:pt x="327639" y="431878"/>
                        <a:pt x="17112" y="237091"/>
                        <a:pt x="17112" y="237091"/>
                      </a:cubicBezTo>
                      <a:lnTo>
                        <a:pt x="17294" y="133765"/>
                      </a:lnTo>
                      <a:cubicBezTo>
                        <a:pt x="17294" y="133765"/>
                        <a:pt x="55266" y="123359"/>
                        <a:pt x="73704" y="118430"/>
                      </a:cubicBezTo>
                      <a:cubicBezTo>
                        <a:pt x="78268" y="120803"/>
                        <a:pt x="82832" y="123177"/>
                        <a:pt x="87761" y="125732"/>
                      </a:cubicBezTo>
                      <a:cubicBezTo>
                        <a:pt x="91412" y="124637"/>
                        <a:pt x="95246" y="123542"/>
                        <a:pt x="98897" y="122629"/>
                      </a:cubicBezTo>
                      <a:cubicBezTo>
                        <a:pt x="101452" y="118248"/>
                        <a:pt x="103826" y="114231"/>
                        <a:pt x="106564" y="109667"/>
                      </a:cubicBezTo>
                      <a:cubicBezTo>
                        <a:pt x="115327" y="107294"/>
                        <a:pt x="137416" y="101452"/>
                        <a:pt x="141615" y="101452"/>
                      </a:cubicBezTo>
                      <a:cubicBezTo>
                        <a:pt x="141980" y="101452"/>
                        <a:pt x="142162" y="101452"/>
                        <a:pt x="142162" y="101635"/>
                      </a:cubicBezTo>
                      <a:cubicBezTo>
                        <a:pt x="145266" y="103095"/>
                        <a:pt x="148004" y="103643"/>
                        <a:pt x="150742" y="103643"/>
                      </a:cubicBezTo>
                      <a:cubicBezTo>
                        <a:pt x="157132" y="103643"/>
                        <a:pt x="162243" y="99627"/>
                        <a:pt x="166625" y="93055"/>
                      </a:cubicBezTo>
                      <a:cubicBezTo>
                        <a:pt x="258998" y="68045"/>
                        <a:pt x="351736" y="42852"/>
                        <a:pt x="446117" y="17112"/>
                      </a:cubicBezTo>
                      <a:cubicBezTo>
                        <a:pt x="543967" y="64394"/>
                        <a:pt x="643095" y="112223"/>
                        <a:pt x="743135" y="160600"/>
                      </a:cubicBezTo>
                      <a:cubicBezTo>
                        <a:pt x="742405" y="166077"/>
                        <a:pt x="741675" y="171006"/>
                        <a:pt x="740762" y="177578"/>
                      </a:cubicBezTo>
                      <a:cubicBezTo>
                        <a:pt x="742587" y="178491"/>
                        <a:pt x="744961" y="180682"/>
                        <a:pt x="747699" y="180864"/>
                      </a:cubicBezTo>
                      <a:cubicBezTo>
                        <a:pt x="749525" y="181047"/>
                        <a:pt x="751533" y="181047"/>
                        <a:pt x="753358" y="181047"/>
                      </a:cubicBezTo>
                      <a:cubicBezTo>
                        <a:pt x="757009" y="181047"/>
                        <a:pt x="760843" y="180864"/>
                        <a:pt x="764494" y="180499"/>
                      </a:cubicBezTo>
                      <a:cubicBezTo>
                        <a:pt x="768510" y="180134"/>
                        <a:pt x="771796" y="179951"/>
                        <a:pt x="774900" y="179951"/>
                      </a:cubicBezTo>
                      <a:cubicBezTo>
                        <a:pt x="785853" y="179951"/>
                        <a:pt x="791512" y="182690"/>
                        <a:pt x="804839" y="192183"/>
                      </a:cubicBezTo>
                      <a:cubicBezTo>
                        <a:pt x="804109" y="210803"/>
                        <a:pt x="801735" y="229972"/>
                        <a:pt x="802466" y="2491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904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F142C71E-1141-4FB2-AEC6-6F605B18C1F3}"/>
                    </a:ext>
                  </a:extLst>
                </p:cNvPr>
                <p:cNvSpPr/>
                <p:nvPr/>
              </p:nvSpPr>
              <p:spPr>
                <a:xfrm>
                  <a:off x="7820871" y="5170411"/>
                  <a:ext cx="219067" cy="109533"/>
                </a:xfrm>
                <a:custGeom>
                  <a:avLst/>
                  <a:gdLst>
                    <a:gd name="connsiteX0" fmla="*/ 116653 w 219066"/>
                    <a:gd name="connsiteY0" fmla="*/ 13692 h 109533"/>
                    <a:gd name="connsiteX1" fmla="*/ 13692 w 219066"/>
                    <a:gd name="connsiteY1" fmla="*/ 56957 h 109533"/>
                    <a:gd name="connsiteX2" fmla="*/ 116653 w 219066"/>
                    <a:gd name="connsiteY2" fmla="*/ 100223 h 109533"/>
                    <a:gd name="connsiteX3" fmla="*/ 219614 w 219066"/>
                    <a:gd name="connsiteY3" fmla="*/ 56957 h 109533"/>
                    <a:gd name="connsiteX4" fmla="*/ 116653 w 219066"/>
                    <a:gd name="connsiteY4" fmla="*/ 13692 h 109533"/>
                    <a:gd name="connsiteX5" fmla="*/ 116288 w 219066"/>
                    <a:gd name="connsiteY5" fmla="*/ 96024 h 109533"/>
                    <a:gd name="connsiteX6" fmla="*/ 41258 w 219066"/>
                    <a:gd name="connsiteY6" fmla="*/ 68276 h 109533"/>
                    <a:gd name="connsiteX7" fmla="*/ 116653 w 219066"/>
                    <a:gd name="connsiteY7" fmla="*/ 36694 h 109533"/>
                    <a:gd name="connsiteX8" fmla="*/ 192048 w 219066"/>
                    <a:gd name="connsiteY8" fmla="*/ 68276 h 109533"/>
                    <a:gd name="connsiteX9" fmla="*/ 116288 w 219066"/>
                    <a:gd name="connsiteY9" fmla="*/ 96024 h 109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9066" h="109533">
                      <a:moveTo>
                        <a:pt x="116653" y="13692"/>
                      </a:moveTo>
                      <a:cubicBezTo>
                        <a:pt x="59696" y="13692"/>
                        <a:pt x="13692" y="33043"/>
                        <a:pt x="13692" y="56957"/>
                      </a:cubicBezTo>
                      <a:cubicBezTo>
                        <a:pt x="13692" y="80872"/>
                        <a:pt x="59878" y="100223"/>
                        <a:pt x="116653" y="100223"/>
                      </a:cubicBezTo>
                      <a:cubicBezTo>
                        <a:pt x="173610" y="100223"/>
                        <a:pt x="219614" y="80872"/>
                        <a:pt x="219614" y="56957"/>
                      </a:cubicBezTo>
                      <a:cubicBezTo>
                        <a:pt x="219614" y="33043"/>
                        <a:pt x="173428" y="13692"/>
                        <a:pt x="116653" y="13692"/>
                      </a:cubicBezTo>
                      <a:moveTo>
                        <a:pt x="116288" y="96024"/>
                      </a:moveTo>
                      <a:cubicBezTo>
                        <a:pt x="74665" y="96024"/>
                        <a:pt x="41258" y="85801"/>
                        <a:pt x="41258" y="68276"/>
                      </a:cubicBezTo>
                      <a:cubicBezTo>
                        <a:pt x="41258" y="50750"/>
                        <a:pt x="75030" y="36694"/>
                        <a:pt x="116653" y="36694"/>
                      </a:cubicBezTo>
                      <a:cubicBezTo>
                        <a:pt x="158276" y="36694"/>
                        <a:pt x="192048" y="50933"/>
                        <a:pt x="192048" y="68276"/>
                      </a:cubicBezTo>
                      <a:cubicBezTo>
                        <a:pt x="191866" y="85801"/>
                        <a:pt x="157911" y="96024"/>
                        <a:pt x="116288" y="96024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D55E8773-CDA5-4CD3-9462-C205AEE9BA54}"/>
                    </a:ext>
                  </a:extLst>
                </p:cNvPr>
                <p:cNvSpPr/>
                <p:nvPr/>
              </p:nvSpPr>
              <p:spPr>
                <a:xfrm>
                  <a:off x="7900100" y="5215137"/>
                  <a:ext cx="73022" cy="36511"/>
                </a:xfrm>
                <a:custGeom>
                  <a:avLst/>
                  <a:gdLst>
                    <a:gd name="connsiteX0" fmla="*/ 37424 w 73022"/>
                    <a:gd name="connsiteY0" fmla="*/ 13692 h 36511"/>
                    <a:gd name="connsiteX1" fmla="*/ 13692 w 73022"/>
                    <a:gd name="connsiteY1" fmla="*/ 23732 h 36511"/>
                    <a:gd name="connsiteX2" fmla="*/ 37424 w 73022"/>
                    <a:gd name="connsiteY2" fmla="*/ 33590 h 36511"/>
                    <a:gd name="connsiteX3" fmla="*/ 61156 w 73022"/>
                    <a:gd name="connsiteY3" fmla="*/ 23732 h 36511"/>
                    <a:gd name="connsiteX4" fmla="*/ 37424 w 73022"/>
                    <a:gd name="connsiteY4" fmla="*/ 13692 h 36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022" h="36511">
                      <a:moveTo>
                        <a:pt x="37424" y="13692"/>
                      </a:moveTo>
                      <a:cubicBezTo>
                        <a:pt x="24280" y="13692"/>
                        <a:pt x="13692" y="18073"/>
                        <a:pt x="13692" y="23732"/>
                      </a:cubicBezTo>
                      <a:cubicBezTo>
                        <a:pt x="13692" y="29209"/>
                        <a:pt x="24280" y="33590"/>
                        <a:pt x="37424" y="33590"/>
                      </a:cubicBezTo>
                      <a:cubicBezTo>
                        <a:pt x="50568" y="33590"/>
                        <a:pt x="61156" y="29209"/>
                        <a:pt x="61156" y="23732"/>
                      </a:cubicBezTo>
                      <a:cubicBezTo>
                        <a:pt x="60974" y="18073"/>
                        <a:pt x="50385" y="13692"/>
                        <a:pt x="37424" y="13692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1905DC02-8EE9-4C75-95C3-C2B2443A6193}"/>
                    </a:ext>
                  </a:extLst>
                </p:cNvPr>
                <p:cNvSpPr/>
                <p:nvPr/>
              </p:nvSpPr>
              <p:spPr>
                <a:xfrm>
                  <a:off x="7572596" y="5236679"/>
                  <a:ext cx="255578" cy="200811"/>
                </a:xfrm>
                <a:custGeom>
                  <a:avLst/>
                  <a:gdLst>
                    <a:gd name="connsiteX0" fmla="*/ 13692 w 255577"/>
                    <a:gd name="connsiteY0" fmla="*/ 51298 h 200811"/>
                    <a:gd name="connsiteX1" fmla="*/ 252292 w 255577"/>
                    <a:gd name="connsiteY1" fmla="*/ 200263 h 200811"/>
                    <a:gd name="connsiteX2" fmla="*/ 252292 w 255577"/>
                    <a:gd name="connsiteY2" fmla="*/ 155902 h 200811"/>
                    <a:gd name="connsiteX3" fmla="*/ 13692 w 255577"/>
                    <a:gd name="connsiteY3" fmla="*/ 13692 h 200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5577" h="200811">
                      <a:moveTo>
                        <a:pt x="13692" y="51298"/>
                      </a:moveTo>
                      <a:lnTo>
                        <a:pt x="252292" y="200263"/>
                      </a:lnTo>
                      <a:lnTo>
                        <a:pt x="252292" y="155902"/>
                      </a:lnTo>
                      <a:lnTo>
                        <a:pt x="13692" y="13692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5E87A2C6-05CB-4791-A3DF-756F86C3E0C7}"/>
                    </a:ext>
                  </a:extLst>
                </p:cNvPr>
                <p:cNvSpPr/>
                <p:nvPr/>
              </p:nvSpPr>
              <p:spPr>
                <a:xfrm>
                  <a:off x="7527736" y="5174658"/>
                  <a:ext cx="821500" cy="219067"/>
                </a:xfrm>
                <a:custGeom>
                  <a:avLst/>
                  <a:gdLst>
                    <a:gd name="connsiteX0" fmla="*/ 17112 w 821499"/>
                    <a:gd name="connsiteY0" fmla="*/ 17112 h 219066"/>
                    <a:gd name="connsiteX1" fmla="*/ 354657 w 821499"/>
                    <a:gd name="connsiteY1" fmla="*/ 216645 h 219066"/>
                    <a:gd name="connsiteX2" fmla="*/ 804656 w 821499"/>
                    <a:gd name="connsiteY2" fmla="*/ 75712 h 219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21499" h="219066">
                      <a:moveTo>
                        <a:pt x="17112" y="17112"/>
                      </a:moveTo>
                      <a:lnTo>
                        <a:pt x="354657" y="216645"/>
                      </a:lnTo>
                      <a:lnTo>
                        <a:pt x="804656" y="75712"/>
                      </a:lnTo>
                    </a:path>
                  </a:pathLst>
                </a:custGeom>
                <a:noFill/>
                <a:ln w="11904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B009D3CC-CBB9-427D-A464-ADEBC18CCE6E}"/>
                    </a:ext>
                  </a:extLst>
                </p:cNvPr>
                <p:cNvSpPr/>
                <p:nvPr/>
              </p:nvSpPr>
              <p:spPr>
                <a:xfrm>
                  <a:off x="7865281" y="5374191"/>
                  <a:ext cx="36511" cy="146044"/>
                </a:xfrm>
                <a:custGeom>
                  <a:avLst/>
                  <a:gdLst>
                    <a:gd name="connsiteX0" fmla="*/ 17112 w 36511"/>
                    <a:gd name="connsiteY0" fmla="*/ 17112 h 146044"/>
                    <a:gd name="connsiteX1" fmla="*/ 20033 w 36511"/>
                    <a:gd name="connsiteY1" fmla="*/ 129749 h 146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6511" h="146044">
                      <a:moveTo>
                        <a:pt x="17112" y="17112"/>
                      </a:moveTo>
                      <a:lnTo>
                        <a:pt x="20033" y="129749"/>
                      </a:lnTo>
                    </a:path>
                  </a:pathLst>
                </a:custGeom>
                <a:ln w="11904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284CC28F-1E30-4283-9F19-F60BE1431554}"/>
                  </a:ext>
                </a:extLst>
              </p:cNvPr>
              <p:cNvGrpSpPr/>
              <p:nvPr/>
            </p:nvGrpSpPr>
            <p:grpSpPr>
              <a:xfrm>
                <a:off x="7033485" y="5464604"/>
                <a:ext cx="463934" cy="348302"/>
                <a:chOff x="7527371" y="5058005"/>
                <a:chExt cx="821865" cy="462230"/>
              </a:xfrm>
            </p:grpSpPr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07C6C698-28FB-47D4-BC27-38668E721341}"/>
                    </a:ext>
                  </a:extLst>
                </p:cNvPr>
                <p:cNvSpPr/>
                <p:nvPr/>
              </p:nvSpPr>
              <p:spPr>
                <a:xfrm>
                  <a:off x="7527371" y="5058005"/>
                  <a:ext cx="821500" cy="456389"/>
                </a:xfrm>
                <a:custGeom>
                  <a:avLst/>
                  <a:gdLst>
                    <a:gd name="connsiteX0" fmla="*/ 802466 w 821499"/>
                    <a:gd name="connsiteY0" fmla="*/ 249140 h 456388"/>
                    <a:gd name="connsiteX1" fmla="*/ 776360 w 821499"/>
                    <a:gd name="connsiteY1" fmla="*/ 280722 h 456388"/>
                    <a:gd name="connsiteX2" fmla="*/ 674859 w 821499"/>
                    <a:gd name="connsiteY2" fmla="*/ 316868 h 456388"/>
                    <a:gd name="connsiteX3" fmla="*/ 579565 w 821499"/>
                    <a:gd name="connsiteY3" fmla="*/ 372000 h 456388"/>
                    <a:gd name="connsiteX4" fmla="*/ 357760 w 821499"/>
                    <a:gd name="connsiteY4" fmla="*/ 445752 h 456388"/>
                    <a:gd name="connsiteX5" fmla="*/ 355570 w 821499"/>
                    <a:gd name="connsiteY5" fmla="*/ 445935 h 456388"/>
                    <a:gd name="connsiteX6" fmla="*/ 345529 w 821499"/>
                    <a:gd name="connsiteY6" fmla="*/ 443196 h 456388"/>
                    <a:gd name="connsiteX7" fmla="*/ 17112 w 821499"/>
                    <a:gd name="connsiteY7" fmla="*/ 237091 h 456388"/>
                    <a:gd name="connsiteX8" fmla="*/ 17294 w 821499"/>
                    <a:gd name="connsiteY8" fmla="*/ 133765 h 456388"/>
                    <a:gd name="connsiteX9" fmla="*/ 73704 w 821499"/>
                    <a:gd name="connsiteY9" fmla="*/ 118430 h 456388"/>
                    <a:gd name="connsiteX10" fmla="*/ 87761 w 821499"/>
                    <a:gd name="connsiteY10" fmla="*/ 125732 h 456388"/>
                    <a:gd name="connsiteX11" fmla="*/ 98897 w 821499"/>
                    <a:gd name="connsiteY11" fmla="*/ 122629 h 456388"/>
                    <a:gd name="connsiteX12" fmla="*/ 106564 w 821499"/>
                    <a:gd name="connsiteY12" fmla="*/ 109667 h 456388"/>
                    <a:gd name="connsiteX13" fmla="*/ 141615 w 821499"/>
                    <a:gd name="connsiteY13" fmla="*/ 101452 h 456388"/>
                    <a:gd name="connsiteX14" fmla="*/ 142162 w 821499"/>
                    <a:gd name="connsiteY14" fmla="*/ 101635 h 456388"/>
                    <a:gd name="connsiteX15" fmla="*/ 150742 w 821499"/>
                    <a:gd name="connsiteY15" fmla="*/ 103643 h 456388"/>
                    <a:gd name="connsiteX16" fmla="*/ 166625 w 821499"/>
                    <a:gd name="connsiteY16" fmla="*/ 93055 h 456388"/>
                    <a:gd name="connsiteX17" fmla="*/ 446117 w 821499"/>
                    <a:gd name="connsiteY17" fmla="*/ 17112 h 456388"/>
                    <a:gd name="connsiteX18" fmla="*/ 743135 w 821499"/>
                    <a:gd name="connsiteY18" fmla="*/ 160600 h 456388"/>
                    <a:gd name="connsiteX19" fmla="*/ 740762 w 821499"/>
                    <a:gd name="connsiteY19" fmla="*/ 177578 h 456388"/>
                    <a:gd name="connsiteX20" fmla="*/ 747699 w 821499"/>
                    <a:gd name="connsiteY20" fmla="*/ 180864 h 456388"/>
                    <a:gd name="connsiteX21" fmla="*/ 753358 w 821499"/>
                    <a:gd name="connsiteY21" fmla="*/ 181047 h 456388"/>
                    <a:gd name="connsiteX22" fmla="*/ 764494 w 821499"/>
                    <a:gd name="connsiteY22" fmla="*/ 180499 h 456388"/>
                    <a:gd name="connsiteX23" fmla="*/ 774900 w 821499"/>
                    <a:gd name="connsiteY23" fmla="*/ 179951 h 456388"/>
                    <a:gd name="connsiteX24" fmla="*/ 804839 w 821499"/>
                    <a:gd name="connsiteY24" fmla="*/ 192183 h 456388"/>
                    <a:gd name="connsiteX25" fmla="*/ 802466 w 821499"/>
                    <a:gd name="connsiteY25" fmla="*/ 249140 h 45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821499" h="456388">
                      <a:moveTo>
                        <a:pt x="802466" y="249140"/>
                      </a:moveTo>
                      <a:cubicBezTo>
                        <a:pt x="803378" y="268856"/>
                        <a:pt x="793886" y="275793"/>
                        <a:pt x="776360" y="280722"/>
                      </a:cubicBezTo>
                      <a:cubicBezTo>
                        <a:pt x="744596" y="289667"/>
                        <a:pt x="677050" y="314677"/>
                        <a:pt x="674859" y="316868"/>
                      </a:cubicBezTo>
                      <a:cubicBezTo>
                        <a:pt x="647293" y="342608"/>
                        <a:pt x="615346" y="360134"/>
                        <a:pt x="579565" y="372000"/>
                      </a:cubicBezTo>
                      <a:cubicBezTo>
                        <a:pt x="512385" y="394454"/>
                        <a:pt x="364880" y="444839"/>
                        <a:pt x="357760" y="445752"/>
                      </a:cubicBezTo>
                      <a:cubicBezTo>
                        <a:pt x="357030" y="445935"/>
                        <a:pt x="356300" y="445935"/>
                        <a:pt x="355570" y="445935"/>
                      </a:cubicBezTo>
                      <a:cubicBezTo>
                        <a:pt x="352101" y="445935"/>
                        <a:pt x="348268" y="444839"/>
                        <a:pt x="345529" y="443196"/>
                      </a:cubicBezTo>
                      <a:cubicBezTo>
                        <a:pt x="327639" y="431878"/>
                        <a:pt x="17112" y="237091"/>
                        <a:pt x="17112" y="237091"/>
                      </a:cubicBezTo>
                      <a:lnTo>
                        <a:pt x="17294" y="133765"/>
                      </a:lnTo>
                      <a:cubicBezTo>
                        <a:pt x="17294" y="133765"/>
                        <a:pt x="55266" y="123359"/>
                        <a:pt x="73704" y="118430"/>
                      </a:cubicBezTo>
                      <a:cubicBezTo>
                        <a:pt x="78268" y="120803"/>
                        <a:pt x="82832" y="123177"/>
                        <a:pt x="87761" y="125732"/>
                      </a:cubicBezTo>
                      <a:cubicBezTo>
                        <a:pt x="91412" y="124637"/>
                        <a:pt x="95246" y="123542"/>
                        <a:pt x="98897" y="122629"/>
                      </a:cubicBezTo>
                      <a:cubicBezTo>
                        <a:pt x="101452" y="118248"/>
                        <a:pt x="103826" y="114231"/>
                        <a:pt x="106564" y="109667"/>
                      </a:cubicBezTo>
                      <a:cubicBezTo>
                        <a:pt x="115327" y="107294"/>
                        <a:pt x="137416" y="101452"/>
                        <a:pt x="141615" y="101452"/>
                      </a:cubicBezTo>
                      <a:cubicBezTo>
                        <a:pt x="141980" y="101452"/>
                        <a:pt x="142162" y="101452"/>
                        <a:pt x="142162" y="101635"/>
                      </a:cubicBezTo>
                      <a:cubicBezTo>
                        <a:pt x="145266" y="103095"/>
                        <a:pt x="148004" y="103643"/>
                        <a:pt x="150742" y="103643"/>
                      </a:cubicBezTo>
                      <a:cubicBezTo>
                        <a:pt x="157132" y="103643"/>
                        <a:pt x="162243" y="99627"/>
                        <a:pt x="166625" y="93055"/>
                      </a:cubicBezTo>
                      <a:cubicBezTo>
                        <a:pt x="258998" y="68045"/>
                        <a:pt x="351736" y="42852"/>
                        <a:pt x="446117" y="17112"/>
                      </a:cubicBezTo>
                      <a:cubicBezTo>
                        <a:pt x="543967" y="64394"/>
                        <a:pt x="643095" y="112223"/>
                        <a:pt x="743135" y="160600"/>
                      </a:cubicBezTo>
                      <a:cubicBezTo>
                        <a:pt x="742405" y="166077"/>
                        <a:pt x="741675" y="171006"/>
                        <a:pt x="740762" y="177578"/>
                      </a:cubicBezTo>
                      <a:cubicBezTo>
                        <a:pt x="742587" y="178491"/>
                        <a:pt x="744961" y="180682"/>
                        <a:pt x="747699" y="180864"/>
                      </a:cubicBezTo>
                      <a:cubicBezTo>
                        <a:pt x="749525" y="181047"/>
                        <a:pt x="751533" y="181047"/>
                        <a:pt x="753358" y="181047"/>
                      </a:cubicBezTo>
                      <a:cubicBezTo>
                        <a:pt x="757009" y="181047"/>
                        <a:pt x="760843" y="180864"/>
                        <a:pt x="764494" y="180499"/>
                      </a:cubicBezTo>
                      <a:cubicBezTo>
                        <a:pt x="768510" y="180134"/>
                        <a:pt x="771796" y="179951"/>
                        <a:pt x="774900" y="179951"/>
                      </a:cubicBezTo>
                      <a:cubicBezTo>
                        <a:pt x="785853" y="179951"/>
                        <a:pt x="791512" y="182690"/>
                        <a:pt x="804839" y="192183"/>
                      </a:cubicBezTo>
                      <a:cubicBezTo>
                        <a:pt x="804109" y="210803"/>
                        <a:pt x="801735" y="229972"/>
                        <a:pt x="802466" y="2491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904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6733AED-847E-4B78-89C6-AF711472DBA6}"/>
                    </a:ext>
                  </a:extLst>
                </p:cNvPr>
                <p:cNvSpPr/>
                <p:nvPr/>
              </p:nvSpPr>
              <p:spPr>
                <a:xfrm>
                  <a:off x="7820871" y="5170411"/>
                  <a:ext cx="219067" cy="109533"/>
                </a:xfrm>
                <a:custGeom>
                  <a:avLst/>
                  <a:gdLst>
                    <a:gd name="connsiteX0" fmla="*/ 116653 w 219066"/>
                    <a:gd name="connsiteY0" fmla="*/ 13692 h 109533"/>
                    <a:gd name="connsiteX1" fmla="*/ 13692 w 219066"/>
                    <a:gd name="connsiteY1" fmla="*/ 56957 h 109533"/>
                    <a:gd name="connsiteX2" fmla="*/ 116653 w 219066"/>
                    <a:gd name="connsiteY2" fmla="*/ 100223 h 109533"/>
                    <a:gd name="connsiteX3" fmla="*/ 219614 w 219066"/>
                    <a:gd name="connsiteY3" fmla="*/ 56957 h 109533"/>
                    <a:gd name="connsiteX4" fmla="*/ 116653 w 219066"/>
                    <a:gd name="connsiteY4" fmla="*/ 13692 h 109533"/>
                    <a:gd name="connsiteX5" fmla="*/ 116288 w 219066"/>
                    <a:gd name="connsiteY5" fmla="*/ 96024 h 109533"/>
                    <a:gd name="connsiteX6" fmla="*/ 41258 w 219066"/>
                    <a:gd name="connsiteY6" fmla="*/ 68276 h 109533"/>
                    <a:gd name="connsiteX7" fmla="*/ 116653 w 219066"/>
                    <a:gd name="connsiteY7" fmla="*/ 36694 h 109533"/>
                    <a:gd name="connsiteX8" fmla="*/ 192048 w 219066"/>
                    <a:gd name="connsiteY8" fmla="*/ 68276 h 109533"/>
                    <a:gd name="connsiteX9" fmla="*/ 116288 w 219066"/>
                    <a:gd name="connsiteY9" fmla="*/ 96024 h 109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9066" h="109533">
                      <a:moveTo>
                        <a:pt x="116653" y="13692"/>
                      </a:moveTo>
                      <a:cubicBezTo>
                        <a:pt x="59696" y="13692"/>
                        <a:pt x="13692" y="33043"/>
                        <a:pt x="13692" y="56957"/>
                      </a:cubicBezTo>
                      <a:cubicBezTo>
                        <a:pt x="13692" y="80872"/>
                        <a:pt x="59878" y="100223"/>
                        <a:pt x="116653" y="100223"/>
                      </a:cubicBezTo>
                      <a:cubicBezTo>
                        <a:pt x="173610" y="100223"/>
                        <a:pt x="219614" y="80872"/>
                        <a:pt x="219614" y="56957"/>
                      </a:cubicBezTo>
                      <a:cubicBezTo>
                        <a:pt x="219614" y="33043"/>
                        <a:pt x="173428" y="13692"/>
                        <a:pt x="116653" y="13692"/>
                      </a:cubicBezTo>
                      <a:moveTo>
                        <a:pt x="116288" y="96024"/>
                      </a:moveTo>
                      <a:cubicBezTo>
                        <a:pt x="74665" y="96024"/>
                        <a:pt x="41258" y="85801"/>
                        <a:pt x="41258" y="68276"/>
                      </a:cubicBezTo>
                      <a:cubicBezTo>
                        <a:pt x="41258" y="50750"/>
                        <a:pt x="75030" y="36694"/>
                        <a:pt x="116653" y="36694"/>
                      </a:cubicBezTo>
                      <a:cubicBezTo>
                        <a:pt x="158276" y="36694"/>
                        <a:pt x="192048" y="50933"/>
                        <a:pt x="192048" y="68276"/>
                      </a:cubicBezTo>
                      <a:cubicBezTo>
                        <a:pt x="191866" y="85801"/>
                        <a:pt x="157911" y="96024"/>
                        <a:pt x="116288" y="96024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BB164150-73C4-4C97-8E56-6E33370E5C66}"/>
                    </a:ext>
                  </a:extLst>
                </p:cNvPr>
                <p:cNvSpPr/>
                <p:nvPr/>
              </p:nvSpPr>
              <p:spPr>
                <a:xfrm>
                  <a:off x="7900100" y="5215137"/>
                  <a:ext cx="73022" cy="36511"/>
                </a:xfrm>
                <a:custGeom>
                  <a:avLst/>
                  <a:gdLst>
                    <a:gd name="connsiteX0" fmla="*/ 37424 w 73022"/>
                    <a:gd name="connsiteY0" fmla="*/ 13692 h 36511"/>
                    <a:gd name="connsiteX1" fmla="*/ 13692 w 73022"/>
                    <a:gd name="connsiteY1" fmla="*/ 23732 h 36511"/>
                    <a:gd name="connsiteX2" fmla="*/ 37424 w 73022"/>
                    <a:gd name="connsiteY2" fmla="*/ 33590 h 36511"/>
                    <a:gd name="connsiteX3" fmla="*/ 61156 w 73022"/>
                    <a:gd name="connsiteY3" fmla="*/ 23732 h 36511"/>
                    <a:gd name="connsiteX4" fmla="*/ 37424 w 73022"/>
                    <a:gd name="connsiteY4" fmla="*/ 13692 h 36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022" h="36511">
                      <a:moveTo>
                        <a:pt x="37424" y="13692"/>
                      </a:moveTo>
                      <a:cubicBezTo>
                        <a:pt x="24280" y="13692"/>
                        <a:pt x="13692" y="18073"/>
                        <a:pt x="13692" y="23732"/>
                      </a:cubicBezTo>
                      <a:cubicBezTo>
                        <a:pt x="13692" y="29209"/>
                        <a:pt x="24280" y="33590"/>
                        <a:pt x="37424" y="33590"/>
                      </a:cubicBezTo>
                      <a:cubicBezTo>
                        <a:pt x="50568" y="33590"/>
                        <a:pt x="61156" y="29209"/>
                        <a:pt x="61156" y="23732"/>
                      </a:cubicBezTo>
                      <a:cubicBezTo>
                        <a:pt x="60974" y="18073"/>
                        <a:pt x="50385" y="13692"/>
                        <a:pt x="37424" y="13692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415403A6-2F49-4377-8CCD-E9E72557489B}"/>
                    </a:ext>
                  </a:extLst>
                </p:cNvPr>
                <p:cNvSpPr/>
                <p:nvPr/>
              </p:nvSpPr>
              <p:spPr>
                <a:xfrm>
                  <a:off x="7572596" y="5236679"/>
                  <a:ext cx="255578" cy="200811"/>
                </a:xfrm>
                <a:custGeom>
                  <a:avLst/>
                  <a:gdLst>
                    <a:gd name="connsiteX0" fmla="*/ 13692 w 255577"/>
                    <a:gd name="connsiteY0" fmla="*/ 51298 h 200811"/>
                    <a:gd name="connsiteX1" fmla="*/ 252292 w 255577"/>
                    <a:gd name="connsiteY1" fmla="*/ 200263 h 200811"/>
                    <a:gd name="connsiteX2" fmla="*/ 252292 w 255577"/>
                    <a:gd name="connsiteY2" fmla="*/ 155902 h 200811"/>
                    <a:gd name="connsiteX3" fmla="*/ 13692 w 255577"/>
                    <a:gd name="connsiteY3" fmla="*/ 13692 h 200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5577" h="200811">
                      <a:moveTo>
                        <a:pt x="13692" y="51298"/>
                      </a:moveTo>
                      <a:lnTo>
                        <a:pt x="252292" y="200263"/>
                      </a:lnTo>
                      <a:lnTo>
                        <a:pt x="252292" y="155902"/>
                      </a:lnTo>
                      <a:lnTo>
                        <a:pt x="13692" y="13692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E2642E9A-59C8-4BF4-8B21-29F3BEF1BD94}"/>
                    </a:ext>
                  </a:extLst>
                </p:cNvPr>
                <p:cNvSpPr/>
                <p:nvPr/>
              </p:nvSpPr>
              <p:spPr>
                <a:xfrm>
                  <a:off x="7527736" y="5174658"/>
                  <a:ext cx="821500" cy="219067"/>
                </a:xfrm>
                <a:custGeom>
                  <a:avLst/>
                  <a:gdLst>
                    <a:gd name="connsiteX0" fmla="*/ 17112 w 821499"/>
                    <a:gd name="connsiteY0" fmla="*/ 17112 h 219066"/>
                    <a:gd name="connsiteX1" fmla="*/ 354657 w 821499"/>
                    <a:gd name="connsiteY1" fmla="*/ 216645 h 219066"/>
                    <a:gd name="connsiteX2" fmla="*/ 804656 w 821499"/>
                    <a:gd name="connsiteY2" fmla="*/ 75712 h 219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21499" h="219066">
                      <a:moveTo>
                        <a:pt x="17112" y="17112"/>
                      </a:moveTo>
                      <a:lnTo>
                        <a:pt x="354657" y="216645"/>
                      </a:lnTo>
                      <a:lnTo>
                        <a:pt x="804656" y="75712"/>
                      </a:lnTo>
                    </a:path>
                  </a:pathLst>
                </a:custGeom>
                <a:noFill/>
                <a:ln w="11904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83E3146C-60DB-4921-B50E-22ECF621F517}"/>
                    </a:ext>
                  </a:extLst>
                </p:cNvPr>
                <p:cNvSpPr/>
                <p:nvPr/>
              </p:nvSpPr>
              <p:spPr>
                <a:xfrm>
                  <a:off x="7865281" y="5374191"/>
                  <a:ext cx="36511" cy="146044"/>
                </a:xfrm>
                <a:custGeom>
                  <a:avLst/>
                  <a:gdLst>
                    <a:gd name="connsiteX0" fmla="*/ 17112 w 36511"/>
                    <a:gd name="connsiteY0" fmla="*/ 17112 h 146044"/>
                    <a:gd name="connsiteX1" fmla="*/ 20033 w 36511"/>
                    <a:gd name="connsiteY1" fmla="*/ 129749 h 146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6511" h="146044">
                      <a:moveTo>
                        <a:pt x="17112" y="17112"/>
                      </a:moveTo>
                      <a:lnTo>
                        <a:pt x="20033" y="129749"/>
                      </a:lnTo>
                    </a:path>
                  </a:pathLst>
                </a:custGeom>
                <a:ln w="11904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38B73CD8-7022-48F3-A696-1D9C5961E689}"/>
                  </a:ext>
                </a:extLst>
              </p:cNvPr>
              <p:cNvGrpSpPr/>
              <p:nvPr/>
            </p:nvGrpSpPr>
            <p:grpSpPr>
              <a:xfrm>
                <a:off x="7033279" y="5348120"/>
                <a:ext cx="463934" cy="348302"/>
                <a:chOff x="7527371" y="5058005"/>
                <a:chExt cx="821865" cy="462230"/>
              </a:xfrm>
            </p:grpSpPr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9FB60BCE-D678-491A-98FC-BE4262B47AA9}"/>
                    </a:ext>
                  </a:extLst>
                </p:cNvPr>
                <p:cNvSpPr/>
                <p:nvPr/>
              </p:nvSpPr>
              <p:spPr>
                <a:xfrm>
                  <a:off x="7527371" y="5058005"/>
                  <a:ext cx="821500" cy="456389"/>
                </a:xfrm>
                <a:custGeom>
                  <a:avLst/>
                  <a:gdLst>
                    <a:gd name="connsiteX0" fmla="*/ 802466 w 821499"/>
                    <a:gd name="connsiteY0" fmla="*/ 249140 h 456388"/>
                    <a:gd name="connsiteX1" fmla="*/ 776360 w 821499"/>
                    <a:gd name="connsiteY1" fmla="*/ 280722 h 456388"/>
                    <a:gd name="connsiteX2" fmla="*/ 674859 w 821499"/>
                    <a:gd name="connsiteY2" fmla="*/ 316868 h 456388"/>
                    <a:gd name="connsiteX3" fmla="*/ 579565 w 821499"/>
                    <a:gd name="connsiteY3" fmla="*/ 372000 h 456388"/>
                    <a:gd name="connsiteX4" fmla="*/ 357760 w 821499"/>
                    <a:gd name="connsiteY4" fmla="*/ 445752 h 456388"/>
                    <a:gd name="connsiteX5" fmla="*/ 355570 w 821499"/>
                    <a:gd name="connsiteY5" fmla="*/ 445935 h 456388"/>
                    <a:gd name="connsiteX6" fmla="*/ 345529 w 821499"/>
                    <a:gd name="connsiteY6" fmla="*/ 443196 h 456388"/>
                    <a:gd name="connsiteX7" fmla="*/ 17112 w 821499"/>
                    <a:gd name="connsiteY7" fmla="*/ 237091 h 456388"/>
                    <a:gd name="connsiteX8" fmla="*/ 17294 w 821499"/>
                    <a:gd name="connsiteY8" fmla="*/ 133765 h 456388"/>
                    <a:gd name="connsiteX9" fmla="*/ 73704 w 821499"/>
                    <a:gd name="connsiteY9" fmla="*/ 118430 h 456388"/>
                    <a:gd name="connsiteX10" fmla="*/ 87761 w 821499"/>
                    <a:gd name="connsiteY10" fmla="*/ 125732 h 456388"/>
                    <a:gd name="connsiteX11" fmla="*/ 98897 w 821499"/>
                    <a:gd name="connsiteY11" fmla="*/ 122629 h 456388"/>
                    <a:gd name="connsiteX12" fmla="*/ 106564 w 821499"/>
                    <a:gd name="connsiteY12" fmla="*/ 109667 h 456388"/>
                    <a:gd name="connsiteX13" fmla="*/ 141615 w 821499"/>
                    <a:gd name="connsiteY13" fmla="*/ 101452 h 456388"/>
                    <a:gd name="connsiteX14" fmla="*/ 142162 w 821499"/>
                    <a:gd name="connsiteY14" fmla="*/ 101635 h 456388"/>
                    <a:gd name="connsiteX15" fmla="*/ 150742 w 821499"/>
                    <a:gd name="connsiteY15" fmla="*/ 103643 h 456388"/>
                    <a:gd name="connsiteX16" fmla="*/ 166625 w 821499"/>
                    <a:gd name="connsiteY16" fmla="*/ 93055 h 456388"/>
                    <a:gd name="connsiteX17" fmla="*/ 446117 w 821499"/>
                    <a:gd name="connsiteY17" fmla="*/ 17112 h 456388"/>
                    <a:gd name="connsiteX18" fmla="*/ 743135 w 821499"/>
                    <a:gd name="connsiteY18" fmla="*/ 160600 h 456388"/>
                    <a:gd name="connsiteX19" fmla="*/ 740762 w 821499"/>
                    <a:gd name="connsiteY19" fmla="*/ 177578 h 456388"/>
                    <a:gd name="connsiteX20" fmla="*/ 747699 w 821499"/>
                    <a:gd name="connsiteY20" fmla="*/ 180864 h 456388"/>
                    <a:gd name="connsiteX21" fmla="*/ 753358 w 821499"/>
                    <a:gd name="connsiteY21" fmla="*/ 181047 h 456388"/>
                    <a:gd name="connsiteX22" fmla="*/ 764494 w 821499"/>
                    <a:gd name="connsiteY22" fmla="*/ 180499 h 456388"/>
                    <a:gd name="connsiteX23" fmla="*/ 774900 w 821499"/>
                    <a:gd name="connsiteY23" fmla="*/ 179951 h 456388"/>
                    <a:gd name="connsiteX24" fmla="*/ 804839 w 821499"/>
                    <a:gd name="connsiteY24" fmla="*/ 192183 h 456388"/>
                    <a:gd name="connsiteX25" fmla="*/ 802466 w 821499"/>
                    <a:gd name="connsiteY25" fmla="*/ 249140 h 45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821499" h="456388">
                      <a:moveTo>
                        <a:pt x="802466" y="249140"/>
                      </a:moveTo>
                      <a:cubicBezTo>
                        <a:pt x="803378" y="268856"/>
                        <a:pt x="793886" y="275793"/>
                        <a:pt x="776360" y="280722"/>
                      </a:cubicBezTo>
                      <a:cubicBezTo>
                        <a:pt x="744596" y="289667"/>
                        <a:pt x="677050" y="314677"/>
                        <a:pt x="674859" y="316868"/>
                      </a:cubicBezTo>
                      <a:cubicBezTo>
                        <a:pt x="647293" y="342608"/>
                        <a:pt x="615346" y="360134"/>
                        <a:pt x="579565" y="372000"/>
                      </a:cubicBezTo>
                      <a:cubicBezTo>
                        <a:pt x="512385" y="394454"/>
                        <a:pt x="364880" y="444839"/>
                        <a:pt x="357760" y="445752"/>
                      </a:cubicBezTo>
                      <a:cubicBezTo>
                        <a:pt x="357030" y="445935"/>
                        <a:pt x="356300" y="445935"/>
                        <a:pt x="355570" y="445935"/>
                      </a:cubicBezTo>
                      <a:cubicBezTo>
                        <a:pt x="352101" y="445935"/>
                        <a:pt x="348268" y="444839"/>
                        <a:pt x="345529" y="443196"/>
                      </a:cubicBezTo>
                      <a:cubicBezTo>
                        <a:pt x="327639" y="431878"/>
                        <a:pt x="17112" y="237091"/>
                        <a:pt x="17112" y="237091"/>
                      </a:cubicBezTo>
                      <a:lnTo>
                        <a:pt x="17294" y="133765"/>
                      </a:lnTo>
                      <a:cubicBezTo>
                        <a:pt x="17294" y="133765"/>
                        <a:pt x="55266" y="123359"/>
                        <a:pt x="73704" y="118430"/>
                      </a:cubicBezTo>
                      <a:cubicBezTo>
                        <a:pt x="78268" y="120803"/>
                        <a:pt x="82832" y="123177"/>
                        <a:pt x="87761" y="125732"/>
                      </a:cubicBezTo>
                      <a:cubicBezTo>
                        <a:pt x="91412" y="124637"/>
                        <a:pt x="95246" y="123542"/>
                        <a:pt x="98897" y="122629"/>
                      </a:cubicBezTo>
                      <a:cubicBezTo>
                        <a:pt x="101452" y="118248"/>
                        <a:pt x="103826" y="114231"/>
                        <a:pt x="106564" y="109667"/>
                      </a:cubicBezTo>
                      <a:cubicBezTo>
                        <a:pt x="115327" y="107294"/>
                        <a:pt x="137416" y="101452"/>
                        <a:pt x="141615" y="101452"/>
                      </a:cubicBezTo>
                      <a:cubicBezTo>
                        <a:pt x="141980" y="101452"/>
                        <a:pt x="142162" y="101452"/>
                        <a:pt x="142162" y="101635"/>
                      </a:cubicBezTo>
                      <a:cubicBezTo>
                        <a:pt x="145266" y="103095"/>
                        <a:pt x="148004" y="103643"/>
                        <a:pt x="150742" y="103643"/>
                      </a:cubicBezTo>
                      <a:cubicBezTo>
                        <a:pt x="157132" y="103643"/>
                        <a:pt x="162243" y="99627"/>
                        <a:pt x="166625" y="93055"/>
                      </a:cubicBezTo>
                      <a:cubicBezTo>
                        <a:pt x="258998" y="68045"/>
                        <a:pt x="351736" y="42852"/>
                        <a:pt x="446117" y="17112"/>
                      </a:cubicBezTo>
                      <a:cubicBezTo>
                        <a:pt x="543967" y="64394"/>
                        <a:pt x="643095" y="112223"/>
                        <a:pt x="743135" y="160600"/>
                      </a:cubicBezTo>
                      <a:cubicBezTo>
                        <a:pt x="742405" y="166077"/>
                        <a:pt x="741675" y="171006"/>
                        <a:pt x="740762" y="177578"/>
                      </a:cubicBezTo>
                      <a:cubicBezTo>
                        <a:pt x="742587" y="178491"/>
                        <a:pt x="744961" y="180682"/>
                        <a:pt x="747699" y="180864"/>
                      </a:cubicBezTo>
                      <a:cubicBezTo>
                        <a:pt x="749525" y="181047"/>
                        <a:pt x="751533" y="181047"/>
                        <a:pt x="753358" y="181047"/>
                      </a:cubicBezTo>
                      <a:cubicBezTo>
                        <a:pt x="757009" y="181047"/>
                        <a:pt x="760843" y="180864"/>
                        <a:pt x="764494" y="180499"/>
                      </a:cubicBezTo>
                      <a:cubicBezTo>
                        <a:pt x="768510" y="180134"/>
                        <a:pt x="771796" y="179951"/>
                        <a:pt x="774900" y="179951"/>
                      </a:cubicBezTo>
                      <a:cubicBezTo>
                        <a:pt x="785853" y="179951"/>
                        <a:pt x="791512" y="182690"/>
                        <a:pt x="804839" y="192183"/>
                      </a:cubicBezTo>
                      <a:cubicBezTo>
                        <a:pt x="804109" y="210803"/>
                        <a:pt x="801735" y="229972"/>
                        <a:pt x="802466" y="2491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904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22FE28DE-2A2A-4744-9E21-ECBF5A4A9768}"/>
                    </a:ext>
                  </a:extLst>
                </p:cNvPr>
                <p:cNvSpPr/>
                <p:nvPr/>
              </p:nvSpPr>
              <p:spPr>
                <a:xfrm>
                  <a:off x="7820871" y="5170411"/>
                  <a:ext cx="219067" cy="109533"/>
                </a:xfrm>
                <a:custGeom>
                  <a:avLst/>
                  <a:gdLst>
                    <a:gd name="connsiteX0" fmla="*/ 116653 w 219066"/>
                    <a:gd name="connsiteY0" fmla="*/ 13692 h 109533"/>
                    <a:gd name="connsiteX1" fmla="*/ 13692 w 219066"/>
                    <a:gd name="connsiteY1" fmla="*/ 56957 h 109533"/>
                    <a:gd name="connsiteX2" fmla="*/ 116653 w 219066"/>
                    <a:gd name="connsiteY2" fmla="*/ 100223 h 109533"/>
                    <a:gd name="connsiteX3" fmla="*/ 219614 w 219066"/>
                    <a:gd name="connsiteY3" fmla="*/ 56957 h 109533"/>
                    <a:gd name="connsiteX4" fmla="*/ 116653 w 219066"/>
                    <a:gd name="connsiteY4" fmla="*/ 13692 h 109533"/>
                    <a:gd name="connsiteX5" fmla="*/ 116288 w 219066"/>
                    <a:gd name="connsiteY5" fmla="*/ 96024 h 109533"/>
                    <a:gd name="connsiteX6" fmla="*/ 41258 w 219066"/>
                    <a:gd name="connsiteY6" fmla="*/ 68276 h 109533"/>
                    <a:gd name="connsiteX7" fmla="*/ 116653 w 219066"/>
                    <a:gd name="connsiteY7" fmla="*/ 36694 h 109533"/>
                    <a:gd name="connsiteX8" fmla="*/ 192048 w 219066"/>
                    <a:gd name="connsiteY8" fmla="*/ 68276 h 109533"/>
                    <a:gd name="connsiteX9" fmla="*/ 116288 w 219066"/>
                    <a:gd name="connsiteY9" fmla="*/ 96024 h 109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9066" h="109533">
                      <a:moveTo>
                        <a:pt x="116653" y="13692"/>
                      </a:moveTo>
                      <a:cubicBezTo>
                        <a:pt x="59696" y="13692"/>
                        <a:pt x="13692" y="33043"/>
                        <a:pt x="13692" y="56957"/>
                      </a:cubicBezTo>
                      <a:cubicBezTo>
                        <a:pt x="13692" y="80872"/>
                        <a:pt x="59878" y="100223"/>
                        <a:pt x="116653" y="100223"/>
                      </a:cubicBezTo>
                      <a:cubicBezTo>
                        <a:pt x="173610" y="100223"/>
                        <a:pt x="219614" y="80872"/>
                        <a:pt x="219614" y="56957"/>
                      </a:cubicBezTo>
                      <a:cubicBezTo>
                        <a:pt x="219614" y="33043"/>
                        <a:pt x="173428" y="13692"/>
                        <a:pt x="116653" y="13692"/>
                      </a:cubicBezTo>
                      <a:moveTo>
                        <a:pt x="116288" y="96024"/>
                      </a:moveTo>
                      <a:cubicBezTo>
                        <a:pt x="74665" y="96024"/>
                        <a:pt x="41258" y="85801"/>
                        <a:pt x="41258" y="68276"/>
                      </a:cubicBezTo>
                      <a:cubicBezTo>
                        <a:pt x="41258" y="50750"/>
                        <a:pt x="75030" y="36694"/>
                        <a:pt x="116653" y="36694"/>
                      </a:cubicBezTo>
                      <a:cubicBezTo>
                        <a:pt x="158276" y="36694"/>
                        <a:pt x="192048" y="50933"/>
                        <a:pt x="192048" y="68276"/>
                      </a:cubicBezTo>
                      <a:cubicBezTo>
                        <a:pt x="191866" y="85801"/>
                        <a:pt x="157911" y="96024"/>
                        <a:pt x="116288" y="96024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D6024845-8625-41DF-8FC8-BB80650015EB}"/>
                    </a:ext>
                  </a:extLst>
                </p:cNvPr>
                <p:cNvSpPr/>
                <p:nvPr/>
              </p:nvSpPr>
              <p:spPr>
                <a:xfrm>
                  <a:off x="7900100" y="5215137"/>
                  <a:ext cx="73022" cy="36511"/>
                </a:xfrm>
                <a:custGeom>
                  <a:avLst/>
                  <a:gdLst>
                    <a:gd name="connsiteX0" fmla="*/ 37424 w 73022"/>
                    <a:gd name="connsiteY0" fmla="*/ 13692 h 36511"/>
                    <a:gd name="connsiteX1" fmla="*/ 13692 w 73022"/>
                    <a:gd name="connsiteY1" fmla="*/ 23732 h 36511"/>
                    <a:gd name="connsiteX2" fmla="*/ 37424 w 73022"/>
                    <a:gd name="connsiteY2" fmla="*/ 33590 h 36511"/>
                    <a:gd name="connsiteX3" fmla="*/ 61156 w 73022"/>
                    <a:gd name="connsiteY3" fmla="*/ 23732 h 36511"/>
                    <a:gd name="connsiteX4" fmla="*/ 37424 w 73022"/>
                    <a:gd name="connsiteY4" fmla="*/ 13692 h 36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022" h="36511">
                      <a:moveTo>
                        <a:pt x="37424" y="13692"/>
                      </a:moveTo>
                      <a:cubicBezTo>
                        <a:pt x="24280" y="13692"/>
                        <a:pt x="13692" y="18073"/>
                        <a:pt x="13692" y="23732"/>
                      </a:cubicBezTo>
                      <a:cubicBezTo>
                        <a:pt x="13692" y="29209"/>
                        <a:pt x="24280" y="33590"/>
                        <a:pt x="37424" y="33590"/>
                      </a:cubicBezTo>
                      <a:cubicBezTo>
                        <a:pt x="50568" y="33590"/>
                        <a:pt x="61156" y="29209"/>
                        <a:pt x="61156" y="23732"/>
                      </a:cubicBezTo>
                      <a:cubicBezTo>
                        <a:pt x="60974" y="18073"/>
                        <a:pt x="50385" y="13692"/>
                        <a:pt x="37424" y="13692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34117912-0E75-4B61-B3CA-548640CB43AC}"/>
                    </a:ext>
                  </a:extLst>
                </p:cNvPr>
                <p:cNvSpPr/>
                <p:nvPr/>
              </p:nvSpPr>
              <p:spPr>
                <a:xfrm>
                  <a:off x="7572596" y="5236679"/>
                  <a:ext cx="255578" cy="200811"/>
                </a:xfrm>
                <a:custGeom>
                  <a:avLst/>
                  <a:gdLst>
                    <a:gd name="connsiteX0" fmla="*/ 13692 w 255577"/>
                    <a:gd name="connsiteY0" fmla="*/ 51298 h 200811"/>
                    <a:gd name="connsiteX1" fmla="*/ 252292 w 255577"/>
                    <a:gd name="connsiteY1" fmla="*/ 200263 h 200811"/>
                    <a:gd name="connsiteX2" fmla="*/ 252292 w 255577"/>
                    <a:gd name="connsiteY2" fmla="*/ 155902 h 200811"/>
                    <a:gd name="connsiteX3" fmla="*/ 13692 w 255577"/>
                    <a:gd name="connsiteY3" fmla="*/ 13692 h 200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5577" h="200811">
                      <a:moveTo>
                        <a:pt x="13692" y="51298"/>
                      </a:moveTo>
                      <a:lnTo>
                        <a:pt x="252292" y="200263"/>
                      </a:lnTo>
                      <a:lnTo>
                        <a:pt x="252292" y="155902"/>
                      </a:lnTo>
                      <a:lnTo>
                        <a:pt x="13692" y="13692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65102EEB-C2DE-4DE0-9C13-1AACB3D7DEA7}"/>
                    </a:ext>
                  </a:extLst>
                </p:cNvPr>
                <p:cNvSpPr/>
                <p:nvPr/>
              </p:nvSpPr>
              <p:spPr>
                <a:xfrm>
                  <a:off x="7527736" y="5174658"/>
                  <a:ext cx="821500" cy="219067"/>
                </a:xfrm>
                <a:custGeom>
                  <a:avLst/>
                  <a:gdLst>
                    <a:gd name="connsiteX0" fmla="*/ 17112 w 821499"/>
                    <a:gd name="connsiteY0" fmla="*/ 17112 h 219066"/>
                    <a:gd name="connsiteX1" fmla="*/ 354657 w 821499"/>
                    <a:gd name="connsiteY1" fmla="*/ 216645 h 219066"/>
                    <a:gd name="connsiteX2" fmla="*/ 804656 w 821499"/>
                    <a:gd name="connsiteY2" fmla="*/ 75712 h 219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21499" h="219066">
                      <a:moveTo>
                        <a:pt x="17112" y="17112"/>
                      </a:moveTo>
                      <a:lnTo>
                        <a:pt x="354657" y="216645"/>
                      </a:lnTo>
                      <a:lnTo>
                        <a:pt x="804656" y="75712"/>
                      </a:lnTo>
                    </a:path>
                  </a:pathLst>
                </a:custGeom>
                <a:noFill/>
                <a:ln w="11904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E5D466A0-A965-470D-AB56-A21C65A1D91A}"/>
                    </a:ext>
                  </a:extLst>
                </p:cNvPr>
                <p:cNvSpPr/>
                <p:nvPr/>
              </p:nvSpPr>
              <p:spPr>
                <a:xfrm>
                  <a:off x="7865281" y="5374191"/>
                  <a:ext cx="36511" cy="146044"/>
                </a:xfrm>
                <a:custGeom>
                  <a:avLst/>
                  <a:gdLst>
                    <a:gd name="connsiteX0" fmla="*/ 17112 w 36511"/>
                    <a:gd name="connsiteY0" fmla="*/ 17112 h 146044"/>
                    <a:gd name="connsiteX1" fmla="*/ 20033 w 36511"/>
                    <a:gd name="connsiteY1" fmla="*/ 129749 h 146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6511" h="146044">
                      <a:moveTo>
                        <a:pt x="17112" y="17112"/>
                      </a:moveTo>
                      <a:lnTo>
                        <a:pt x="20033" y="129749"/>
                      </a:lnTo>
                    </a:path>
                  </a:pathLst>
                </a:custGeom>
                <a:ln w="11904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B05E60D6-C3BF-4BF5-AC68-8BB46F63A4EE}"/>
                </a:ext>
              </a:extLst>
            </p:cNvPr>
            <p:cNvSpPr/>
            <p:nvPr/>
          </p:nvSpPr>
          <p:spPr>
            <a:xfrm>
              <a:off x="9819425" y="5445776"/>
              <a:ext cx="1296144" cy="711134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8E841219-DF2B-41CF-85F4-9A3283D4B7B0}"/>
              </a:ext>
            </a:extLst>
          </p:cNvPr>
          <p:cNvCxnSpPr>
            <a:cxnSpLocks/>
            <a:stCxn id="97" idx="3"/>
            <a:endCxn id="138" idx="1"/>
          </p:cNvCxnSpPr>
          <p:nvPr/>
        </p:nvCxnSpPr>
        <p:spPr>
          <a:xfrm>
            <a:off x="6749822" y="4802760"/>
            <a:ext cx="412492" cy="1581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22FC9F07-E102-4B5D-9455-A02FE6691EAF}"/>
              </a:ext>
            </a:extLst>
          </p:cNvPr>
          <p:cNvGrpSpPr/>
          <p:nvPr/>
        </p:nvGrpSpPr>
        <p:grpSpPr>
          <a:xfrm>
            <a:off x="7162314" y="4448774"/>
            <a:ext cx="1303321" cy="757364"/>
            <a:chOff x="2310152" y="4869954"/>
            <a:chExt cx="1303321" cy="757364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A3F0EA9F-0A1C-4767-A8C4-9A428AF5349F}"/>
                </a:ext>
              </a:extLst>
            </p:cNvPr>
            <p:cNvSpPr txBox="1"/>
            <p:nvPr/>
          </p:nvSpPr>
          <p:spPr>
            <a:xfrm>
              <a:off x="2338029" y="4895688"/>
              <a:ext cx="1268268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b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HPC platform collab.</a:t>
              </a:r>
            </a:p>
            <a:p>
              <a:r>
                <a:rPr lang="en-US" sz="1000" b="1" i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terrabyte</a:t>
              </a:r>
              <a:endParaRPr lang="de-DE" sz="10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pic>
          <p:nvPicPr>
            <p:cNvPr id="137" name="Graphic 136" descr="Database">
              <a:extLst>
                <a:ext uri="{FF2B5EF4-FFF2-40B4-BE49-F238E27FC236}">
                  <a16:creationId xmlns:a16="http://schemas.microsoft.com/office/drawing/2014/main" id="{A56F0F0E-322E-4CF2-B852-7A66ECAE2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065697" y="5033312"/>
              <a:ext cx="547776" cy="547776"/>
            </a:xfrm>
            <a:prstGeom prst="rect">
              <a:avLst/>
            </a:prstGeom>
          </p:spPr>
        </p:pic>
        <p:pic>
          <p:nvPicPr>
            <p:cNvPr id="139" name="Graphic 138" descr="Gears">
              <a:extLst>
                <a:ext uri="{FF2B5EF4-FFF2-40B4-BE49-F238E27FC236}">
                  <a16:creationId xmlns:a16="http://schemas.microsoft.com/office/drawing/2014/main" id="{07183370-A2EB-4260-9FF2-02295C098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844601">
              <a:off x="2589263" y="5065191"/>
              <a:ext cx="562127" cy="562127"/>
            </a:xfrm>
            <a:prstGeom prst="rect">
              <a:avLst/>
            </a:prstGeom>
          </p:spPr>
        </p:pic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88942EDD-0E07-4A2A-BF02-C5BD20F3586C}"/>
                </a:ext>
              </a:extLst>
            </p:cNvPr>
            <p:cNvSpPr/>
            <p:nvPr/>
          </p:nvSpPr>
          <p:spPr>
            <a:xfrm>
              <a:off x="2310152" y="4869954"/>
              <a:ext cx="1296144" cy="711134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E08A77E-9FC4-4409-972B-177DD69862AA}"/>
              </a:ext>
            </a:extLst>
          </p:cNvPr>
          <p:cNvGrpSpPr/>
          <p:nvPr/>
        </p:nvGrpSpPr>
        <p:grpSpPr>
          <a:xfrm>
            <a:off x="8895997" y="4445546"/>
            <a:ext cx="1303321" cy="757364"/>
            <a:chOff x="2310152" y="4869954"/>
            <a:chExt cx="1303321" cy="757364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7226F32B-581E-4E0A-99F1-BFE6E186167B}"/>
                </a:ext>
              </a:extLst>
            </p:cNvPr>
            <p:cNvSpPr txBox="1"/>
            <p:nvPr/>
          </p:nvSpPr>
          <p:spPr>
            <a:xfrm>
              <a:off x="2338029" y="4895688"/>
              <a:ext cx="1268268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b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HPC platform in-house</a:t>
              </a:r>
            </a:p>
            <a:p>
              <a:r>
                <a:rPr lang="en-US" sz="1000" b="1" i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IDA/Geofarm</a:t>
              </a:r>
              <a:endParaRPr lang="de-DE" sz="10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pic>
          <p:nvPicPr>
            <p:cNvPr id="142" name="Graphic 141" descr="Database">
              <a:extLst>
                <a:ext uri="{FF2B5EF4-FFF2-40B4-BE49-F238E27FC236}">
                  <a16:creationId xmlns:a16="http://schemas.microsoft.com/office/drawing/2014/main" id="{F7D0B08A-C0E4-4839-B3D5-10316F4EA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065697" y="5033312"/>
              <a:ext cx="547776" cy="547776"/>
            </a:xfrm>
            <a:prstGeom prst="rect">
              <a:avLst/>
            </a:prstGeom>
          </p:spPr>
        </p:pic>
        <p:pic>
          <p:nvPicPr>
            <p:cNvPr id="144" name="Graphic 143" descr="Gears">
              <a:extLst>
                <a:ext uri="{FF2B5EF4-FFF2-40B4-BE49-F238E27FC236}">
                  <a16:creationId xmlns:a16="http://schemas.microsoft.com/office/drawing/2014/main" id="{EA8F6415-0B51-4E80-BD35-85D99D5B3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844601">
              <a:off x="2583772" y="5065191"/>
              <a:ext cx="562127" cy="562127"/>
            </a:xfrm>
            <a:prstGeom prst="rect">
              <a:avLst/>
            </a:prstGeom>
          </p:spPr>
        </p:pic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65EC5ED8-BD0C-4B3A-9D0A-C4B9C318F625}"/>
                </a:ext>
              </a:extLst>
            </p:cNvPr>
            <p:cNvSpPr/>
            <p:nvPr/>
          </p:nvSpPr>
          <p:spPr>
            <a:xfrm>
              <a:off x="2310152" y="4869954"/>
              <a:ext cx="1296144" cy="711134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69" name="Connector: Elbow 168">
            <a:extLst>
              <a:ext uri="{FF2B5EF4-FFF2-40B4-BE49-F238E27FC236}">
                <a16:creationId xmlns:a16="http://schemas.microsoft.com/office/drawing/2014/main" id="{AF315032-638A-4D9F-80A3-FD73F762C04B}"/>
              </a:ext>
            </a:extLst>
          </p:cNvPr>
          <p:cNvCxnSpPr>
            <a:cxnSpLocks/>
            <a:stCxn id="138" idx="2"/>
          </p:cNvCxnSpPr>
          <p:nvPr/>
        </p:nvCxnSpPr>
        <p:spPr>
          <a:xfrm rot="16200000" flipH="1">
            <a:off x="7978032" y="4992261"/>
            <a:ext cx="753166" cy="1088459"/>
          </a:xfrm>
          <a:prstGeom prst="bentConnector2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A24E0768-4402-4A77-9687-284752F3B2CE}"/>
              </a:ext>
            </a:extLst>
          </p:cNvPr>
          <p:cNvCxnSpPr>
            <a:cxnSpLocks/>
            <a:stCxn id="138" idx="3"/>
            <a:endCxn id="143" idx="1"/>
          </p:cNvCxnSpPr>
          <p:nvPr/>
        </p:nvCxnSpPr>
        <p:spPr>
          <a:xfrm flipV="1">
            <a:off x="8458458" y="4801113"/>
            <a:ext cx="437539" cy="3228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5C1CFC0C-0AAA-46AE-AB98-24095C5076DC}"/>
              </a:ext>
            </a:extLst>
          </p:cNvPr>
          <p:cNvGrpSpPr/>
          <p:nvPr/>
        </p:nvGrpSpPr>
        <p:grpSpPr>
          <a:xfrm>
            <a:off x="10034135" y="1379070"/>
            <a:ext cx="847747" cy="519784"/>
            <a:chOff x="7247795" y="5519067"/>
            <a:chExt cx="847747" cy="519784"/>
          </a:xfrm>
        </p:grpSpPr>
        <p:grpSp>
          <p:nvGrpSpPr>
            <p:cNvPr id="154" name="Graphic 4" descr="Customer review RTL">
              <a:extLst>
                <a:ext uri="{FF2B5EF4-FFF2-40B4-BE49-F238E27FC236}">
                  <a16:creationId xmlns:a16="http://schemas.microsoft.com/office/drawing/2014/main" id="{F97224F9-4E97-4D3A-9F55-A56623826640}"/>
                </a:ext>
              </a:extLst>
            </p:cNvPr>
            <p:cNvGrpSpPr/>
            <p:nvPr/>
          </p:nvGrpSpPr>
          <p:grpSpPr>
            <a:xfrm>
              <a:off x="7322048" y="5615203"/>
              <a:ext cx="699240" cy="387952"/>
              <a:chOff x="6729365" y="5355000"/>
              <a:chExt cx="699240" cy="387952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FFDA7034-461C-4E63-AFB8-4F5B5285D407}"/>
                  </a:ext>
                </a:extLst>
              </p:cNvPr>
              <p:cNvSpPr/>
              <p:nvPr/>
            </p:nvSpPr>
            <p:spPr>
              <a:xfrm>
                <a:off x="6803479" y="5355000"/>
                <a:ext cx="161925" cy="161925"/>
              </a:xfrm>
              <a:custGeom>
                <a:avLst/>
                <a:gdLst>
                  <a:gd name="connsiteX0" fmla="*/ 155353 w 161925"/>
                  <a:gd name="connsiteY0" fmla="*/ 81248 h 161925"/>
                  <a:gd name="connsiteX1" fmla="*/ 81248 w 161925"/>
                  <a:gd name="connsiteY1" fmla="*/ 155353 h 161925"/>
                  <a:gd name="connsiteX2" fmla="*/ 7144 w 161925"/>
                  <a:gd name="connsiteY2" fmla="*/ 81248 h 161925"/>
                  <a:gd name="connsiteX3" fmla="*/ 81248 w 161925"/>
                  <a:gd name="connsiteY3" fmla="*/ 7144 h 161925"/>
                  <a:gd name="connsiteX4" fmla="*/ 155353 w 161925"/>
                  <a:gd name="connsiteY4" fmla="*/ 8124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5353" y="81248"/>
                    </a:moveTo>
                    <a:cubicBezTo>
                      <a:pt x="155353" y="122175"/>
                      <a:pt x="122175" y="155353"/>
                      <a:pt x="81248" y="155353"/>
                    </a:cubicBezTo>
                    <a:cubicBezTo>
                      <a:pt x="40321" y="155353"/>
                      <a:pt x="7144" y="122175"/>
                      <a:pt x="7144" y="81248"/>
                    </a:cubicBezTo>
                    <a:cubicBezTo>
                      <a:pt x="7144" y="40321"/>
                      <a:pt x="40321" y="7144"/>
                      <a:pt x="81248" y="7144"/>
                    </a:cubicBezTo>
                    <a:cubicBezTo>
                      <a:pt x="122175" y="7144"/>
                      <a:pt x="155353" y="40321"/>
                      <a:pt x="155353" y="812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21F3E39A-87F2-4FA9-8B07-A6153161AEB7}"/>
                  </a:ext>
                </a:extLst>
              </p:cNvPr>
              <p:cNvSpPr/>
              <p:nvPr/>
            </p:nvSpPr>
            <p:spPr>
              <a:xfrm>
                <a:off x="7198672" y="5355000"/>
                <a:ext cx="161925" cy="161925"/>
              </a:xfrm>
              <a:custGeom>
                <a:avLst/>
                <a:gdLst>
                  <a:gd name="connsiteX0" fmla="*/ 155353 w 161925"/>
                  <a:gd name="connsiteY0" fmla="*/ 81248 h 161925"/>
                  <a:gd name="connsiteX1" fmla="*/ 81248 w 161925"/>
                  <a:gd name="connsiteY1" fmla="*/ 155353 h 161925"/>
                  <a:gd name="connsiteX2" fmla="*/ 7144 w 161925"/>
                  <a:gd name="connsiteY2" fmla="*/ 81248 h 161925"/>
                  <a:gd name="connsiteX3" fmla="*/ 81248 w 161925"/>
                  <a:gd name="connsiteY3" fmla="*/ 7144 h 161925"/>
                  <a:gd name="connsiteX4" fmla="*/ 155353 w 161925"/>
                  <a:gd name="connsiteY4" fmla="*/ 8124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5353" y="81248"/>
                    </a:moveTo>
                    <a:cubicBezTo>
                      <a:pt x="155353" y="122175"/>
                      <a:pt x="122175" y="155353"/>
                      <a:pt x="81248" y="155353"/>
                    </a:cubicBezTo>
                    <a:cubicBezTo>
                      <a:pt x="40321" y="155353"/>
                      <a:pt x="7144" y="122175"/>
                      <a:pt x="7144" y="81248"/>
                    </a:cubicBezTo>
                    <a:cubicBezTo>
                      <a:pt x="7144" y="40321"/>
                      <a:pt x="40321" y="7144"/>
                      <a:pt x="81248" y="7144"/>
                    </a:cubicBezTo>
                    <a:cubicBezTo>
                      <a:pt x="122175" y="7144"/>
                      <a:pt x="155353" y="40321"/>
                      <a:pt x="155353" y="812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F431FE4D-FC0C-45E2-A43D-FC833D1DED74}"/>
                  </a:ext>
                </a:extLst>
              </p:cNvPr>
              <p:cNvSpPr/>
              <p:nvPr/>
            </p:nvSpPr>
            <p:spPr>
              <a:xfrm>
                <a:off x="6729365" y="5523306"/>
                <a:ext cx="276225" cy="161925"/>
              </a:xfrm>
              <a:custGeom>
                <a:avLst/>
                <a:gdLst>
                  <a:gd name="connsiteX0" fmla="*/ 7154 w 276225"/>
                  <a:gd name="connsiteY0" fmla="*/ 80963 h 161925"/>
                  <a:gd name="connsiteX1" fmla="*/ 7154 w 276225"/>
                  <a:gd name="connsiteY1" fmla="*/ 155544 h 161925"/>
                  <a:gd name="connsiteX2" fmla="*/ 171460 w 276225"/>
                  <a:gd name="connsiteY2" fmla="*/ 155544 h 161925"/>
                  <a:gd name="connsiteX3" fmla="*/ 171460 w 276225"/>
                  <a:gd name="connsiteY3" fmla="*/ 138589 h 161925"/>
                  <a:gd name="connsiteX4" fmla="*/ 199273 w 276225"/>
                  <a:gd name="connsiteY4" fmla="*/ 82677 h 161925"/>
                  <a:gd name="connsiteX5" fmla="*/ 275473 w 276225"/>
                  <a:gd name="connsiteY5" fmla="*/ 44577 h 161925"/>
                  <a:gd name="connsiteX6" fmla="*/ 272044 w 276225"/>
                  <a:gd name="connsiteY6" fmla="*/ 40672 h 161925"/>
                  <a:gd name="connsiteX7" fmla="*/ 216227 w 276225"/>
                  <a:gd name="connsiteY7" fmla="*/ 16669 h 161925"/>
                  <a:gd name="connsiteX8" fmla="*/ 155363 w 276225"/>
                  <a:gd name="connsiteY8" fmla="*/ 7144 h 161925"/>
                  <a:gd name="connsiteX9" fmla="*/ 94403 w 276225"/>
                  <a:gd name="connsiteY9" fmla="*/ 16669 h 161925"/>
                  <a:gd name="connsiteX10" fmla="*/ 21917 w 276225"/>
                  <a:gd name="connsiteY10" fmla="*/ 51245 h 161925"/>
                  <a:gd name="connsiteX11" fmla="*/ 7154 w 276225"/>
                  <a:gd name="connsiteY11" fmla="*/ 8096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6225" h="161925">
                    <a:moveTo>
                      <a:pt x="7154" y="80963"/>
                    </a:moveTo>
                    <a:lnTo>
                      <a:pt x="7154" y="155544"/>
                    </a:lnTo>
                    <a:lnTo>
                      <a:pt x="171460" y="155544"/>
                    </a:lnTo>
                    <a:lnTo>
                      <a:pt x="171460" y="138589"/>
                    </a:lnTo>
                    <a:cubicBezTo>
                      <a:pt x="171184" y="116560"/>
                      <a:pt x="181537" y="95747"/>
                      <a:pt x="199273" y="82677"/>
                    </a:cubicBezTo>
                    <a:cubicBezTo>
                      <a:pt x="221840" y="64964"/>
                      <a:pt x="247761" y="52003"/>
                      <a:pt x="275473" y="44577"/>
                    </a:cubicBezTo>
                    <a:lnTo>
                      <a:pt x="272044" y="40672"/>
                    </a:lnTo>
                    <a:cubicBezTo>
                      <a:pt x="254709" y="29991"/>
                      <a:pt x="235904" y="21904"/>
                      <a:pt x="216227" y="16669"/>
                    </a:cubicBezTo>
                    <a:cubicBezTo>
                      <a:pt x="196565" y="10318"/>
                      <a:pt x="176025" y="7104"/>
                      <a:pt x="155363" y="7144"/>
                    </a:cubicBezTo>
                    <a:cubicBezTo>
                      <a:pt x="134717" y="7683"/>
                      <a:pt x="114228" y="10885"/>
                      <a:pt x="94403" y="16669"/>
                    </a:cubicBezTo>
                    <a:cubicBezTo>
                      <a:pt x="68023" y="22811"/>
                      <a:pt x="43291" y="34608"/>
                      <a:pt x="21917" y="51245"/>
                    </a:cubicBezTo>
                    <a:cubicBezTo>
                      <a:pt x="12401" y="58114"/>
                      <a:pt x="6879" y="69230"/>
                      <a:pt x="7154" y="809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518A349E-D7B5-4684-A63E-01D6ED11E7EE}"/>
                  </a:ext>
                </a:extLst>
              </p:cNvPr>
              <p:cNvSpPr/>
              <p:nvPr/>
            </p:nvSpPr>
            <p:spPr>
              <a:xfrm>
                <a:off x="7152380" y="5523305"/>
                <a:ext cx="276225" cy="161925"/>
              </a:xfrm>
              <a:custGeom>
                <a:avLst/>
                <a:gdLst>
                  <a:gd name="connsiteX0" fmla="*/ 111157 w 276225"/>
                  <a:gd name="connsiteY0" fmla="*/ 155545 h 161925"/>
                  <a:gd name="connsiteX1" fmla="*/ 275844 w 276225"/>
                  <a:gd name="connsiteY1" fmla="*/ 155545 h 161925"/>
                  <a:gd name="connsiteX2" fmla="*/ 275844 w 276225"/>
                  <a:gd name="connsiteY2" fmla="*/ 80964 h 161925"/>
                  <a:gd name="connsiteX3" fmla="*/ 260985 w 276225"/>
                  <a:gd name="connsiteY3" fmla="*/ 51246 h 161925"/>
                  <a:gd name="connsiteX4" fmla="*/ 188500 w 276225"/>
                  <a:gd name="connsiteY4" fmla="*/ 16670 h 161925"/>
                  <a:gd name="connsiteX5" fmla="*/ 127540 w 276225"/>
                  <a:gd name="connsiteY5" fmla="*/ 7145 h 161925"/>
                  <a:gd name="connsiteX6" fmla="*/ 66675 w 276225"/>
                  <a:gd name="connsiteY6" fmla="*/ 16670 h 161925"/>
                  <a:gd name="connsiteX7" fmla="*/ 12573 w 276225"/>
                  <a:gd name="connsiteY7" fmla="*/ 38482 h 161925"/>
                  <a:gd name="connsiteX8" fmla="*/ 7144 w 276225"/>
                  <a:gd name="connsiteY8" fmla="*/ 44674 h 161925"/>
                  <a:gd name="connsiteX9" fmla="*/ 82106 w 276225"/>
                  <a:gd name="connsiteY9" fmla="*/ 81821 h 161925"/>
                  <a:gd name="connsiteX10" fmla="*/ 83344 w 276225"/>
                  <a:gd name="connsiteY10" fmla="*/ 82678 h 161925"/>
                  <a:gd name="connsiteX11" fmla="*/ 84392 w 276225"/>
                  <a:gd name="connsiteY11" fmla="*/ 83631 h 161925"/>
                  <a:gd name="connsiteX12" fmla="*/ 111157 w 276225"/>
                  <a:gd name="connsiteY12" fmla="*/ 13859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6225" h="161925">
                    <a:moveTo>
                      <a:pt x="111157" y="155545"/>
                    </a:moveTo>
                    <a:lnTo>
                      <a:pt x="275844" y="155545"/>
                    </a:lnTo>
                    <a:lnTo>
                      <a:pt x="275844" y="80964"/>
                    </a:lnTo>
                    <a:cubicBezTo>
                      <a:pt x="275699" y="69306"/>
                      <a:pt x="270224" y="58357"/>
                      <a:pt x="260985" y="51246"/>
                    </a:cubicBezTo>
                    <a:cubicBezTo>
                      <a:pt x="239059" y="35523"/>
                      <a:pt x="214517" y="23816"/>
                      <a:pt x="188500" y="16670"/>
                    </a:cubicBezTo>
                    <a:cubicBezTo>
                      <a:pt x="168814" y="10281"/>
                      <a:pt x="148236" y="7066"/>
                      <a:pt x="127540" y="7145"/>
                    </a:cubicBezTo>
                    <a:cubicBezTo>
                      <a:pt x="106926" y="7692"/>
                      <a:pt x="86470" y="10893"/>
                      <a:pt x="66675" y="16670"/>
                    </a:cubicBezTo>
                    <a:cubicBezTo>
                      <a:pt x="47695" y="21328"/>
                      <a:pt x="29477" y="28673"/>
                      <a:pt x="12573" y="38482"/>
                    </a:cubicBezTo>
                    <a:cubicBezTo>
                      <a:pt x="10858" y="40578"/>
                      <a:pt x="9049" y="42673"/>
                      <a:pt x="7144" y="44674"/>
                    </a:cubicBezTo>
                    <a:cubicBezTo>
                      <a:pt x="33930" y="53036"/>
                      <a:pt x="59228" y="65572"/>
                      <a:pt x="82106" y="81821"/>
                    </a:cubicBezTo>
                    <a:lnTo>
                      <a:pt x="83344" y="82678"/>
                    </a:lnTo>
                    <a:lnTo>
                      <a:pt x="84392" y="83631"/>
                    </a:lnTo>
                    <a:cubicBezTo>
                      <a:pt x="101263" y="96882"/>
                      <a:pt x="111127" y="117137"/>
                      <a:pt x="111157" y="1385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70479723-5578-4B8F-B14F-A36817A06E84}"/>
                  </a:ext>
                </a:extLst>
              </p:cNvPr>
              <p:cNvSpPr/>
              <p:nvPr/>
            </p:nvSpPr>
            <p:spPr>
              <a:xfrm>
                <a:off x="6926911" y="5581027"/>
                <a:ext cx="304800" cy="161925"/>
              </a:xfrm>
              <a:custGeom>
                <a:avLst/>
                <a:gdLst>
                  <a:gd name="connsiteX0" fmla="*/ 7156 w 304800"/>
                  <a:gd name="connsiteY0" fmla="*/ 154973 h 161925"/>
                  <a:gd name="connsiteX1" fmla="*/ 7156 w 304800"/>
                  <a:gd name="connsiteY1" fmla="*/ 80869 h 161925"/>
                  <a:gd name="connsiteX2" fmla="*/ 22015 w 304800"/>
                  <a:gd name="connsiteY2" fmla="*/ 51246 h 161925"/>
                  <a:gd name="connsiteX3" fmla="*/ 94500 w 304800"/>
                  <a:gd name="connsiteY3" fmla="*/ 16670 h 161925"/>
                  <a:gd name="connsiteX4" fmla="*/ 155460 w 304800"/>
                  <a:gd name="connsiteY4" fmla="*/ 7145 h 161925"/>
                  <a:gd name="connsiteX5" fmla="*/ 216325 w 304800"/>
                  <a:gd name="connsiteY5" fmla="*/ 16670 h 161925"/>
                  <a:gd name="connsiteX6" fmla="*/ 288810 w 304800"/>
                  <a:gd name="connsiteY6" fmla="*/ 51246 h 161925"/>
                  <a:gd name="connsiteX7" fmla="*/ 303669 w 304800"/>
                  <a:gd name="connsiteY7" fmla="*/ 80869 h 161925"/>
                  <a:gd name="connsiteX8" fmla="*/ 303669 w 304800"/>
                  <a:gd name="connsiteY8" fmla="*/ 15497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0" h="161925">
                    <a:moveTo>
                      <a:pt x="7156" y="154973"/>
                    </a:moveTo>
                    <a:lnTo>
                      <a:pt x="7156" y="80869"/>
                    </a:lnTo>
                    <a:cubicBezTo>
                      <a:pt x="6850" y="69133"/>
                      <a:pt x="12425" y="58019"/>
                      <a:pt x="22015" y="51246"/>
                    </a:cubicBezTo>
                    <a:cubicBezTo>
                      <a:pt x="43366" y="34573"/>
                      <a:pt x="68106" y="22772"/>
                      <a:pt x="94500" y="16670"/>
                    </a:cubicBezTo>
                    <a:cubicBezTo>
                      <a:pt x="114315" y="10841"/>
                      <a:pt x="134811" y="7638"/>
                      <a:pt x="155460" y="7145"/>
                    </a:cubicBezTo>
                    <a:cubicBezTo>
                      <a:pt x="176126" y="7059"/>
                      <a:pt x="196673" y="10274"/>
                      <a:pt x="216325" y="16670"/>
                    </a:cubicBezTo>
                    <a:cubicBezTo>
                      <a:pt x="242371" y="23737"/>
                      <a:pt x="266927" y="35451"/>
                      <a:pt x="288810" y="51246"/>
                    </a:cubicBezTo>
                    <a:cubicBezTo>
                      <a:pt x="298137" y="58242"/>
                      <a:pt x="303639" y="69210"/>
                      <a:pt x="303669" y="80869"/>
                    </a:cubicBezTo>
                    <a:lnTo>
                      <a:pt x="303669" y="154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E2BF6233-9CF9-4ED3-BA18-1C4962D42259}"/>
                  </a:ext>
                </a:extLst>
              </p:cNvPr>
              <p:cNvSpPr/>
              <p:nvPr/>
            </p:nvSpPr>
            <p:spPr>
              <a:xfrm>
                <a:off x="7001123" y="5412626"/>
                <a:ext cx="161925" cy="161925"/>
              </a:xfrm>
              <a:custGeom>
                <a:avLst/>
                <a:gdLst>
                  <a:gd name="connsiteX0" fmla="*/ 155353 w 161925"/>
                  <a:gd name="connsiteY0" fmla="*/ 81248 h 161925"/>
                  <a:gd name="connsiteX1" fmla="*/ 81248 w 161925"/>
                  <a:gd name="connsiteY1" fmla="*/ 155353 h 161925"/>
                  <a:gd name="connsiteX2" fmla="*/ 7144 w 161925"/>
                  <a:gd name="connsiteY2" fmla="*/ 81248 h 161925"/>
                  <a:gd name="connsiteX3" fmla="*/ 81248 w 161925"/>
                  <a:gd name="connsiteY3" fmla="*/ 7144 h 161925"/>
                  <a:gd name="connsiteX4" fmla="*/ 155353 w 161925"/>
                  <a:gd name="connsiteY4" fmla="*/ 8124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5353" y="81248"/>
                    </a:moveTo>
                    <a:cubicBezTo>
                      <a:pt x="155353" y="122175"/>
                      <a:pt x="122175" y="155353"/>
                      <a:pt x="81248" y="155353"/>
                    </a:cubicBezTo>
                    <a:cubicBezTo>
                      <a:pt x="40321" y="155353"/>
                      <a:pt x="7144" y="122175"/>
                      <a:pt x="7144" y="81248"/>
                    </a:cubicBezTo>
                    <a:cubicBezTo>
                      <a:pt x="7144" y="40321"/>
                      <a:pt x="40321" y="7144"/>
                      <a:pt x="81248" y="7144"/>
                    </a:cubicBezTo>
                    <a:cubicBezTo>
                      <a:pt x="122175" y="7144"/>
                      <a:pt x="155353" y="40321"/>
                      <a:pt x="155353" y="812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11161A21-F940-479C-94D4-C684C0D84109}"/>
                </a:ext>
              </a:extLst>
            </p:cNvPr>
            <p:cNvSpPr/>
            <p:nvPr/>
          </p:nvSpPr>
          <p:spPr>
            <a:xfrm>
              <a:off x="7247795" y="5519067"/>
              <a:ext cx="847747" cy="519784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7F1F5BF0-CEBF-45F1-A5CD-0049C288DA89}"/>
              </a:ext>
            </a:extLst>
          </p:cNvPr>
          <p:cNvCxnSpPr>
            <a:cxnSpLocks/>
            <a:stCxn id="77" idx="0"/>
            <a:endCxn id="155" idx="2"/>
          </p:cNvCxnSpPr>
          <p:nvPr/>
        </p:nvCxnSpPr>
        <p:spPr>
          <a:xfrm flipH="1" flipV="1">
            <a:off x="10458009" y="1898854"/>
            <a:ext cx="756" cy="313594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98795D1-88CE-4AEC-B7DC-2B6C83BCC8C7}"/>
              </a:ext>
            </a:extLst>
          </p:cNvPr>
          <p:cNvCxnSpPr>
            <a:cxnSpLocks/>
            <a:stCxn id="22" idx="3"/>
            <a:endCxn id="9" idx="1"/>
          </p:cNvCxnSpPr>
          <p:nvPr/>
        </p:nvCxnSpPr>
        <p:spPr>
          <a:xfrm>
            <a:off x="7461677" y="2550596"/>
            <a:ext cx="591844" cy="7561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0661B0E9-F50A-4DD6-AD95-638B86C9388F}"/>
              </a:ext>
            </a:extLst>
          </p:cNvPr>
          <p:cNvGrpSpPr/>
          <p:nvPr/>
        </p:nvGrpSpPr>
        <p:grpSpPr>
          <a:xfrm>
            <a:off x="8053521" y="2202590"/>
            <a:ext cx="1296144" cy="711134"/>
            <a:chOff x="8667147" y="1578830"/>
            <a:chExt cx="1296144" cy="71113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E357DA2-5B30-498B-955B-6EF868EEA49D}"/>
                </a:ext>
              </a:extLst>
            </p:cNvPr>
            <p:cNvSpPr txBox="1"/>
            <p:nvPr/>
          </p:nvSpPr>
          <p:spPr>
            <a:xfrm>
              <a:off x="8710122" y="1606676"/>
              <a:ext cx="336631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b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LTA</a:t>
              </a:r>
            </a:p>
            <a:p>
              <a:r>
                <a:rPr lang="en-US" sz="1000" b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D-SDA</a:t>
              </a:r>
              <a:endParaRPr lang="de-DE" sz="1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ECD1C1A2-E439-4A68-8D8B-7EF2DF5E26F9}"/>
                </a:ext>
              </a:extLst>
            </p:cNvPr>
            <p:cNvGrpSpPr/>
            <p:nvPr/>
          </p:nvGrpSpPr>
          <p:grpSpPr>
            <a:xfrm>
              <a:off x="9429439" y="1608486"/>
              <a:ext cx="509751" cy="581270"/>
              <a:chOff x="7033279" y="5348120"/>
              <a:chExt cx="464346" cy="581270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9B023572-2B08-4F14-84C9-47F108F51719}"/>
                  </a:ext>
                </a:extLst>
              </p:cNvPr>
              <p:cNvGrpSpPr/>
              <p:nvPr/>
            </p:nvGrpSpPr>
            <p:grpSpPr>
              <a:xfrm>
                <a:off x="7033691" y="5581088"/>
                <a:ext cx="463934" cy="348302"/>
                <a:chOff x="7527371" y="5058005"/>
                <a:chExt cx="821865" cy="462230"/>
              </a:xfrm>
            </p:grpSpPr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8451A05A-F284-4846-8432-425410C913CA}"/>
                    </a:ext>
                  </a:extLst>
                </p:cNvPr>
                <p:cNvSpPr/>
                <p:nvPr/>
              </p:nvSpPr>
              <p:spPr>
                <a:xfrm>
                  <a:off x="7527371" y="5058005"/>
                  <a:ext cx="821500" cy="456389"/>
                </a:xfrm>
                <a:custGeom>
                  <a:avLst/>
                  <a:gdLst>
                    <a:gd name="connsiteX0" fmla="*/ 802466 w 821499"/>
                    <a:gd name="connsiteY0" fmla="*/ 249140 h 456388"/>
                    <a:gd name="connsiteX1" fmla="*/ 776360 w 821499"/>
                    <a:gd name="connsiteY1" fmla="*/ 280722 h 456388"/>
                    <a:gd name="connsiteX2" fmla="*/ 674859 w 821499"/>
                    <a:gd name="connsiteY2" fmla="*/ 316868 h 456388"/>
                    <a:gd name="connsiteX3" fmla="*/ 579565 w 821499"/>
                    <a:gd name="connsiteY3" fmla="*/ 372000 h 456388"/>
                    <a:gd name="connsiteX4" fmla="*/ 357760 w 821499"/>
                    <a:gd name="connsiteY4" fmla="*/ 445752 h 456388"/>
                    <a:gd name="connsiteX5" fmla="*/ 355570 w 821499"/>
                    <a:gd name="connsiteY5" fmla="*/ 445935 h 456388"/>
                    <a:gd name="connsiteX6" fmla="*/ 345529 w 821499"/>
                    <a:gd name="connsiteY6" fmla="*/ 443196 h 456388"/>
                    <a:gd name="connsiteX7" fmla="*/ 17112 w 821499"/>
                    <a:gd name="connsiteY7" fmla="*/ 237091 h 456388"/>
                    <a:gd name="connsiteX8" fmla="*/ 17294 w 821499"/>
                    <a:gd name="connsiteY8" fmla="*/ 133765 h 456388"/>
                    <a:gd name="connsiteX9" fmla="*/ 73704 w 821499"/>
                    <a:gd name="connsiteY9" fmla="*/ 118430 h 456388"/>
                    <a:gd name="connsiteX10" fmla="*/ 87761 w 821499"/>
                    <a:gd name="connsiteY10" fmla="*/ 125732 h 456388"/>
                    <a:gd name="connsiteX11" fmla="*/ 98897 w 821499"/>
                    <a:gd name="connsiteY11" fmla="*/ 122629 h 456388"/>
                    <a:gd name="connsiteX12" fmla="*/ 106564 w 821499"/>
                    <a:gd name="connsiteY12" fmla="*/ 109667 h 456388"/>
                    <a:gd name="connsiteX13" fmla="*/ 141615 w 821499"/>
                    <a:gd name="connsiteY13" fmla="*/ 101452 h 456388"/>
                    <a:gd name="connsiteX14" fmla="*/ 142162 w 821499"/>
                    <a:gd name="connsiteY14" fmla="*/ 101635 h 456388"/>
                    <a:gd name="connsiteX15" fmla="*/ 150742 w 821499"/>
                    <a:gd name="connsiteY15" fmla="*/ 103643 h 456388"/>
                    <a:gd name="connsiteX16" fmla="*/ 166625 w 821499"/>
                    <a:gd name="connsiteY16" fmla="*/ 93055 h 456388"/>
                    <a:gd name="connsiteX17" fmla="*/ 446117 w 821499"/>
                    <a:gd name="connsiteY17" fmla="*/ 17112 h 456388"/>
                    <a:gd name="connsiteX18" fmla="*/ 743135 w 821499"/>
                    <a:gd name="connsiteY18" fmla="*/ 160600 h 456388"/>
                    <a:gd name="connsiteX19" fmla="*/ 740762 w 821499"/>
                    <a:gd name="connsiteY19" fmla="*/ 177578 h 456388"/>
                    <a:gd name="connsiteX20" fmla="*/ 747699 w 821499"/>
                    <a:gd name="connsiteY20" fmla="*/ 180864 h 456388"/>
                    <a:gd name="connsiteX21" fmla="*/ 753358 w 821499"/>
                    <a:gd name="connsiteY21" fmla="*/ 181047 h 456388"/>
                    <a:gd name="connsiteX22" fmla="*/ 764494 w 821499"/>
                    <a:gd name="connsiteY22" fmla="*/ 180499 h 456388"/>
                    <a:gd name="connsiteX23" fmla="*/ 774900 w 821499"/>
                    <a:gd name="connsiteY23" fmla="*/ 179951 h 456388"/>
                    <a:gd name="connsiteX24" fmla="*/ 804839 w 821499"/>
                    <a:gd name="connsiteY24" fmla="*/ 192183 h 456388"/>
                    <a:gd name="connsiteX25" fmla="*/ 802466 w 821499"/>
                    <a:gd name="connsiteY25" fmla="*/ 249140 h 45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821499" h="456388">
                      <a:moveTo>
                        <a:pt x="802466" y="249140"/>
                      </a:moveTo>
                      <a:cubicBezTo>
                        <a:pt x="803378" y="268856"/>
                        <a:pt x="793886" y="275793"/>
                        <a:pt x="776360" y="280722"/>
                      </a:cubicBezTo>
                      <a:cubicBezTo>
                        <a:pt x="744596" y="289667"/>
                        <a:pt x="677050" y="314677"/>
                        <a:pt x="674859" y="316868"/>
                      </a:cubicBezTo>
                      <a:cubicBezTo>
                        <a:pt x="647293" y="342608"/>
                        <a:pt x="615346" y="360134"/>
                        <a:pt x="579565" y="372000"/>
                      </a:cubicBezTo>
                      <a:cubicBezTo>
                        <a:pt x="512385" y="394454"/>
                        <a:pt x="364880" y="444839"/>
                        <a:pt x="357760" y="445752"/>
                      </a:cubicBezTo>
                      <a:cubicBezTo>
                        <a:pt x="357030" y="445935"/>
                        <a:pt x="356300" y="445935"/>
                        <a:pt x="355570" y="445935"/>
                      </a:cubicBezTo>
                      <a:cubicBezTo>
                        <a:pt x="352101" y="445935"/>
                        <a:pt x="348268" y="444839"/>
                        <a:pt x="345529" y="443196"/>
                      </a:cubicBezTo>
                      <a:cubicBezTo>
                        <a:pt x="327639" y="431878"/>
                        <a:pt x="17112" y="237091"/>
                        <a:pt x="17112" y="237091"/>
                      </a:cubicBezTo>
                      <a:lnTo>
                        <a:pt x="17294" y="133765"/>
                      </a:lnTo>
                      <a:cubicBezTo>
                        <a:pt x="17294" y="133765"/>
                        <a:pt x="55266" y="123359"/>
                        <a:pt x="73704" y="118430"/>
                      </a:cubicBezTo>
                      <a:cubicBezTo>
                        <a:pt x="78268" y="120803"/>
                        <a:pt x="82832" y="123177"/>
                        <a:pt x="87761" y="125732"/>
                      </a:cubicBezTo>
                      <a:cubicBezTo>
                        <a:pt x="91412" y="124637"/>
                        <a:pt x="95246" y="123542"/>
                        <a:pt x="98897" y="122629"/>
                      </a:cubicBezTo>
                      <a:cubicBezTo>
                        <a:pt x="101452" y="118248"/>
                        <a:pt x="103826" y="114231"/>
                        <a:pt x="106564" y="109667"/>
                      </a:cubicBezTo>
                      <a:cubicBezTo>
                        <a:pt x="115327" y="107294"/>
                        <a:pt x="137416" y="101452"/>
                        <a:pt x="141615" y="101452"/>
                      </a:cubicBezTo>
                      <a:cubicBezTo>
                        <a:pt x="141980" y="101452"/>
                        <a:pt x="142162" y="101452"/>
                        <a:pt x="142162" y="101635"/>
                      </a:cubicBezTo>
                      <a:cubicBezTo>
                        <a:pt x="145266" y="103095"/>
                        <a:pt x="148004" y="103643"/>
                        <a:pt x="150742" y="103643"/>
                      </a:cubicBezTo>
                      <a:cubicBezTo>
                        <a:pt x="157132" y="103643"/>
                        <a:pt x="162243" y="99627"/>
                        <a:pt x="166625" y="93055"/>
                      </a:cubicBezTo>
                      <a:cubicBezTo>
                        <a:pt x="258998" y="68045"/>
                        <a:pt x="351736" y="42852"/>
                        <a:pt x="446117" y="17112"/>
                      </a:cubicBezTo>
                      <a:cubicBezTo>
                        <a:pt x="543967" y="64394"/>
                        <a:pt x="643095" y="112223"/>
                        <a:pt x="743135" y="160600"/>
                      </a:cubicBezTo>
                      <a:cubicBezTo>
                        <a:pt x="742405" y="166077"/>
                        <a:pt x="741675" y="171006"/>
                        <a:pt x="740762" y="177578"/>
                      </a:cubicBezTo>
                      <a:cubicBezTo>
                        <a:pt x="742587" y="178491"/>
                        <a:pt x="744961" y="180682"/>
                        <a:pt x="747699" y="180864"/>
                      </a:cubicBezTo>
                      <a:cubicBezTo>
                        <a:pt x="749525" y="181047"/>
                        <a:pt x="751533" y="181047"/>
                        <a:pt x="753358" y="181047"/>
                      </a:cubicBezTo>
                      <a:cubicBezTo>
                        <a:pt x="757009" y="181047"/>
                        <a:pt x="760843" y="180864"/>
                        <a:pt x="764494" y="180499"/>
                      </a:cubicBezTo>
                      <a:cubicBezTo>
                        <a:pt x="768510" y="180134"/>
                        <a:pt x="771796" y="179951"/>
                        <a:pt x="774900" y="179951"/>
                      </a:cubicBezTo>
                      <a:cubicBezTo>
                        <a:pt x="785853" y="179951"/>
                        <a:pt x="791512" y="182690"/>
                        <a:pt x="804839" y="192183"/>
                      </a:cubicBezTo>
                      <a:cubicBezTo>
                        <a:pt x="804109" y="210803"/>
                        <a:pt x="801735" y="229972"/>
                        <a:pt x="802466" y="2491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904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2DD005A7-0B99-4ABC-8108-12FE8D20AF4D}"/>
                    </a:ext>
                  </a:extLst>
                </p:cNvPr>
                <p:cNvSpPr/>
                <p:nvPr/>
              </p:nvSpPr>
              <p:spPr>
                <a:xfrm>
                  <a:off x="7820871" y="5170411"/>
                  <a:ext cx="219067" cy="109533"/>
                </a:xfrm>
                <a:custGeom>
                  <a:avLst/>
                  <a:gdLst>
                    <a:gd name="connsiteX0" fmla="*/ 116653 w 219066"/>
                    <a:gd name="connsiteY0" fmla="*/ 13692 h 109533"/>
                    <a:gd name="connsiteX1" fmla="*/ 13692 w 219066"/>
                    <a:gd name="connsiteY1" fmla="*/ 56957 h 109533"/>
                    <a:gd name="connsiteX2" fmla="*/ 116653 w 219066"/>
                    <a:gd name="connsiteY2" fmla="*/ 100223 h 109533"/>
                    <a:gd name="connsiteX3" fmla="*/ 219614 w 219066"/>
                    <a:gd name="connsiteY3" fmla="*/ 56957 h 109533"/>
                    <a:gd name="connsiteX4" fmla="*/ 116653 w 219066"/>
                    <a:gd name="connsiteY4" fmla="*/ 13692 h 109533"/>
                    <a:gd name="connsiteX5" fmla="*/ 116288 w 219066"/>
                    <a:gd name="connsiteY5" fmla="*/ 96024 h 109533"/>
                    <a:gd name="connsiteX6" fmla="*/ 41258 w 219066"/>
                    <a:gd name="connsiteY6" fmla="*/ 68276 h 109533"/>
                    <a:gd name="connsiteX7" fmla="*/ 116653 w 219066"/>
                    <a:gd name="connsiteY7" fmla="*/ 36694 h 109533"/>
                    <a:gd name="connsiteX8" fmla="*/ 192048 w 219066"/>
                    <a:gd name="connsiteY8" fmla="*/ 68276 h 109533"/>
                    <a:gd name="connsiteX9" fmla="*/ 116288 w 219066"/>
                    <a:gd name="connsiteY9" fmla="*/ 96024 h 109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9066" h="109533">
                      <a:moveTo>
                        <a:pt x="116653" y="13692"/>
                      </a:moveTo>
                      <a:cubicBezTo>
                        <a:pt x="59696" y="13692"/>
                        <a:pt x="13692" y="33043"/>
                        <a:pt x="13692" y="56957"/>
                      </a:cubicBezTo>
                      <a:cubicBezTo>
                        <a:pt x="13692" y="80872"/>
                        <a:pt x="59878" y="100223"/>
                        <a:pt x="116653" y="100223"/>
                      </a:cubicBezTo>
                      <a:cubicBezTo>
                        <a:pt x="173610" y="100223"/>
                        <a:pt x="219614" y="80872"/>
                        <a:pt x="219614" y="56957"/>
                      </a:cubicBezTo>
                      <a:cubicBezTo>
                        <a:pt x="219614" y="33043"/>
                        <a:pt x="173428" y="13692"/>
                        <a:pt x="116653" y="13692"/>
                      </a:cubicBezTo>
                      <a:moveTo>
                        <a:pt x="116288" y="96024"/>
                      </a:moveTo>
                      <a:cubicBezTo>
                        <a:pt x="74665" y="96024"/>
                        <a:pt x="41258" y="85801"/>
                        <a:pt x="41258" y="68276"/>
                      </a:cubicBezTo>
                      <a:cubicBezTo>
                        <a:pt x="41258" y="50750"/>
                        <a:pt x="75030" y="36694"/>
                        <a:pt x="116653" y="36694"/>
                      </a:cubicBezTo>
                      <a:cubicBezTo>
                        <a:pt x="158276" y="36694"/>
                        <a:pt x="192048" y="50933"/>
                        <a:pt x="192048" y="68276"/>
                      </a:cubicBezTo>
                      <a:cubicBezTo>
                        <a:pt x="191866" y="85801"/>
                        <a:pt x="157911" y="96024"/>
                        <a:pt x="116288" y="96024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95F5A5B7-9104-4822-8731-19182A35710B}"/>
                    </a:ext>
                  </a:extLst>
                </p:cNvPr>
                <p:cNvSpPr/>
                <p:nvPr/>
              </p:nvSpPr>
              <p:spPr>
                <a:xfrm>
                  <a:off x="7900100" y="5215137"/>
                  <a:ext cx="73022" cy="36511"/>
                </a:xfrm>
                <a:custGeom>
                  <a:avLst/>
                  <a:gdLst>
                    <a:gd name="connsiteX0" fmla="*/ 37424 w 73022"/>
                    <a:gd name="connsiteY0" fmla="*/ 13692 h 36511"/>
                    <a:gd name="connsiteX1" fmla="*/ 13692 w 73022"/>
                    <a:gd name="connsiteY1" fmla="*/ 23732 h 36511"/>
                    <a:gd name="connsiteX2" fmla="*/ 37424 w 73022"/>
                    <a:gd name="connsiteY2" fmla="*/ 33590 h 36511"/>
                    <a:gd name="connsiteX3" fmla="*/ 61156 w 73022"/>
                    <a:gd name="connsiteY3" fmla="*/ 23732 h 36511"/>
                    <a:gd name="connsiteX4" fmla="*/ 37424 w 73022"/>
                    <a:gd name="connsiteY4" fmla="*/ 13692 h 36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022" h="36511">
                      <a:moveTo>
                        <a:pt x="37424" y="13692"/>
                      </a:moveTo>
                      <a:cubicBezTo>
                        <a:pt x="24280" y="13692"/>
                        <a:pt x="13692" y="18073"/>
                        <a:pt x="13692" y="23732"/>
                      </a:cubicBezTo>
                      <a:cubicBezTo>
                        <a:pt x="13692" y="29209"/>
                        <a:pt x="24280" y="33590"/>
                        <a:pt x="37424" y="33590"/>
                      </a:cubicBezTo>
                      <a:cubicBezTo>
                        <a:pt x="50568" y="33590"/>
                        <a:pt x="61156" y="29209"/>
                        <a:pt x="61156" y="23732"/>
                      </a:cubicBezTo>
                      <a:cubicBezTo>
                        <a:pt x="60974" y="18073"/>
                        <a:pt x="50385" y="13692"/>
                        <a:pt x="37424" y="13692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FD7B8E23-29E7-4D5F-B3D0-24AA167EC99E}"/>
                    </a:ext>
                  </a:extLst>
                </p:cNvPr>
                <p:cNvSpPr/>
                <p:nvPr/>
              </p:nvSpPr>
              <p:spPr>
                <a:xfrm>
                  <a:off x="7572596" y="5236679"/>
                  <a:ext cx="255578" cy="200811"/>
                </a:xfrm>
                <a:custGeom>
                  <a:avLst/>
                  <a:gdLst>
                    <a:gd name="connsiteX0" fmla="*/ 13692 w 255577"/>
                    <a:gd name="connsiteY0" fmla="*/ 51298 h 200811"/>
                    <a:gd name="connsiteX1" fmla="*/ 252292 w 255577"/>
                    <a:gd name="connsiteY1" fmla="*/ 200263 h 200811"/>
                    <a:gd name="connsiteX2" fmla="*/ 252292 w 255577"/>
                    <a:gd name="connsiteY2" fmla="*/ 155902 h 200811"/>
                    <a:gd name="connsiteX3" fmla="*/ 13692 w 255577"/>
                    <a:gd name="connsiteY3" fmla="*/ 13692 h 200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5577" h="200811">
                      <a:moveTo>
                        <a:pt x="13692" y="51298"/>
                      </a:moveTo>
                      <a:lnTo>
                        <a:pt x="252292" y="200263"/>
                      </a:lnTo>
                      <a:lnTo>
                        <a:pt x="252292" y="155902"/>
                      </a:lnTo>
                      <a:lnTo>
                        <a:pt x="13692" y="13692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5C892549-8BD6-44BA-B04A-08BE0CC49736}"/>
                    </a:ext>
                  </a:extLst>
                </p:cNvPr>
                <p:cNvSpPr/>
                <p:nvPr/>
              </p:nvSpPr>
              <p:spPr>
                <a:xfrm>
                  <a:off x="7527736" y="5174658"/>
                  <a:ext cx="821500" cy="219067"/>
                </a:xfrm>
                <a:custGeom>
                  <a:avLst/>
                  <a:gdLst>
                    <a:gd name="connsiteX0" fmla="*/ 17112 w 821499"/>
                    <a:gd name="connsiteY0" fmla="*/ 17112 h 219066"/>
                    <a:gd name="connsiteX1" fmla="*/ 354657 w 821499"/>
                    <a:gd name="connsiteY1" fmla="*/ 216645 h 219066"/>
                    <a:gd name="connsiteX2" fmla="*/ 804656 w 821499"/>
                    <a:gd name="connsiteY2" fmla="*/ 75712 h 219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21499" h="219066">
                      <a:moveTo>
                        <a:pt x="17112" y="17112"/>
                      </a:moveTo>
                      <a:lnTo>
                        <a:pt x="354657" y="216645"/>
                      </a:lnTo>
                      <a:lnTo>
                        <a:pt x="804656" y="75712"/>
                      </a:lnTo>
                    </a:path>
                  </a:pathLst>
                </a:custGeom>
                <a:noFill/>
                <a:ln w="11904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268DCDB4-EEDD-4E2F-8567-504ACC1380E2}"/>
                    </a:ext>
                  </a:extLst>
                </p:cNvPr>
                <p:cNvSpPr/>
                <p:nvPr/>
              </p:nvSpPr>
              <p:spPr>
                <a:xfrm>
                  <a:off x="7865281" y="5374191"/>
                  <a:ext cx="36511" cy="146044"/>
                </a:xfrm>
                <a:custGeom>
                  <a:avLst/>
                  <a:gdLst>
                    <a:gd name="connsiteX0" fmla="*/ 17112 w 36511"/>
                    <a:gd name="connsiteY0" fmla="*/ 17112 h 146044"/>
                    <a:gd name="connsiteX1" fmla="*/ 20033 w 36511"/>
                    <a:gd name="connsiteY1" fmla="*/ 129749 h 146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6511" h="146044">
                      <a:moveTo>
                        <a:pt x="17112" y="17112"/>
                      </a:moveTo>
                      <a:lnTo>
                        <a:pt x="20033" y="129749"/>
                      </a:lnTo>
                    </a:path>
                  </a:pathLst>
                </a:custGeom>
                <a:ln w="11904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B520D77E-ED89-43D9-B13D-3F8DDB982D41}"/>
                  </a:ext>
                </a:extLst>
              </p:cNvPr>
              <p:cNvGrpSpPr/>
              <p:nvPr/>
            </p:nvGrpSpPr>
            <p:grpSpPr>
              <a:xfrm>
                <a:off x="7033485" y="5464604"/>
                <a:ext cx="463934" cy="348302"/>
                <a:chOff x="7527371" y="5058005"/>
                <a:chExt cx="821865" cy="462230"/>
              </a:xfrm>
            </p:grpSpPr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BAC20727-49EB-4229-9DAE-B62FC132BF61}"/>
                    </a:ext>
                  </a:extLst>
                </p:cNvPr>
                <p:cNvSpPr/>
                <p:nvPr/>
              </p:nvSpPr>
              <p:spPr>
                <a:xfrm>
                  <a:off x="7527371" y="5058005"/>
                  <a:ext cx="821500" cy="456389"/>
                </a:xfrm>
                <a:custGeom>
                  <a:avLst/>
                  <a:gdLst>
                    <a:gd name="connsiteX0" fmla="*/ 802466 w 821499"/>
                    <a:gd name="connsiteY0" fmla="*/ 249140 h 456388"/>
                    <a:gd name="connsiteX1" fmla="*/ 776360 w 821499"/>
                    <a:gd name="connsiteY1" fmla="*/ 280722 h 456388"/>
                    <a:gd name="connsiteX2" fmla="*/ 674859 w 821499"/>
                    <a:gd name="connsiteY2" fmla="*/ 316868 h 456388"/>
                    <a:gd name="connsiteX3" fmla="*/ 579565 w 821499"/>
                    <a:gd name="connsiteY3" fmla="*/ 372000 h 456388"/>
                    <a:gd name="connsiteX4" fmla="*/ 357760 w 821499"/>
                    <a:gd name="connsiteY4" fmla="*/ 445752 h 456388"/>
                    <a:gd name="connsiteX5" fmla="*/ 355570 w 821499"/>
                    <a:gd name="connsiteY5" fmla="*/ 445935 h 456388"/>
                    <a:gd name="connsiteX6" fmla="*/ 345529 w 821499"/>
                    <a:gd name="connsiteY6" fmla="*/ 443196 h 456388"/>
                    <a:gd name="connsiteX7" fmla="*/ 17112 w 821499"/>
                    <a:gd name="connsiteY7" fmla="*/ 237091 h 456388"/>
                    <a:gd name="connsiteX8" fmla="*/ 17294 w 821499"/>
                    <a:gd name="connsiteY8" fmla="*/ 133765 h 456388"/>
                    <a:gd name="connsiteX9" fmla="*/ 73704 w 821499"/>
                    <a:gd name="connsiteY9" fmla="*/ 118430 h 456388"/>
                    <a:gd name="connsiteX10" fmla="*/ 87761 w 821499"/>
                    <a:gd name="connsiteY10" fmla="*/ 125732 h 456388"/>
                    <a:gd name="connsiteX11" fmla="*/ 98897 w 821499"/>
                    <a:gd name="connsiteY11" fmla="*/ 122629 h 456388"/>
                    <a:gd name="connsiteX12" fmla="*/ 106564 w 821499"/>
                    <a:gd name="connsiteY12" fmla="*/ 109667 h 456388"/>
                    <a:gd name="connsiteX13" fmla="*/ 141615 w 821499"/>
                    <a:gd name="connsiteY13" fmla="*/ 101452 h 456388"/>
                    <a:gd name="connsiteX14" fmla="*/ 142162 w 821499"/>
                    <a:gd name="connsiteY14" fmla="*/ 101635 h 456388"/>
                    <a:gd name="connsiteX15" fmla="*/ 150742 w 821499"/>
                    <a:gd name="connsiteY15" fmla="*/ 103643 h 456388"/>
                    <a:gd name="connsiteX16" fmla="*/ 166625 w 821499"/>
                    <a:gd name="connsiteY16" fmla="*/ 93055 h 456388"/>
                    <a:gd name="connsiteX17" fmla="*/ 446117 w 821499"/>
                    <a:gd name="connsiteY17" fmla="*/ 17112 h 456388"/>
                    <a:gd name="connsiteX18" fmla="*/ 743135 w 821499"/>
                    <a:gd name="connsiteY18" fmla="*/ 160600 h 456388"/>
                    <a:gd name="connsiteX19" fmla="*/ 740762 w 821499"/>
                    <a:gd name="connsiteY19" fmla="*/ 177578 h 456388"/>
                    <a:gd name="connsiteX20" fmla="*/ 747699 w 821499"/>
                    <a:gd name="connsiteY20" fmla="*/ 180864 h 456388"/>
                    <a:gd name="connsiteX21" fmla="*/ 753358 w 821499"/>
                    <a:gd name="connsiteY21" fmla="*/ 181047 h 456388"/>
                    <a:gd name="connsiteX22" fmla="*/ 764494 w 821499"/>
                    <a:gd name="connsiteY22" fmla="*/ 180499 h 456388"/>
                    <a:gd name="connsiteX23" fmla="*/ 774900 w 821499"/>
                    <a:gd name="connsiteY23" fmla="*/ 179951 h 456388"/>
                    <a:gd name="connsiteX24" fmla="*/ 804839 w 821499"/>
                    <a:gd name="connsiteY24" fmla="*/ 192183 h 456388"/>
                    <a:gd name="connsiteX25" fmla="*/ 802466 w 821499"/>
                    <a:gd name="connsiteY25" fmla="*/ 249140 h 45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821499" h="456388">
                      <a:moveTo>
                        <a:pt x="802466" y="249140"/>
                      </a:moveTo>
                      <a:cubicBezTo>
                        <a:pt x="803378" y="268856"/>
                        <a:pt x="793886" y="275793"/>
                        <a:pt x="776360" y="280722"/>
                      </a:cubicBezTo>
                      <a:cubicBezTo>
                        <a:pt x="744596" y="289667"/>
                        <a:pt x="677050" y="314677"/>
                        <a:pt x="674859" y="316868"/>
                      </a:cubicBezTo>
                      <a:cubicBezTo>
                        <a:pt x="647293" y="342608"/>
                        <a:pt x="615346" y="360134"/>
                        <a:pt x="579565" y="372000"/>
                      </a:cubicBezTo>
                      <a:cubicBezTo>
                        <a:pt x="512385" y="394454"/>
                        <a:pt x="364880" y="444839"/>
                        <a:pt x="357760" y="445752"/>
                      </a:cubicBezTo>
                      <a:cubicBezTo>
                        <a:pt x="357030" y="445935"/>
                        <a:pt x="356300" y="445935"/>
                        <a:pt x="355570" y="445935"/>
                      </a:cubicBezTo>
                      <a:cubicBezTo>
                        <a:pt x="352101" y="445935"/>
                        <a:pt x="348268" y="444839"/>
                        <a:pt x="345529" y="443196"/>
                      </a:cubicBezTo>
                      <a:cubicBezTo>
                        <a:pt x="327639" y="431878"/>
                        <a:pt x="17112" y="237091"/>
                        <a:pt x="17112" y="237091"/>
                      </a:cubicBezTo>
                      <a:lnTo>
                        <a:pt x="17294" y="133765"/>
                      </a:lnTo>
                      <a:cubicBezTo>
                        <a:pt x="17294" y="133765"/>
                        <a:pt x="55266" y="123359"/>
                        <a:pt x="73704" y="118430"/>
                      </a:cubicBezTo>
                      <a:cubicBezTo>
                        <a:pt x="78268" y="120803"/>
                        <a:pt x="82832" y="123177"/>
                        <a:pt x="87761" y="125732"/>
                      </a:cubicBezTo>
                      <a:cubicBezTo>
                        <a:pt x="91412" y="124637"/>
                        <a:pt x="95246" y="123542"/>
                        <a:pt x="98897" y="122629"/>
                      </a:cubicBezTo>
                      <a:cubicBezTo>
                        <a:pt x="101452" y="118248"/>
                        <a:pt x="103826" y="114231"/>
                        <a:pt x="106564" y="109667"/>
                      </a:cubicBezTo>
                      <a:cubicBezTo>
                        <a:pt x="115327" y="107294"/>
                        <a:pt x="137416" y="101452"/>
                        <a:pt x="141615" y="101452"/>
                      </a:cubicBezTo>
                      <a:cubicBezTo>
                        <a:pt x="141980" y="101452"/>
                        <a:pt x="142162" y="101452"/>
                        <a:pt x="142162" y="101635"/>
                      </a:cubicBezTo>
                      <a:cubicBezTo>
                        <a:pt x="145266" y="103095"/>
                        <a:pt x="148004" y="103643"/>
                        <a:pt x="150742" y="103643"/>
                      </a:cubicBezTo>
                      <a:cubicBezTo>
                        <a:pt x="157132" y="103643"/>
                        <a:pt x="162243" y="99627"/>
                        <a:pt x="166625" y="93055"/>
                      </a:cubicBezTo>
                      <a:cubicBezTo>
                        <a:pt x="258998" y="68045"/>
                        <a:pt x="351736" y="42852"/>
                        <a:pt x="446117" y="17112"/>
                      </a:cubicBezTo>
                      <a:cubicBezTo>
                        <a:pt x="543967" y="64394"/>
                        <a:pt x="643095" y="112223"/>
                        <a:pt x="743135" y="160600"/>
                      </a:cubicBezTo>
                      <a:cubicBezTo>
                        <a:pt x="742405" y="166077"/>
                        <a:pt x="741675" y="171006"/>
                        <a:pt x="740762" y="177578"/>
                      </a:cubicBezTo>
                      <a:cubicBezTo>
                        <a:pt x="742587" y="178491"/>
                        <a:pt x="744961" y="180682"/>
                        <a:pt x="747699" y="180864"/>
                      </a:cubicBezTo>
                      <a:cubicBezTo>
                        <a:pt x="749525" y="181047"/>
                        <a:pt x="751533" y="181047"/>
                        <a:pt x="753358" y="181047"/>
                      </a:cubicBezTo>
                      <a:cubicBezTo>
                        <a:pt x="757009" y="181047"/>
                        <a:pt x="760843" y="180864"/>
                        <a:pt x="764494" y="180499"/>
                      </a:cubicBezTo>
                      <a:cubicBezTo>
                        <a:pt x="768510" y="180134"/>
                        <a:pt x="771796" y="179951"/>
                        <a:pt x="774900" y="179951"/>
                      </a:cubicBezTo>
                      <a:cubicBezTo>
                        <a:pt x="785853" y="179951"/>
                        <a:pt x="791512" y="182690"/>
                        <a:pt x="804839" y="192183"/>
                      </a:cubicBezTo>
                      <a:cubicBezTo>
                        <a:pt x="804109" y="210803"/>
                        <a:pt x="801735" y="229972"/>
                        <a:pt x="802466" y="2491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904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9B3D0AE2-D859-417A-B0B6-D3E778D93D24}"/>
                    </a:ext>
                  </a:extLst>
                </p:cNvPr>
                <p:cNvSpPr/>
                <p:nvPr/>
              </p:nvSpPr>
              <p:spPr>
                <a:xfrm>
                  <a:off x="7820871" y="5170411"/>
                  <a:ext cx="219067" cy="109533"/>
                </a:xfrm>
                <a:custGeom>
                  <a:avLst/>
                  <a:gdLst>
                    <a:gd name="connsiteX0" fmla="*/ 116653 w 219066"/>
                    <a:gd name="connsiteY0" fmla="*/ 13692 h 109533"/>
                    <a:gd name="connsiteX1" fmla="*/ 13692 w 219066"/>
                    <a:gd name="connsiteY1" fmla="*/ 56957 h 109533"/>
                    <a:gd name="connsiteX2" fmla="*/ 116653 w 219066"/>
                    <a:gd name="connsiteY2" fmla="*/ 100223 h 109533"/>
                    <a:gd name="connsiteX3" fmla="*/ 219614 w 219066"/>
                    <a:gd name="connsiteY3" fmla="*/ 56957 h 109533"/>
                    <a:gd name="connsiteX4" fmla="*/ 116653 w 219066"/>
                    <a:gd name="connsiteY4" fmla="*/ 13692 h 109533"/>
                    <a:gd name="connsiteX5" fmla="*/ 116288 w 219066"/>
                    <a:gd name="connsiteY5" fmla="*/ 96024 h 109533"/>
                    <a:gd name="connsiteX6" fmla="*/ 41258 w 219066"/>
                    <a:gd name="connsiteY6" fmla="*/ 68276 h 109533"/>
                    <a:gd name="connsiteX7" fmla="*/ 116653 w 219066"/>
                    <a:gd name="connsiteY7" fmla="*/ 36694 h 109533"/>
                    <a:gd name="connsiteX8" fmla="*/ 192048 w 219066"/>
                    <a:gd name="connsiteY8" fmla="*/ 68276 h 109533"/>
                    <a:gd name="connsiteX9" fmla="*/ 116288 w 219066"/>
                    <a:gd name="connsiteY9" fmla="*/ 96024 h 109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9066" h="109533">
                      <a:moveTo>
                        <a:pt x="116653" y="13692"/>
                      </a:moveTo>
                      <a:cubicBezTo>
                        <a:pt x="59696" y="13692"/>
                        <a:pt x="13692" y="33043"/>
                        <a:pt x="13692" y="56957"/>
                      </a:cubicBezTo>
                      <a:cubicBezTo>
                        <a:pt x="13692" y="80872"/>
                        <a:pt x="59878" y="100223"/>
                        <a:pt x="116653" y="100223"/>
                      </a:cubicBezTo>
                      <a:cubicBezTo>
                        <a:pt x="173610" y="100223"/>
                        <a:pt x="219614" y="80872"/>
                        <a:pt x="219614" y="56957"/>
                      </a:cubicBezTo>
                      <a:cubicBezTo>
                        <a:pt x="219614" y="33043"/>
                        <a:pt x="173428" y="13692"/>
                        <a:pt x="116653" y="13692"/>
                      </a:cubicBezTo>
                      <a:moveTo>
                        <a:pt x="116288" y="96024"/>
                      </a:moveTo>
                      <a:cubicBezTo>
                        <a:pt x="74665" y="96024"/>
                        <a:pt x="41258" y="85801"/>
                        <a:pt x="41258" y="68276"/>
                      </a:cubicBezTo>
                      <a:cubicBezTo>
                        <a:pt x="41258" y="50750"/>
                        <a:pt x="75030" y="36694"/>
                        <a:pt x="116653" y="36694"/>
                      </a:cubicBezTo>
                      <a:cubicBezTo>
                        <a:pt x="158276" y="36694"/>
                        <a:pt x="192048" y="50933"/>
                        <a:pt x="192048" y="68276"/>
                      </a:cubicBezTo>
                      <a:cubicBezTo>
                        <a:pt x="191866" y="85801"/>
                        <a:pt x="157911" y="96024"/>
                        <a:pt x="116288" y="96024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C04138C7-79C5-4549-AF20-EB4BC7621872}"/>
                    </a:ext>
                  </a:extLst>
                </p:cNvPr>
                <p:cNvSpPr/>
                <p:nvPr/>
              </p:nvSpPr>
              <p:spPr>
                <a:xfrm>
                  <a:off x="7900100" y="5215137"/>
                  <a:ext cx="73022" cy="36511"/>
                </a:xfrm>
                <a:custGeom>
                  <a:avLst/>
                  <a:gdLst>
                    <a:gd name="connsiteX0" fmla="*/ 37424 w 73022"/>
                    <a:gd name="connsiteY0" fmla="*/ 13692 h 36511"/>
                    <a:gd name="connsiteX1" fmla="*/ 13692 w 73022"/>
                    <a:gd name="connsiteY1" fmla="*/ 23732 h 36511"/>
                    <a:gd name="connsiteX2" fmla="*/ 37424 w 73022"/>
                    <a:gd name="connsiteY2" fmla="*/ 33590 h 36511"/>
                    <a:gd name="connsiteX3" fmla="*/ 61156 w 73022"/>
                    <a:gd name="connsiteY3" fmla="*/ 23732 h 36511"/>
                    <a:gd name="connsiteX4" fmla="*/ 37424 w 73022"/>
                    <a:gd name="connsiteY4" fmla="*/ 13692 h 36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022" h="36511">
                      <a:moveTo>
                        <a:pt x="37424" y="13692"/>
                      </a:moveTo>
                      <a:cubicBezTo>
                        <a:pt x="24280" y="13692"/>
                        <a:pt x="13692" y="18073"/>
                        <a:pt x="13692" y="23732"/>
                      </a:cubicBezTo>
                      <a:cubicBezTo>
                        <a:pt x="13692" y="29209"/>
                        <a:pt x="24280" y="33590"/>
                        <a:pt x="37424" y="33590"/>
                      </a:cubicBezTo>
                      <a:cubicBezTo>
                        <a:pt x="50568" y="33590"/>
                        <a:pt x="61156" y="29209"/>
                        <a:pt x="61156" y="23732"/>
                      </a:cubicBezTo>
                      <a:cubicBezTo>
                        <a:pt x="60974" y="18073"/>
                        <a:pt x="50385" y="13692"/>
                        <a:pt x="37424" y="13692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36321E93-BE17-4366-9046-304DA38FF2A0}"/>
                    </a:ext>
                  </a:extLst>
                </p:cNvPr>
                <p:cNvSpPr/>
                <p:nvPr/>
              </p:nvSpPr>
              <p:spPr>
                <a:xfrm>
                  <a:off x="7572596" y="5236679"/>
                  <a:ext cx="255578" cy="200811"/>
                </a:xfrm>
                <a:custGeom>
                  <a:avLst/>
                  <a:gdLst>
                    <a:gd name="connsiteX0" fmla="*/ 13692 w 255577"/>
                    <a:gd name="connsiteY0" fmla="*/ 51298 h 200811"/>
                    <a:gd name="connsiteX1" fmla="*/ 252292 w 255577"/>
                    <a:gd name="connsiteY1" fmla="*/ 200263 h 200811"/>
                    <a:gd name="connsiteX2" fmla="*/ 252292 w 255577"/>
                    <a:gd name="connsiteY2" fmla="*/ 155902 h 200811"/>
                    <a:gd name="connsiteX3" fmla="*/ 13692 w 255577"/>
                    <a:gd name="connsiteY3" fmla="*/ 13692 h 200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5577" h="200811">
                      <a:moveTo>
                        <a:pt x="13692" y="51298"/>
                      </a:moveTo>
                      <a:lnTo>
                        <a:pt x="252292" y="200263"/>
                      </a:lnTo>
                      <a:lnTo>
                        <a:pt x="252292" y="155902"/>
                      </a:lnTo>
                      <a:lnTo>
                        <a:pt x="13692" y="13692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B7B1B602-C495-45C4-A94A-5FB67C616029}"/>
                    </a:ext>
                  </a:extLst>
                </p:cNvPr>
                <p:cNvSpPr/>
                <p:nvPr/>
              </p:nvSpPr>
              <p:spPr>
                <a:xfrm>
                  <a:off x="7527736" y="5174658"/>
                  <a:ext cx="821500" cy="219067"/>
                </a:xfrm>
                <a:custGeom>
                  <a:avLst/>
                  <a:gdLst>
                    <a:gd name="connsiteX0" fmla="*/ 17112 w 821499"/>
                    <a:gd name="connsiteY0" fmla="*/ 17112 h 219066"/>
                    <a:gd name="connsiteX1" fmla="*/ 354657 w 821499"/>
                    <a:gd name="connsiteY1" fmla="*/ 216645 h 219066"/>
                    <a:gd name="connsiteX2" fmla="*/ 804656 w 821499"/>
                    <a:gd name="connsiteY2" fmla="*/ 75712 h 219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21499" h="219066">
                      <a:moveTo>
                        <a:pt x="17112" y="17112"/>
                      </a:moveTo>
                      <a:lnTo>
                        <a:pt x="354657" y="216645"/>
                      </a:lnTo>
                      <a:lnTo>
                        <a:pt x="804656" y="75712"/>
                      </a:lnTo>
                    </a:path>
                  </a:pathLst>
                </a:custGeom>
                <a:noFill/>
                <a:ln w="11904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38322426-C34C-42A3-8FCD-BCC8CF9859D0}"/>
                    </a:ext>
                  </a:extLst>
                </p:cNvPr>
                <p:cNvSpPr/>
                <p:nvPr/>
              </p:nvSpPr>
              <p:spPr>
                <a:xfrm>
                  <a:off x="7865281" y="5374191"/>
                  <a:ext cx="36511" cy="146044"/>
                </a:xfrm>
                <a:custGeom>
                  <a:avLst/>
                  <a:gdLst>
                    <a:gd name="connsiteX0" fmla="*/ 17112 w 36511"/>
                    <a:gd name="connsiteY0" fmla="*/ 17112 h 146044"/>
                    <a:gd name="connsiteX1" fmla="*/ 20033 w 36511"/>
                    <a:gd name="connsiteY1" fmla="*/ 129749 h 146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6511" h="146044">
                      <a:moveTo>
                        <a:pt x="17112" y="17112"/>
                      </a:moveTo>
                      <a:lnTo>
                        <a:pt x="20033" y="129749"/>
                      </a:lnTo>
                    </a:path>
                  </a:pathLst>
                </a:custGeom>
                <a:ln w="11904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CD073BBB-D650-47F8-AC78-700029121461}"/>
                  </a:ext>
                </a:extLst>
              </p:cNvPr>
              <p:cNvGrpSpPr/>
              <p:nvPr/>
            </p:nvGrpSpPr>
            <p:grpSpPr>
              <a:xfrm>
                <a:off x="7033279" y="5348120"/>
                <a:ext cx="463934" cy="348302"/>
                <a:chOff x="7527371" y="5058005"/>
                <a:chExt cx="821865" cy="462230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9BF08EFF-9938-4237-AFA6-D17E748E07E0}"/>
                    </a:ext>
                  </a:extLst>
                </p:cNvPr>
                <p:cNvSpPr/>
                <p:nvPr/>
              </p:nvSpPr>
              <p:spPr>
                <a:xfrm>
                  <a:off x="7527371" y="5058005"/>
                  <a:ext cx="821500" cy="456389"/>
                </a:xfrm>
                <a:custGeom>
                  <a:avLst/>
                  <a:gdLst>
                    <a:gd name="connsiteX0" fmla="*/ 802466 w 821499"/>
                    <a:gd name="connsiteY0" fmla="*/ 249140 h 456388"/>
                    <a:gd name="connsiteX1" fmla="*/ 776360 w 821499"/>
                    <a:gd name="connsiteY1" fmla="*/ 280722 h 456388"/>
                    <a:gd name="connsiteX2" fmla="*/ 674859 w 821499"/>
                    <a:gd name="connsiteY2" fmla="*/ 316868 h 456388"/>
                    <a:gd name="connsiteX3" fmla="*/ 579565 w 821499"/>
                    <a:gd name="connsiteY3" fmla="*/ 372000 h 456388"/>
                    <a:gd name="connsiteX4" fmla="*/ 357760 w 821499"/>
                    <a:gd name="connsiteY4" fmla="*/ 445752 h 456388"/>
                    <a:gd name="connsiteX5" fmla="*/ 355570 w 821499"/>
                    <a:gd name="connsiteY5" fmla="*/ 445935 h 456388"/>
                    <a:gd name="connsiteX6" fmla="*/ 345529 w 821499"/>
                    <a:gd name="connsiteY6" fmla="*/ 443196 h 456388"/>
                    <a:gd name="connsiteX7" fmla="*/ 17112 w 821499"/>
                    <a:gd name="connsiteY7" fmla="*/ 237091 h 456388"/>
                    <a:gd name="connsiteX8" fmla="*/ 17294 w 821499"/>
                    <a:gd name="connsiteY8" fmla="*/ 133765 h 456388"/>
                    <a:gd name="connsiteX9" fmla="*/ 73704 w 821499"/>
                    <a:gd name="connsiteY9" fmla="*/ 118430 h 456388"/>
                    <a:gd name="connsiteX10" fmla="*/ 87761 w 821499"/>
                    <a:gd name="connsiteY10" fmla="*/ 125732 h 456388"/>
                    <a:gd name="connsiteX11" fmla="*/ 98897 w 821499"/>
                    <a:gd name="connsiteY11" fmla="*/ 122629 h 456388"/>
                    <a:gd name="connsiteX12" fmla="*/ 106564 w 821499"/>
                    <a:gd name="connsiteY12" fmla="*/ 109667 h 456388"/>
                    <a:gd name="connsiteX13" fmla="*/ 141615 w 821499"/>
                    <a:gd name="connsiteY13" fmla="*/ 101452 h 456388"/>
                    <a:gd name="connsiteX14" fmla="*/ 142162 w 821499"/>
                    <a:gd name="connsiteY14" fmla="*/ 101635 h 456388"/>
                    <a:gd name="connsiteX15" fmla="*/ 150742 w 821499"/>
                    <a:gd name="connsiteY15" fmla="*/ 103643 h 456388"/>
                    <a:gd name="connsiteX16" fmla="*/ 166625 w 821499"/>
                    <a:gd name="connsiteY16" fmla="*/ 93055 h 456388"/>
                    <a:gd name="connsiteX17" fmla="*/ 446117 w 821499"/>
                    <a:gd name="connsiteY17" fmla="*/ 17112 h 456388"/>
                    <a:gd name="connsiteX18" fmla="*/ 743135 w 821499"/>
                    <a:gd name="connsiteY18" fmla="*/ 160600 h 456388"/>
                    <a:gd name="connsiteX19" fmla="*/ 740762 w 821499"/>
                    <a:gd name="connsiteY19" fmla="*/ 177578 h 456388"/>
                    <a:gd name="connsiteX20" fmla="*/ 747699 w 821499"/>
                    <a:gd name="connsiteY20" fmla="*/ 180864 h 456388"/>
                    <a:gd name="connsiteX21" fmla="*/ 753358 w 821499"/>
                    <a:gd name="connsiteY21" fmla="*/ 181047 h 456388"/>
                    <a:gd name="connsiteX22" fmla="*/ 764494 w 821499"/>
                    <a:gd name="connsiteY22" fmla="*/ 180499 h 456388"/>
                    <a:gd name="connsiteX23" fmla="*/ 774900 w 821499"/>
                    <a:gd name="connsiteY23" fmla="*/ 179951 h 456388"/>
                    <a:gd name="connsiteX24" fmla="*/ 804839 w 821499"/>
                    <a:gd name="connsiteY24" fmla="*/ 192183 h 456388"/>
                    <a:gd name="connsiteX25" fmla="*/ 802466 w 821499"/>
                    <a:gd name="connsiteY25" fmla="*/ 249140 h 45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821499" h="456388">
                      <a:moveTo>
                        <a:pt x="802466" y="249140"/>
                      </a:moveTo>
                      <a:cubicBezTo>
                        <a:pt x="803378" y="268856"/>
                        <a:pt x="793886" y="275793"/>
                        <a:pt x="776360" y="280722"/>
                      </a:cubicBezTo>
                      <a:cubicBezTo>
                        <a:pt x="744596" y="289667"/>
                        <a:pt x="677050" y="314677"/>
                        <a:pt x="674859" y="316868"/>
                      </a:cubicBezTo>
                      <a:cubicBezTo>
                        <a:pt x="647293" y="342608"/>
                        <a:pt x="615346" y="360134"/>
                        <a:pt x="579565" y="372000"/>
                      </a:cubicBezTo>
                      <a:cubicBezTo>
                        <a:pt x="512385" y="394454"/>
                        <a:pt x="364880" y="444839"/>
                        <a:pt x="357760" y="445752"/>
                      </a:cubicBezTo>
                      <a:cubicBezTo>
                        <a:pt x="357030" y="445935"/>
                        <a:pt x="356300" y="445935"/>
                        <a:pt x="355570" y="445935"/>
                      </a:cubicBezTo>
                      <a:cubicBezTo>
                        <a:pt x="352101" y="445935"/>
                        <a:pt x="348268" y="444839"/>
                        <a:pt x="345529" y="443196"/>
                      </a:cubicBezTo>
                      <a:cubicBezTo>
                        <a:pt x="327639" y="431878"/>
                        <a:pt x="17112" y="237091"/>
                        <a:pt x="17112" y="237091"/>
                      </a:cubicBezTo>
                      <a:lnTo>
                        <a:pt x="17294" y="133765"/>
                      </a:lnTo>
                      <a:cubicBezTo>
                        <a:pt x="17294" y="133765"/>
                        <a:pt x="55266" y="123359"/>
                        <a:pt x="73704" y="118430"/>
                      </a:cubicBezTo>
                      <a:cubicBezTo>
                        <a:pt x="78268" y="120803"/>
                        <a:pt x="82832" y="123177"/>
                        <a:pt x="87761" y="125732"/>
                      </a:cubicBezTo>
                      <a:cubicBezTo>
                        <a:pt x="91412" y="124637"/>
                        <a:pt x="95246" y="123542"/>
                        <a:pt x="98897" y="122629"/>
                      </a:cubicBezTo>
                      <a:cubicBezTo>
                        <a:pt x="101452" y="118248"/>
                        <a:pt x="103826" y="114231"/>
                        <a:pt x="106564" y="109667"/>
                      </a:cubicBezTo>
                      <a:cubicBezTo>
                        <a:pt x="115327" y="107294"/>
                        <a:pt x="137416" y="101452"/>
                        <a:pt x="141615" y="101452"/>
                      </a:cubicBezTo>
                      <a:cubicBezTo>
                        <a:pt x="141980" y="101452"/>
                        <a:pt x="142162" y="101452"/>
                        <a:pt x="142162" y="101635"/>
                      </a:cubicBezTo>
                      <a:cubicBezTo>
                        <a:pt x="145266" y="103095"/>
                        <a:pt x="148004" y="103643"/>
                        <a:pt x="150742" y="103643"/>
                      </a:cubicBezTo>
                      <a:cubicBezTo>
                        <a:pt x="157132" y="103643"/>
                        <a:pt x="162243" y="99627"/>
                        <a:pt x="166625" y="93055"/>
                      </a:cubicBezTo>
                      <a:cubicBezTo>
                        <a:pt x="258998" y="68045"/>
                        <a:pt x="351736" y="42852"/>
                        <a:pt x="446117" y="17112"/>
                      </a:cubicBezTo>
                      <a:cubicBezTo>
                        <a:pt x="543967" y="64394"/>
                        <a:pt x="643095" y="112223"/>
                        <a:pt x="743135" y="160600"/>
                      </a:cubicBezTo>
                      <a:cubicBezTo>
                        <a:pt x="742405" y="166077"/>
                        <a:pt x="741675" y="171006"/>
                        <a:pt x="740762" y="177578"/>
                      </a:cubicBezTo>
                      <a:cubicBezTo>
                        <a:pt x="742587" y="178491"/>
                        <a:pt x="744961" y="180682"/>
                        <a:pt x="747699" y="180864"/>
                      </a:cubicBezTo>
                      <a:cubicBezTo>
                        <a:pt x="749525" y="181047"/>
                        <a:pt x="751533" y="181047"/>
                        <a:pt x="753358" y="181047"/>
                      </a:cubicBezTo>
                      <a:cubicBezTo>
                        <a:pt x="757009" y="181047"/>
                        <a:pt x="760843" y="180864"/>
                        <a:pt x="764494" y="180499"/>
                      </a:cubicBezTo>
                      <a:cubicBezTo>
                        <a:pt x="768510" y="180134"/>
                        <a:pt x="771796" y="179951"/>
                        <a:pt x="774900" y="179951"/>
                      </a:cubicBezTo>
                      <a:cubicBezTo>
                        <a:pt x="785853" y="179951"/>
                        <a:pt x="791512" y="182690"/>
                        <a:pt x="804839" y="192183"/>
                      </a:cubicBezTo>
                      <a:cubicBezTo>
                        <a:pt x="804109" y="210803"/>
                        <a:pt x="801735" y="229972"/>
                        <a:pt x="802466" y="2491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904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6D1D4C3A-70E6-4F0E-BFCA-AF6BC69618B7}"/>
                    </a:ext>
                  </a:extLst>
                </p:cNvPr>
                <p:cNvSpPr/>
                <p:nvPr/>
              </p:nvSpPr>
              <p:spPr>
                <a:xfrm>
                  <a:off x="7820871" y="5170411"/>
                  <a:ext cx="219067" cy="109533"/>
                </a:xfrm>
                <a:custGeom>
                  <a:avLst/>
                  <a:gdLst>
                    <a:gd name="connsiteX0" fmla="*/ 116653 w 219066"/>
                    <a:gd name="connsiteY0" fmla="*/ 13692 h 109533"/>
                    <a:gd name="connsiteX1" fmla="*/ 13692 w 219066"/>
                    <a:gd name="connsiteY1" fmla="*/ 56957 h 109533"/>
                    <a:gd name="connsiteX2" fmla="*/ 116653 w 219066"/>
                    <a:gd name="connsiteY2" fmla="*/ 100223 h 109533"/>
                    <a:gd name="connsiteX3" fmla="*/ 219614 w 219066"/>
                    <a:gd name="connsiteY3" fmla="*/ 56957 h 109533"/>
                    <a:gd name="connsiteX4" fmla="*/ 116653 w 219066"/>
                    <a:gd name="connsiteY4" fmla="*/ 13692 h 109533"/>
                    <a:gd name="connsiteX5" fmla="*/ 116288 w 219066"/>
                    <a:gd name="connsiteY5" fmla="*/ 96024 h 109533"/>
                    <a:gd name="connsiteX6" fmla="*/ 41258 w 219066"/>
                    <a:gd name="connsiteY6" fmla="*/ 68276 h 109533"/>
                    <a:gd name="connsiteX7" fmla="*/ 116653 w 219066"/>
                    <a:gd name="connsiteY7" fmla="*/ 36694 h 109533"/>
                    <a:gd name="connsiteX8" fmla="*/ 192048 w 219066"/>
                    <a:gd name="connsiteY8" fmla="*/ 68276 h 109533"/>
                    <a:gd name="connsiteX9" fmla="*/ 116288 w 219066"/>
                    <a:gd name="connsiteY9" fmla="*/ 96024 h 109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9066" h="109533">
                      <a:moveTo>
                        <a:pt x="116653" y="13692"/>
                      </a:moveTo>
                      <a:cubicBezTo>
                        <a:pt x="59696" y="13692"/>
                        <a:pt x="13692" y="33043"/>
                        <a:pt x="13692" y="56957"/>
                      </a:cubicBezTo>
                      <a:cubicBezTo>
                        <a:pt x="13692" y="80872"/>
                        <a:pt x="59878" y="100223"/>
                        <a:pt x="116653" y="100223"/>
                      </a:cubicBezTo>
                      <a:cubicBezTo>
                        <a:pt x="173610" y="100223"/>
                        <a:pt x="219614" y="80872"/>
                        <a:pt x="219614" y="56957"/>
                      </a:cubicBezTo>
                      <a:cubicBezTo>
                        <a:pt x="219614" y="33043"/>
                        <a:pt x="173428" y="13692"/>
                        <a:pt x="116653" y="13692"/>
                      </a:cubicBezTo>
                      <a:moveTo>
                        <a:pt x="116288" y="96024"/>
                      </a:moveTo>
                      <a:cubicBezTo>
                        <a:pt x="74665" y="96024"/>
                        <a:pt x="41258" y="85801"/>
                        <a:pt x="41258" y="68276"/>
                      </a:cubicBezTo>
                      <a:cubicBezTo>
                        <a:pt x="41258" y="50750"/>
                        <a:pt x="75030" y="36694"/>
                        <a:pt x="116653" y="36694"/>
                      </a:cubicBezTo>
                      <a:cubicBezTo>
                        <a:pt x="158276" y="36694"/>
                        <a:pt x="192048" y="50933"/>
                        <a:pt x="192048" y="68276"/>
                      </a:cubicBezTo>
                      <a:cubicBezTo>
                        <a:pt x="191866" y="85801"/>
                        <a:pt x="157911" y="96024"/>
                        <a:pt x="116288" y="96024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432AE050-FC8B-435F-8E75-EE3D29D8212A}"/>
                    </a:ext>
                  </a:extLst>
                </p:cNvPr>
                <p:cNvSpPr/>
                <p:nvPr/>
              </p:nvSpPr>
              <p:spPr>
                <a:xfrm>
                  <a:off x="7900100" y="5215137"/>
                  <a:ext cx="73022" cy="36511"/>
                </a:xfrm>
                <a:custGeom>
                  <a:avLst/>
                  <a:gdLst>
                    <a:gd name="connsiteX0" fmla="*/ 37424 w 73022"/>
                    <a:gd name="connsiteY0" fmla="*/ 13692 h 36511"/>
                    <a:gd name="connsiteX1" fmla="*/ 13692 w 73022"/>
                    <a:gd name="connsiteY1" fmla="*/ 23732 h 36511"/>
                    <a:gd name="connsiteX2" fmla="*/ 37424 w 73022"/>
                    <a:gd name="connsiteY2" fmla="*/ 33590 h 36511"/>
                    <a:gd name="connsiteX3" fmla="*/ 61156 w 73022"/>
                    <a:gd name="connsiteY3" fmla="*/ 23732 h 36511"/>
                    <a:gd name="connsiteX4" fmla="*/ 37424 w 73022"/>
                    <a:gd name="connsiteY4" fmla="*/ 13692 h 36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022" h="36511">
                      <a:moveTo>
                        <a:pt x="37424" y="13692"/>
                      </a:moveTo>
                      <a:cubicBezTo>
                        <a:pt x="24280" y="13692"/>
                        <a:pt x="13692" y="18073"/>
                        <a:pt x="13692" y="23732"/>
                      </a:cubicBezTo>
                      <a:cubicBezTo>
                        <a:pt x="13692" y="29209"/>
                        <a:pt x="24280" y="33590"/>
                        <a:pt x="37424" y="33590"/>
                      </a:cubicBezTo>
                      <a:cubicBezTo>
                        <a:pt x="50568" y="33590"/>
                        <a:pt x="61156" y="29209"/>
                        <a:pt x="61156" y="23732"/>
                      </a:cubicBezTo>
                      <a:cubicBezTo>
                        <a:pt x="60974" y="18073"/>
                        <a:pt x="50385" y="13692"/>
                        <a:pt x="37424" y="13692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36266C2B-F805-4F3D-803C-6FF3E4CEEFB1}"/>
                    </a:ext>
                  </a:extLst>
                </p:cNvPr>
                <p:cNvSpPr/>
                <p:nvPr/>
              </p:nvSpPr>
              <p:spPr>
                <a:xfrm>
                  <a:off x="7572596" y="5236679"/>
                  <a:ext cx="255578" cy="200811"/>
                </a:xfrm>
                <a:custGeom>
                  <a:avLst/>
                  <a:gdLst>
                    <a:gd name="connsiteX0" fmla="*/ 13692 w 255577"/>
                    <a:gd name="connsiteY0" fmla="*/ 51298 h 200811"/>
                    <a:gd name="connsiteX1" fmla="*/ 252292 w 255577"/>
                    <a:gd name="connsiteY1" fmla="*/ 200263 h 200811"/>
                    <a:gd name="connsiteX2" fmla="*/ 252292 w 255577"/>
                    <a:gd name="connsiteY2" fmla="*/ 155902 h 200811"/>
                    <a:gd name="connsiteX3" fmla="*/ 13692 w 255577"/>
                    <a:gd name="connsiteY3" fmla="*/ 13692 h 200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5577" h="200811">
                      <a:moveTo>
                        <a:pt x="13692" y="51298"/>
                      </a:moveTo>
                      <a:lnTo>
                        <a:pt x="252292" y="200263"/>
                      </a:lnTo>
                      <a:lnTo>
                        <a:pt x="252292" y="155902"/>
                      </a:lnTo>
                      <a:lnTo>
                        <a:pt x="13692" y="13692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D80D4901-82B8-4485-9431-5A0EBF4019F3}"/>
                    </a:ext>
                  </a:extLst>
                </p:cNvPr>
                <p:cNvSpPr/>
                <p:nvPr/>
              </p:nvSpPr>
              <p:spPr>
                <a:xfrm>
                  <a:off x="7527736" y="5174658"/>
                  <a:ext cx="821500" cy="219067"/>
                </a:xfrm>
                <a:custGeom>
                  <a:avLst/>
                  <a:gdLst>
                    <a:gd name="connsiteX0" fmla="*/ 17112 w 821499"/>
                    <a:gd name="connsiteY0" fmla="*/ 17112 h 219066"/>
                    <a:gd name="connsiteX1" fmla="*/ 354657 w 821499"/>
                    <a:gd name="connsiteY1" fmla="*/ 216645 h 219066"/>
                    <a:gd name="connsiteX2" fmla="*/ 804656 w 821499"/>
                    <a:gd name="connsiteY2" fmla="*/ 75712 h 219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21499" h="219066">
                      <a:moveTo>
                        <a:pt x="17112" y="17112"/>
                      </a:moveTo>
                      <a:lnTo>
                        <a:pt x="354657" y="216645"/>
                      </a:lnTo>
                      <a:lnTo>
                        <a:pt x="804656" y="75712"/>
                      </a:lnTo>
                    </a:path>
                  </a:pathLst>
                </a:custGeom>
                <a:noFill/>
                <a:ln w="11904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87FC9F8D-B88D-4C58-B18D-BEF8ECA13A42}"/>
                    </a:ext>
                  </a:extLst>
                </p:cNvPr>
                <p:cNvSpPr/>
                <p:nvPr/>
              </p:nvSpPr>
              <p:spPr>
                <a:xfrm>
                  <a:off x="7865281" y="5374191"/>
                  <a:ext cx="36511" cy="146044"/>
                </a:xfrm>
                <a:custGeom>
                  <a:avLst/>
                  <a:gdLst>
                    <a:gd name="connsiteX0" fmla="*/ 17112 w 36511"/>
                    <a:gd name="connsiteY0" fmla="*/ 17112 h 146044"/>
                    <a:gd name="connsiteX1" fmla="*/ 20033 w 36511"/>
                    <a:gd name="connsiteY1" fmla="*/ 129749 h 146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6511" h="146044">
                      <a:moveTo>
                        <a:pt x="17112" y="17112"/>
                      </a:moveTo>
                      <a:lnTo>
                        <a:pt x="20033" y="129749"/>
                      </a:lnTo>
                    </a:path>
                  </a:pathLst>
                </a:custGeom>
                <a:ln w="11904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CB405E7-4821-4E1D-852D-4E9A51387425}"/>
                </a:ext>
              </a:extLst>
            </p:cNvPr>
            <p:cNvSpPr/>
            <p:nvPr/>
          </p:nvSpPr>
          <p:spPr>
            <a:xfrm>
              <a:off x="8667147" y="1578830"/>
              <a:ext cx="1296144" cy="711134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4662DDB9-9F89-43C9-AB1E-678F3B5631C8}"/>
                </a:ext>
              </a:extLst>
            </p:cNvPr>
            <p:cNvGrpSpPr/>
            <p:nvPr/>
          </p:nvGrpSpPr>
          <p:grpSpPr>
            <a:xfrm>
              <a:off x="9076338" y="1704190"/>
              <a:ext cx="464346" cy="581270"/>
              <a:chOff x="7033279" y="5348120"/>
              <a:chExt cx="464346" cy="581270"/>
            </a:xfrm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99622A06-CB0C-45F7-BAD7-10FF5264394C}"/>
                  </a:ext>
                </a:extLst>
              </p:cNvPr>
              <p:cNvGrpSpPr/>
              <p:nvPr/>
            </p:nvGrpSpPr>
            <p:grpSpPr>
              <a:xfrm>
                <a:off x="7033691" y="5581088"/>
                <a:ext cx="463934" cy="348302"/>
                <a:chOff x="7527371" y="5058005"/>
                <a:chExt cx="821865" cy="462230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B66BDA9E-9BC4-491F-ABB0-CB266B418C3E}"/>
                    </a:ext>
                  </a:extLst>
                </p:cNvPr>
                <p:cNvSpPr/>
                <p:nvPr/>
              </p:nvSpPr>
              <p:spPr>
                <a:xfrm>
                  <a:off x="7527371" y="5058005"/>
                  <a:ext cx="821500" cy="456389"/>
                </a:xfrm>
                <a:custGeom>
                  <a:avLst/>
                  <a:gdLst>
                    <a:gd name="connsiteX0" fmla="*/ 802466 w 821499"/>
                    <a:gd name="connsiteY0" fmla="*/ 249140 h 456388"/>
                    <a:gd name="connsiteX1" fmla="*/ 776360 w 821499"/>
                    <a:gd name="connsiteY1" fmla="*/ 280722 h 456388"/>
                    <a:gd name="connsiteX2" fmla="*/ 674859 w 821499"/>
                    <a:gd name="connsiteY2" fmla="*/ 316868 h 456388"/>
                    <a:gd name="connsiteX3" fmla="*/ 579565 w 821499"/>
                    <a:gd name="connsiteY3" fmla="*/ 372000 h 456388"/>
                    <a:gd name="connsiteX4" fmla="*/ 357760 w 821499"/>
                    <a:gd name="connsiteY4" fmla="*/ 445752 h 456388"/>
                    <a:gd name="connsiteX5" fmla="*/ 355570 w 821499"/>
                    <a:gd name="connsiteY5" fmla="*/ 445935 h 456388"/>
                    <a:gd name="connsiteX6" fmla="*/ 345529 w 821499"/>
                    <a:gd name="connsiteY6" fmla="*/ 443196 h 456388"/>
                    <a:gd name="connsiteX7" fmla="*/ 17112 w 821499"/>
                    <a:gd name="connsiteY7" fmla="*/ 237091 h 456388"/>
                    <a:gd name="connsiteX8" fmla="*/ 17294 w 821499"/>
                    <a:gd name="connsiteY8" fmla="*/ 133765 h 456388"/>
                    <a:gd name="connsiteX9" fmla="*/ 73704 w 821499"/>
                    <a:gd name="connsiteY9" fmla="*/ 118430 h 456388"/>
                    <a:gd name="connsiteX10" fmla="*/ 87761 w 821499"/>
                    <a:gd name="connsiteY10" fmla="*/ 125732 h 456388"/>
                    <a:gd name="connsiteX11" fmla="*/ 98897 w 821499"/>
                    <a:gd name="connsiteY11" fmla="*/ 122629 h 456388"/>
                    <a:gd name="connsiteX12" fmla="*/ 106564 w 821499"/>
                    <a:gd name="connsiteY12" fmla="*/ 109667 h 456388"/>
                    <a:gd name="connsiteX13" fmla="*/ 141615 w 821499"/>
                    <a:gd name="connsiteY13" fmla="*/ 101452 h 456388"/>
                    <a:gd name="connsiteX14" fmla="*/ 142162 w 821499"/>
                    <a:gd name="connsiteY14" fmla="*/ 101635 h 456388"/>
                    <a:gd name="connsiteX15" fmla="*/ 150742 w 821499"/>
                    <a:gd name="connsiteY15" fmla="*/ 103643 h 456388"/>
                    <a:gd name="connsiteX16" fmla="*/ 166625 w 821499"/>
                    <a:gd name="connsiteY16" fmla="*/ 93055 h 456388"/>
                    <a:gd name="connsiteX17" fmla="*/ 446117 w 821499"/>
                    <a:gd name="connsiteY17" fmla="*/ 17112 h 456388"/>
                    <a:gd name="connsiteX18" fmla="*/ 743135 w 821499"/>
                    <a:gd name="connsiteY18" fmla="*/ 160600 h 456388"/>
                    <a:gd name="connsiteX19" fmla="*/ 740762 w 821499"/>
                    <a:gd name="connsiteY19" fmla="*/ 177578 h 456388"/>
                    <a:gd name="connsiteX20" fmla="*/ 747699 w 821499"/>
                    <a:gd name="connsiteY20" fmla="*/ 180864 h 456388"/>
                    <a:gd name="connsiteX21" fmla="*/ 753358 w 821499"/>
                    <a:gd name="connsiteY21" fmla="*/ 181047 h 456388"/>
                    <a:gd name="connsiteX22" fmla="*/ 764494 w 821499"/>
                    <a:gd name="connsiteY22" fmla="*/ 180499 h 456388"/>
                    <a:gd name="connsiteX23" fmla="*/ 774900 w 821499"/>
                    <a:gd name="connsiteY23" fmla="*/ 179951 h 456388"/>
                    <a:gd name="connsiteX24" fmla="*/ 804839 w 821499"/>
                    <a:gd name="connsiteY24" fmla="*/ 192183 h 456388"/>
                    <a:gd name="connsiteX25" fmla="*/ 802466 w 821499"/>
                    <a:gd name="connsiteY25" fmla="*/ 249140 h 45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821499" h="456388">
                      <a:moveTo>
                        <a:pt x="802466" y="249140"/>
                      </a:moveTo>
                      <a:cubicBezTo>
                        <a:pt x="803378" y="268856"/>
                        <a:pt x="793886" y="275793"/>
                        <a:pt x="776360" y="280722"/>
                      </a:cubicBezTo>
                      <a:cubicBezTo>
                        <a:pt x="744596" y="289667"/>
                        <a:pt x="677050" y="314677"/>
                        <a:pt x="674859" y="316868"/>
                      </a:cubicBezTo>
                      <a:cubicBezTo>
                        <a:pt x="647293" y="342608"/>
                        <a:pt x="615346" y="360134"/>
                        <a:pt x="579565" y="372000"/>
                      </a:cubicBezTo>
                      <a:cubicBezTo>
                        <a:pt x="512385" y="394454"/>
                        <a:pt x="364880" y="444839"/>
                        <a:pt x="357760" y="445752"/>
                      </a:cubicBezTo>
                      <a:cubicBezTo>
                        <a:pt x="357030" y="445935"/>
                        <a:pt x="356300" y="445935"/>
                        <a:pt x="355570" y="445935"/>
                      </a:cubicBezTo>
                      <a:cubicBezTo>
                        <a:pt x="352101" y="445935"/>
                        <a:pt x="348268" y="444839"/>
                        <a:pt x="345529" y="443196"/>
                      </a:cubicBezTo>
                      <a:cubicBezTo>
                        <a:pt x="327639" y="431878"/>
                        <a:pt x="17112" y="237091"/>
                        <a:pt x="17112" y="237091"/>
                      </a:cubicBezTo>
                      <a:lnTo>
                        <a:pt x="17294" y="133765"/>
                      </a:lnTo>
                      <a:cubicBezTo>
                        <a:pt x="17294" y="133765"/>
                        <a:pt x="55266" y="123359"/>
                        <a:pt x="73704" y="118430"/>
                      </a:cubicBezTo>
                      <a:cubicBezTo>
                        <a:pt x="78268" y="120803"/>
                        <a:pt x="82832" y="123177"/>
                        <a:pt x="87761" y="125732"/>
                      </a:cubicBezTo>
                      <a:cubicBezTo>
                        <a:pt x="91412" y="124637"/>
                        <a:pt x="95246" y="123542"/>
                        <a:pt x="98897" y="122629"/>
                      </a:cubicBezTo>
                      <a:cubicBezTo>
                        <a:pt x="101452" y="118248"/>
                        <a:pt x="103826" y="114231"/>
                        <a:pt x="106564" y="109667"/>
                      </a:cubicBezTo>
                      <a:cubicBezTo>
                        <a:pt x="115327" y="107294"/>
                        <a:pt x="137416" y="101452"/>
                        <a:pt x="141615" y="101452"/>
                      </a:cubicBezTo>
                      <a:cubicBezTo>
                        <a:pt x="141980" y="101452"/>
                        <a:pt x="142162" y="101452"/>
                        <a:pt x="142162" y="101635"/>
                      </a:cubicBezTo>
                      <a:cubicBezTo>
                        <a:pt x="145266" y="103095"/>
                        <a:pt x="148004" y="103643"/>
                        <a:pt x="150742" y="103643"/>
                      </a:cubicBezTo>
                      <a:cubicBezTo>
                        <a:pt x="157132" y="103643"/>
                        <a:pt x="162243" y="99627"/>
                        <a:pt x="166625" y="93055"/>
                      </a:cubicBezTo>
                      <a:cubicBezTo>
                        <a:pt x="258998" y="68045"/>
                        <a:pt x="351736" y="42852"/>
                        <a:pt x="446117" y="17112"/>
                      </a:cubicBezTo>
                      <a:cubicBezTo>
                        <a:pt x="543967" y="64394"/>
                        <a:pt x="643095" y="112223"/>
                        <a:pt x="743135" y="160600"/>
                      </a:cubicBezTo>
                      <a:cubicBezTo>
                        <a:pt x="742405" y="166077"/>
                        <a:pt x="741675" y="171006"/>
                        <a:pt x="740762" y="177578"/>
                      </a:cubicBezTo>
                      <a:cubicBezTo>
                        <a:pt x="742587" y="178491"/>
                        <a:pt x="744961" y="180682"/>
                        <a:pt x="747699" y="180864"/>
                      </a:cubicBezTo>
                      <a:cubicBezTo>
                        <a:pt x="749525" y="181047"/>
                        <a:pt x="751533" y="181047"/>
                        <a:pt x="753358" y="181047"/>
                      </a:cubicBezTo>
                      <a:cubicBezTo>
                        <a:pt x="757009" y="181047"/>
                        <a:pt x="760843" y="180864"/>
                        <a:pt x="764494" y="180499"/>
                      </a:cubicBezTo>
                      <a:cubicBezTo>
                        <a:pt x="768510" y="180134"/>
                        <a:pt x="771796" y="179951"/>
                        <a:pt x="774900" y="179951"/>
                      </a:cubicBezTo>
                      <a:cubicBezTo>
                        <a:pt x="785853" y="179951"/>
                        <a:pt x="791512" y="182690"/>
                        <a:pt x="804839" y="192183"/>
                      </a:cubicBezTo>
                      <a:cubicBezTo>
                        <a:pt x="804109" y="210803"/>
                        <a:pt x="801735" y="229972"/>
                        <a:pt x="802466" y="2491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904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8695043B-72E9-42E3-BC41-EF88F9509E8D}"/>
                    </a:ext>
                  </a:extLst>
                </p:cNvPr>
                <p:cNvSpPr/>
                <p:nvPr/>
              </p:nvSpPr>
              <p:spPr>
                <a:xfrm>
                  <a:off x="7820871" y="5170411"/>
                  <a:ext cx="219067" cy="109533"/>
                </a:xfrm>
                <a:custGeom>
                  <a:avLst/>
                  <a:gdLst>
                    <a:gd name="connsiteX0" fmla="*/ 116653 w 219066"/>
                    <a:gd name="connsiteY0" fmla="*/ 13692 h 109533"/>
                    <a:gd name="connsiteX1" fmla="*/ 13692 w 219066"/>
                    <a:gd name="connsiteY1" fmla="*/ 56957 h 109533"/>
                    <a:gd name="connsiteX2" fmla="*/ 116653 w 219066"/>
                    <a:gd name="connsiteY2" fmla="*/ 100223 h 109533"/>
                    <a:gd name="connsiteX3" fmla="*/ 219614 w 219066"/>
                    <a:gd name="connsiteY3" fmla="*/ 56957 h 109533"/>
                    <a:gd name="connsiteX4" fmla="*/ 116653 w 219066"/>
                    <a:gd name="connsiteY4" fmla="*/ 13692 h 109533"/>
                    <a:gd name="connsiteX5" fmla="*/ 116288 w 219066"/>
                    <a:gd name="connsiteY5" fmla="*/ 96024 h 109533"/>
                    <a:gd name="connsiteX6" fmla="*/ 41258 w 219066"/>
                    <a:gd name="connsiteY6" fmla="*/ 68276 h 109533"/>
                    <a:gd name="connsiteX7" fmla="*/ 116653 w 219066"/>
                    <a:gd name="connsiteY7" fmla="*/ 36694 h 109533"/>
                    <a:gd name="connsiteX8" fmla="*/ 192048 w 219066"/>
                    <a:gd name="connsiteY8" fmla="*/ 68276 h 109533"/>
                    <a:gd name="connsiteX9" fmla="*/ 116288 w 219066"/>
                    <a:gd name="connsiteY9" fmla="*/ 96024 h 109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9066" h="109533">
                      <a:moveTo>
                        <a:pt x="116653" y="13692"/>
                      </a:moveTo>
                      <a:cubicBezTo>
                        <a:pt x="59696" y="13692"/>
                        <a:pt x="13692" y="33043"/>
                        <a:pt x="13692" y="56957"/>
                      </a:cubicBezTo>
                      <a:cubicBezTo>
                        <a:pt x="13692" y="80872"/>
                        <a:pt x="59878" y="100223"/>
                        <a:pt x="116653" y="100223"/>
                      </a:cubicBezTo>
                      <a:cubicBezTo>
                        <a:pt x="173610" y="100223"/>
                        <a:pt x="219614" y="80872"/>
                        <a:pt x="219614" y="56957"/>
                      </a:cubicBezTo>
                      <a:cubicBezTo>
                        <a:pt x="219614" y="33043"/>
                        <a:pt x="173428" y="13692"/>
                        <a:pt x="116653" y="13692"/>
                      </a:cubicBezTo>
                      <a:moveTo>
                        <a:pt x="116288" y="96024"/>
                      </a:moveTo>
                      <a:cubicBezTo>
                        <a:pt x="74665" y="96024"/>
                        <a:pt x="41258" y="85801"/>
                        <a:pt x="41258" y="68276"/>
                      </a:cubicBezTo>
                      <a:cubicBezTo>
                        <a:pt x="41258" y="50750"/>
                        <a:pt x="75030" y="36694"/>
                        <a:pt x="116653" y="36694"/>
                      </a:cubicBezTo>
                      <a:cubicBezTo>
                        <a:pt x="158276" y="36694"/>
                        <a:pt x="192048" y="50933"/>
                        <a:pt x="192048" y="68276"/>
                      </a:cubicBezTo>
                      <a:cubicBezTo>
                        <a:pt x="191866" y="85801"/>
                        <a:pt x="157911" y="96024"/>
                        <a:pt x="116288" y="96024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88B443F8-14B6-432D-86DB-F209B38F221B}"/>
                    </a:ext>
                  </a:extLst>
                </p:cNvPr>
                <p:cNvSpPr/>
                <p:nvPr/>
              </p:nvSpPr>
              <p:spPr>
                <a:xfrm>
                  <a:off x="7900100" y="5215137"/>
                  <a:ext cx="73022" cy="36511"/>
                </a:xfrm>
                <a:custGeom>
                  <a:avLst/>
                  <a:gdLst>
                    <a:gd name="connsiteX0" fmla="*/ 37424 w 73022"/>
                    <a:gd name="connsiteY0" fmla="*/ 13692 h 36511"/>
                    <a:gd name="connsiteX1" fmla="*/ 13692 w 73022"/>
                    <a:gd name="connsiteY1" fmla="*/ 23732 h 36511"/>
                    <a:gd name="connsiteX2" fmla="*/ 37424 w 73022"/>
                    <a:gd name="connsiteY2" fmla="*/ 33590 h 36511"/>
                    <a:gd name="connsiteX3" fmla="*/ 61156 w 73022"/>
                    <a:gd name="connsiteY3" fmla="*/ 23732 h 36511"/>
                    <a:gd name="connsiteX4" fmla="*/ 37424 w 73022"/>
                    <a:gd name="connsiteY4" fmla="*/ 13692 h 36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022" h="36511">
                      <a:moveTo>
                        <a:pt x="37424" y="13692"/>
                      </a:moveTo>
                      <a:cubicBezTo>
                        <a:pt x="24280" y="13692"/>
                        <a:pt x="13692" y="18073"/>
                        <a:pt x="13692" y="23732"/>
                      </a:cubicBezTo>
                      <a:cubicBezTo>
                        <a:pt x="13692" y="29209"/>
                        <a:pt x="24280" y="33590"/>
                        <a:pt x="37424" y="33590"/>
                      </a:cubicBezTo>
                      <a:cubicBezTo>
                        <a:pt x="50568" y="33590"/>
                        <a:pt x="61156" y="29209"/>
                        <a:pt x="61156" y="23732"/>
                      </a:cubicBezTo>
                      <a:cubicBezTo>
                        <a:pt x="60974" y="18073"/>
                        <a:pt x="50385" y="13692"/>
                        <a:pt x="37424" y="13692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7D2E5D82-6F31-4412-A83E-EA52B037687C}"/>
                    </a:ext>
                  </a:extLst>
                </p:cNvPr>
                <p:cNvSpPr/>
                <p:nvPr/>
              </p:nvSpPr>
              <p:spPr>
                <a:xfrm>
                  <a:off x="7572596" y="5236679"/>
                  <a:ext cx="255578" cy="200811"/>
                </a:xfrm>
                <a:custGeom>
                  <a:avLst/>
                  <a:gdLst>
                    <a:gd name="connsiteX0" fmla="*/ 13692 w 255577"/>
                    <a:gd name="connsiteY0" fmla="*/ 51298 h 200811"/>
                    <a:gd name="connsiteX1" fmla="*/ 252292 w 255577"/>
                    <a:gd name="connsiteY1" fmla="*/ 200263 h 200811"/>
                    <a:gd name="connsiteX2" fmla="*/ 252292 w 255577"/>
                    <a:gd name="connsiteY2" fmla="*/ 155902 h 200811"/>
                    <a:gd name="connsiteX3" fmla="*/ 13692 w 255577"/>
                    <a:gd name="connsiteY3" fmla="*/ 13692 h 200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5577" h="200811">
                      <a:moveTo>
                        <a:pt x="13692" y="51298"/>
                      </a:moveTo>
                      <a:lnTo>
                        <a:pt x="252292" y="200263"/>
                      </a:lnTo>
                      <a:lnTo>
                        <a:pt x="252292" y="155902"/>
                      </a:lnTo>
                      <a:lnTo>
                        <a:pt x="13692" y="13692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1547303F-D871-4334-A790-A869AB7BF936}"/>
                    </a:ext>
                  </a:extLst>
                </p:cNvPr>
                <p:cNvSpPr/>
                <p:nvPr/>
              </p:nvSpPr>
              <p:spPr>
                <a:xfrm>
                  <a:off x="7527736" y="5174658"/>
                  <a:ext cx="821500" cy="219067"/>
                </a:xfrm>
                <a:custGeom>
                  <a:avLst/>
                  <a:gdLst>
                    <a:gd name="connsiteX0" fmla="*/ 17112 w 821499"/>
                    <a:gd name="connsiteY0" fmla="*/ 17112 h 219066"/>
                    <a:gd name="connsiteX1" fmla="*/ 354657 w 821499"/>
                    <a:gd name="connsiteY1" fmla="*/ 216645 h 219066"/>
                    <a:gd name="connsiteX2" fmla="*/ 804656 w 821499"/>
                    <a:gd name="connsiteY2" fmla="*/ 75712 h 219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21499" h="219066">
                      <a:moveTo>
                        <a:pt x="17112" y="17112"/>
                      </a:moveTo>
                      <a:lnTo>
                        <a:pt x="354657" y="216645"/>
                      </a:lnTo>
                      <a:lnTo>
                        <a:pt x="804656" y="75712"/>
                      </a:lnTo>
                    </a:path>
                  </a:pathLst>
                </a:custGeom>
                <a:noFill/>
                <a:ln w="11904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4C5D2A52-28FE-4EDC-9734-93EDCC38913C}"/>
                    </a:ext>
                  </a:extLst>
                </p:cNvPr>
                <p:cNvSpPr/>
                <p:nvPr/>
              </p:nvSpPr>
              <p:spPr>
                <a:xfrm>
                  <a:off x="7865281" y="5374191"/>
                  <a:ext cx="36511" cy="146044"/>
                </a:xfrm>
                <a:custGeom>
                  <a:avLst/>
                  <a:gdLst>
                    <a:gd name="connsiteX0" fmla="*/ 17112 w 36511"/>
                    <a:gd name="connsiteY0" fmla="*/ 17112 h 146044"/>
                    <a:gd name="connsiteX1" fmla="*/ 20033 w 36511"/>
                    <a:gd name="connsiteY1" fmla="*/ 129749 h 146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6511" h="146044">
                      <a:moveTo>
                        <a:pt x="17112" y="17112"/>
                      </a:moveTo>
                      <a:lnTo>
                        <a:pt x="20033" y="129749"/>
                      </a:lnTo>
                    </a:path>
                  </a:pathLst>
                </a:custGeom>
                <a:ln w="11904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39DFA953-87AB-4FA0-8D77-780571441385}"/>
                  </a:ext>
                </a:extLst>
              </p:cNvPr>
              <p:cNvGrpSpPr/>
              <p:nvPr/>
            </p:nvGrpSpPr>
            <p:grpSpPr>
              <a:xfrm>
                <a:off x="7033485" y="5464604"/>
                <a:ext cx="463934" cy="348302"/>
                <a:chOff x="7527371" y="5058005"/>
                <a:chExt cx="821865" cy="462230"/>
              </a:xfrm>
            </p:grpSpPr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EEB117E4-6718-47C0-B36D-BE76BFEFB8F7}"/>
                    </a:ext>
                  </a:extLst>
                </p:cNvPr>
                <p:cNvSpPr/>
                <p:nvPr/>
              </p:nvSpPr>
              <p:spPr>
                <a:xfrm>
                  <a:off x="7527371" y="5058005"/>
                  <a:ext cx="821500" cy="456389"/>
                </a:xfrm>
                <a:custGeom>
                  <a:avLst/>
                  <a:gdLst>
                    <a:gd name="connsiteX0" fmla="*/ 802466 w 821499"/>
                    <a:gd name="connsiteY0" fmla="*/ 249140 h 456388"/>
                    <a:gd name="connsiteX1" fmla="*/ 776360 w 821499"/>
                    <a:gd name="connsiteY1" fmla="*/ 280722 h 456388"/>
                    <a:gd name="connsiteX2" fmla="*/ 674859 w 821499"/>
                    <a:gd name="connsiteY2" fmla="*/ 316868 h 456388"/>
                    <a:gd name="connsiteX3" fmla="*/ 579565 w 821499"/>
                    <a:gd name="connsiteY3" fmla="*/ 372000 h 456388"/>
                    <a:gd name="connsiteX4" fmla="*/ 357760 w 821499"/>
                    <a:gd name="connsiteY4" fmla="*/ 445752 h 456388"/>
                    <a:gd name="connsiteX5" fmla="*/ 355570 w 821499"/>
                    <a:gd name="connsiteY5" fmla="*/ 445935 h 456388"/>
                    <a:gd name="connsiteX6" fmla="*/ 345529 w 821499"/>
                    <a:gd name="connsiteY6" fmla="*/ 443196 h 456388"/>
                    <a:gd name="connsiteX7" fmla="*/ 17112 w 821499"/>
                    <a:gd name="connsiteY7" fmla="*/ 237091 h 456388"/>
                    <a:gd name="connsiteX8" fmla="*/ 17294 w 821499"/>
                    <a:gd name="connsiteY8" fmla="*/ 133765 h 456388"/>
                    <a:gd name="connsiteX9" fmla="*/ 73704 w 821499"/>
                    <a:gd name="connsiteY9" fmla="*/ 118430 h 456388"/>
                    <a:gd name="connsiteX10" fmla="*/ 87761 w 821499"/>
                    <a:gd name="connsiteY10" fmla="*/ 125732 h 456388"/>
                    <a:gd name="connsiteX11" fmla="*/ 98897 w 821499"/>
                    <a:gd name="connsiteY11" fmla="*/ 122629 h 456388"/>
                    <a:gd name="connsiteX12" fmla="*/ 106564 w 821499"/>
                    <a:gd name="connsiteY12" fmla="*/ 109667 h 456388"/>
                    <a:gd name="connsiteX13" fmla="*/ 141615 w 821499"/>
                    <a:gd name="connsiteY13" fmla="*/ 101452 h 456388"/>
                    <a:gd name="connsiteX14" fmla="*/ 142162 w 821499"/>
                    <a:gd name="connsiteY14" fmla="*/ 101635 h 456388"/>
                    <a:gd name="connsiteX15" fmla="*/ 150742 w 821499"/>
                    <a:gd name="connsiteY15" fmla="*/ 103643 h 456388"/>
                    <a:gd name="connsiteX16" fmla="*/ 166625 w 821499"/>
                    <a:gd name="connsiteY16" fmla="*/ 93055 h 456388"/>
                    <a:gd name="connsiteX17" fmla="*/ 446117 w 821499"/>
                    <a:gd name="connsiteY17" fmla="*/ 17112 h 456388"/>
                    <a:gd name="connsiteX18" fmla="*/ 743135 w 821499"/>
                    <a:gd name="connsiteY18" fmla="*/ 160600 h 456388"/>
                    <a:gd name="connsiteX19" fmla="*/ 740762 w 821499"/>
                    <a:gd name="connsiteY19" fmla="*/ 177578 h 456388"/>
                    <a:gd name="connsiteX20" fmla="*/ 747699 w 821499"/>
                    <a:gd name="connsiteY20" fmla="*/ 180864 h 456388"/>
                    <a:gd name="connsiteX21" fmla="*/ 753358 w 821499"/>
                    <a:gd name="connsiteY21" fmla="*/ 181047 h 456388"/>
                    <a:gd name="connsiteX22" fmla="*/ 764494 w 821499"/>
                    <a:gd name="connsiteY22" fmla="*/ 180499 h 456388"/>
                    <a:gd name="connsiteX23" fmla="*/ 774900 w 821499"/>
                    <a:gd name="connsiteY23" fmla="*/ 179951 h 456388"/>
                    <a:gd name="connsiteX24" fmla="*/ 804839 w 821499"/>
                    <a:gd name="connsiteY24" fmla="*/ 192183 h 456388"/>
                    <a:gd name="connsiteX25" fmla="*/ 802466 w 821499"/>
                    <a:gd name="connsiteY25" fmla="*/ 249140 h 45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821499" h="456388">
                      <a:moveTo>
                        <a:pt x="802466" y="249140"/>
                      </a:moveTo>
                      <a:cubicBezTo>
                        <a:pt x="803378" y="268856"/>
                        <a:pt x="793886" y="275793"/>
                        <a:pt x="776360" y="280722"/>
                      </a:cubicBezTo>
                      <a:cubicBezTo>
                        <a:pt x="744596" y="289667"/>
                        <a:pt x="677050" y="314677"/>
                        <a:pt x="674859" y="316868"/>
                      </a:cubicBezTo>
                      <a:cubicBezTo>
                        <a:pt x="647293" y="342608"/>
                        <a:pt x="615346" y="360134"/>
                        <a:pt x="579565" y="372000"/>
                      </a:cubicBezTo>
                      <a:cubicBezTo>
                        <a:pt x="512385" y="394454"/>
                        <a:pt x="364880" y="444839"/>
                        <a:pt x="357760" y="445752"/>
                      </a:cubicBezTo>
                      <a:cubicBezTo>
                        <a:pt x="357030" y="445935"/>
                        <a:pt x="356300" y="445935"/>
                        <a:pt x="355570" y="445935"/>
                      </a:cubicBezTo>
                      <a:cubicBezTo>
                        <a:pt x="352101" y="445935"/>
                        <a:pt x="348268" y="444839"/>
                        <a:pt x="345529" y="443196"/>
                      </a:cubicBezTo>
                      <a:cubicBezTo>
                        <a:pt x="327639" y="431878"/>
                        <a:pt x="17112" y="237091"/>
                        <a:pt x="17112" y="237091"/>
                      </a:cubicBezTo>
                      <a:lnTo>
                        <a:pt x="17294" y="133765"/>
                      </a:lnTo>
                      <a:cubicBezTo>
                        <a:pt x="17294" y="133765"/>
                        <a:pt x="55266" y="123359"/>
                        <a:pt x="73704" y="118430"/>
                      </a:cubicBezTo>
                      <a:cubicBezTo>
                        <a:pt x="78268" y="120803"/>
                        <a:pt x="82832" y="123177"/>
                        <a:pt x="87761" y="125732"/>
                      </a:cubicBezTo>
                      <a:cubicBezTo>
                        <a:pt x="91412" y="124637"/>
                        <a:pt x="95246" y="123542"/>
                        <a:pt x="98897" y="122629"/>
                      </a:cubicBezTo>
                      <a:cubicBezTo>
                        <a:pt x="101452" y="118248"/>
                        <a:pt x="103826" y="114231"/>
                        <a:pt x="106564" y="109667"/>
                      </a:cubicBezTo>
                      <a:cubicBezTo>
                        <a:pt x="115327" y="107294"/>
                        <a:pt x="137416" y="101452"/>
                        <a:pt x="141615" y="101452"/>
                      </a:cubicBezTo>
                      <a:cubicBezTo>
                        <a:pt x="141980" y="101452"/>
                        <a:pt x="142162" y="101452"/>
                        <a:pt x="142162" y="101635"/>
                      </a:cubicBezTo>
                      <a:cubicBezTo>
                        <a:pt x="145266" y="103095"/>
                        <a:pt x="148004" y="103643"/>
                        <a:pt x="150742" y="103643"/>
                      </a:cubicBezTo>
                      <a:cubicBezTo>
                        <a:pt x="157132" y="103643"/>
                        <a:pt x="162243" y="99627"/>
                        <a:pt x="166625" y="93055"/>
                      </a:cubicBezTo>
                      <a:cubicBezTo>
                        <a:pt x="258998" y="68045"/>
                        <a:pt x="351736" y="42852"/>
                        <a:pt x="446117" y="17112"/>
                      </a:cubicBezTo>
                      <a:cubicBezTo>
                        <a:pt x="543967" y="64394"/>
                        <a:pt x="643095" y="112223"/>
                        <a:pt x="743135" y="160600"/>
                      </a:cubicBezTo>
                      <a:cubicBezTo>
                        <a:pt x="742405" y="166077"/>
                        <a:pt x="741675" y="171006"/>
                        <a:pt x="740762" y="177578"/>
                      </a:cubicBezTo>
                      <a:cubicBezTo>
                        <a:pt x="742587" y="178491"/>
                        <a:pt x="744961" y="180682"/>
                        <a:pt x="747699" y="180864"/>
                      </a:cubicBezTo>
                      <a:cubicBezTo>
                        <a:pt x="749525" y="181047"/>
                        <a:pt x="751533" y="181047"/>
                        <a:pt x="753358" y="181047"/>
                      </a:cubicBezTo>
                      <a:cubicBezTo>
                        <a:pt x="757009" y="181047"/>
                        <a:pt x="760843" y="180864"/>
                        <a:pt x="764494" y="180499"/>
                      </a:cubicBezTo>
                      <a:cubicBezTo>
                        <a:pt x="768510" y="180134"/>
                        <a:pt x="771796" y="179951"/>
                        <a:pt x="774900" y="179951"/>
                      </a:cubicBezTo>
                      <a:cubicBezTo>
                        <a:pt x="785853" y="179951"/>
                        <a:pt x="791512" y="182690"/>
                        <a:pt x="804839" y="192183"/>
                      </a:cubicBezTo>
                      <a:cubicBezTo>
                        <a:pt x="804109" y="210803"/>
                        <a:pt x="801735" y="229972"/>
                        <a:pt x="802466" y="2491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904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BD20D1FD-A2E6-4027-804E-98E889FE85E1}"/>
                    </a:ext>
                  </a:extLst>
                </p:cNvPr>
                <p:cNvSpPr/>
                <p:nvPr/>
              </p:nvSpPr>
              <p:spPr>
                <a:xfrm>
                  <a:off x="7820871" y="5170411"/>
                  <a:ext cx="219067" cy="109533"/>
                </a:xfrm>
                <a:custGeom>
                  <a:avLst/>
                  <a:gdLst>
                    <a:gd name="connsiteX0" fmla="*/ 116653 w 219066"/>
                    <a:gd name="connsiteY0" fmla="*/ 13692 h 109533"/>
                    <a:gd name="connsiteX1" fmla="*/ 13692 w 219066"/>
                    <a:gd name="connsiteY1" fmla="*/ 56957 h 109533"/>
                    <a:gd name="connsiteX2" fmla="*/ 116653 w 219066"/>
                    <a:gd name="connsiteY2" fmla="*/ 100223 h 109533"/>
                    <a:gd name="connsiteX3" fmla="*/ 219614 w 219066"/>
                    <a:gd name="connsiteY3" fmla="*/ 56957 h 109533"/>
                    <a:gd name="connsiteX4" fmla="*/ 116653 w 219066"/>
                    <a:gd name="connsiteY4" fmla="*/ 13692 h 109533"/>
                    <a:gd name="connsiteX5" fmla="*/ 116288 w 219066"/>
                    <a:gd name="connsiteY5" fmla="*/ 96024 h 109533"/>
                    <a:gd name="connsiteX6" fmla="*/ 41258 w 219066"/>
                    <a:gd name="connsiteY6" fmla="*/ 68276 h 109533"/>
                    <a:gd name="connsiteX7" fmla="*/ 116653 w 219066"/>
                    <a:gd name="connsiteY7" fmla="*/ 36694 h 109533"/>
                    <a:gd name="connsiteX8" fmla="*/ 192048 w 219066"/>
                    <a:gd name="connsiteY8" fmla="*/ 68276 h 109533"/>
                    <a:gd name="connsiteX9" fmla="*/ 116288 w 219066"/>
                    <a:gd name="connsiteY9" fmla="*/ 96024 h 109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9066" h="109533">
                      <a:moveTo>
                        <a:pt x="116653" y="13692"/>
                      </a:moveTo>
                      <a:cubicBezTo>
                        <a:pt x="59696" y="13692"/>
                        <a:pt x="13692" y="33043"/>
                        <a:pt x="13692" y="56957"/>
                      </a:cubicBezTo>
                      <a:cubicBezTo>
                        <a:pt x="13692" y="80872"/>
                        <a:pt x="59878" y="100223"/>
                        <a:pt x="116653" y="100223"/>
                      </a:cubicBezTo>
                      <a:cubicBezTo>
                        <a:pt x="173610" y="100223"/>
                        <a:pt x="219614" y="80872"/>
                        <a:pt x="219614" y="56957"/>
                      </a:cubicBezTo>
                      <a:cubicBezTo>
                        <a:pt x="219614" y="33043"/>
                        <a:pt x="173428" y="13692"/>
                        <a:pt x="116653" y="13692"/>
                      </a:cubicBezTo>
                      <a:moveTo>
                        <a:pt x="116288" y="96024"/>
                      </a:moveTo>
                      <a:cubicBezTo>
                        <a:pt x="74665" y="96024"/>
                        <a:pt x="41258" y="85801"/>
                        <a:pt x="41258" y="68276"/>
                      </a:cubicBezTo>
                      <a:cubicBezTo>
                        <a:pt x="41258" y="50750"/>
                        <a:pt x="75030" y="36694"/>
                        <a:pt x="116653" y="36694"/>
                      </a:cubicBezTo>
                      <a:cubicBezTo>
                        <a:pt x="158276" y="36694"/>
                        <a:pt x="192048" y="50933"/>
                        <a:pt x="192048" y="68276"/>
                      </a:cubicBezTo>
                      <a:cubicBezTo>
                        <a:pt x="191866" y="85801"/>
                        <a:pt x="157911" y="96024"/>
                        <a:pt x="116288" y="96024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id="{36F04F02-8E5A-4A2B-B309-73D0164D6F15}"/>
                    </a:ext>
                  </a:extLst>
                </p:cNvPr>
                <p:cNvSpPr/>
                <p:nvPr/>
              </p:nvSpPr>
              <p:spPr>
                <a:xfrm>
                  <a:off x="7900100" y="5215137"/>
                  <a:ext cx="73022" cy="36511"/>
                </a:xfrm>
                <a:custGeom>
                  <a:avLst/>
                  <a:gdLst>
                    <a:gd name="connsiteX0" fmla="*/ 37424 w 73022"/>
                    <a:gd name="connsiteY0" fmla="*/ 13692 h 36511"/>
                    <a:gd name="connsiteX1" fmla="*/ 13692 w 73022"/>
                    <a:gd name="connsiteY1" fmla="*/ 23732 h 36511"/>
                    <a:gd name="connsiteX2" fmla="*/ 37424 w 73022"/>
                    <a:gd name="connsiteY2" fmla="*/ 33590 h 36511"/>
                    <a:gd name="connsiteX3" fmla="*/ 61156 w 73022"/>
                    <a:gd name="connsiteY3" fmla="*/ 23732 h 36511"/>
                    <a:gd name="connsiteX4" fmla="*/ 37424 w 73022"/>
                    <a:gd name="connsiteY4" fmla="*/ 13692 h 36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022" h="36511">
                      <a:moveTo>
                        <a:pt x="37424" y="13692"/>
                      </a:moveTo>
                      <a:cubicBezTo>
                        <a:pt x="24280" y="13692"/>
                        <a:pt x="13692" y="18073"/>
                        <a:pt x="13692" y="23732"/>
                      </a:cubicBezTo>
                      <a:cubicBezTo>
                        <a:pt x="13692" y="29209"/>
                        <a:pt x="24280" y="33590"/>
                        <a:pt x="37424" y="33590"/>
                      </a:cubicBezTo>
                      <a:cubicBezTo>
                        <a:pt x="50568" y="33590"/>
                        <a:pt x="61156" y="29209"/>
                        <a:pt x="61156" y="23732"/>
                      </a:cubicBezTo>
                      <a:cubicBezTo>
                        <a:pt x="60974" y="18073"/>
                        <a:pt x="50385" y="13692"/>
                        <a:pt x="37424" y="13692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id="{29989AD5-DC49-46B9-A3BE-61A1AFA2EF36}"/>
                    </a:ext>
                  </a:extLst>
                </p:cNvPr>
                <p:cNvSpPr/>
                <p:nvPr/>
              </p:nvSpPr>
              <p:spPr>
                <a:xfrm>
                  <a:off x="7572596" y="5236679"/>
                  <a:ext cx="255578" cy="200811"/>
                </a:xfrm>
                <a:custGeom>
                  <a:avLst/>
                  <a:gdLst>
                    <a:gd name="connsiteX0" fmla="*/ 13692 w 255577"/>
                    <a:gd name="connsiteY0" fmla="*/ 51298 h 200811"/>
                    <a:gd name="connsiteX1" fmla="*/ 252292 w 255577"/>
                    <a:gd name="connsiteY1" fmla="*/ 200263 h 200811"/>
                    <a:gd name="connsiteX2" fmla="*/ 252292 w 255577"/>
                    <a:gd name="connsiteY2" fmla="*/ 155902 h 200811"/>
                    <a:gd name="connsiteX3" fmla="*/ 13692 w 255577"/>
                    <a:gd name="connsiteY3" fmla="*/ 13692 h 200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5577" h="200811">
                      <a:moveTo>
                        <a:pt x="13692" y="51298"/>
                      </a:moveTo>
                      <a:lnTo>
                        <a:pt x="252292" y="200263"/>
                      </a:lnTo>
                      <a:lnTo>
                        <a:pt x="252292" y="155902"/>
                      </a:lnTo>
                      <a:lnTo>
                        <a:pt x="13692" y="13692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E9987977-B72E-444D-9335-110AE7913AF3}"/>
                    </a:ext>
                  </a:extLst>
                </p:cNvPr>
                <p:cNvSpPr/>
                <p:nvPr/>
              </p:nvSpPr>
              <p:spPr>
                <a:xfrm>
                  <a:off x="7527736" y="5174658"/>
                  <a:ext cx="821500" cy="219067"/>
                </a:xfrm>
                <a:custGeom>
                  <a:avLst/>
                  <a:gdLst>
                    <a:gd name="connsiteX0" fmla="*/ 17112 w 821499"/>
                    <a:gd name="connsiteY0" fmla="*/ 17112 h 219066"/>
                    <a:gd name="connsiteX1" fmla="*/ 354657 w 821499"/>
                    <a:gd name="connsiteY1" fmla="*/ 216645 h 219066"/>
                    <a:gd name="connsiteX2" fmla="*/ 804656 w 821499"/>
                    <a:gd name="connsiteY2" fmla="*/ 75712 h 219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21499" h="219066">
                      <a:moveTo>
                        <a:pt x="17112" y="17112"/>
                      </a:moveTo>
                      <a:lnTo>
                        <a:pt x="354657" y="216645"/>
                      </a:lnTo>
                      <a:lnTo>
                        <a:pt x="804656" y="75712"/>
                      </a:lnTo>
                    </a:path>
                  </a:pathLst>
                </a:custGeom>
                <a:noFill/>
                <a:ln w="11904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0DC5827C-CBC1-42C2-A510-800CB8324AEF}"/>
                    </a:ext>
                  </a:extLst>
                </p:cNvPr>
                <p:cNvSpPr/>
                <p:nvPr/>
              </p:nvSpPr>
              <p:spPr>
                <a:xfrm>
                  <a:off x="7865281" y="5374191"/>
                  <a:ext cx="36511" cy="146044"/>
                </a:xfrm>
                <a:custGeom>
                  <a:avLst/>
                  <a:gdLst>
                    <a:gd name="connsiteX0" fmla="*/ 17112 w 36511"/>
                    <a:gd name="connsiteY0" fmla="*/ 17112 h 146044"/>
                    <a:gd name="connsiteX1" fmla="*/ 20033 w 36511"/>
                    <a:gd name="connsiteY1" fmla="*/ 129749 h 146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6511" h="146044">
                      <a:moveTo>
                        <a:pt x="17112" y="17112"/>
                      </a:moveTo>
                      <a:lnTo>
                        <a:pt x="20033" y="129749"/>
                      </a:lnTo>
                    </a:path>
                  </a:pathLst>
                </a:custGeom>
                <a:ln w="11904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AEC1751A-CC3F-4942-A74F-B6D41B06FE3D}"/>
                  </a:ext>
                </a:extLst>
              </p:cNvPr>
              <p:cNvGrpSpPr/>
              <p:nvPr/>
            </p:nvGrpSpPr>
            <p:grpSpPr>
              <a:xfrm>
                <a:off x="7033279" y="5348120"/>
                <a:ext cx="463934" cy="348302"/>
                <a:chOff x="7527371" y="5058005"/>
                <a:chExt cx="821865" cy="462230"/>
              </a:xfrm>
            </p:grpSpPr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44C94F47-F303-4206-92A5-7DB434A39E1B}"/>
                    </a:ext>
                  </a:extLst>
                </p:cNvPr>
                <p:cNvSpPr/>
                <p:nvPr/>
              </p:nvSpPr>
              <p:spPr>
                <a:xfrm>
                  <a:off x="7527371" y="5058005"/>
                  <a:ext cx="821500" cy="456389"/>
                </a:xfrm>
                <a:custGeom>
                  <a:avLst/>
                  <a:gdLst>
                    <a:gd name="connsiteX0" fmla="*/ 802466 w 821499"/>
                    <a:gd name="connsiteY0" fmla="*/ 249140 h 456388"/>
                    <a:gd name="connsiteX1" fmla="*/ 776360 w 821499"/>
                    <a:gd name="connsiteY1" fmla="*/ 280722 h 456388"/>
                    <a:gd name="connsiteX2" fmla="*/ 674859 w 821499"/>
                    <a:gd name="connsiteY2" fmla="*/ 316868 h 456388"/>
                    <a:gd name="connsiteX3" fmla="*/ 579565 w 821499"/>
                    <a:gd name="connsiteY3" fmla="*/ 372000 h 456388"/>
                    <a:gd name="connsiteX4" fmla="*/ 357760 w 821499"/>
                    <a:gd name="connsiteY4" fmla="*/ 445752 h 456388"/>
                    <a:gd name="connsiteX5" fmla="*/ 355570 w 821499"/>
                    <a:gd name="connsiteY5" fmla="*/ 445935 h 456388"/>
                    <a:gd name="connsiteX6" fmla="*/ 345529 w 821499"/>
                    <a:gd name="connsiteY6" fmla="*/ 443196 h 456388"/>
                    <a:gd name="connsiteX7" fmla="*/ 17112 w 821499"/>
                    <a:gd name="connsiteY7" fmla="*/ 237091 h 456388"/>
                    <a:gd name="connsiteX8" fmla="*/ 17294 w 821499"/>
                    <a:gd name="connsiteY8" fmla="*/ 133765 h 456388"/>
                    <a:gd name="connsiteX9" fmla="*/ 73704 w 821499"/>
                    <a:gd name="connsiteY9" fmla="*/ 118430 h 456388"/>
                    <a:gd name="connsiteX10" fmla="*/ 87761 w 821499"/>
                    <a:gd name="connsiteY10" fmla="*/ 125732 h 456388"/>
                    <a:gd name="connsiteX11" fmla="*/ 98897 w 821499"/>
                    <a:gd name="connsiteY11" fmla="*/ 122629 h 456388"/>
                    <a:gd name="connsiteX12" fmla="*/ 106564 w 821499"/>
                    <a:gd name="connsiteY12" fmla="*/ 109667 h 456388"/>
                    <a:gd name="connsiteX13" fmla="*/ 141615 w 821499"/>
                    <a:gd name="connsiteY13" fmla="*/ 101452 h 456388"/>
                    <a:gd name="connsiteX14" fmla="*/ 142162 w 821499"/>
                    <a:gd name="connsiteY14" fmla="*/ 101635 h 456388"/>
                    <a:gd name="connsiteX15" fmla="*/ 150742 w 821499"/>
                    <a:gd name="connsiteY15" fmla="*/ 103643 h 456388"/>
                    <a:gd name="connsiteX16" fmla="*/ 166625 w 821499"/>
                    <a:gd name="connsiteY16" fmla="*/ 93055 h 456388"/>
                    <a:gd name="connsiteX17" fmla="*/ 446117 w 821499"/>
                    <a:gd name="connsiteY17" fmla="*/ 17112 h 456388"/>
                    <a:gd name="connsiteX18" fmla="*/ 743135 w 821499"/>
                    <a:gd name="connsiteY18" fmla="*/ 160600 h 456388"/>
                    <a:gd name="connsiteX19" fmla="*/ 740762 w 821499"/>
                    <a:gd name="connsiteY19" fmla="*/ 177578 h 456388"/>
                    <a:gd name="connsiteX20" fmla="*/ 747699 w 821499"/>
                    <a:gd name="connsiteY20" fmla="*/ 180864 h 456388"/>
                    <a:gd name="connsiteX21" fmla="*/ 753358 w 821499"/>
                    <a:gd name="connsiteY21" fmla="*/ 181047 h 456388"/>
                    <a:gd name="connsiteX22" fmla="*/ 764494 w 821499"/>
                    <a:gd name="connsiteY22" fmla="*/ 180499 h 456388"/>
                    <a:gd name="connsiteX23" fmla="*/ 774900 w 821499"/>
                    <a:gd name="connsiteY23" fmla="*/ 179951 h 456388"/>
                    <a:gd name="connsiteX24" fmla="*/ 804839 w 821499"/>
                    <a:gd name="connsiteY24" fmla="*/ 192183 h 456388"/>
                    <a:gd name="connsiteX25" fmla="*/ 802466 w 821499"/>
                    <a:gd name="connsiteY25" fmla="*/ 249140 h 45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821499" h="456388">
                      <a:moveTo>
                        <a:pt x="802466" y="249140"/>
                      </a:moveTo>
                      <a:cubicBezTo>
                        <a:pt x="803378" y="268856"/>
                        <a:pt x="793886" y="275793"/>
                        <a:pt x="776360" y="280722"/>
                      </a:cubicBezTo>
                      <a:cubicBezTo>
                        <a:pt x="744596" y="289667"/>
                        <a:pt x="677050" y="314677"/>
                        <a:pt x="674859" y="316868"/>
                      </a:cubicBezTo>
                      <a:cubicBezTo>
                        <a:pt x="647293" y="342608"/>
                        <a:pt x="615346" y="360134"/>
                        <a:pt x="579565" y="372000"/>
                      </a:cubicBezTo>
                      <a:cubicBezTo>
                        <a:pt x="512385" y="394454"/>
                        <a:pt x="364880" y="444839"/>
                        <a:pt x="357760" y="445752"/>
                      </a:cubicBezTo>
                      <a:cubicBezTo>
                        <a:pt x="357030" y="445935"/>
                        <a:pt x="356300" y="445935"/>
                        <a:pt x="355570" y="445935"/>
                      </a:cubicBezTo>
                      <a:cubicBezTo>
                        <a:pt x="352101" y="445935"/>
                        <a:pt x="348268" y="444839"/>
                        <a:pt x="345529" y="443196"/>
                      </a:cubicBezTo>
                      <a:cubicBezTo>
                        <a:pt x="327639" y="431878"/>
                        <a:pt x="17112" y="237091"/>
                        <a:pt x="17112" y="237091"/>
                      </a:cubicBezTo>
                      <a:lnTo>
                        <a:pt x="17294" y="133765"/>
                      </a:lnTo>
                      <a:cubicBezTo>
                        <a:pt x="17294" y="133765"/>
                        <a:pt x="55266" y="123359"/>
                        <a:pt x="73704" y="118430"/>
                      </a:cubicBezTo>
                      <a:cubicBezTo>
                        <a:pt x="78268" y="120803"/>
                        <a:pt x="82832" y="123177"/>
                        <a:pt x="87761" y="125732"/>
                      </a:cubicBezTo>
                      <a:cubicBezTo>
                        <a:pt x="91412" y="124637"/>
                        <a:pt x="95246" y="123542"/>
                        <a:pt x="98897" y="122629"/>
                      </a:cubicBezTo>
                      <a:cubicBezTo>
                        <a:pt x="101452" y="118248"/>
                        <a:pt x="103826" y="114231"/>
                        <a:pt x="106564" y="109667"/>
                      </a:cubicBezTo>
                      <a:cubicBezTo>
                        <a:pt x="115327" y="107294"/>
                        <a:pt x="137416" y="101452"/>
                        <a:pt x="141615" y="101452"/>
                      </a:cubicBezTo>
                      <a:cubicBezTo>
                        <a:pt x="141980" y="101452"/>
                        <a:pt x="142162" y="101452"/>
                        <a:pt x="142162" y="101635"/>
                      </a:cubicBezTo>
                      <a:cubicBezTo>
                        <a:pt x="145266" y="103095"/>
                        <a:pt x="148004" y="103643"/>
                        <a:pt x="150742" y="103643"/>
                      </a:cubicBezTo>
                      <a:cubicBezTo>
                        <a:pt x="157132" y="103643"/>
                        <a:pt x="162243" y="99627"/>
                        <a:pt x="166625" y="93055"/>
                      </a:cubicBezTo>
                      <a:cubicBezTo>
                        <a:pt x="258998" y="68045"/>
                        <a:pt x="351736" y="42852"/>
                        <a:pt x="446117" y="17112"/>
                      </a:cubicBezTo>
                      <a:cubicBezTo>
                        <a:pt x="543967" y="64394"/>
                        <a:pt x="643095" y="112223"/>
                        <a:pt x="743135" y="160600"/>
                      </a:cubicBezTo>
                      <a:cubicBezTo>
                        <a:pt x="742405" y="166077"/>
                        <a:pt x="741675" y="171006"/>
                        <a:pt x="740762" y="177578"/>
                      </a:cubicBezTo>
                      <a:cubicBezTo>
                        <a:pt x="742587" y="178491"/>
                        <a:pt x="744961" y="180682"/>
                        <a:pt x="747699" y="180864"/>
                      </a:cubicBezTo>
                      <a:cubicBezTo>
                        <a:pt x="749525" y="181047"/>
                        <a:pt x="751533" y="181047"/>
                        <a:pt x="753358" y="181047"/>
                      </a:cubicBezTo>
                      <a:cubicBezTo>
                        <a:pt x="757009" y="181047"/>
                        <a:pt x="760843" y="180864"/>
                        <a:pt x="764494" y="180499"/>
                      </a:cubicBezTo>
                      <a:cubicBezTo>
                        <a:pt x="768510" y="180134"/>
                        <a:pt x="771796" y="179951"/>
                        <a:pt x="774900" y="179951"/>
                      </a:cubicBezTo>
                      <a:cubicBezTo>
                        <a:pt x="785853" y="179951"/>
                        <a:pt x="791512" y="182690"/>
                        <a:pt x="804839" y="192183"/>
                      </a:cubicBezTo>
                      <a:cubicBezTo>
                        <a:pt x="804109" y="210803"/>
                        <a:pt x="801735" y="229972"/>
                        <a:pt x="802466" y="2491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904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00E84A14-3D2C-4C00-82C0-09A8A1A18C85}"/>
                    </a:ext>
                  </a:extLst>
                </p:cNvPr>
                <p:cNvSpPr/>
                <p:nvPr/>
              </p:nvSpPr>
              <p:spPr>
                <a:xfrm>
                  <a:off x="7820871" y="5170411"/>
                  <a:ext cx="219067" cy="109533"/>
                </a:xfrm>
                <a:custGeom>
                  <a:avLst/>
                  <a:gdLst>
                    <a:gd name="connsiteX0" fmla="*/ 116653 w 219066"/>
                    <a:gd name="connsiteY0" fmla="*/ 13692 h 109533"/>
                    <a:gd name="connsiteX1" fmla="*/ 13692 w 219066"/>
                    <a:gd name="connsiteY1" fmla="*/ 56957 h 109533"/>
                    <a:gd name="connsiteX2" fmla="*/ 116653 w 219066"/>
                    <a:gd name="connsiteY2" fmla="*/ 100223 h 109533"/>
                    <a:gd name="connsiteX3" fmla="*/ 219614 w 219066"/>
                    <a:gd name="connsiteY3" fmla="*/ 56957 h 109533"/>
                    <a:gd name="connsiteX4" fmla="*/ 116653 w 219066"/>
                    <a:gd name="connsiteY4" fmla="*/ 13692 h 109533"/>
                    <a:gd name="connsiteX5" fmla="*/ 116288 w 219066"/>
                    <a:gd name="connsiteY5" fmla="*/ 96024 h 109533"/>
                    <a:gd name="connsiteX6" fmla="*/ 41258 w 219066"/>
                    <a:gd name="connsiteY6" fmla="*/ 68276 h 109533"/>
                    <a:gd name="connsiteX7" fmla="*/ 116653 w 219066"/>
                    <a:gd name="connsiteY7" fmla="*/ 36694 h 109533"/>
                    <a:gd name="connsiteX8" fmla="*/ 192048 w 219066"/>
                    <a:gd name="connsiteY8" fmla="*/ 68276 h 109533"/>
                    <a:gd name="connsiteX9" fmla="*/ 116288 w 219066"/>
                    <a:gd name="connsiteY9" fmla="*/ 96024 h 109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9066" h="109533">
                      <a:moveTo>
                        <a:pt x="116653" y="13692"/>
                      </a:moveTo>
                      <a:cubicBezTo>
                        <a:pt x="59696" y="13692"/>
                        <a:pt x="13692" y="33043"/>
                        <a:pt x="13692" y="56957"/>
                      </a:cubicBezTo>
                      <a:cubicBezTo>
                        <a:pt x="13692" y="80872"/>
                        <a:pt x="59878" y="100223"/>
                        <a:pt x="116653" y="100223"/>
                      </a:cubicBezTo>
                      <a:cubicBezTo>
                        <a:pt x="173610" y="100223"/>
                        <a:pt x="219614" y="80872"/>
                        <a:pt x="219614" y="56957"/>
                      </a:cubicBezTo>
                      <a:cubicBezTo>
                        <a:pt x="219614" y="33043"/>
                        <a:pt x="173428" y="13692"/>
                        <a:pt x="116653" y="13692"/>
                      </a:cubicBezTo>
                      <a:moveTo>
                        <a:pt x="116288" y="96024"/>
                      </a:moveTo>
                      <a:cubicBezTo>
                        <a:pt x="74665" y="96024"/>
                        <a:pt x="41258" y="85801"/>
                        <a:pt x="41258" y="68276"/>
                      </a:cubicBezTo>
                      <a:cubicBezTo>
                        <a:pt x="41258" y="50750"/>
                        <a:pt x="75030" y="36694"/>
                        <a:pt x="116653" y="36694"/>
                      </a:cubicBezTo>
                      <a:cubicBezTo>
                        <a:pt x="158276" y="36694"/>
                        <a:pt x="192048" y="50933"/>
                        <a:pt x="192048" y="68276"/>
                      </a:cubicBezTo>
                      <a:cubicBezTo>
                        <a:pt x="191866" y="85801"/>
                        <a:pt x="157911" y="96024"/>
                        <a:pt x="116288" y="96024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25DD24E3-E535-4167-8374-3E90DBF0057D}"/>
                    </a:ext>
                  </a:extLst>
                </p:cNvPr>
                <p:cNvSpPr/>
                <p:nvPr/>
              </p:nvSpPr>
              <p:spPr>
                <a:xfrm>
                  <a:off x="7900100" y="5215137"/>
                  <a:ext cx="73022" cy="36511"/>
                </a:xfrm>
                <a:custGeom>
                  <a:avLst/>
                  <a:gdLst>
                    <a:gd name="connsiteX0" fmla="*/ 37424 w 73022"/>
                    <a:gd name="connsiteY0" fmla="*/ 13692 h 36511"/>
                    <a:gd name="connsiteX1" fmla="*/ 13692 w 73022"/>
                    <a:gd name="connsiteY1" fmla="*/ 23732 h 36511"/>
                    <a:gd name="connsiteX2" fmla="*/ 37424 w 73022"/>
                    <a:gd name="connsiteY2" fmla="*/ 33590 h 36511"/>
                    <a:gd name="connsiteX3" fmla="*/ 61156 w 73022"/>
                    <a:gd name="connsiteY3" fmla="*/ 23732 h 36511"/>
                    <a:gd name="connsiteX4" fmla="*/ 37424 w 73022"/>
                    <a:gd name="connsiteY4" fmla="*/ 13692 h 36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022" h="36511">
                      <a:moveTo>
                        <a:pt x="37424" y="13692"/>
                      </a:moveTo>
                      <a:cubicBezTo>
                        <a:pt x="24280" y="13692"/>
                        <a:pt x="13692" y="18073"/>
                        <a:pt x="13692" y="23732"/>
                      </a:cubicBezTo>
                      <a:cubicBezTo>
                        <a:pt x="13692" y="29209"/>
                        <a:pt x="24280" y="33590"/>
                        <a:pt x="37424" y="33590"/>
                      </a:cubicBezTo>
                      <a:cubicBezTo>
                        <a:pt x="50568" y="33590"/>
                        <a:pt x="61156" y="29209"/>
                        <a:pt x="61156" y="23732"/>
                      </a:cubicBezTo>
                      <a:cubicBezTo>
                        <a:pt x="60974" y="18073"/>
                        <a:pt x="50385" y="13692"/>
                        <a:pt x="37424" y="13692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288345C0-79A9-4FAE-85BB-53F6DE814FAB}"/>
                    </a:ext>
                  </a:extLst>
                </p:cNvPr>
                <p:cNvSpPr/>
                <p:nvPr/>
              </p:nvSpPr>
              <p:spPr>
                <a:xfrm>
                  <a:off x="7572596" y="5236679"/>
                  <a:ext cx="255578" cy="200811"/>
                </a:xfrm>
                <a:custGeom>
                  <a:avLst/>
                  <a:gdLst>
                    <a:gd name="connsiteX0" fmla="*/ 13692 w 255577"/>
                    <a:gd name="connsiteY0" fmla="*/ 51298 h 200811"/>
                    <a:gd name="connsiteX1" fmla="*/ 252292 w 255577"/>
                    <a:gd name="connsiteY1" fmla="*/ 200263 h 200811"/>
                    <a:gd name="connsiteX2" fmla="*/ 252292 w 255577"/>
                    <a:gd name="connsiteY2" fmla="*/ 155902 h 200811"/>
                    <a:gd name="connsiteX3" fmla="*/ 13692 w 255577"/>
                    <a:gd name="connsiteY3" fmla="*/ 13692 h 200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5577" h="200811">
                      <a:moveTo>
                        <a:pt x="13692" y="51298"/>
                      </a:moveTo>
                      <a:lnTo>
                        <a:pt x="252292" y="200263"/>
                      </a:lnTo>
                      <a:lnTo>
                        <a:pt x="252292" y="155902"/>
                      </a:lnTo>
                      <a:lnTo>
                        <a:pt x="13692" y="13692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AAFAFD76-1F1A-4195-8F4D-DE7C196DDA9B}"/>
                    </a:ext>
                  </a:extLst>
                </p:cNvPr>
                <p:cNvSpPr/>
                <p:nvPr/>
              </p:nvSpPr>
              <p:spPr>
                <a:xfrm>
                  <a:off x="7527736" y="5174658"/>
                  <a:ext cx="821500" cy="219067"/>
                </a:xfrm>
                <a:custGeom>
                  <a:avLst/>
                  <a:gdLst>
                    <a:gd name="connsiteX0" fmla="*/ 17112 w 821499"/>
                    <a:gd name="connsiteY0" fmla="*/ 17112 h 219066"/>
                    <a:gd name="connsiteX1" fmla="*/ 354657 w 821499"/>
                    <a:gd name="connsiteY1" fmla="*/ 216645 h 219066"/>
                    <a:gd name="connsiteX2" fmla="*/ 804656 w 821499"/>
                    <a:gd name="connsiteY2" fmla="*/ 75712 h 219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21499" h="219066">
                      <a:moveTo>
                        <a:pt x="17112" y="17112"/>
                      </a:moveTo>
                      <a:lnTo>
                        <a:pt x="354657" y="216645"/>
                      </a:lnTo>
                      <a:lnTo>
                        <a:pt x="804656" y="75712"/>
                      </a:lnTo>
                    </a:path>
                  </a:pathLst>
                </a:custGeom>
                <a:noFill/>
                <a:ln w="11904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A0B81BC8-5317-4D22-BA5E-C42900EB89E2}"/>
                    </a:ext>
                  </a:extLst>
                </p:cNvPr>
                <p:cNvSpPr/>
                <p:nvPr/>
              </p:nvSpPr>
              <p:spPr>
                <a:xfrm>
                  <a:off x="7865281" y="5374191"/>
                  <a:ext cx="36511" cy="146044"/>
                </a:xfrm>
                <a:custGeom>
                  <a:avLst/>
                  <a:gdLst>
                    <a:gd name="connsiteX0" fmla="*/ 17112 w 36511"/>
                    <a:gd name="connsiteY0" fmla="*/ 17112 h 146044"/>
                    <a:gd name="connsiteX1" fmla="*/ 20033 w 36511"/>
                    <a:gd name="connsiteY1" fmla="*/ 129749 h 146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6511" h="146044">
                      <a:moveTo>
                        <a:pt x="17112" y="17112"/>
                      </a:moveTo>
                      <a:lnTo>
                        <a:pt x="20033" y="129749"/>
                      </a:lnTo>
                    </a:path>
                  </a:pathLst>
                </a:custGeom>
                <a:ln w="11904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</p:grpSp>
      </p:grp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7BED4922-32C3-4D79-B483-1F36EEC06EEF}"/>
              </a:ext>
            </a:extLst>
          </p:cNvPr>
          <p:cNvCxnSpPr>
            <a:cxnSpLocks/>
            <a:stCxn id="102" idx="0"/>
            <a:endCxn id="143" idx="2"/>
          </p:cNvCxnSpPr>
          <p:nvPr/>
        </p:nvCxnSpPr>
        <p:spPr>
          <a:xfrm flipH="1" flipV="1">
            <a:off x="9544069" y="5156680"/>
            <a:ext cx="2847" cy="289096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4FAB0DF3-3E2A-4FC0-B768-24EF2A6E921A}"/>
              </a:ext>
            </a:extLst>
          </p:cNvPr>
          <p:cNvGrpSpPr/>
          <p:nvPr/>
        </p:nvGrpSpPr>
        <p:grpSpPr>
          <a:xfrm>
            <a:off x="10622503" y="4448583"/>
            <a:ext cx="1303321" cy="757364"/>
            <a:chOff x="2310152" y="4869954"/>
            <a:chExt cx="1303321" cy="757364"/>
          </a:xfrm>
        </p:grpSpPr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F121A223-007E-40AA-B0E6-C6DC17B32416}"/>
                </a:ext>
              </a:extLst>
            </p:cNvPr>
            <p:cNvSpPr txBox="1"/>
            <p:nvPr/>
          </p:nvSpPr>
          <p:spPr>
            <a:xfrm>
              <a:off x="2338029" y="4895688"/>
              <a:ext cx="1268268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b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HPC/Cloud platform external</a:t>
              </a:r>
            </a:p>
          </p:txBody>
        </p:sp>
        <p:pic>
          <p:nvPicPr>
            <p:cNvPr id="190" name="Graphic 189" descr="Database">
              <a:extLst>
                <a:ext uri="{FF2B5EF4-FFF2-40B4-BE49-F238E27FC236}">
                  <a16:creationId xmlns:a16="http://schemas.microsoft.com/office/drawing/2014/main" id="{CFBCE32A-E07F-4F30-846B-CD69CB33D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065697" y="5033312"/>
              <a:ext cx="547776" cy="547776"/>
            </a:xfrm>
            <a:prstGeom prst="rect">
              <a:avLst/>
            </a:prstGeom>
          </p:spPr>
        </p:pic>
        <p:pic>
          <p:nvPicPr>
            <p:cNvPr id="192" name="Graphic 191" descr="Gears">
              <a:extLst>
                <a:ext uri="{FF2B5EF4-FFF2-40B4-BE49-F238E27FC236}">
                  <a16:creationId xmlns:a16="http://schemas.microsoft.com/office/drawing/2014/main" id="{B986E85F-0F9B-45A1-A207-3222C3C9C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844601">
              <a:off x="2589263" y="5065191"/>
              <a:ext cx="562127" cy="562127"/>
            </a:xfrm>
            <a:prstGeom prst="rect">
              <a:avLst/>
            </a:prstGeom>
          </p:spPr>
        </p:pic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7FEFD2D2-1D37-44CF-B4E6-17CECD04A94F}"/>
                </a:ext>
              </a:extLst>
            </p:cNvPr>
            <p:cNvSpPr/>
            <p:nvPr/>
          </p:nvSpPr>
          <p:spPr>
            <a:xfrm>
              <a:off x="2310152" y="4869954"/>
              <a:ext cx="1296144" cy="711134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93" name="Connector: Elbow 192">
            <a:extLst>
              <a:ext uri="{FF2B5EF4-FFF2-40B4-BE49-F238E27FC236}">
                <a16:creationId xmlns:a16="http://schemas.microsoft.com/office/drawing/2014/main" id="{68191C9F-1D7A-4EC1-B977-ECEC5B5175C4}"/>
              </a:ext>
            </a:extLst>
          </p:cNvPr>
          <p:cNvCxnSpPr>
            <a:cxnSpLocks/>
            <a:endCxn id="191" idx="2"/>
          </p:cNvCxnSpPr>
          <p:nvPr/>
        </p:nvCxnSpPr>
        <p:spPr>
          <a:xfrm flipV="1">
            <a:off x="10218883" y="5159717"/>
            <a:ext cx="1051692" cy="744526"/>
          </a:xfrm>
          <a:prstGeom prst="bentConnector2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37C985D6-0CCB-4A8F-ADEA-72991E978EBE}"/>
              </a:ext>
            </a:extLst>
          </p:cNvPr>
          <p:cNvCxnSpPr>
            <a:cxnSpLocks/>
          </p:cNvCxnSpPr>
          <p:nvPr/>
        </p:nvCxnSpPr>
        <p:spPr>
          <a:xfrm flipH="1" flipV="1">
            <a:off x="8100607" y="5162541"/>
            <a:ext cx="4815" cy="493192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45E34FDD-3EC7-430E-93F8-FB1842D2544A}"/>
              </a:ext>
            </a:extLst>
          </p:cNvPr>
          <p:cNvCxnSpPr>
            <a:cxnSpLocks/>
          </p:cNvCxnSpPr>
          <p:nvPr/>
        </p:nvCxnSpPr>
        <p:spPr>
          <a:xfrm flipH="1" flipV="1">
            <a:off x="8098123" y="5665883"/>
            <a:ext cx="795269" cy="11177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AE384531-1BBE-4821-9F75-74D20010D22A}"/>
              </a:ext>
            </a:extLst>
          </p:cNvPr>
          <p:cNvGrpSpPr/>
          <p:nvPr/>
        </p:nvGrpSpPr>
        <p:grpSpPr>
          <a:xfrm>
            <a:off x="9125906" y="3637523"/>
            <a:ext cx="847747" cy="519784"/>
            <a:chOff x="7247795" y="5519067"/>
            <a:chExt cx="847747" cy="519784"/>
          </a:xfrm>
        </p:grpSpPr>
        <p:grpSp>
          <p:nvGrpSpPr>
            <p:cNvPr id="199" name="Graphic 4" descr="Customer review RTL">
              <a:extLst>
                <a:ext uri="{FF2B5EF4-FFF2-40B4-BE49-F238E27FC236}">
                  <a16:creationId xmlns:a16="http://schemas.microsoft.com/office/drawing/2014/main" id="{63AAE9AE-5651-4C2C-ACEA-1D10FFC0E60F}"/>
                </a:ext>
              </a:extLst>
            </p:cNvPr>
            <p:cNvGrpSpPr/>
            <p:nvPr/>
          </p:nvGrpSpPr>
          <p:grpSpPr>
            <a:xfrm>
              <a:off x="7322048" y="5615203"/>
              <a:ext cx="699240" cy="387952"/>
              <a:chOff x="6729365" y="5355000"/>
              <a:chExt cx="699240" cy="387952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5DC79330-AA9B-493B-8101-057621B6404C}"/>
                  </a:ext>
                </a:extLst>
              </p:cNvPr>
              <p:cNvSpPr/>
              <p:nvPr/>
            </p:nvSpPr>
            <p:spPr>
              <a:xfrm>
                <a:off x="6803479" y="5355000"/>
                <a:ext cx="161925" cy="161925"/>
              </a:xfrm>
              <a:custGeom>
                <a:avLst/>
                <a:gdLst>
                  <a:gd name="connsiteX0" fmla="*/ 155353 w 161925"/>
                  <a:gd name="connsiteY0" fmla="*/ 81248 h 161925"/>
                  <a:gd name="connsiteX1" fmla="*/ 81248 w 161925"/>
                  <a:gd name="connsiteY1" fmla="*/ 155353 h 161925"/>
                  <a:gd name="connsiteX2" fmla="*/ 7144 w 161925"/>
                  <a:gd name="connsiteY2" fmla="*/ 81248 h 161925"/>
                  <a:gd name="connsiteX3" fmla="*/ 81248 w 161925"/>
                  <a:gd name="connsiteY3" fmla="*/ 7144 h 161925"/>
                  <a:gd name="connsiteX4" fmla="*/ 155353 w 161925"/>
                  <a:gd name="connsiteY4" fmla="*/ 8124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5353" y="81248"/>
                    </a:moveTo>
                    <a:cubicBezTo>
                      <a:pt x="155353" y="122175"/>
                      <a:pt x="122175" y="155353"/>
                      <a:pt x="81248" y="155353"/>
                    </a:cubicBezTo>
                    <a:cubicBezTo>
                      <a:pt x="40321" y="155353"/>
                      <a:pt x="7144" y="122175"/>
                      <a:pt x="7144" y="81248"/>
                    </a:cubicBezTo>
                    <a:cubicBezTo>
                      <a:pt x="7144" y="40321"/>
                      <a:pt x="40321" y="7144"/>
                      <a:pt x="81248" y="7144"/>
                    </a:cubicBezTo>
                    <a:cubicBezTo>
                      <a:pt x="122175" y="7144"/>
                      <a:pt x="155353" y="40321"/>
                      <a:pt x="155353" y="812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674ED197-1FA2-4447-B21C-DC37AF99A22B}"/>
                  </a:ext>
                </a:extLst>
              </p:cNvPr>
              <p:cNvSpPr/>
              <p:nvPr/>
            </p:nvSpPr>
            <p:spPr>
              <a:xfrm>
                <a:off x="7198672" y="5355000"/>
                <a:ext cx="161925" cy="161925"/>
              </a:xfrm>
              <a:custGeom>
                <a:avLst/>
                <a:gdLst>
                  <a:gd name="connsiteX0" fmla="*/ 155353 w 161925"/>
                  <a:gd name="connsiteY0" fmla="*/ 81248 h 161925"/>
                  <a:gd name="connsiteX1" fmla="*/ 81248 w 161925"/>
                  <a:gd name="connsiteY1" fmla="*/ 155353 h 161925"/>
                  <a:gd name="connsiteX2" fmla="*/ 7144 w 161925"/>
                  <a:gd name="connsiteY2" fmla="*/ 81248 h 161925"/>
                  <a:gd name="connsiteX3" fmla="*/ 81248 w 161925"/>
                  <a:gd name="connsiteY3" fmla="*/ 7144 h 161925"/>
                  <a:gd name="connsiteX4" fmla="*/ 155353 w 161925"/>
                  <a:gd name="connsiteY4" fmla="*/ 8124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5353" y="81248"/>
                    </a:moveTo>
                    <a:cubicBezTo>
                      <a:pt x="155353" y="122175"/>
                      <a:pt x="122175" y="155353"/>
                      <a:pt x="81248" y="155353"/>
                    </a:cubicBezTo>
                    <a:cubicBezTo>
                      <a:pt x="40321" y="155353"/>
                      <a:pt x="7144" y="122175"/>
                      <a:pt x="7144" y="81248"/>
                    </a:cubicBezTo>
                    <a:cubicBezTo>
                      <a:pt x="7144" y="40321"/>
                      <a:pt x="40321" y="7144"/>
                      <a:pt x="81248" y="7144"/>
                    </a:cubicBezTo>
                    <a:cubicBezTo>
                      <a:pt x="122175" y="7144"/>
                      <a:pt x="155353" y="40321"/>
                      <a:pt x="155353" y="812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11B932C5-A558-4598-8780-27C3E0FBA689}"/>
                  </a:ext>
                </a:extLst>
              </p:cNvPr>
              <p:cNvSpPr/>
              <p:nvPr/>
            </p:nvSpPr>
            <p:spPr>
              <a:xfrm>
                <a:off x="6729365" y="5523306"/>
                <a:ext cx="276225" cy="161925"/>
              </a:xfrm>
              <a:custGeom>
                <a:avLst/>
                <a:gdLst>
                  <a:gd name="connsiteX0" fmla="*/ 7154 w 276225"/>
                  <a:gd name="connsiteY0" fmla="*/ 80963 h 161925"/>
                  <a:gd name="connsiteX1" fmla="*/ 7154 w 276225"/>
                  <a:gd name="connsiteY1" fmla="*/ 155544 h 161925"/>
                  <a:gd name="connsiteX2" fmla="*/ 171460 w 276225"/>
                  <a:gd name="connsiteY2" fmla="*/ 155544 h 161925"/>
                  <a:gd name="connsiteX3" fmla="*/ 171460 w 276225"/>
                  <a:gd name="connsiteY3" fmla="*/ 138589 h 161925"/>
                  <a:gd name="connsiteX4" fmla="*/ 199273 w 276225"/>
                  <a:gd name="connsiteY4" fmla="*/ 82677 h 161925"/>
                  <a:gd name="connsiteX5" fmla="*/ 275473 w 276225"/>
                  <a:gd name="connsiteY5" fmla="*/ 44577 h 161925"/>
                  <a:gd name="connsiteX6" fmla="*/ 272044 w 276225"/>
                  <a:gd name="connsiteY6" fmla="*/ 40672 h 161925"/>
                  <a:gd name="connsiteX7" fmla="*/ 216227 w 276225"/>
                  <a:gd name="connsiteY7" fmla="*/ 16669 h 161925"/>
                  <a:gd name="connsiteX8" fmla="*/ 155363 w 276225"/>
                  <a:gd name="connsiteY8" fmla="*/ 7144 h 161925"/>
                  <a:gd name="connsiteX9" fmla="*/ 94403 w 276225"/>
                  <a:gd name="connsiteY9" fmla="*/ 16669 h 161925"/>
                  <a:gd name="connsiteX10" fmla="*/ 21917 w 276225"/>
                  <a:gd name="connsiteY10" fmla="*/ 51245 h 161925"/>
                  <a:gd name="connsiteX11" fmla="*/ 7154 w 276225"/>
                  <a:gd name="connsiteY11" fmla="*/ 8096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6225" h="161925">
                    <a:moveTo>
                      <a:pt x="7154" y="80963"/>
                    </a:moveTo>
                    <a:lnTo>
                      <a:pt x="7154" y="155544"/>
                    </a:lnTo>
                    <a:lnTo>
                      <a:pt x="171460" y="155544"/>
                    </a:lnTo>
                    <a:lnTo>
                      <a:pt x="171460" y="138589"/>
                    </a:lnTo>
                    <a:cubicBezTo>
                      <a:pt x="171184" y="116560"/>
                      <a:pt x="181537" y="95747"/>
                      <a:pt x="199273" y="82677"/>
                    </a:cubicBezTo>
                    <a:cubicBezTo>
                      <a:pt x="221840" y="64964"/>
                      <a:pt x="247761" y="52003"/>
                      <a:pt x="275473" y="44577"/>
                    </a:cubicBezTo>
                    <a:lnTo>
                      <a:pt x="272044" y="40672"/>
                    </a:lnTo>
                    <a:cubicBezTo>
                      <a:pt x="254709" y="29991"/>
                      <a:pt x="235904" y="21904"/>
                      <a:pt x="216227" y="16669"/>
                    </a:cubicBezTo>
                    <a:cubicBezTo>
                      <a:pt x="196565" y="10318"/>
                      <a:pt x="176025" y="7104"/>
                      <a:pt x="155363" y="7144"/>
                    </a:cubicBezTo>
                    <a:cubicBezTo>
                      <a:pt x="134717" y="7683"/>
                      <a:pt x="114228" y="10885"/>
                      <a:pt x="94403" y="16669"/>
                    </a:cubicBezTo>
                    <a:cubicBezTo>
                      <a:pt x="68023" y="22811"/>
                      <a:pt x="43291" y="34608"/>
                      <a:pt x="21917" y="51245"/>
                    </a:cubicBezTo>
                    <a:cubicBezTo>
                      <a:pt x="12401" y="58114"/>
                      <a:pt x="6879" y="69230"/>
                      <a:pt x="7154" y="809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B2DB2CF2-0C2A-479F-A8F4-1C649D28F9D7}"/>
                  </a:ext>
                </a:extLst>
              </p:cNvPr>
              <p:cNvSpPr/>
              <p:nvPr/>
            </p:nvSpPr>
            <p:spPr>
              <a:xfrm>
                <a:off x="7152380" y="5523305"/>
                <a:ext cx="276225" cy="161925"/>
              </a:xfrm>
              <a:custGeom>
                <a:avLst/>
                <a:gdLst>
                  <a:gd name="connsiteX0" fmla="*/ 111157 w 276225"/>
                  <a:gd name="connsiteY0" fmla="*/ 155545 h 161925"/>
                  <a:gd name="connsiteX1" fmla="*/ 275844 w 276225"/>
                  <a:gd name="connsiteY1" fmla="*/ 155545 h 161925"/>
                  <a:gd name="connsiteX2" fmla="*/ 275844 w 276225"/>
                  <a:gd name="connsiteY2" fmla="*/ 80964 h 161925"/>
                  <a:gd name="connsiteX3" fmla="*/ 260985 w 276225"/>
                  <a:gd name="connsiteY3" fmla="*/ 51246 h 161925"/>
                  <a:gd name="connsiteX4" fmla="*/ 188500 w 276225"/>
                  <a:gd name="connsiteY4" fmla="*/ 16670 h 161925"/>
                  <a:gd name="connsiteX5" fmla="*/ 127540 w 276225"/>
                  <a:gd name="connsiteY5" fmla="*/ 7145 h 161925"/>
                  <a:gd name="connsiteX6" fmla="*/ 66675 w 276225"/>
                  <a:gd name="connsiteY6" fmla="*/ 16670 h 161925"/>
                  <a:gd name="connsiteX7" fmla="*/ 12573 w 276225"/>
                  <a:gd name="connsiteY7" fmla="*/ 38482 h 161925"/>
                  <a:gd name="connsiteX8" fmla="*/ 7144 w 276225"/>
                  <a:gd name="connsiteY8" fmla="*/ 44674 h 161925"/>
                  <a:gd name="connsiteX9" fmla="*/ 82106 w 276225"/>
                  <a:gd name="connsiteY9" fmla="*/ 81821 h 161925"/>
                  <a:gd name="connsiteX10" fmla="*/ 83344 w 276225"/>
                  <a:gd name="connsiteY10" fmla="*/ 82678 h 161925"/>
                  <a:gd name="connsiteX11" fmla="*/ 84392 w 276225"/>
                  <a:gd name="connsiteY11" fmla="*/ 83631 h 161925"/>
                  <a:gd name="connsiteX12" fmla="*/ 111157 w 276225"/>
                  <a:gd name="connsiteY12" fmla="*/ 13859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6225" h="161925">
                    <a:moveTo>
                      <a:pt x="111157" y="155545"/>
                    </a:moveTo>
                    <a:lnTo>
                      <a:pt x="275844" y="155545"/>
                    </a:lnTo>
                    <a:lnTo>
                      <a:pt x="275844" y="80964"/>
                    </a:lnTo>
                    <a:cubicBezTo>
                      <a:pt x="275699" y="69306"/>
                      <a:pt x="270224" y="58357"/>
                      <a:pt x="260985" y="51246"/>
                    </a:cubicBezTo>
                    <a:cubicBezTo>
                      <a:pt x="239059" y="35523"/>
                      <a:pt x="214517" y="23816"/>
                      <a:pt x="188500" y="16670"/>
                    </a:cubicBezTo>
                    <a:cubicBezTo>
                      <a:pt x="168814" y="10281"/>
                      <a:pt x="148236" y="7066"/>
                      <a:pt x="127540" y="7145"/>
                    </a:cubicBezTo>
                    <a:cubicBezTo>
                      <a:pt x="106926" y="7692"/>
                      <a:pt x="86470" y="10893"/>
                      <a:pt x="66675" y="16670"/>
                    </a:cubicBezTo>
                    <a:cubicBezTo>
                      <a:pt x="47695" y="21328"/>
                      <a:pt x="29477" y="28673"/>
                      <a:pt x="12573" y="38482"/>
                    </a:cubicBezTo>
                    <a:cubicBezTo>
                      <a:pt x="10858" y="40578"/>
                      <a:pt x="9049" y="42673"/>
                      <a:pt x="7144" y="44674"/>
                    </a:cubicBezTo>
                    <a:cubicBezTo>
                      <a:pt x="33930" y="53036"/>
                      <a:pt x="59228" y="65572"/>
                      <a:pt x="82106" y="81821"/>
                    </a:cubicBezTo>
                    <a:lnTo>
                      <a:pt x="83344" y="82678"/>
                    </a:lnTo>
                    <a:lnTo>
                      <a:pt x="84392" y="83631"/>
                    </a:lnTo>
                    <a:cubicBezTo>
                      <a:pt x="101263" y="96882"/>
                      <a:pt x="111127" y="117137"/>
                      <a:pt x="111157" y="1385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95579580-7A81-418D-A2EB-5267CEBF2B75}"/>
                  </a:ext>
                </a:extLst>
              </p:cNvPr>
              <p:cNvSpPr/>
              <p:nvPr/>
            </p:nvSpPr>
            <p:spPr>
              <a:xfrm>
                <a:off x="6926911" y="5581027"/>
                <a:ext cx="304800" cy="161925"/>
              </a:xfrm>
              <a:custGeom>
                <a:avLst/>
                <a:gdLst>
                  <a:gd name="connsiteX0" fmla="*/ 7156 w 304800"/>
                  <a:gd name="connsiteY0" fmla="*/ 154973 h 161925"/>
                  <a:gd name="connsiteX1" fmla="*/ 7156 w 304800"/>
                  <a:gd name="connsiteY1" fmla="*/ 80869 h 161925"/>
                  <a:gd name="connsiteX2" fmla="*/ 22015 w 304800"/>
                  <a:gd name="connsiteY2" fmla="*/ 51246 h 161925"/>
                  <a:gd name="connsiteX3" fmla="*/ 94500 w 304800"/>
                  <a:gd name="connsiteY3" fmla="*/ 16670 h 161925"/>
                  <a:gd name="connsiteX4" fmla="*/ 155460 w 304800"/>
                  <a:gd name="connsiteY4" fmla="*/ 7145 h 161925"/>
                  <a:gd name="connsiteX5" fmla="*/ 216325 w 304800"/>
                  <a:gd name="connsiteY5" fmla="*/ 16670 h 161925"/>
                  <a:gd name="connsiteX6" fmla="*/ 288810 w 304800"/>
                  <a:gd name="connsiteY6" fmla="*/ 51246 h 161925"/>
                  <a:gd name="connsiteX7" fmla="*/ 303669 w 304800"/>
                  <a:gd name="connsiteY7" fmla="*/ 80869 h 161925"/>
                  <a:gd name="connsiteX8" fmla="*/ 303669 w 304800"/>
                  <a:gd name="connsiteY8" fmla="*/ 15497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0" h="161925">
                    <a:moveTo>
                      <a:pt x="7156" y="154973"/>
                    </a:moveTo>
                    <a:lnTo>
                      <a:pt x="7156" y="80869"/>
                    </a:lnTo>
                    <a:cubicBezTo>
                      <a:pt x="6850" y="69133"/>
                      <a:pt x="12425" y="58019"/>
                      <a:pt x="22015" y="51246"/>
                    </a:cubicBezTo>
                    <a:cubicBezTo>
                      <a:pt x="43366" y="34573"/>
                      <a:pt x="68106" y="22772"/>
                      <a:pt x="94500" y="16670"/>
                    </a:cubicBezTo>
                    <a:cubicBezTo>
                      <a:pt x="114315" y="10841"/>
                      <a:pt x="134811" y="7638"/>
                      <a:pt x="155460" y="7145"/>
                    </a:cubicBezTo>
                    <a:cubicBezTo>
                      <a:pt x="176126" y="7059"/>
                      <a:pt x="196673" y="10274"/>
                      <a:pt x="216325" y="16670"/>
                    </a:cubicBezTo>
                    <a:cubicBezTo>
                      <a:pt x="242371" y="23737"/>
                      <a:pt x="266927" y="35451"/>
                      <a:pt x="288810" y="51246"/>
                    </a:cubicBezTo>
                    <a:cubicBezTo>
                      <a:pt x="298137" y="58242"/>
                      <a:pt x="303639" y="69210"/>
                      <a:pt x="303669" y="80869"/>
                    </a:cubicBezTo>
                    <a:lnTo>
                      <a:pt x="303669" y="154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C1AF5980-3E26-40C5-B80D-F3B0126899AF}"/>
                  </a:ext>
                </a:extLst>
              </p:cNvPr>
              <p:cNvSpPr/>
              <p:nvPr/>
            </p:nvSpPr>
            <p:spPr>
              <a:xfrm>
                <a:off x="7001123" y="5412626"/>
                <a:ext cx="161925" cy="161925"/>
              </a:xfrm>
              <a:custGeom>
                <a:avLst/>
                <a:gdLst>
                  <a:gd name="connsiteX0" fmla="*/ 155353 w 161925"/>
                  <a:gd name="connsiteY0" fmla="*/ 81248 h 161925"/>
                  <a:gd name="connsiteX1" fmla="*/ 81248 w 161925"/>
                  <a:gd name="connsiteY1" fmla="*/ 155353 h 161925"/>
                  <a:gd name="connsiteX2" fmla="*/ 7144 w 161925"/>
                  <a:gd name="connsiteY2" fmla="*/ 81248 h 161925"/>
                  <a:gd name="connsiteX3" fmla="*/ 81248 w 161925"/>
                  <a:gd name="connsiteY3" fmla="*/ 7144 h 161925"/>
                  <a:gd name="connsiteX4" fmla="*/ 155353 w 161925"/>
                  <a:gd name="connsiteY4" fmla="*/ 8124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5353" y="81248"/>
                    </a:moveTo>
                    <a:cubicBezTo>
                      <a:pt x="155353" y="122175"/>
                      <a:pt x="122175" y="155353"/>
                      <a:pt x="81248" y="155353"/>
                    </a:cubicBezTo>
                    <a:cubicBezTo>
                      <a:pt x="40321" y="155353"/>
                      <a:pt x="7144" y="122175"/>
                      <a:pt x="7144" y="81248"/>
                    </a:cubicBezTo>
                    <a:cubicBezTo>
                      <a:pt x="7144" y="40321"/>
                      <a:pt x="40321" y="7144"/>
                      <a:pt x="81248" y="7144"/>
                    </a:cubicBezTo>
                    <a:cubicBezTo>
                      <a:pt x="122175" y="7144"/>
                      <a:pt x="155353" y="40321"/>
                      <a:pt x="155353" y="812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F9641A23-DEF0-4329-85DA-7D8A15A79F97}"/>
                </a:ext>
              </a:extLst>
            </p:cNvPr>
            <p:cNvSpPr/>
            <p:nvPr/>
          </p:nvSpPr>
          <p:spPr>
            <a:xfrm>
              <a:off x="7247795" y="5519067"/>
              <a:ext cx="847747" cy="519784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22" name="Connector: Elbow 221">
            <a:extLst>
              <a:ext uri="{FF2B5EF4-FFF2-40B4-BE49-F238E27FC236}">
                <a16:creationId xmlns:a16="http://schemas.microsoft.com/office/drawing/2014/main" id="{CC5AA437-8613-4F56-AC36-E521A2250AD8}"/>
              </a:ext>
            </a:extLst>
          </p:cNvPr>
          <p:cNvCxnSpPr>
            <a:cxnSpLocks/>
            <a:stCxn id="9" idx="0"/>
            <a:endCxn id="155" idx="1"/>
          </p:cNvCxnSpPr>
          <p:nvPr/>
        </p:nvCxnSpPr>
        <p:spPr>
          <a:xfrm rot="5400000" flipH="1" flipV="1">
            <a:off x="9086050" y="1254505"/>
            <a:ext cx="563628" cy="1332542"/>
          </a:xfrm>
          <a:prstGeom prst="bentConnector2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270FB981-DD69-4ED1-A740-3DD5E6F5E774}"/>
              </a:ext>
            </a:extLst>
          </p:cNvPr>
          <p:cNvCxnSpPr>
            <a:cxnSpLocks/>
          </p:cNvCxnSpPr>
          <p:nvPr/>
        </p:nvCxnSpPr>
        <p:spPr>
          <a:xfrm>
            <a:off x="10211713" y="5686167"/>
            <a:ext cx="196051" cy="0"/>
          </a:xfrm>
          <a:prstGeom prst="straightConnector1">
            <a:avLst/>
          </a:prstGeom>
          <a:ln w="63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794A1E2E-AEA6-43B9-BEDF-69B70524C971}"/>
              </a:ext>
            </a:extLst>
          </p:cNvPr>
          <p:cNvCxnSpPr>
            <a:cxnSpLocks/>
          </p:cNvCxnSpPr>
          <p:nvPr/>
        </p:nvCxnSpPr>
        <p:spPr>
          <a:xfrm flipH="1">
            <a:off x="9958426" y="4115735"/>
            <a:ext cx="437718" cy="0"/>
          </a:xfrm>
          <a:prstGeom prst="straightConnector1">
            <a:avLst/>
          </a:prstGeom>
          <a:ln w="63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C80126F7-4E97-40CC-932C-351F9FCB58DE}"/>
              </a:ext>
            </a:extLst>
          </p:cNvPr>
          <p:cNvCxnSpPr>
            <a:cxnSpLocks/>
          </p:cNvCxnSpPr>
          <p:nvPr/>
        </p:nvCxnSpPr>
        <p:spPr>
          <a:xfrm flipH="1" flipV="1">
            <a:off x="10393605" y="4113870"/>
            <a:ext cx="14159" cy="1577648"/>
          </a:xfrm>
          <a:prstGeom prst="straightConnector1">
            <a:avLst/>
          </a:prstGeom>
          <a:ln w="63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onnector: Elbow 241">
            <a:extLst>
              <a:ext uri="{FF2B5EF4-FFF2-40B4-BE49-F238E27FC236}">
                <a16:creationId xmlns:a16="http://schemas.microsoft.com/office/drawing/2014/main" id="{36222CEF-CA6E-42E6-9436-557E48827C87}"/>
              </a:ext>
            </a:extLst>
          </p:cNvPr>
          <p:cNvCxnSpPr>
            <a:cxnSpLocks/>
            <a:stCxn id="200" idx="1"/>
            <a:endCxn id="136" idx="0"/>
          </p:cNvCxnSpPr>
          <p:nvPr/>
        </p:nvCxnSpPr>
        <p:spPr>
          <a:xfrm rot="10800000" flipV="1">
            <a:off x="7824326" y="3897414"/>
            <a:ext cx="1301581" cy="577093"/>
          </a:xfrm>
          <a:prstGeom prst="bentConnector2">
            <a:avLst/>
          </a:prstGeom>
          <a:ln w="28575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onnector: Elbow 244">
            <a:extLst>
              <a:ext uri="{FF2B5EF4-FFF2-40B4-BE49-F238E27FC236}">
                <a16:creationId xmlns:a16="http://schemas.microsoft.com/office/drawing/2014/main" id="{94824DD5-AC21-4834-826C-86A8B9BB9ADB}"/>
              </a:ext>
            </a:extLst>
          </p:cNvPr>
          <p:cNvCxnSpPr>
            <a:cxnSpLocks/>
            <a:stCxn id="200" idx="3"/>
            <a:endCxn id="191" idx="0"/>
          </p:cNvCxnSpPr>
          <p:nvPr/>
        </p:nvCxnSpPr>
        <p:spPr>
          <a:xfrm>
            <a:off x="9973653" y="3897415"/>
            <a:ext cx="1296922" cy="551168"/>
          </a:xfrm>
          <a:prstGeom prst="bentConnector2">
            <a:avLst/>
          </a:prstGeom>
          <a:ln w="28575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>
            <a:extLst>
              <a:ext uri="{FF2B5EF4-FFF2-40B4-BE49-F238E27FC236}">
                <a16:creationId xmlns:a16="http://schemas.microsoft.com/office/drawing/2014/main" id="{17D3FF70-0766-402B-B45A-2A19F6AF4977}"/>
              </a:ext>
            </a:extLst>
          </p:cNvPr>
          <p:cNvCxnSpPr>
            <a:cxnSpLocks/>
            <a:stCxn id="200" idx="2"/>
            <a:endCxn id="141" idx="0"/>
          </p:cNvCxnSpPr>
          <p:nvPr/>
        </p:nvCxnSpPr>
        <p:spPr>
          <a:xfrm>
            <a:off x="9549780" y="4157307"/>
            <a:ext cx="8228" cy="313973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D24F90B3-F822-42AD-BD0F-ED6CEED4F6A2}"/>
              </a:ext>
            </a:extLst>
          </p:cNvPr>
          <p:cNvCxnSpPr>
            <a:cxnSpLocks/>
          </p:cNvCxnSpPr>
          <p:nvPr/>
        </p:nvCxnSpPr>
        <p:spPr>
          <a:xfrm flipV="1">
            <a:off x="6459708" y="6002545"/>
            <a:ext cx="421742" cy="1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extBox 255">
            <a:extLst>
              <a:ext uri="{FF2B5EF4-FFF2-40B4-BE49-F238E27FC236}">
                <a16:creationId xmlns:a16="http://schemas.microsoft.com/office/drawing/2014/main" id="{E0D604EB-B554-4549-B13D-B90E0E432722}"/>
              </a:ext>
            </a:extLst>
          </p:cNvPr>
          <p:cNvSpPr txBox="1"/>
          <p:nvPr/>
        </p:nvSpPr>
        <p:spPr>
          <a:xfrm>
            <a:off x="6964447" y="5902460"/>
            <a:ext cx="59888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>
                <a:cs typeface="Arial" pitchFamily="34" charset="0"/>
              </a:rPr>
              <a:t>Data flow</a:t>
            </a:r>
            <a:endParaRPr lang="de-DE" sz="1200" dirty="0">
              <a:cs typeface="Arial" pitchFamily="34" charset="0"/>
            </a:endParaRP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C7308A03-3956-444A-AAFA-44E8CDFB7A49}"/>
              </a:ext>
            </a:extLst>
          </p:cNvPr>
          <p:cNvSpPr txBox="1"/>
          <p:nvPr/>
        </p:nvSpPr>
        <p:spPr>
          <a:xfrm>
            <a:off x="6966903" y="6091109"/>
            <a:ext cx="68146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>
                <a:cs typeface="Arial" pitchFamily="34" charset="0"/>
              </a:rPr>
              <a:t>Interaction</a:t>
            </a:r>
            <a:endParaRPr lang="de-DE" sz="1200" dirty="0">
              <a:cs typeface="Arial" pitchFamily="34" charset="0"/>
            </a:endParaRP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0DF1005C-600E-4EE7-8147-ED9966F36CAF}"/>
              </a:ext>
            </a:extLst>
          </p:cNvPr>
          <p:cNvCxnSpPr>
            <a:cxnSpLocks/>
          </p:cNvCxnSpPr>
          <p:nvPr/>
        </p:nvCxnSpPr>
        <p:spPr>
          <a:xfrm>
            <a:off x="6459708" y="6171587"/>
            <a:ext cx="421742" cy="1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id="{122DDAB7-AEE5-47ED-A885-315276B707BA}"/>
              </a:ext>
            </a:extLst>
          </p:cNvPr>
          <p:cNvCxnSpPr>
            <a:cxnSpLocks/>
          </p:cNvCxnSpPr>
          <p:nvPr/>
        </p:nvCxnSpPr>
        <p:spPr>
          <a:xfrm>
            <a:off x="9336965" y="2456557"/>
            <a:ext cx="461028" cy="9858"/>
          </a:xfrm>
          <a:prstGeom prst="straightConnector1">
            <a:avLst/>
          </a:prstGeom>
          <a:ln w="28575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183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 2">
            <a:extLst>
              <a:ext uri="{FF2B5EF4-FFF2-40B4-BE49-F238E27FC236}">
                <a16:creationId xmlns:a16="http://schemas.microsoft.com/office/drawing/2014/main" id="{40A588D5-86F1-4923-B6B4-E2E05FF8F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04" y="439299"/>
            <a:ext cx="8949995" cy="738000"/>
          </a:xfrm>
        </p:spPr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Archiving policy and archives content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>
                <a:latin typeface="Calibri" panose="020F0502020204030204" pitchFamily="34" charset="0"/>
                <a:cs typeface="Calibri" panose="020F0502020204030204" pitchFamily="34" charset="0"/>
              </a:rPr>
              <a:t>What is being archived in LTA?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51975A3-9A70-4F29-92F8-963494D481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29999" y="126000"/>
            <a:ext cx="10177200" cy="144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DLR Archive Technology and Trends  -  K.Molch  -  CEOS-WGISS #54  -  4 October 2022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6D990F3D-CF44-4FDE-B52C-6E734A5C29D3}"/>
              </a:ext>
            </a:extLst>
          </p:cNvPr>
          <p:cNvSpPr txBox="1">
            <a:spLocks/>
          </p:cNvSpPr>
          <p:nvPr/>
        </p:nvSpPr>
        <p:spPr bwMode="auto">
          <a:xfrm>
            <a:off x="460705" y="1384377"/>
            <a:ext cx="11324316" cy="485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n-US" b="1">
                <a:solidFill>
                  <a:srgbClr val="0070C0"/>
                </a:solidFill>
                <a:latin typeface="Calibri"/>
              </a:rPr>
              <a:t>National EO mission data</a:t>
            </a:r>
          </a:p>
          <a:p>
            <a:pPr lvl="1">
              <a:buFont typeface="Symbol" panose="05050102010706020507" pitchFamily="18" charset="2"/>
              <a:buChar char="-"/>
              <a:defRPr/>
            </a:pPr>
            <a:r>
              <a:rPr lang="en-US">
                <a:latin typeface="Calibri"/>
              </a:rPr>
              <a:t>E.g. SRTM X-SAR, TerraSAR-X, TanDEM-X, EnMAP</a:t>
            </a:r>
          </a:p>
          <a:p>
            <a:pPr lvl="1">
              <a:buFont typeface="Symbol" panose="05050102010706020507" pitchFamily="18" charset="2"/>
              <a:buChar char="-"/>
              <a:defRPr/>
            </a:pPr>
            <a:r>
              <a:rPr lang="en-US">
                <a:latin typeface="Calibri"/>
              </a:rPr>
              <a:t>Raw/Level 0 data always; higher level data/intermediate products tbd. for future missions</a:t>
            </a:r>
          </a:p>
          <a:p>
            <a:pPr lvl="1">
              <a:buFont typeface="Symbol" panose="05050102010706020507" pitchFamily="18" charset="2"/>
              <a:buChar char="-"/>
              <a:defRPr/>
            </a:pPr>
            <a:r>
              <a:rPr lang="en-US">
                <a:latin typeface="Calibri"/>
              </a:rPr>
              <a:t>Aiming at full geo-redundancy, i.e. 1 copy each in Oberpfaffenhofen and Neustrelitz </a:t>
            </a:r>
            <a:r>
              <a:rPr lang="en-US">
                <a:latin typeface="Calibri"/>
                <a:sym typeface="Wingdings" panose="05000000000000000000" pitchFamily="2" charset="2"/>
              </a:rPr>
              <a:t></a:t>
            </a:r>
            <a:r>
              <a:rPr lang="en-US">
                <a:latin typeface="Calibri"/>
              </a:rPr>
              <a:t> e.g. EnMAP</a:t>
            </a: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n-US" b="1">
                <a:solidFill>
                  <a:srgbClr val="0070C0"/>
                </a:solidFill>
                <a:latin typeface="Calibri"/>
              </a:rPr>
              <a:t>International EO data of DLR scientific interest</a:t>
            </a:r>
          </a:p>
          <a:p>
            <a:pPr lvl="1">
              <a:buFont typeface="Symbol" panose="05050102010706020507" pitchFamily="18" charset="2"/>
              <a:buChar char="-"/>
              <a:defRPr/>
            </a:pPr>
            <a:r>
              <a:rPr lang="en-US">
                <a:latin typeface="Calibri"/>
              </a:rPr>
              <a:t>E.g. daily AVHRR 1km data over Europe since 1980s</a:t>
            </a:r>
          </a:p>
          <a:p>
            <a:pPr lvl="1">
              <a:buFont typeface="Symbol" panose="05050102010706020507" pitchFamily="18" charset="2"/>
              <a:buChar char="-"/>
              <a:defRPr/>
            </a:pPr>
            <a:r>
              <a:rPr lang="en-US">
                <a:latin typeface="Calibri"/>
              </a:rPr>
              <a:t>Currently two copies at one site (either OP or NZ) in different buildings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n-US" b="1">
                <a:solidFill>
                  <a:srgbClr val="0070C0"/>
                </a:solidFill>
                <a:latin typeface="Calibri"/>
              </a:rPr>
              <a:t>Copernicus Sentinel user level data</a:t>
            </a:r>
          </a:p>
          <a:p>
            <a:pPr lvl="1">
              <a:buFont typeface="Symbol" panose="05050102010706020507" pitchFamily="18" charset="2"/>
              <a:buChar char="-"/>
              <a:defRPr/>
            </a:pPr>
            <a:r>
              <a:rPr lang="en-US">
                <a:latin typeface="Calibri"/>
              </a:rPr>
              <a:t>Sentinel-1, -2, -3 OLCI, -5P; most product types, complete time stack, curated (gap filling, traceability in future) </a:t>
            </a:r>
          </a:p>
          <a:p>
            <a:pPr lvl="1">
              <a:buFont typeface="Symbol" panose="05050102010706020507" pitchFamily="18" charset="2"/>
              <a:buChar char="-"/>
              <a:defRPr/>
            </a:pPr>
            <a:r>
              <a:rPr lang="en-US">
                <a:latin typeface="Calibri"/>
              </a:rPr>
              <a:t>Sentinel-2 collection 1 reprocessed data; deletion of previous S2 baselines tbd.  (approx. 11 PB)</a:t>
            </a:r>
          </a:p>
          <a:p>
            <a:pPr lvl="1">
              <a:buFont typeface="Symbol" panose="05050102010706020507" pitchFamily="18" charset="2"/>
              <a:buChar char="-"/>
              <a:defRPr/>
            </a:pPr>
            <a:r>
              <a:rPr lang="en-US">
                <a:latin typeface="Calibri"/>
              </a:rPr>
              <a:t>Only 1 copy in LTA for some (“working copy” on HPC platform)</a:t>
            </a:r>
          </a:p>
          <a:p>
            <a:pPr marL="446400" lvl="1" indent="0">
              <a:buNone/>
              <a:defRPr/>
            </a:pPr>
            <a:r>
              <a:rPr lang="en-US">
                <a:latin typeface="Calibri"/>
                <a:sym typeface="Wingdings" panose="05000000000000000000" pitchFamily="2" charset="2"/>
              </a:rPr>
              <a:t> Across-agency coordination of Copernicus user level data archives would be useful</a:t>
            </a:r>
            <a:endParaRPr lang="en-US">
              <a:latin typeface="Calibri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n-US" b="1">
                <a:solidFill>
                  <a:srgbClr val="0070C0"/>
                </a:solidFill>
                <a:latin typeface="Calibri"/>
              </a:rPr>
              <a:t>In-house regional and global spatial information products</a:t>
            </a:r>
          </a:p>
          <a:p>
            <a:pPr lvl="1">
              <a:buFont typeface="Symbol" panose="05050102010706020507" pitchFamily="18" charset="2"/>
              <a:buChar char="-"/>
              <a:defRPr/>
            </a:pPr>
            <a:r>
              <a:rPr lang="en-US">
                <a:latin typeface="Calibri"/>
              </a:rPr>
              <a:t>E.g. Global Urban Footprint, Global Snow Pack, Global Water Pack, AVHRR curation L2, L3 products (“Timeline”), ...</a:t>
            </a:r>
          </a:p>
          <a:p>
            <a:pPr lvl="1">
              <a:buFont typeface="Symbol" panose="05050102010706020507" pitchFamily="18" charset="2"/>
              <a:buChar char="-"/>
              <a:defRPr/>
            </a:pPr>
            <a:r>
              <a:rPr lang="en-US">
                <a:latin typeface="Calibri"/>
              </a:rPr>
              <a:t>Focus on access (visualization, download)</a:t>
            </a:r>
          </a:p>
          <a:p>
            <a:pPr lvl="1">
              <a:buFont typeface="Symbol" panose="05050102010706020507" pitchFamily="18" charset="2"/>
              <a:buChar char="-"/>
              <a:defRPr/>
            </a:pPr>
            <a:r>
              <a:rPr lang="en-US">
                <a:latin typeface="Calibri"/>
              </a:rPr>
              <a:t>LTA: file based or with simple product model</a:t>
            </a:r>
            <a:r>
              <a:rPr lang="en-US">
                <a:solidFill>
                  <a:prstClr val="black"/>
                </a:solidFill>
                <a:latin typeface="Calibri"/>
              </a:rPr>
              <a:t> (similar to ESA EO-SIP)</a:t>
            </a:r>
            <a:endParaRPr lang="en-US">
              <a:latin typeface="Calibri"/>
            </a:endParaRPr>
          </a:p>
          <a:p>
            <a:pPr marL="0" indent="0">
              <a:buClr>
                <a:srgbClr val="0070C0"/>
              </a:buClr>
              <a:buNone/>
              <a:defRPr/>
            </a:pPr>
            <a:endParaRPr lang="en-US" b="1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8" name="Slide Number Placeholder 14">
            <a:extLst>
              <a:ext uri="{FF2B5EF4-FFF2-40B4-BE49-F238E27FC236}">
                <a16:creationId xmlns:a16="http://schemas.microsoft.com/office/drawing/2014/main" id="{5AF57CF8-416E-431C-BC61-D8B51C6339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86000" y="126000"/>
            <a:ext cx="1044000" cy="144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t>DLR.de  •  Slide </a:t>
            </a:r>
            <a:fld id="{A5AC3FBE-A647-41C9-A8C3-4435ED4FC895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Arial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851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 2">
            <a:extLst>
              <a:ext uri="{FF2B5EF4-FFF2-40B4-BE49-F238E27FC236}">
                <a16:creationId xmlns:a16="http://schemas.microsoft.com/office/drawing/2014/main" id="{40A588D5-86F1-4923-B6B4-E2E05FF8F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04" y="439299"/>
            <a:ext cx="8949995" cy="738000"/>
          </a:xfrm>
        </p:spPr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Archived Data Format/Packaging</a:t>
            </a:r>
            <a:endParaRPr lang="en-US" sz="20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51975A3-9A70-4F29-92F8-963494D481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29999" y="126000"/>
            <a:ext cx="10177200" cy="144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DLR Archive Technology and Trends  -  K.Molch  -  CEOS-WGISS #54  -  4 October 2022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6D990F3D-CF44-4FDE-B52C-6E734A5C29D3}"/>
              </a:ext>
            </a:extLst>
          </p:cNvPr>
          <p:cNvSpPr txBox="1">
            <a:spLocks/>
          </p:cNvSpPr>
          <p:nvPr/>
        </p:nvSpPr>
        <p:spPr bwMode="auto">
          <a:xfrm>
            <a:off x="460705" y="1384377"/>
            <a:ext cx="9021433" cy="405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n-US">
                <a:latin typeface="Calibri"/>
              </a:rPr>
              <a:t>Data model for ingestion into data management database (“Product Library”) specifically designed for each new collection</a:t>
            </a: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endParaRPr lang="en-US">
              <a:latin typeface="Calibri"/>
            </a:endParaRP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n-US">
                <a:latin typeface="Calibri"/>
              </a:rPr>
              <a:t>Simple standardized data model (similar to ESA EO-SIP) also used</a:t>
            </a: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endParaRPr lang="en-US">
              <a:latin typeface="Calibri"/>
            </a:endParaRP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n-US">
                <a:latin typeface="Calibri"/>
              </a:rPr>
              <a:t>Taxonomy: collection </a:t>
            </a:r>
            <a:r>
              <a:rPr lang="en-US">
                <a:latin typeface="Calibri"/>
                <a:sym typeface="Wingdings" panose="05000000000000000000" pitchFamily="2" charset="2"/>
              </a:rPr>
              <a:t></a:t>
            </a:r>
            <a:r>
              <a:rPr lang="en-US">
                <a:latin typeface="Calibri"/>
              </a:rPr>
              <a:t> products </a:t>
            </a:r>
            <a:r>
              <a:rPr lang="en-US">
                <a:latin typeface="Calibri"/>
                <a:sym typeface="Wingdings" panose="05000000000000000000" pitchFamily="2" charset="2"/>
              </a:rPr>
              <a:t></a:t>
            </a:r>
            <a:r>
              <a:rPr lang="en-US">
                <a:latin typeface="Calibri"/>
              </a:rPr>
              <a:t> components (primary data, quicklook(s), metadata) </a:t>
            </a:r>
            <a:r>
              <a:rPr lang="en-US">
                <a:latin typeface="Calibri"/>
                <a:sym typeface="Wingdings" panose="05000000000000000000" pitchFamily="2" charset="2"/>
              </a:rPr>
              <a:t></a:t>
            </a:r>
            <a:r>
              <a:rPr lang="en-US">
                <a:latin typeface="Calibri"/>
              </a:rPr>
              <a:t> files (any format)</a:t>
            </a: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endParaRPr lang="en-US">
              <a:latin typeface="Calibri"/>
            </a:endParaRP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n-US">
                <a:latin typeface="Calibri"/>
              </a:rPr>
              <a:t>Metadata and quicklook components used for populating catalog</a:t>
            </a: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endParaRPr lang="en-US">
              <a:latin typeface="Calibri"/>
            </a:endParaRP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n-US">
                <a:latin typeface="Calibri"/>
              </a:rPr>
              <a:t>For use on platforms (internal, external): either file based or processed to ARD in cloud-optimized formats for direct use</a:t>
            </a: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endParaRPr lang="en-US">
              <a:latin typeface="Calibri"/>
            </a:endParaRP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endParaRPr lang="en-US">
              <a:latin typeface="Calibri"/>
            </a:endParaRPr>
          </a:p>
        </p:txBody>
      </p:sp>
      <p:sp>
        <p:nvSpPr>
          <p:cNvPr id="18" name="Slide Number Placeholder 14">
            <a:extLst>
              <a:ext uri="{FF2B5EF4-FFF2-40B4-BE49-F238E27FC236}">
                <a16:creationId xmlns:a16="http://schemas.microsoft.com/office/drawing/2014/main" id="{5AF57CF8-416E-431C-BC61-D8B51C6339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86000" y="126000"/>
            <a:ext cx="1044000" cy="144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t>DLR.de  •  Slide </a:t>
            </a:r>
            <a:fld id="{A5AC3FBE-A647-41C9-A8C3-4435ED4FC895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Arial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539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 2">
            <a:extLst>
              <a:ext uri="{FF2B5EF4-FFF2-40B4-BE49-F238E27FC236}">
                <a16:creationId xmlns:a16="http://schemas.microsoft.com/office/drawing/2014/main" id="{40A588D5-86F1-4923-B6B4-E2E05FF8F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04" y="439299"/>
            <a:ext cx="8949995" cy="738000"/>
          </a:xfrm>
        </p:spPr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Archive Volume and Trends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51975A3-9A70-4F29-92F8-963494D481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29999" y="126000"/>
            <a:ext cx="10177200" cy="144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DLR Archive Technology and Trends  -  K.Molch  -  CEOS-WGISS #54  -  4 October 2022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Slide Number Placeholder 14">
            <a:extLst>
              <a:ext uri="{FF2B5EF4-FFF2-40B4-BE49-F238E27FC236}">
                <a16:creationId xmlns:a16="http://schemas.microsoft.com/office/drawing/2014/main" id="{5AF57CF8-416E-431C-BC61-D8B51C6339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86000" y="126000"/>
            <a:ext cx="1044000" cy="144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t>DLR.de  •  Slide </a:t>
            </a:r>
            <a:fld id="{A5AC3FBE-A647-41C9-A8C3-4435ED4FC895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Arial" charset="0"/>
              <a:ea typeface="ヒラギノ角ゴ Pro W3" charset="-128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CB0A0D-0AA4-4F14-8915-FC3E0C651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27" y="909514"/>
            <a:ext cx="10296649" cy="530967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37FAAE-6E5F-424E-ACA3-BD067CF26663}"/>
              </a:ext>
            </a:extLst>
          </p:cNvPr>
          <p:cNvCxnSpPr/>
          <p:nvPr/>
        </p:nvCxnSpPr>
        <p:spPr>
          <a:xfrm>
            <a:off x="6601643" y="1754697"/>
            <a:ext cx="0" cy="4104456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DB6D0A2-B314-4825-A1DC-F928523843DF}"/>
              </a:ext>
            </a:extLst>
          </p:cNvPr>
          <p:cNvSpPr txBox="1"/>
          <p:nvPr/>
        </p:nvSpPr>
        <p:spPr>
          <a:xfrm>
            <a:off x="6368673" y="1522989"/>
            <a:ext cx="44223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Today</a:t>
            </a:r>
            <a:endParaRPr lang="de-DE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CA7743C-C3CA-4DDB-B2BE-9A49A9EEA8D3}"/>
              </a:ext>
            </a:extLst>
          </p:cNvPr>
          <p:cNvSpPr txBox="1">
            <a:spLocks/>
          </p:cNvSpPr>
          <p:nvPr/>
        </p:nvSpPr>
        <p:spPr>
          <a:xfrm>
            <a:off x="1616641" y="1617419"/>
            <a:ext cx="3510339" cy="142346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>
            <a:lvl1pPr marL="180000" indent="-180000" algn="l" defTabSz="914400" rtl="0" eaLnBrk="1" latinLnBrk="0" hangingPunct="1">
              <a:spcBef>
                <a:spcPts val="1200"/>
              </a:spcBef>
              <a:spcAft>
                <a:spcPts val="600"/>
              </a:spcAft>
              <a:buFont typeface="Corbel" panose="020B0503020204020204" pitchFamily="34" charset="0"/>
              <a:buChar char="–"/>
              <a:defRPr lang="de-DE" sz="2000" b="0" kern="1200" noProof="0" dirty="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GB" sz="1600">
                <a:latin typeface="+mn-lt"/>
              </a:rPr>
              <a:t>&gt; 50 petabytes</a:t>
            </a:r>
          </a:p>
          <a:p>
            <a:pPr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GB" sz="1600">
                <a:latin typeface="+mn-lt"/>
              </a:rPr>
              <a:t>&gt; 40 EO missions</a:t>
            </a:r>
          </a:p>
          <a:p>
            <a:pPr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GB" sz="1600">
                <a:latin typeface="+mn-lt"/>
              </a:rPr>
              <a:t>&gt; 360 “collections” i.e. product types</a:t>
            </a:r>
          </a:p>
          <a:p>
            <a:pPr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GB" sz="1600">
                <a:latin typeface="+mn-lt"/>
              </a:rPr>
              <a:t>&gt; 64 million products</a:t>
            </a:r>
          </a:p>
        </p:txBody>
      </p:sp>
    </p:spTree>
    <p:extLst>
      <p:ext uri="{BB962C8B-B14F-4D97-AF65-F5344CB8AC3E}">
        <p14:creationId xmlns:p14="http://schemas.microsoft.com/office/powerpoint/2010/main" val="2554378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 2">
            <a:extLst>
              <a:ext uri="{FF2B5EF4-FFF2-40B4-BE49-F238E27FC236}">
                <a16:creationId xmlns:a16="http://schemas.microsoft.com/office/drawing/2014/main" id="{40A588D5-86F1-4923-B6B4-E2E05FF8F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04" y="439299"/>
            <a:ext cx="8949995" cy="738000"/>
          </a:xfrm>
        </p:spPr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Challenges and Needs</a:t>
            </a:r>
            <a:endParaRPr lang="en-US" sz="20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51975A3-9A70-4F29-92F8-963494D481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29999" y="126000"/>
            <a:ext cx="10177200" cy="144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DLR Archive Technology and Trends  -  K.Molch  -  CEOS-WGISS #54  -  4 October 2022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6D990F3D-CF44-4FDE-B52C-6E734A5C29D3}"/>
              </a:ext>
            </a:extLst>
          </p:cNvPr>
          <p:cNvSpPr txBox="1">
            <a:spLocks/>
          </p:cNvSpPr>
          <p:nvPr/>
        </p:nvSpPr>
        <p:spPr bwMode="auto">
          <a:xfrm>
            <a:off x="460705" y="1384377"/>
            <a:ext cx="10029370" cy="405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n-US">
                <a:latin typeface="Calibri"/>
              </a:rPr>
              <a:t>Manageing multiple data copies, versions, and formats across LTA and various online storage systems (terrabyte, IDA, Geoservice) </a:t>
            </a:r>
            <a:r>
              <a:rPr lang="en-US">
                <a:latin typeface="Calibri"/>
                <a:sym typeface="Wingdings" panose="05000000000000000000" pitchFamily="2" charset="2"/>
              </a:rPr>
              <a:t></a:t>
            </a:r>
            <a:r>
              <a:rPr lang="en-US">
                <a:latin typeface="Calibri"/>
              </a:rPr>
              <a:t> internal inventory at collection (/layer) level</a:t>
            </a: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endParaRPr lang="en-US">
              <a:latin typeface="Calibri"/>
            </a:endParaRP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n-US">
                <a:latin typeface="Calibri"/>
              </a:rPr>
              <a:t>Tracking provenance; making the information available to users </a:t>
            </a: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endParaRPr lang="en-US">
              <a:latin typeface="Calibri"/>
            </a:endParaRP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n-US">
                <a:latin typeface="Calibri"/>
              </a:rPr>
              <a:t>Managing multiple collection and product catalogs (ISO, EOWEB-PL, STAC) exposed internally/externally via different interfaces </a:t>
            </a:r>
            <a:r>
              <a:rPr lang="en-US">
                <a:latin typeface="Calibri"/>
                <a:sym typeface="Wingdings" panose="05000000000000000000" pitchFamily="2" charset="2"/>
              </a:rPr>
              <a:t> “</a:t>
            </a:r>
            <a:r>
              <a:rPr lang="en-US">
                <a:latin typeface="Calibri"/>
              </a:rPr>
              <a:t>Master catalog” envisaged for new Online Data Management System (ODMS)</a:t>
            </a: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endParaRPr lang="en-US">
              <a:latin typeface="Calibri"/>
            </a:endParaRP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n-US">
                <a:latin typeface="Calibri"/>
              </a:rPr>
              <a:t>Large and growing datasets of global interest, e.g. Sentinel user level data </a:t>
            </a:r>
          </a:p>
          <a:p>
            <a:pPr lvl="1">
              <a:buFont typeface="Symbol" panose="05050102010706020507" pitchFamily="18" charset="2"/>
              <a:buChar char="-"/>
              <a:defRPr/>
            </a:pPr>
            <a:r>
              <a:rPr lang="en-US">
                <a:latin typeface="Calibri"/>
              </a:rPr>
              <a:t>Coordination of archive data holdings across agencies would seem useful</a:t>
            </a:r>
          </a:p>
          <a:p>
            <a:pPr lvl="1">
              <a:buFont typeface="Symbol" panose="05050102010706020507" pitchFamily="18" charset="2"/>
              <a:buChar char="-"/>
              <a:defRPr/>
            </a:pPr>
            <a:r>
              <a:rPr lang="en-US">
                <a:latin typeface="Calibri"/>
              </a:rPr>
              <a:t>Can we achieve redundancy of curated “authentic copies” across agencies - including consistency checks, defined interfaces?</a:t>
            </a: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endParaRPr lang="en-US">
              <a:latin typeface="Calibri"/>
            </a:endParaRPr>
          </a:p>
        </p:txBody>
      </p:sp>
      <p:sp>
        <p:nvSpPr>
          <p:cNvPr id="18" name="Slide Number Placeholder 14">
            <a:extLst>
              <a:ext uri="{FF2B5EF4-FFF2-40B4-BE49-F238E27FC236}">
                <a16:creationId xmlns:a16="http://schemas.microsoft.com/office/drawing/2014/main" id="{5AF57CF8-416E-431C-BC61-D8B51C6339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86000" y="126000"/>
            <a:ext cx="1044000" cy="144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t>DLR.de  •  Slide </a:t>
            </a:r>
            <a:fld id="{A5AC3FBE-A647-41C9-A8C3-4435ED4FC895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Arial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943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DLR_Presentations\Archive_TapeLibrary\DSC02491.JPG">
            <a:extLst>
              <a:ext uri="{FF2B5EF4-FFF2-40B4-BE49-F238E27FC236}">
                <a16:creationId xmlns:a16="http://schemas.microsoft.com/office/drawing/2014/main" id="{8E55D851-300B-4C32-BC23-88C63AC5C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0" b="437"/>
          <a:stretch/>
        </p:blipFill>
        <p:spPr bwMode="auto">
          <a:xfrm>
            <a:off x="-1" y="0"/>
            <a:ext cx="1219482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C3AB96E2-3592-4C04-A0D6-9858B2440C19}"/>
              </a:ext>
            </a:extLst>
          </p:cNvPr>
          <p:cNvSpPr txBox="1">
            <a:spLocks/>
          </p:cNvSpPr>
          <p:nvPr/>
        </p:nvSpPr>
        <p:spPr bwMode="auto">
          <a:xfrm>
            <a:off x="6099175" y="0"/>
            <a:ext cx="6095646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0000"/>
                </a:scheme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 vert="horz" wrap="square" lIns="180000" tIns="288000" rIns="360000" bIns="288000" numCol="1" anchor="b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7303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272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44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16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88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Tx/>
              <a:buNone/>
            </a:pPr>
            <a:r>
              <a:rPr lang="de-DE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very much </a:t>
            </a:r>
          </a:p>
          <a:p>
            <a:pPr marL="0" indent="0" algn="r">
              <a:buFontTx/>
              <a:buNone/>
            </a:pPr>
            <a:r>
              <a:rPr lang="de-DE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  <a:p>
            <a:pPr marL="0" indent="0" algn="r">
              <a:buFontTx/>
              <a:buNone/>
            </a:pPr>
            <a:endParaRPr lang="de-DE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FontTx/>
              <a:buNone/>
            </a:pPr>
            <a:endParaRPr lang="de-DE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FontTx/>
              <a:buNone/>
            </a:pPr>
            <a:endParaRPr lang="de-DE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FontTx/>
              <a:buNone/>
            </a:pPr>
            <a:endParaRPr lang="de-DE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FontTx/>
              <a:buNone/>
            </a:pPr>
            <a:endParaRPr lang="de-DE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FontTx/>
              <a:buNone/>
            </a:pPr>
            <a:endParaRPr lang="de-DE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FontTx/>
              <a:buNone/>
            </a:pPr>
            <a:r>
              <a:rPr lang="de-DE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Katrin Molch</a:t>
            </a:r>
          </a:p>
          <a:p>
            <a:pPr marL="0" indent="0" algn="r">
              <a:buFontTx/>
              <a:buNone/>
            </a:pPr>
            <a:r>
              <a:rPr lang="de-DE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DLR Earth Observation Center</a:t>
            </a:r>
          </a:p>
          <a:p>
            <a:pPr marL="0" indent="0" algn="r">
              <a:buFontTx/>
              <a:buNone/>
            </a:pPr>
            <a:r>
              <a:rPr lang="de-DE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Katrin.Molch@dlr.de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3244A-C6C2-43E5-A758-0319945EA6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DLR Archive Technology and Trends  -  K.Molch  -  CEOS-WGISS #54  -  4 October 2022</a:t>
            </a:r>
            <a:endParaRPr lang="en-GB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AA3A4-F129-49A7-8F58-EA15FF4756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04540249"/>
      </p:ext>
    </p:extLst>
  </p:cSld>
  <p:clrMapOvr>
    <a:masterClrMapping/>
  </p:clrMapOvr>
</p:sld>
</file>

<file path=ppt/theme/theme1.xml><?xml version="1.0" encoding="utf-8"?>
<a:theme xmlns:a="http://schemas.openxmlformats.org/drawingml/2006/main" name="DLR-Präsentation 16:9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DLR-Präsentation 16:9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A10E0A5B-51D0-4A24-862C-0D9D8D0E9658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1133</Words>
  <Application>Microsoft Office PowerPoint</Application>
  <PresentationFormat>Custom</PresentationFormat>
  <Paragraphs>134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Symbol</vt:lpstr>
      <vt:lpstr>Wingdings</vt:lpstr>
      <vt:lpstr>ヒラギノ角ゴ Pro W3</vt:lpstr>
      <vt:lpstr>DLR-Präsentation 16:9 Englisch</vt:lpstr>
      <vt:lpstr>1_DLR-Präsentation 16:9 Englisch</vt:lpstr>
      <vt:lpstr>DLR Current Archiving Technology and Future Trends </vt:lpstr>
      <vt:lpstr>Executive Summary DLR Archiving Technology and Future Trends</vt:lpstr>
      <vt:lpstr>Archiving Technology, Media, and Infrastructure Status and Evolution</vt:lpstr>
      <vt:lpstr>Operations Concept, Data Flows, and Processes Then and Now</vt:lpstr>
      <vt:lpstr>Archiving policy and archives content What is being archived in LTA?</vt:lpstr>
      <vt:lpstr>Archived Data Format/Packaging</vt:lpstr>
      <vt:lpstr>Archive Volume and Trends</vt:lpstr>
      <vt:lpstr>Challenges and Needs</vt:lpstr>
      <vt:lpstr>PowerPoint Presentation</vt:lpstr>
    </vt:vector>
  </TitlesOfParts>
  <Company>DLR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Lorerumetur acipitis am rest et  explabore expliam, tem quis et ut enisto</dc:title>
  <dc:creator>Molch, Katrin</dc:creator>
  <cp:lastModifiedBy>Molch, Katrin</cp:lastModifiedBy>
  <cp:revision>139</cp:revision>
  <dcterms:created xsi:type="dcterms:W3CDTF">2012-06-19T06:51:55Z</dcterms:created>
  <dcterms:modified xsi:type="dcterms:W3CDTF">2022-10-04T04:50:48Z</dcterms:modified>
</cp:coreProperties>
</file>