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8"/>
  </p:notesMasterIdLst>
  <p:sldIdLst>
    <p:sldId id="263" r:id="rId2"/>
    <p:sldId id="264" r:id="rId3"/>
    <p:sldId id="273" r:id="rId4"/>
    <p:sldId id="272" r:id="rId5"/>
    <p:sldId id="268" r:id="rId6"/>
    <p:sldId id="269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043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780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651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90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761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491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WGISS-54, 4-7 October 2022</a:t>
            </a:r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99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7046237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7500" dirty="0" smtClean="0"/>
              <a:t>CNES Archive </a:t>
            </a:r>
            <a:r>
              <a:rPr lang="en-US" sz="7500" dirty="0"/>
              <a:t>Technology and Future Trends</a:t>
            </a:r>
            <a:endParaRPr sz="7500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Johan Aussenac, CNES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1"/>
                </a:solidFill>
              </a:rPr>
              <a:t>Richard Moreno, CNES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ID: </a:t>
            </a:r>
            <a:r>
              <a:rPr lang="en-GB" sz="18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2022.10.04_14.10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Tokyo, Japan (JAXA)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3-7 </a:t>
            </a:r>
            <a:r>
              <a:rPr lang="en-GB" sz="1800" b="1" dirty="0">
                <a:solidFill>
                  <a:schemeClr val="accent1"/>
                </a:solidFill>
              </a:rPr>
              <a:t>Octo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ber 2022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324" y="0"/>
            <a:ext cx="1616676" cy="161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4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94019" y="103248"/>
            <a:ext cx="93906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3200" dirty="0" err="1">
                <a:solidFill>
                  <a:schemeClr val="lt1"/>
                </a:solidFill>
              </a:rPr>
              <a:t>Datalake</a:t>
            </a:r>
            <a:r>
              <a:rPr lang="en-GB" sz="3200" dirty="0">
                <a:solidFill>
                  <a:schemeClr val="lt1"/>
                </a:solidFill>
              </a:rPr>
              <a:t> Objective</a:t>
            </a:r>
            <a:endParaRPr sz="1050"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574687" y="2098476"/>
            <a:ext cx="111120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lvl="0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2400" dirty="0" smtClean="0">
                <a:solidFill>
                  <a:schemeClr val="dk1"/>
                </a:solidFill>
              </a:rPr>
              <a:t>CNES is currently installing a new </a:t>
            </a:r>
            <a:r>
              <a:rPr lang="en-US" sz="2400" dirty="0" err="1" smtClean="0">
                <a:solidFill>
                  <a:schemeClr val="dk1"/>
                </a:solidFill>
              </a:rPr>
              <a:t>Datalake</a:t>
            </a:r>
            <a:r>
              <a:rPr lang="en-US" sz="2400" dirty="0" smtClean="0">
                <a:solidFill>
                  <a:schemeClr val="dk1"/>
                </a:solidFill>
              </a:rPr>
              <a:t> in its Toulouse premise</a:t>
            </a:r>
          </a:p>
          <a:p>
            <a:pPr marL="214313" lvl="0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2400" dirty="0" smtClean="0">
                <a:solidFill>
                  <a:schemeClr val="dk1"/>
                </a:solidFill>
              </a:rPr>
              <a:t>This </a:t>
            </a:r>
            <a:r>
              <a:rPr lang="en-US" sz="2400" dirty="0" err="1" smtClean="0">
                <a:solidFill>
                  <a:schemeClr val="dk1"/>
                </a:solidFill>
              </a:rPr>
              <a:t>datalake</a:t>
            </a:r>
            <a:r>
              <a:rPr lang="en-US" sz="2400" dirty="0" smtClean="0">
                <a:solidFill>
                  <a:schemeClr val="dk1"/>
                </a:solidFill>
              </a:rPr>
              <a:t> will embark the next CNES long term archive</a:t>
            </a:r>
            <a:endParaRPr lang="en-US" sz="2400" dirty="0" smtClean="0">
              <a:solidFill>
                <a:schemeClr val="dk1"/>
              </a:solidFill>
            </a:endParaRPr>
          </a:p>
          <a:p>
            <a:pPr marL="214313" lvl="0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endParaRPr lang="en-US" sz="2400" dirty="0">
              <a:solidFill>
                <a:schemeClr val="dk1"/>
              </a:solidFill>
            </a:endParaRPr>
          </a:p>
          <a:p>
            <a:pPr marL="214313" lvl="0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2400" dirty="0" smtClean="0">
                <a:solidFill>
                  <a:schemeClr val="dk1"/>
                </a:solidFill>
              </a:rPr>
              <a:t>We will present this </a:t>
            </a:r>
            <a:r>
              <a:rPr lang="en-US" sz="2400" dirty="0" err="1" smtClean="0">
                <a:solidFill>
                  <a:schemeClr val="dk1"/>
                </a:solidFill>
              </a:rPr>
              <a:t>Datalake</a:t>
            </a:r>
            <a:r>
              <a:rPr lang="en-US" sz="2400" dirty="0" smtClean="0">
                <a:solidFill>
                  <a:schemeClr val="dk1"/>
                </a:solidFill>
              </a:rPr>
              <a:t> and focus on the technologies and principles used for Long </a:t>
            </a:r>
            <a:r>
              <a:rPr lang="en-US" sz="2400" dirty="0" err="1" smtClean="0">
                <a:solidFill>
                  <a:schemeClr val="dk1"/>
                </a:solidFill>
              </a:rPr>
              <a:t>Terme</a:t>
            </a:r>
            <a:r>
              <a:rPr lang="en-US" sz="2400" dirty="0" smtClean="0">
                <a:solidFill>
                  <a:schemeClr val="dk1"/>
                </a:solidFill>
              </a:rPr>
              <a:t> Archive.</a:t>
            </a:r>
            <a:endParaRPr lang="en-US" sz="2400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8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94019" y="103248"/>
            <a:ext cx="93906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3200" dirty="0" smtClean="0">
                <a:solidFill>
                  <a:schemeClr val="lt1"/>
                </a:solidFill>
              </a:rPr>
              <a:t>Summary</a:t>
            </a:r>
            <a:endParaRPr sz="1050"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339909" y="1332357"/>
            <a:ext cx="11112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lvl="0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dirty="0" smtClean="0">
                <a:solidFill>
                  <a:schemeClr val="dk1"/>
                </a:solidFill>
              </a:rPr>
              <a:t>New </a:t>
            </a:r>
            <a:r>
              <a:rPr lang="en-US" sz="1600" dirty="0">
                <a:solidFill>
                  <a:schemeClr val="dk1"/>
                </a:solidFill>
              </a:rPr>
              <a:t>Spatial and Scientific Data storage to improve Data analysis in CNES </a:t>
            </a:r>
          </a:p>
          <a:p>
            <a:pPr marL="43200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dk1"/>
                </a:solidFill>
              </a:rPr>
              <a:t>CNES </a:t>
            </a:r>
            <a:r>
              <a:rPr lang="en-US" sz="1600" dirty="0">
                <a:solidFill>
                  <a:schemeClr val="dk1"/>
                </a:solidFill>
              </a:rPr>
              <a:t>internal Datasets : </a:t>
            </a:r>
          </a:p>
          <a:p>
            <a:pPr marL="57600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 err="1" smtClean="0">
                <a:solidFill>
                  <a:schemeClr val="dk1"/>
                </a:solidFill>
              </a:rPr>
              <a:t>Centralised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>
                <a:solidFill>
                  <a:schemeClr val="dk1"/>
                </a:solidFill>
              </a:rPr>
              <a:t>storage solution for all projects</a:t>
            </a:r>
          </a:p>
          <a:p>
            <a:pPr marL="57600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 err="1" smtClean="0">
                <a:solidFill>
                  <a:schemeClr val="dk1"/>
                </a:solidFill>
              </a:rPr>
              <a:t>adress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volumetry</a:t>
            </a:r>
            <a:r>
              <a:rPr lang="en-US" sz="1600" dirty="0">
                <a:solidFill>
                  <a:schemeClr val="dk1"/>
                </a:solidFill>
              </a:rPr>
              <a:t> ramp-up for new project like SWOT, </a:t>
            </a:r>
            <a:r>
              <a:rPr lang="en-US" sz="1600" dirty="0" err="1">
                <a:solidFill>
                  <a:schemeClr val="dk1"/>
                </a:solidFill>
              </a:rPr>
              <a:t>GeoDataHub</a:t>
            </a:r>
            <a:r>
              <a:rPr lang="en-US" sz="1600" dirty="0">
                <a:solidFill>
                  <a:schemeClr val="dk1"/>
                </a:solidFill>
              </a:rPr>
              <a:t>,...</a:t>
            </a:r>
          </a:p>
          <a:p>
            <a:pPr marL="43200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dk1"/>
                </a:solidFill>
              </a:rPr>
              <a:t>External </a:t>
            </a:r>
            <a:r>
              <a:rPr lang="en-US" sz="1600" dirty="0">
                <a:solidFill>
                  <a:schemeClr val="dk1"/>
                </a:solidFill>
              </a:rPr>
              <a:t>Datasets: </a:t>
            </a:r>
          </a:p>
          <a:p>
            <a:pPr marL="576000" indent="-285750">
              <a:lnSpc>
                <a:spcPct val="150000"/>
              </a:lnSpc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 err="1" smtClean="0">
                <a:solidFill>
                  <a:schemeClr val="dk1"/>
                </a:solidFill>
              </a:rPr>
              <a:t>Centralised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>
                <a:solidFill>
                  <a:schemeClr val="dk1"/>
                </a:solidFill>
              </a:rPr>
              <a:t>storage to cache (copy) </a:t>
            </a:r>
            <a:r>
              <a:rPr lang="en-US" sz="1600" dirty="0" err="1">
                <a:solidFill>
                  <a:schemeClr val="dk1"/>
                </a:solidFill>
              </a:rPr>
              <a:t>usefull</a:t>
            </a:r>
            <a:r>
              <a:rPr lang="en-US" sz="1600" dirty="0">
                <a:solidFill>
                  <a:schemeClr val="dk1"/>
                </a:solidFill>
              </a:rPr>
              <a:t> datasets like the Sentinel products (PEPS platform)</a:t>
            </a:r>
          </a:p>
          <a:p>
            <a:pPr marL="576000" indent="-285750">
              <a:lnSpc>
                <a:spcPct val="150000"/>
              </a:lnSpc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dk1"/>
                </a:solidFill>
              </a:rPr>
              <a:t>Auxiliary </a:t>
            </a:r>
            <a:r>
              <a:rPr lang="en-US" sz="1600" dirty="0">
                <a:solidFill>
                  <a:schemeClr val="dk1"/>
                </a:solidFill>
              </a:rPr>
              <a:t>Data : Surface or Topography models, Weather, Orbit...</a:t>
            </a:r>
          </a:p>
          <a:p>
            <a:pPr marL="214313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dirty="0">
                <a:solidFill>
                  <a:schemeClr val="dk1"/>
                </a:solidFill>
              </a:rPr>
              <a:t>Data sharing between projects without duplication (Especially for Large Dataset)</a:t>
            </a:r>
          </a:p>
          <a:p>
            <a:pPr marL="214313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dirty="0">
                <a:solidFill>
                  <a:schemeClr val="dk1"/>
                </a:solidFill>
              </a:rPr>
              <a:t>Online datasets for </a:t>
            </a:r>
            <a:r>
              <a:rPr lang="en-US" sz="1600" dirty="0" err="1">
                <a:solidFill>
                  <a:schemeClr val="dk1"/>
                </a:solidFill>
              </a:rPr>
              <a:t>realtime</a:t>
            </a:r>
            <a:r>
              <a:rPr lang="en-US" sz="1600" dirty="0">
                <a:solidFill>
                  <a:schemeClr val="dk1"/>
                </a:solidFill>
              </a:rPr>
              <a:t> usage, Web access (not only diffusion), Parallel processing, </a:t>
            </a:r>
            <a:r>
              <a:rPr lang="en-US" sz="1600" dirty="0" err="1">
                <a:solidFill>
                  <a:schemeClr val="dk1"/>
                </a:solidFill>
              </a:rPr>
              <a:t>DataLabs</a:t>
            </a:r>
            <a:endParaRPr lang="en-US" sz="1600" dirty="0">
              <a:solidFill>
                <a:schemeClr val="dk1"/>
              </a:solidFill>
            </a:endParaRPr>
          </a:p>
          <a:p>
            <a:pPr marL="214313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dirty="0">
                <a:solidFill>
                  <a:schemeClr val="dk1"/>
                </a:solidFill>
              </a:rPr>
              <a:t>More collaboration and data sharing between institution : Data Grid for </a:t>
            </a:r>
            <a:r>
              <a:rPr lang="en-US" sz="1600" dirty="0" err="1">
                <a:solidFill>
                  <a:schemeClr val="dk1"/>
                </a:solidFill>
              </a:rPr>
              <a:t>DataTerra</a:t>
            </a:r>
            <a:r>
              <a:rPr lang="en-US" sz="1600" dirty="0">
                <a:solidFill>
                  <a:schemeClr val="dk1"/>
                </a:solidFill>
              </a:rPr>
              <a:t>/</a:t>
            </a:r>
            <a:r>
              <a:rPr lang="en-US" sz="1600" dirty="0" err="1">
                <a:solidFill>
                  <a:schemeClr val="dk1"/>
                </a:solidFill>
              </a:rPr>
              <a:t>GaiaData</a:t>
            </a:r>
            <a:r>
              <a:rPr lang="en-US" sz="1600" dirty="0">
                <a:solidFill>
                  <a:schemeClr val="dk1"/>
                </a:solidFill>
              </a:rPr>
              <a:t> (Use data where it is : data locality)</a:t>
            </a:r>
          </a:p>
          <a:p>
            <a:pPr marL="214313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dirty="0">
                <a:solidFill>
                  <a:schemeClr val="dk1"/>
                </a:solidFill>
              </a:rPr>
              <a:t>More interoperability through a </a:t>
            </a:r>
            <a:r>
              <a:rPr lang="en-US" sz="1600" dirty="0" err="1">
                <a:solidFill>
                  <a:schemeClr val="dk1"/>
                </a:solidFill>
              </a:rPr>
              <a:t>standardised</a:t>
            </a:r>
            <a:r>
              <a:rPr lang="en-US" sz="1600" dirty="0">
                <a:solidFill>
                  <a:schemeClr val="dk1"/>
                </a:solidFill>
              </a:rPr>
              <a:t> Object API (S3) with Glacier features</a:t>
            </a:r>
          </a:p>
        </p:txBody>
      </p:sp>
    </p:spTree>
    <p:extLst>
      <p:ext uri="{BB962C8B-B14F-4D97-AF65-F5344CB8AC3E}">
        <p14:creationId xmlns:p14="http://schemas.microsoft.com/office/powerpoint/2010/main" val="224243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94019" y="103248"/>
            <a:ext cx="93906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3200" dirty="0" err="1">
                <a:solidFill>
                  <a:schemeClr val="lt1"/>
                </a:solidFill>
              </a:rPr>
              <a:t>Datalake</a:t>
            </a:r>
            <a:r>
              <a:rPr lang="en-GB" sz="3200" dirty="0">
                <a:solidFill>
                  <a:schemeClr val="lt1"/>
                </a:solidFill>
              </a:rPr>
              <a:t> Objective</a:t>
            </a:r>
            <a:endParaRPr sz="1050"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339909" y="1332357"/>
            <a:ext cx="11112000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lvl="0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dirty="0" smtClean="0">
                <a:solidFill>
                  <a:schemeClr val="dk1"/>
                </a:solidFill>
              </a:rPr>
              <a:t>Designed </a:t>
            </a:r>
            <a:r>
              <a:rPr lang="en-US" sz="1600" dirty="0">
                <a:solidFill>
                  <a:schemeClr val="dk1"/>
                </a:solidFill>
              </a:rPr>
              <a:t>for high volume storage &gt; 100 </a:t>
            </a:r>
            <a:r>
              <a:rPr lang="en-US" sz="1600" dirty="0" err="1">
                <a:solidFill>
                  <a:schemeClr val="dk1"/>
                </a:solidFill>
              </a:rPr>
              <a:t>PiO</a:t>
            </a:r>
            <a:endParaRPr lang="en-US" sz="1600" dirty="0">
              <a:solidFill>
                <a:schemeClr val="dk1"/>
              </a:solidFill>
            </a:endParaRPr>
          </a:p>
          <a:p>
            <a:pPr marL="214313" lvl="0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dirty="0" smtClean="0">
                <a:solidFill>
                  <a:schemeClr val="dk1"/>
                </a:solidFill>
              </a:rPr>
              <a:t>All </a:t>
            </a:r>
            <a:r>
              <a:rPr lang="en-US" sz="1600" dirty="0">
                <a:solidFill>
                  <a:schemeClr val="dk1"/>
                </a:solidFill>
              </a:rPr>
              <a:t>users access </a:t>
            </a:r>
            <a:r>
              <a:rPr lang="en-US" sz="1600" dirty="0" err="1">
                <a:solidFill>
                  <a:schemeClr val="dk1"/>
                </a:solidFill>
              </a:rPr>
              <a:t>centralised</a:t>
            </a:r>
            <a:r>
              <a:rPr lang="en-US" sz="1600" dirty="0">
                <a:solidFill>
                  <a:schemeClr val="dk1"/>
                </a:solidFill>
              </a:rPr>
              <a:t> on the S3 Disk system (No direct access to Tiers3 like a classical HSM driving tape : Users need to stage data on tiers2) = Objective = Best performances for several concurrent user access (Tiers3 is not directly exposed to users)</a:t>
            </a:r>
          </a:p>
          <a:p>
            <a:pPr marL="214313" lvl="0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dirty="0" smtClean="0">
                <a:solidFill>
                  <a:schemeClr val="dk1"/>
                </a:solidFill>
              </a:rPr>
              <a:t>S3 </a:t>
            </a:r>
            <a:r>
              <a:rPr lang="en-US" sz="1600" dirty="0">
                <a:solidFill>
                  <a:schemeClr val="dk1"/>
                </a:solidFill>
              </a:rPr>
              <a:t>API on </a:t>
            </a:r>
            <a:r>
              <a:rPr lang="en-US" sz="1600" dirty="0" err="1">
                <a:solidFill>
                  <a:schemeClr val="dk1"/>
                </a:solidFill>
              </a:rPr>
              <a:t>Datalake</a:t>
            </a:r>
            <a:r>
              <a:rPr lang="en-US" sz="1600" dirty="0">
                <a:solidFill>
                  <a:schemeClr val="dk1"/>
                </a:solidFill>
              </a:rPr>
              <a:t> / POSIX only on the Application or processing: If user needs POSIX semantic / He has to retrieve Data on </a:t>
            </a:r>
            <a:r>
              <a:rPr lang="en-US" sz="1600" dirty="0" err="1">
                <a:solidFill>
                  <a:schemeClr val="dk1"/>
                </a:solidFill>
              </a:rPr>
              <a:t>datalake</a:t>
            </a:r>
            <a:r>
              <a:rPr lang="en-US" sz="1600" dirty="0">
                <a:solidFill>
                  <a:schemeClr val="dk1"/>
                </a:solidFill>
              </a:rPr>
              <a:t> and process on HPC or VM POSIX storage ((Parallel FS or Block Storage)</a:t>
            </a:r>
          </a:p>
          <a:p>
            <a:pPr marL="214313" lvl="0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dirty="0" smtClean="0">
                <a:solidFill>
                  <a:srgbClr val="002060"/>
                </a:solidFill>
              </a:rPr>
              <a:t>Long </a:t>
            </a:r>
            <a:r>
              <a:rPr lang="en-US" sz="1600" dirty="0">
                <a:solidFill>
                  <a:srgbClr val="002060"/>
                </a:solidFill>
              </a:rPr>
              <a:t>Term Archive solution : (Named STAF in CNES / Critical Mission to preserve data for future use). Specific API developed as a gateway between ground segment system and </a:t>
            </a:r>
            <a:r>
              <a:rPr lang="en-US" sz="1600" dirty="0" err="1">
                <a:solidFill>
                  <a:srgbClr val="002060"/>
                </a:solidFill>
              </a:rPr>
              <a:t>Datalake</a:t>
            </a:r>
            <a:r>
              <a:rPr lang="en-US" sz="1600" dirty="0">
                <a:solidFill>
                  <a:srgbClr val="002060"/>
                </a:solidFill>
              </a:rPr>
              <a:t> (Back end abstraction)</a:t>
            </a:r>
          </a:p>
          <a:p>
            <a:pPr marL="43200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</a:rPr>
              <a:t>New </a:t>
            </a:r>
            <a:r>
              <a:rPr lang="en-US" sz="1600" dirty="0">
                <a:solidFill>
                  <a:srgbClr val="002060"/>
                </a:solidFill>
              </a:rPr>
              <a:t>HTTP Rest API replacing the old Client/Server app</a:t>
            </a:r>
          </a:p>
          <a:p>
            <a:pPr marL="214313" lvl="0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dirty="0" smtClean="0">
                <a:solidFill>
                  <a:schemeClr val="dk1"/>
                </a:solidFill>
              </a:rPr>
              <a:t>ILM (Information Lifecycle Management) To </a:t>
            </a:r>
            <a:r>
              <a:rPr lang="en-US" sz="1600" dirty="0">
                <a:solidFill>
                  <a:schemeClr val="dk1"/>
                </a:solidFill>
              </a:rPr>
              <a:t>manage Storage Class: (AWS S3 &amp; GLACIER)</a:t>
            </a:r>
          </a:p>
          <a:p>
            <a:pPr marL="43200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chemeClr val="dk1"/>
                </a:solidFill>
              </a:rPr>
              <a:t>OnLine</a:t>
            </a:r>
            <a:endParaRPr lang="en-US" sz="1600" dirty="0">
              <a:solidFill>
                <a:schemeClr val="dk1"/>
              </a:solidFill>
            </a:endParaRPr>
          </a:p>
          <a:p>
            <a:pPr marL="43200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chemeClr val="dk1"/>
                </a:solidFill>
              </a:rPr>
              <a:t>NearLine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>
                <a:solidFill>
                  <a:schemeClr val="dk1"/>
                </a:solidFill>
              </a:rPr>
              <a:t>Single Copy</a:t>
            </a:r>
          </a:p>
          <a:p>
            <a:pPr marL="43200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chemeClr val="dk1"/>
                </a:solidFill>
              </a:rPr>
              <a:t>NearLine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>
                <a:solidFill>
                  <a:schemeClr val="dk1"/>
                </a:solidFill>
              </a:rPr>
              <a:t>Dual Copy (Only for LTA purpose at the beginning</a:t>
            </a:r>
            <a:r>
              <a:rPr lang="en-US" sz="1600" dirty="0" smtClean="0">
                <a:solidFill>
                  <a:schemeClr val="dk1"/>
                </a:solidFill>
              </a:rPr>
              <a:t>)</a:t>
            </a:r>
            <a:endParaRPr lang="en-US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6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998794" y="1496760"/>
            <a:ext cx="5925476" cy="496582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8187198" y="3013904"/>
            <a:ext cx="2594919" cy="29161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Google Shape;79;p9"/>
          <p:cNvSpPr txBox="1"/>
          <p:nvPr/>
        </p:nvSpPr>
        <p:spPr>
          <a:xfrm>
            <a:off x="94019" y="103248"/>
            <a:ext cx="93906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3200" dirty="0" smtClean="0">
                <a:solidFill>
                  <a:schemeClr val="lt1"/>
                </a:solidFill>
              </a:rPr>
              <a:t>Functional View</a:t>
            </a:r>
            <a:endParaRPr sz="1050"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407868" y="2458994"/>
            <a:ext cx="2594919" cy="29161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312035" y="2458994"/>
            <a:ext cx="2594919" cy="291619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83064" y="2582562"/>
            <a:ext cx="2335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Tier</a:t>
            </a:r>
            <a:r>
              <a:rPr lang="fr-FR" b="1" dirty="0" smtClean="0"/>
              <a:t> 1 – Perf/HPC </a:t>
            </a:r>
            <a:r>
              <a:rPr lang="fr-FR" b="1" dirty="0" err="1" smtClean="0"/>
              <a:t>storage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09087" y="3398106"/>
            <a:ext cx="19046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Performance </a:t>
            </a:r>
            <a:r>
              <a:rPr lang="fr-FR" dirty="0" err="1"/>
              <a:t>oriented</a:t>
            </a:r>
            <a:endParaRPr lang="fr-FR" dirty="0"/>
          </a:p>
          <a:p>
            <a:r>
              <a:rPr lang="fr-FR" dirty="0"/>
              <a:t>POSIX </a:t>
            </a:r>
            <a:r>
              <a:rPr lang="fr-FR" dirty="0" smtClean="0"/>
              <a:t>Storage</a:t>
            </a:r>
          </a:p>
          <a:p>
            <a:r>
              <a:rPr lang="fr-FR" dirty="0" smtClean="0"/>
              <a:t>GPFS: 8 PB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062506" y="2458993"/>
            <a:ext cx="2594919" cy="29161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403875" y="2582561"/>
            <a:ext cx="2411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Tier</a:t>
            </a:r>
            <a:r>
              <a:rPr lang="fr-FR" b="1" dirty="0" smtClean="0"/>
              <a:t> 2 – « Online » </a:t>
            </a:r>
            <a:r>
              <a:rPr lang="fr-FR" b="1" dirty="0" err="1" smtClean="0"/>
              <a:t>storage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365740" y="3240211"/>
            <a:ext cx="25330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Performance: </a:t>
            </a:r>
            <a:r>
              <a:rPr lang="fr-FR" dirty="0" err="1" smtClean="0"/>
              <a:t>intermediate</a:t>
            </a:r>
            <a:endParaRPr lang="fr-FR" dirty="0"/>
          </a:p>
          <a:p>
            <a:r>
              <a:rPr lang="fr-FR" dirty="0" smtClean="0"/>
              <a:t>Storage: full </a:t>
            </a:r>
            <a:r>
              <a:rPr lang="fr-FR" dirty="0" err="1" smtClean="0"/>
              <a:t>disk</a:t>
            </a:r>
            <a:r>
              <a:rPr lang="fr-FR" dirty="0" smtClean="0"/>
              <a:t> – </a:t>
            </a:r>
            <a:r>
              <a:rPr lang="fr-FR" dirty="0" err="1" smtClean="0"/>
              <a:t>distributed</a:t>
            </a:r>
            <a:endParaRPr lang="fr-FR" dirty="0" smtClean="0"/>
          </a:p>
          <a:p>
            <a:r>
              <a:rPr lang="fr-FR" dirty="0" smtClean="0"/>
              <a:t>S3 API</a:t>
            </a:r>
          </a:p>
          <a:p>
            <a:endParaRPr lang="fr-FR" dirty="0" smtClean="0"/>
          </a:p>
          <a:p>
            <a:r>
              <a:rPr lang="fr-FR" dirty="0" smtClean="0"/>
              <a:t>Initial </a:t>
            </a:r>
            <a:r>
              <a:rPr lang="fr-FR" dirty="0" err="1" smtClean="0"/>
              <a:t>storage</a:t>
            </a:r>
            <a:r>
              <a:rPr lang="fr-FR" dirty="0" smtClean="0"/>
              <a:t> : 35 PB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062506" y="2582560"/>
            <a:ext cx="2611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Tier</a:t>
            </a:r>
            <a:r>
              <a:rPr lang="fr-FR" b="1" dirty="0" smtClean="0"/>
              <a:t> 3 – « Near line » </a:t>
            </a:r>
            <a:r>
              <a:rPr lang="fr-FR" b="1" dirty="0" err="1" smtClean="0"/>
              <a:t>storage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6216202" y="3240211"/>
            <a:ext cx="2248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~ Glacier</a:t>
            </a:r>
          </a:p>
          <a:p>
            <a:r>
              <a:rPr lang="fr-FR" dirty="0" smtClean="0"/>
              <a:t>Storage: tapes</a:t>
            </a:r>
          </a:p>
          <a:p>
            <a:r>
              <a:rPr lang="fr-FR" dirty="0" smtClean="0"/>
              <a:t>Performance: </a:t>
            </a:r>
            <a:r>
              <a:rPr lang="fr-FR" dirty="0" err="1" smtClean="0"/>
              <a:t>reduced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Initial </a:t>
            </a:r>
            <a:r>
              <a:rPr lang="fr-FR" dirty="0" err="1" smtClean="0"/>
              <a:t>storage</a:t>
            </a:r>
            <a:r>
              <a:rPr lang="fr-FR" dirty="0" smtClean="0"/>
              <a:t> : 35 PB up to 100 PB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8731896" y="3472223"/>
            <a:ext cx="2050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ouble copy</a:t>
            </a:r>
          </a:p>
          <a:p>
            <a:r>
              <a:rPr lang="fr-FR" dirty="0" smtClean="0"/>
              <a:t>Storage: tapes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another</a:t>
            </a:r>
            <a:r>
              <a:rPr lang="fr-FR" dirty="0" smtClean="0"/>
              <a:t> location</a:t>
            </a:r>
          </a:p>
          <a:p>
            <a:r>
              <a:rPr lang="fr-FR" dirty="0" smtClean="0"/>
              <a:t>Performance: </a:t>
            </a:r>
            <a:r>
              <a:rPr lang="fr-FR" dirty="0" err="1" smtClean="0"/>
              <a:t>reduced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Initial </a:t>
            </a:r>
            <a:r>
              <a:rPr lang="fr-FR" dirty="0" err="1" smtClean="0"/>
              <a:t>storage</a:t>
            </a:r>
            <a:r>
              <a:rPr lang="fr-FR" dirty="0" smtClean="0"/>
              <a:t> : 5 PB up to 100 PB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8919" y="2048477"/>
            <a:ext cx="8254313" cy="32886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728189" y="149676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S3 interface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812977" y="1974482"/>
            <a:ext cx="3214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</a:rPr>
              <a:t>Dedicated</a:t>
            </a:r>
            <a:r>
              <a:rPr lang="fr-FR" sz="1600" dirty="0" smtClean="0">
                <a:solidFill>
                  <a:srgbClr val="FF0000"/>
                </a:solidFill>
              </a:rPr>
              <a:t> interface &amp; service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Via a </a:t>
            </a:r>
            <a:r>
              <a:rPr lang="fr-FR" sz="1600" dirty="0" err="1" smtClean="0">
                <a:solidFill>
                  <a:srgbClr val="FF0000"/>
                </a:solidFill>
              </a:rPr>
              <a:t>dedicated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tools</a:t>
            </a:r>
            <a:r>
              <a:rPr lang="fr-FR" sz="1600" dirty="0" smtClean="0">
                <a:solidFill>
                  <a:srgbClr val="FF0000"/>
                </a:solidFill>
              </a:rPr>
              <a:t>: REGARDS</a:t>
            </a:r>
          </a:p>
          <a:p>
            <a:r>
              <a:rPr lang="fr-FR" sz="1600" dirty="0" err="1" smtClean="0">
                <a:solidFill>
                  <a:srgbClr val="FF0000"/>
                </a:solidFill>
              </a:rPr>
              <a:t>Implementig</a:t>
            </a:r>
            <a:r>
              <a:rPr lang="fr-FR" sz="1600" dirty="0" smtClean="0">
                <a:solidFill>
                  <a:srgbClr val="FF0000"/>
                </a:solidFill>
              </a:rPr>
              <a:t> OAIS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9934832" y="6066430"/>
            <a:ext cx="198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/>
              <a:t>CNES ARCHIVE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32026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94019" y="103248"/>
            <a:ext cx="93906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3200" dirty="0" smtClean="0">
                <a:solidFill>
                  <a:schemeClr val="lt1"/>
                </a:solidFill>
              </a:rPr>
              <a:t>Functional View</a:t>
            </a:r>
            <a:endParaRPr sz="1050"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 4" descr="image2021-5-11_9-57-2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98908" cy="65746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399794" y="3641870"/>
            <a:ext cx="37317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Scality</a:t>
            </a:r>
            <a:r>
              <a:rPr lang="fr-FR" dirty="0" smtClean="0">
                <a:solidFill>
                  <a:srgbClr val="0070C0"/>
                </a:solidFill>
              </a:rPr>
              <a:t> XDM + HPE DMF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S3 interface for the </a:t>
            </a:r>
            <a:r>
              <a:rPr lang="fr-FR" dirty="0" err="1" smtClean="0">
                <a:solidFill>
                  <a:srgbClr val="0070C0"/>
                </a:solidFill>
              </a:rPr>
              <a:t>users</a:t>
            </a:r>
            <a:endParaRPr lang="fr-FR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70C0"/>
                </a:solidFill>
              </a:rPr>
              <a:t>Great ease of </a:t>
            </a:r>
            <a:r>
              <a:rPr lang="en-US" dirty="0" err="1">
                <a:solidFill>
                  <a:srgbClr val="0070C0"/>
                </a:solidFill>
              </a:rPr>
              <a:t>Datalake</a:t>
            </a:r>
            <a:r>
              <a:rPr lang="en-US" dirty="0">
                <a:solidFill>
                  <a:srgbClr val="0070C0"/>
                </a:solidFill>
              </a:rPr>
              <a:t> data management: the </a:t>
            </a:r>
            <a:r>
              <a:rPr lang="en-US" dirty="0" err="1">
                <a:solidFill>
                  <a:srgbClr val="0070C0"/>
                </a:solidFill>
              </a:rPr>
              <a:t>Scality</a:t>
            </a:r>
            <a:r>
              <a:rPr lang="en-US" dirty="0">
                <a:solidFill>
                  <a:srgbClr val="0070C0"/>
                </a:solidFill>
              </a:rPr>
              <a:t> and DMF couple makes hierarchical data management transparent by offering both access through S3 and NFS protocols.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3144" y="3046512"/>
            <a:ext cx="2132283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err="1" smtClean="0">
                <a:solidFill>
                  <a:srgbClr val="0070C0"/>
                </a:solidFill>
              </a:rPr>
              <a:t>Tier</a:t>
            </a:r>
            <a:r>
              <a:rPr lang="fr-FR" sz="1100" dirty="0" smtClean="0">
                <a:solidFill>
                  <a:srgbClr val="0070C0"/>
                </a:solidFill>
              </a:rPr>
              <a:t> 2 online </a:t>
            </a:r>
            <a:r>
              <a:rPr lang="fr-FR" sz="1100" dirty="0" err="1" smtClean="0">
                <a:solidFill>
                  <a:srgbClr val="0070C0"/>
                </a:solidFill>
              </a:rPr>
              <a:t>storage</a:t>
            </a:r>
            <a:endParaRPr lang="fr-FR" sz="1100" dirty="0" smtClean="0">
              <a:solidFill>
                <a:srgbClr val="0070C0"/>
              </a:solidFill>
            </a:endParaRPr>
          </a:p>
          <a:p>
            <a:r>
              <a:rPr lang="fr-FR" sz="1100" dirty="0" err="1" smtClean="0">
                <a:solidFill>
                  <a:srgbClr val="0070C0"/>
                </a:solidFill>
              </a:rPr>
              <a:t>Scality</a:t>
            </a:r>
            <a:r>
              <a:rPr lang="fr-FR" sz="1100" dirty="0" smtClean="0">
                <a:solidFill>
                  <a:srgbClr val="0070C0"/>
                </a:solidFill>
              </a:rPr>
              <a:t> Ring on HPE </a:t>
            </a:r>
            <a:r>
              <a:rPr lang="fr-FR" sz="1100" dirty="0" err="1" smtClean="0">
                <a:solidFill>
                  <a:srgbClr val="0070C0"/>
                </a:solidFill>
              </a:rPr>
              <a:t>Apolo</a:t>
            </a:r>
            <a:r>
              <a:rPr lang="fr-FR" sz="1100" dirty="0" smtClean="0">
                <a:solidFill>
                  <a:srgbClr val="0070C0"/>
                </a:solidFill>
              </a:rPr>
              <a:t> 4510</a:t>
            </a:r>
          </a:p>
          <a:p>
            <a:r>
              <a:rPr lang="fr-FR" sz="1100" dirty="0" smtClean="0">
                <a:solidFill>
                  <a:srgbClr val="0070C0"/>
                </a:solidFill>
              </a:rPr>
              <a:t>3 sites</a:t>
            </a:r>
          </a:p>
          <a:p>
            <a:r>
              <a:rPr lang="fr-FR" sz="1100" dirty="0" smtClean="0">
                <a:solidFill>
                  <a:srgbClr val="0070C0"/>
                </a:solidFill>
              </a:rPr>
              <a:t>35 </a:t>
            </a:r>
            <a:r>
              <a:rPr lang="fr-FR" sz="1100" dirty="0" err="1" smtClean="0">
                <a:solidFill>
                  <a:srgbClr val="0070C0"/>
                </a:solidFill>
              </a:rPr>
              <a:t>Pio</a:t>
            </a:r>
            <a:r>
              <a:rPr lang="fr-FR" sz="1100" dirty="0" smtClean="0">
                <a:solidFill>
                  <a:srgbClr val="0070C0"/>
                </a:solidFill>
              </a:rPr>
              <a:t> – </a:t>
            </a:r>
            <a:r>
              <a:rPr lang="fr-FR" sz="1100" dirty="0" err="1" smtClean="0">
                <a:solidFill>
                  <a:srgbClr val="0070C0"/>
                </a:solidFill>
              </a:rPr>
              <a:t>extention</a:t>
            </a:r>
            <a:r>
              <a:rPr lang="fr-FR" sz="1100" dirty="0" smtClean="0">
                <a:solidFill>
                  <a:srgbClr val="0070C0"/>
                </a:solidFill>
              </a:rPr>
              <a:t> to 100+ </a:t>
            </a:r>
            <a:r>
              <a:rPr lang="fr-FR" sz="1100" dirty="0" err="1" smtClean="0">
                <a:solidFill>
                  <a:srgbClr val="0070C0"/>
                </a:solidFill>
              </a:rPr>
              <a:t>Pio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168193" y="5937994"/>
            <a:ext cx="14625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0070C0"/>
                </a:solidFill>
              </a:rPr>
              <a:t>IBM TS4500</a:t>
            </a:r>
          </a:p>
          <a:p>
            <a:r>
              <a:rPr lang="fr-FR" sz="1100" dirty="0" smtClean="0">
                <a:solidFill>
                  <a:srgbClr val="0070C0"/>
                </a:solidFill>
              </a:rPr>
              <a:t>Second copy LTO08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85956" y="6090394"/>
            <a:ext cx="155563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0070C0"/>
                </a:solidFill>
              </a:rPr>
              <a:t>IBM TS4500</a:t>
            </a:r>
          </a:p>
          <a:p>
            <a:r>
              <a:rPr lang="fr-FR" sz="1100" dirty="0" err="1" smtClean="0">
                <a:solidFill>
                  <a:srgbClr val="0070C0"/>
                </a:solidFill>
              </a:rPr>
              <a:t>Primary</a:t>
            </a:r>
            <a:r>
              <a:rPr lang="fr-FR" sz="1100" dirty="0" smtClean="0">
                <a:solidFill>
                  <a:srgbClr val="0070C0"/>
                </a:solidFill>
              </a:rPr>
              <a:t> copy TS1160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4772948"/>
            <a:ext cx="2014151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err="1" smtClean="0">
                <a:solidFill>
                  <a:srgbClr val="0070C0"/>
                </a:solidFill>
              </a:rPr>
              <a:t>Tier</a:t>
            </a:r>
            <a:r>
              <a:rPr lang="fr-FR" sz="1100" dirty="0" smtClean="0">
                <a:solidFill>
                  <a:srgbClr val="0070C0"/>
                </a:solidFill>
              </a:rPr>
              <a:t> 3 Offline </a:t>
            </a:r>
            <a:r>
              <a:rPr lang="fr-FR" sz="1100" dirty="0" err="1" smtClean="0">
                <a:solidFill>
                  <a:srgbClr val="0070C0"/>
                </a:solidFill>
              </a:rPr>
              <a:t>storage</a:t>
            </a:r>
            <a:endParaRPr lang="fr-FR" sz="1100" dirty="0" smtClean="0">
              <a:solidFill>
                <a:srgbClr val="0070C0"/>
              </a:solidFill>
            </a:endParaRPr>
          </a:p>
          <a:p>
            <a:r>
              <a:rPr lang="fr-FR" sz="1100" dirty="0" smtClean="0">
                <a:solidFill>
                  <a:srgbClr val="0070C0"/>
                </a:solidFill>
              </a:rPr>
              <a:t>HPE DMF &amp; IBM TS4500 tape </a:t>
            </a:r>
            <a:r>
              <a:rPr lang="fr-FR" sz="1100" dirty="0" err="1" smtClean="0">
                <a:solidFill>
                  <a:srgbClr val="0070C0"/>
                </a:solidFill>
              </a:rPr>
              <a:t>library</a:t>
            </a:r>
            <a:endParaRPr lang="fr-FR" sz="1100" dirty="0" smtClean="0">
              <a:solidFill>
                <a:srgbClr val="0070C0"/>
              </a:solidFill>
            </a:endParaRPr>
          </a:p>
          <a:p>
            <a:r>
              <a:rPr lang="fr-FR" sz="1100" dirty="0" smtClean="0">
                <a:solidFill>
                  <a:srgbClr val="0070C0"/>
                </a:solidFill>
              </a:rPr>
              <a:t>35 </a:t>
            </a:r>
            <a:r>
              <a:rPr lang="fr-FR" sz="1100" dirty="0" err="1" smtClean="0">
                <a:solidFill>
                  <a:srgbClr val="0070C0"/>
                </a:solidFill>
              </a:rPr>
              <a:t>PiB</a:t>
            </a:r>
            <a:r>
              <a:rPr lang="fr-FR" sz="1100" dirty="0" smtClean="0">
                <a:solidFill>
                  <a:srgbClr val="0070C0"/>
                </a:solidFill>
              </a:rPr>
              <a:t> single copy</a:t>
            </a:r>
          </a:p>
          <a:p>
            <a:r>
              <a:rPr lang="fr-FR" sz="1100" dirty="0" smtClean="0">
                <a:solidFill>
                  <a:srgbClr val="0070C0"/>
                </a:solidFill>
              </a:rPr>
              <a:t>5 </a:t>
            </a:r>
            <a:r>
              <a:rPr lang="fr-FR" sz="1100" dirty="0" err="1" smtClean="0">
                <a:solidFill>
                  <a:srgbClr val="0070C0"/>
                </a:solidFill>
              </a:rPr>
              <a:t>PiB</a:t>
            </a:r>
            <a:r>
              <a:rPr lang="fr-FR" sz="1100" dirty="0" smtClean="0">
                <a:solidFill>
                  <a:srgbClr val="0070C0"/>
                </a:solidFill>
              </a:rPr>
              <a:t> double copy</a:t>
            </a:r>
          </a:p>
          <a:p>
            <a:r>
              <a:rPr lang="fr-FR" sz="1100" dirty="0" smtClean="0">
                <a:solidFill>
                  <a:srgbClr val="0070C0"/>
                </a:solidFill>
              </a:rPr>
              <a:t>Can </a:t>
            </a:r>
            <a:r>
              <a:rPr lang="fr-FR" sz="1100" dirty="0" err="1" smtClean="0">
                <a:solidFill>
                  <a:srgbClr val="0070C0"/>
                </a:solidFill>
              </a:rPr>
              <a:t>be</a:t>
            </a:r>
            <a:r>
              <a:rPr lang="fr-FR" sz="1100" dirty="0" smtClean="0">
                <a:solidFill>
                  <a:srgbClr val="0070C0"/>
                </a:solidFill>
              </a:rPr>
              <a:t> </a:t>
            </a:r>
            <a:r>
              <a:rPr lang="fr-FR" sz="1100" dirty="0" err="1" smtClean="0">
                <a:solidFill>
                  <a:srgbClr val="0070C0"/>
                </a:solidFill>
              </a:rPr>
              <a:t>extended</a:t>
            </a:r>
            <a:r>
              <a:rPr lang="fr-FR" sz="1100" dirty="0" smtClean="0">
                <a:solidFill>
                  <a:srgbClr val="0070C0"/>
                </a:solidFill>
              </a:rPr>
              <a:t> &gt; 100 </a:t>
            </a:r>
            <a:r>
              <a:rPr lang="fr-FR" sz="1100" dirty="0" err="1" smtClean="0">
                <a:solidFill>
                  <a:srgbClr val="0070C0"/>
                </a:solidFill>
              </a:rPr>
              <a:t>PiB</a:t>
            </a:r>
            <a:endParaRPr lang="fr-FR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34791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</TotalTime>
  <Words>588</Words>
  <Application>Microsoft Office PowerPoint</Application>
  <PresentationFormat>Grand écran</PresentationFormat>
  <Paragraphs>84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Courier New</vt:lpstr>
      <vt:lpstr>Noto Sans Symbols</vt:lpstr>
      <vt:lpstr>Wingdings</vt:lpstr>
      <vt:lpstr>ceos</vt:lpstr>
      <vt:lpstr>CNES Archive Technology and Future Trends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Moreno Richard</cp:lastModifiedBy>
  <cp:revision>42</cp:revision>
  <dcterms:modified xsi:type="dcterms:W3CDTF">2022-10-04T01:33:31Z</dcterms:modified>
</cp:coreProperties>
</file>