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22"/>
  </p:notesMasterIdLst>
  <p:sldIdLst>
    <p:sldId id="256" r:id="rId3"/>
    <p:sldId id="257" r:id="rId4"/>
    <p:sldId id="262" r:id="rId5"/>
    <p:sldId id="263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  <p:embeddedFont>
      <p:font typeface="Libre Franklin" pitchFamily="2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Roboto" panose="020000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D65053-2758-4CD0-859A-A66FCBCCDE2D}">
  <a:tblStyle styleId="{1ED65053-2758-4CD0-859A-A66FCBCCDE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9" autoAdjust="0"/>
    <p:restoredTop sz="94660"/>
  </p:normalViewPr>
  <p:slideViewPr>
    <p:cSldViewPr snapToGrid="0">
      <p:cViewPr varScale="1">
        <p:scale>
          <a:sx n="83" d="100"/>
          <a:sy n="83" d="100"/>
        </p:scale>
        <p:origin x="9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asa/cumulus-dashboard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github.io/cumulus-orca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.github.io/cumulus/docs/next/workflow_tasks/lzards_backu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VISHNU_KV-3192151/?utm_source=link-attribution&amp;utm_medium=referral&amp;utm_campaign=image&amp;utm_content=2296269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229626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CEOS = Committee on Earth Observing Satellites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EOSDIS =  Earth Observing System Data and Information System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ESDIS = Earth Science and Information Systems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GSFC = Goddard Space Flight Center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JAXA = Japan Aerospace Exploration Agency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NASA = National Aeronautics and Space Administration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WGISS = Working Group on Information Systems and Services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14766576801_0_9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14766576801_0_9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https://github.com/nasa/cumulus-dashboard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14766576801_0_9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14766576801_0_9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https://nasa.github.io/cumulus-orca/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1483245db7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1483245db7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hlink"/>
                </a:solidFill>
                <a:hlinkClick r:id="rId3"/>
              </a:rPr>
              <a:t>https://nasa.github.io/cumulus/docs/next/workflow_tasks/lzards_backup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4766576801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4766576801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14766576801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14766576801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476657680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476657680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from ESDIS Project Office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14766576801_0_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14766576801_0_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from ESDIS Project Office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14766576801_0_3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14766576801_0_3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14766576801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7" name="Google Shape;767;g14766576801_0_8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g14766576801_0_84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14766576801_0_8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2" name="Google Shape;782;g14766576801_0_8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g14766576801_0_85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4766576801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4766576801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ESDIS Project Office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4766576801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4766576801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from ESDIS Project Office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4766576801_0_5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4766576801_0_5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from ESDIS Project Office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14766576801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14766576801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14766576801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14766576801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483245db7b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1483245db7b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Image from ESDIS Project Office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1483245db7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1483245db7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from https://www.earthdata.nasa.gov/learn/articles/earth-science-data-cloud-eosdis-cumulus-project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14766576801_0_9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14766576801_0_9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 </a:t>
            </a:r>
            <a:r>
              <a:rPr lang="en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vishnu vijayan</a:t>
            </a:r>
            <a:r>
              <a:rPr lang="en" sz="1400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 from </a:t>
            </a:r>
            <a:r>
              <a:rPr lang="en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Pixabay</a:t>
            </a:r>
            <a:r>
              <a:rPr lang="en" sz="1400">
                <a:solidFill>
                  <a:srgbClr val="191B26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A8159-DEE3-4AE1-A077-87893D77969C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44026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FFF-7286-4A64-B7D0-275BB25CAF87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3578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2687-0508-42FF-8A9E-B36F2FE05483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56736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57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9C47D-956A-4AA0-9291-5344030A5426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64942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E44F1-9B40-4EB4-B983-E4E05A9B5EC2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278027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B98B-4384-4BB4-A36A-71F6D9EBFA17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193055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62E6-2654-4AE1-A8CF-B5DE87212926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83797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FB25B-F03D-4CBD-A8A9-F1D67A9605C9}" type="datetime1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293359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791E8-CE23-43C4-A2B0-45035B3DC248}" type="datetime1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5198347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81CF-C8C0-4226-BF54-A002E65B5B7F}" type="datetime1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5460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3C389-C814-4E52-9D98-94AAD2734CA1}" type="datetime1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963744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56139-C257-4A1D-82DB-23FBB2B62D69}" type="datetime1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97432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24" Type="http://schemas.openxmlformats.org/officeDocument/2006/relationships/image" Target="../media/image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EOSDIS Data Archival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3" name="Google Shape;143;p2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CEOS WGISS-54, hosted by JAXA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Tokyo, Japan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October 4-7, 2022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8" name="Google Shape;148;p2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8"/>
          <p:cNvSpPr txBox="1"/>
          <p:nvPr/>
        </p:nvSpPr>
        <p:spPr>
          <a:xfrm>
            <a:off x="822032" y="4024050"/>
            <a:ext cx="2545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Valerie Dixon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NASA ESDIS Project 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Goddard Space Flight Center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valerie.dixon@nasa.gov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8"/>
          <p:cNvSpPr txBox="1"/>
          <p:nvPr/>
        </p:nvSpPr>
        <p:spPr>
          <a:xfrm>
            <a:off x="3393375" y="4024050"/>
            <a:ext cx="2545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Jeanne Behnke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NASA ESDIS Project 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Goddard Space Flight Center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jeanne.behnke@nasa.gov</a:t>
            </a:r>
            <a:endParaRPr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8"/>
          <p:cNvSpPr txBox="1"/>
          <p:nvPr/>
        </p:nvSpPr>
        <p:spPr>
          <a:xfrm>
            <a:off x="5917275" y="4024050"/>
            <a:ext cx="2545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Andrew Mitchell</a:t>
            </a:r>
            <a:endParaRPr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NASA ESDIS Project </a:t>
            </a:r>
            <a:endParaRPr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Goddard Space Flight Center</a:t>
            </a:r>
            <a:endParaRPr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andrew.e.mitchell@nasa.gov</a:t>
            </a:r>
            <a:endParaRPr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Cumulus Archive Management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92" name="Google Shape;692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74650">
              <a:lnSpc>
                <a:spcPct val="100000"/>
              </a:lnSpc>
              <a:spcBef>
                <a:spcPts val="640"/>
              </a:spcBef>
              <a:buSzPts val="2300"/>
              <a:buFont typeface="Arial" panose="020B0604020202020204" pitchFamily="34" charset="0"/>
              <a:buChar char="•"/>
            </a:pP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Cumulus </a:t>
            </a:r>
            <a:r>
              <a:rPr lang="en-US" sz="2300" dirty="0">
                <a:latin typeface="Roboto" panose="02000000000000000000" pitchFamily="2" charset="0"/>
                <a:ea typeface="Roboto" panose="02000000000000000000" pitchFamily="2" charset="0"/>
              </a:rPr>
              <a:t>API &amp; dashboard </a:t>
            </a: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provides archive monitoring </a:t>
            </a:r>
            <a:r>
              <a:rPr lang="en" sz="2300">
                <a:latin typeface="Roboto" panose="02000000000000000000" pitchFamily="2" charset="0"/>
                <a:ea typeface="Roboto" panose="02000000000000000000" pitchFamily="2" charset="0"/>
              </a:rPr>
              <a:t>and management, which includes:</a:t>
            </a:r>
            <a:endParaRPr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Reingest and bulk operations</a:t>
            </a:r>
            <a:endParaRPr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Reconciliation with external systems, like CMR</a:t>
            </a:r>
            <a:endParaRPr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Data provenance (visibility into all granule operations)</a:t>
            </a:r>
            <a:endParaRPr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Visibility into backups:</a:t>
            </a:r>
            <a:endParaRPr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Operational Recovery Cloud Archive (ORC</a:t>
            </a:r>
            <a:r>
              <a:rPr lang="en" sz="2400" dirty="0">
                <a:latin typeface="Roboto" panose="02000000000000000000" pitchFamily="2" charset="0"/>
                <a:ea typeface="Roboto" panose="02000000000000000000" pitchFamily="2" charset="0"/>
              </a:rPr>
              <a:t>A)</a:t>
            </a:r>
            <a:endParaRPr sz="24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37160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</a:pP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Level Zero and Repositories Data Store (LZARDS)</a:t>
            </a:r>
            <a:endParaRPr sz="23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94" name="Google Shape;694;p4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693" name="Google Shape;69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Backup and Recovery - ORCA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1" name="Google Shape;701;p4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In-cloud operational backup system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–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Utilizes NGAP approved AWS services and components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–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Currently only works for data archived via the Cumulus system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ORCA operators may perform the following functions via the ORCA Operator Dashboard: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–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Configure collections and Simple Storage Service (S3) storage classes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–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Monitor workflow executions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–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Monitor data recovery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–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Monitor system metrics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•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Flexible and adaptable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14400" lvl="1" indent="-3238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  <a:buChar char="–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DAACs can extend ORCA functionalities to meet unique recovery and archive needs</a:t>
            </a: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03" name="Google Shape;703;p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02" name="Google Shape;70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Backup and Recovery - LZARDS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10" name="Google Shape;710;p4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Tape-based tertiary backup system located at Goddard Space Flight Center (GSFC)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Currently being integrated with Cumulus </a:t>
            </a:r>
            <a:endParaRPr sz="24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" sz="2400">
                <a:latin typeface="Roboto" panose="02000000000000000000" pitchFamily="2" charset="0"/>
                <a:ea typeface="Roboto" panose="02000000000000000000" pitchFamily="2" charset="0"/>
              </a:rPr>
              <a:t>Primarily a safe copy for Level 0 data that is born in the Cloud</a:t>
            </a: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12" name="Google Shape;712;p4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11" name="Google Shape;71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" name="Google Shape;718;p45"/>
          <p:cNvGraphicFramePr/>
          <p:nvPr>
            <p:extLst>
              <p:ext uri="{D42A27DB-BD31-4B8C-83A1-F6EECF244321}">
                <p14:modId xmlns:p14="http://schemas.microsoft.com/office/powerpoint/2010/main" val="2039598369"/>
              </p:ext>
            </p:extLst>
          </p:nvPr>
        </p:nvGraphicFramePr>
        <p:xfrm>
          <a:off x="4781675" y="1176350"/>
          <a:ext cx="3974425" cy="3900800"/>
        </p:xfrm>
        <a:graphic>
          <a:graphicData uri="http://schemas.openxmlformats.org/drawingml/2006/table">
            <a:tbl>
              <a:tblPr>
                <a:noFill/>
                <a:tableStyleId>{1ED65053-2758-4CD0-859A-A66FCBCCDE2D}</a:tableStyleId>
              </a:tblPr>
              <a:tblGrid>
                <a:gridCol w="72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JAXA 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Japan Aerospace Exploration Agency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JPSS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Joint Polar Satellite System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LANCE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Land, Atmosphere Near real-time Capability for Earth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LZARDS 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Level Zero and Repositories Data Store 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NASA 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National Aeronautics and Space Administration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NGAP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NASA General Application Platform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ORCA 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Operational Recovery Cloud Archive 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OSA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Operations Security Agreement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OSS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Open Source Science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PB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Petabyte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S3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Simple Storage Service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SaaS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Software as a Service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SIPS 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Science Investigator-led Processing Systems 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SSP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System Security Plan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TB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Terabyte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WGISS </a:t>
                      </a:r>
                      <a:endParaRPr sz="100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Working Group on Information Systems and Services</a:t>
                      </a:r>
                      <a:endParaRPr sz="100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19" name="Google Shape;719;p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Acronyms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21" name="Google Shape;721;p4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720" name="Google Shape;72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24" name="Google Shape;724;p45"/>
          <p:cNvGraphicFramePr/>
          <p:nvPr>
            <p:extLst>
              <p:ext uri="{D42A27DB-BD31-4B8C-83A1-F6EECF244321}">
                <p14:modId xmlns:p14="http://schemas.microsoft.com/office/powerpoint/2010/main" val="154740742"/>
              </p:ext>
            </p:extLst>
          </p:nvPr>
        </p:nvGraphicFramePr>
        <p:xfrm>
          <a:off x="387900" y="1176350"/>
          <a:ext cx="4184100" cy="3900800"/>
        </p:xfrm>
        <a:graphic>
          <a:graphicData uri="http://schemas.openxmlformats.org/drawingml/2006/table">
            <a:tbl>
              <a:tblPr>
                <a:noFill/>
                <a:tableStyleId>{1ED65053-2758-4CD0-859A-A66FCBCCDE2D}</a:tableStyleId>
              </a:tblPr>
              <a:tblGrid>
                <a:gridCol w="87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API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Application Programming Interface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ATO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Authority To Operate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AWS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Amazon Web Services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CDM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Continuous Diagnostics &amp; Mitigation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CEOS 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 Committee on Earth Observing Satellites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CICD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Continuous Integration Continuous Delivery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CMR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Common Metadata Repository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DAACs 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Distributed Active Archive Center 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EDC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EarthData Cloud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EOSDIS 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Earth Observing System Data and Information System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ESD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Earth Science Division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ESDIS 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Earth Science Data and Information Systems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GSFC 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Goddard Space Flight Center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InVEST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In-Space Validation of Earth Science Technologies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IaaS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Infrastructure as a Service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tx1"/>
                          </a:solidFill>
                        </a:rPr>
                        <a:t>ISS</a:t>
                      </a:r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tx1"/>
                          </a:solidFill>
                        </a:rPr>
                        <a:t>International Space Station</a:t>
                      </a:r>
                      <a:endParaRPr sz="10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Backup Slides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32" name="Google Shape;732;p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731" name="Google Shape;73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47"/>
          <p:cNvSpPr txBox="1">
            <a:spLocks noGrp="1"/>
          </p:cNvSpPr>
          <p:nvPr>
            <p:ph type="title"/>
          </p:nvPr>
        </p:nvSpPr>
        <p:spPr>
          <a:xfrm>
            <a:off x="389858" y="458025"/>
            <a:ext cx="86313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latin typeface="Roboto" panose="02000000000000000000" pitchFamily="2" charset="0"/>
                <a:ea typeface="Roboto" panose="02000000000000000000" pitchFamily="2" charset="0"/>
              </a:rPr>
              <a:t>Earth Science Data and Information System (ESDIS)</a:t>
            </a:r>
            <a:endParaRPr sz="2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42" name="Google Shape;742;p47"/>
          <p:cNvSpPr txBox="1">
            <a:spLocks noGrp="1"/>
          </p:cNvSpPr>
          <p:nvPr>
            <p:ph type="body" idx="1"/>
          </p:nvPr>
        </p:nvSpPr>
        <p:spPr>
          <a:xfrm>
            <a:off x="391734" y="1392336"/>
            <a:ext cx="36558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177800" lvl="0" indent="-1711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Char char="●"/>
            </a:pPr>
            <a:r>
              <a:rPr lang="en" sz="1400" dirty="0">
                <a:latin typeface="Roboto" panose="02000000000000000000" pitchFamily="2" charset="0"/>
                <a:ea typeface="Roboto" panose="02000000000000000000" pitchFamily="2" charset="0"/>
              </a:rPr>
              <a:t>The ESDIS Project manages the science systems of the Earth Observing System Data and Information System (EOSDIS). EOSDIS is a comprehensive distributed Earth science data and information system designed to support NASA's Earth science missions.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7800" lvl="0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Char char="●"/>
            </a:pPr>
            <a:r>
              <a:rPr lang="en" sz="1400" dirty="0">
                <a:latin typeface="Roboto" panose="02000000000000000000" pitchFamily="2" charset="0"/>
                <a:ea typeface="Roboto" panose="02000000000000000000" pitchFamily="2" charset="0"/>
              </a:rPr>
              <a:t>EOSDIS is designed to ingest, archive, distribute, visualize, all types of Earth Science data which include field campaign measurements, airborne data, </a:t>
            </a:r>
            <a:r>
              <a:rPr lang="en" sz="1400" i="1" dirty="0">
                <a:latin typeface="Roboto" panose="02000000000000000000" pitchFamily="2" charset="0"/>
                <a:ea typeface="Roboto" panose="02000000000000000000" pitchFamily="2" charset="0"/>
              </a:rPr>
              <a:t>in situ</a:t>
            </a:r>
            <a:r>
              <a:rPr lang="en" sz="1400" dirty="0">
                <a:latin typeface="Roboto" panose="02000000000000000000" pitchFamily="2" charset="0"/>
                <a:ea typeface="Roboto" panose="02000000000000000000" pitchFamily="2" charset="0"/>
              </a:rPr>
              <a:t> data, model data, ancillary products used for processing and other related datasets. 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7800" lvl="0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1"/>
              </a:buClr>
              <a:buSzPct val="100000"/>
              <a:buChar char="●"/>
            </a:pPr>
            <a:r>
              <a:rPr lang="en" sz="1400" dirty="0">
                <a:latin typeface="Roboto" panose="02000000000000000000" pitchFamily="2" charset="0"/>
                <a:ea typeface="Roboto" panose="02000000000000000000" pitchFamily="2" charset="0"/>
              </a:rPr>
              <a:t>The ESDIS Project provides and controls all aspects of the effort including but not limited to requirements, design, acquisition, development, operations, maintenance and decommission.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77800" lvl="0" indent="-50800" algn="l" rtl="0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chemeClr val="tx1"/>
              </a:buClr>
              <a:buSzPct val="116666"/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43" name="Google Shape;743;p4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739" name="Google Shape;73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72096" y="1411108"/>
            <a:ext cx="4796400" cy="2911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4710"/>
              </a:srgbClr>
            </a:outerShdw>
          </a:effectLst>
        </p:spPr>
      </p:pic>
      <p:sp>
        <p:nvSpPr>
          <p:cNvPr id="741" name="Google Shape;741;p47"/>
          <p:cNvSpPr/>
          <p:nvPr/>
        </p:nvSpPr>
        <p:spPr>
          <a:xfrm>
            <a:off x="4396577" y="4465403"/>
            <a:ext cx="4572000" cy="1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i="1" u="none" strike="noStrike" cap="none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Operating since 1994, it has been evolving to keep pace with technology and users' requirements.  </a:t>
            </a:r>
            <a:endParaRPr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pic>
        <p:nvPicPr>
          <p:cNvPr id="744" name="Google Shape;74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The Earth Science Division Move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into Supporting Open Science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53" name="Google Shape;753;p4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750" name="Google Shape;75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4127" y="1382853"/>
            <a:ext cx="2876680" cy="2685416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48"/>
          <p:cNvSpPr/>
          <p:nvPr/>
        </p:nvSpPr>
        <p:spPr>
          <a:xfrm>
            <a:off x="373200" y="1310283"/>
            <a:ext cx="5606700" cy="3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12750" marR="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NASA kicked off a 3-year Strategy for Open-Source Science (OSS) Data and Computing Ecosystem:  </a:t>
            </a:r>
            <a:endParaRPr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882650" marR="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DAACs shift to a focus on enabling scientific research and supporting increasingly diverse communities. Data access becomes standardized with common data user interfaces.  EOSDIS architecture, infrastructure, services become managed services.</a:t>
            </a:r>
            <a:endParaRPr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tx1"/>
              </a:buClr>
              <a:buSzPts val="1600"/>
              <a:buFont typeface="Arial" panose="020B0604020202020204" pitchFamily="34" charset="0"/>
              <a:buChar char="•"/>
            </a:pPr>
            <a:r>
              <a:rPr lang="en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To expand to support enabling science and implement the concepts of OSS, are start with 5 focus areas:  </a:t>
            </a:r>
            <a:endParaRPr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882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Data and metadata stewardship</a:t>
            </a:r>
            <a:endParaRPr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882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Information Management</a:t>
            </a:r>
            <a:endParaRPr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882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Open-source software support</a:t>
            </a:r>
            <a:endParaRPr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882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Cross-mission science and modeling</a:t>
            </a:r>
            <a:endParaRPr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8826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User support</a:t>
            </a:r>
            <a:endParaRPr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pic>
        <p:nvPicPr>
          <p:cNvPr id="754" name="Google Shape;75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EOSDIS Key Metrics for FY2021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60" name="Google Shape;760;p49"/>
          <p:cNvSpPr txBox="1">
            <a:spLocks noGrp="1"/>
          </p:cNvSpPr>
          <p:nvPr>
            <p:ph type="body" idx="1"/>
          </p:nvPr>
        </p:nvSpPr>
        <p:spPr>
          <a:xfrm>
            <a:off x="387900" y="1068988"/>
            <a:ext cx="8368200" cy="3987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dirty="0">
                <a:latin typeface="Roboto" panose="02000000000000000000" pitchFamily="2" charset="0"/>
                <a:ea typeface="Roboto" panose="02000000000000000000" pitchFamily="2" charset="0"/>
              </a:rPr>
              <a:t>EOSDIS provides:</a:t>
            </a:r>
            <a:endParaRPr sz="2300" u="sng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7908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100000"/>
              <a:buChar char="○"/>
            </a:pPr>
            <a:r>
              <a:rPr lang="en" sz="2000" u="sng" dirty="0">
                <a:latin typeface="Roboto" panose="02000000000000000000" pitchFamily="2" charset="0"/>
                <a:ea typeface="Roboto" panose="02000000000000000000" pitchFamily="2" charset="0"/>
              </a:rPr>
              <a:t>A production capability</a:t>
            </a:r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</a:rPr>
              <a:t> for standard science data products from Earth Observing System (EOS) instruments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7908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100000"/>
              <a:buChar char="○"/>
            </a:pPr>
            <a:r>
              <a:rPr lang="en" sz="2000" u="sng" dirty="0">
                <a:latin typeface="Roboto" panose="02000000000000000000" pitchFamily="2" charset="0"/>
                <a:ea typeface="Roboto" panose="02000000000000000000" pitchFamily="2" charset="0"/>
              </a:rPr>
              <a:t>An “active archive”</a:t>
            </a:r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</a:rPr>
              <a:t> of Earth science data from EOS and other past and present missions 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742950" lvl="1" indent="-27908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ct val="100000"/>
              <a:buChar char="○"/>
            </a:pPr>
            <a:r>
              <a:rPr lang="en" sz="2000" u="sng" dirty="0">
                <a:latin typeface="Roboto" panose="02000000000000000000" pitchFamily="2" charset="0"/>
                <a:ea typeface="Roboto" panose="02000000000000000000" pitchFamily="2" charset="0"/>
              </a:rPr>
              <a:t>A distributed information framework</a:t>
            </a:r>
            <a:r>
              <a:rPr lang="en" sz="2000" dirty="0">
                <a:latin typeface="Roboto" panose="02000000000000000000" pitchFamily="2" charset="0"/>
                <a:ea typeface="Roboto" panose="02000000000000000000" pitchFamily="2" charset="0"/>
              </a:rPr>
              <a:t> (archive centers, SIPS, networks, interoperability, other system elements) with partners supporting EOS investigators and other users in science, government, industry, education, and policy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dirty="0">
                <a:latin typeface="Roboto" panose="02000000000000000000" pitchFamily="2" charset="0"/>
                <a:ea typeface="Roboto" panose="02000000000000000000" pitchFamily="2" charset="0"/>
              </a:rPr>
              <a:t>Web accesses through FY 2019 were recorded by NetInsight, the commercial off-the-shelf software.          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 dirty="0">
                <a:latin typeface="Roboto" panose="02000000000000000000" pitchFamily="2" charset="0"/>
                <a:ea typeface="Roboto" panose="02000000000000000000" pitchFamily="2" charset="0"/>
              </a:rPr>
              <a:t>NetInsight has been discontinued from Oct 1, 2019 and replaced by Google Analytics.</a:t>
            </a:r>
            <a:endParaRPr sz="1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63" name="Google Shape;763;p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761" name="Google Shape;76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98205" y="2525488"/>
            <a:ext cx="5025664" cy="1601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0"/>
          <p:cNvSpPr txBox="1">
            <a:spLocks noGrp="1"/>
          </p:cNvSpPr>
          <p:nvPr>
            <p:ph type="title"/>
          </p:nvPr>
        </p:nvSpPr>
        <p:spPr>
          <a:xfrm>
            <a:off x="1195203" y="244824"/>
            <a:ext cx="7556400" cy="6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700"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Common Services and Controls</a:t>
            </a: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71" name="Google Shape;771;p50"/>
          <p:cNvSpPr/>
          <p:nvPr/>
        </p:nvSpPr>
        <p:spPr>
          <a:xfrm>
            <a:off x="14183" y="135984"/>
            <a:ext cx="1064608" cy="937888"/>
          </a:xfrm>
          <a:custGeom>
            <a:avLst/>
            <a:gdLst/>
            <a:ahLst/>
            <a:cxnLst/>
            <a:rect l="l" t="t" r="r" b="b"/>
            <a:pathLst>
              <a:path w="1234328" h="1624048" extrusionOk="0">
                <a:moveTo>
                  <a:pt x="0" y="0"/>
                </a:moveTo>
                <a:lnTo>
                  <a:pt x="1231900" y="0"/>
                </a:lnTo>
                <a:cubicBezTo>
                  <a:pt x="1272117" y="1239849"/>
                  <a:pt x="810683" y="1597049"/>
                  <a:pt x="0" y="1624048"/>
                </a:cubicBezTo>
                <a:lnTo>
                  <a:pt x="0" y="0"/>
                </a:lnTo>
                <a:close/>
              </a:path>
            </a:pathLst>
          </a:custGeom>
          <a:solidFill>
            <a:srgbClr val="D6E484"/>
          </a:solidFill>
          <a:ln>
            <a:noFill/>
          </a:ln>
          <a:effectLst>
            <a:outerShdw blurRad="76200" dist="12700" dir="2700000" algn="tl" rotWithShape="0">
              <a:srgbClr val="000000">
                <a:alpha val="3098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2" name="Google Shape;772;p50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4618308"/>
            <a:ext cx="548703" cy="438807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140"/>
              </a:schemeClr>
            </a:outerShdw>
          </a:effectLst>
        </p:spPr>
      </p:pic>
      <p:sp>
        <p:nvSpPr>
          <p:cNvPr id="773" name="Google Shape;773;p50"/>
          <p:cNvSpPr txBox="1">
            <a:spLocks noGrp="1"/>
          </p:cNvSpPr>
          <p:nvPr>
            <p:ph type="sldNum" idx="12"/>
          </p:nvPr>
        </p:nvSpPr>
        <p:spPr>
          <a:xfrm>
            <a:off x="6989059" y="492019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18</a:t>
            </a:fld>
            <a:endParaRPr sz="900"/>
          </a:p>
        </p:txBody>
      </p:sp>
      <p:sp>
        <p:nvSpPr>
          <p:cNvPr id="774" name="Google Shape;774;p50"/>
          <p:cNvSpPr txBox="1"/>
          <p:nvPr/>
        </p:nvSpPr>
        <p:spPr>
          <a:xfrm>
            <a:off x="222874" y="986576"/>
            <a:ext cx="4349100" cy="22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" sz="1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NASA-Approved Amazon Services:</a:t>
            </a:r>
            <a:r>
              <a:rPr lang="en" sz="1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Vetted AWS and third-party Software as a Service (SAAS) services and process to add new. Focus is on using AWS cloud-native services</a:t>
            </a:r>
            <a:endParaRPr sz="12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254000" marR="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" sz="1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Code Deployment Services: </a:t>
            </a:r>
            <a:r>
              <a:rPr lang="en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DevOps Continuous Delivery Continuous Integration (CICD) Pipeline to security scan, build, and deploy code</a:t>
            </a:r>
            <a:endParaRPr sz="12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254000" marR="0" lvl="0" indent="-2540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" sz="1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Use of Infrastructure as Code: </a:t>
            </a:r>
            <a:r>
              <a:rPr lang="en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Including</a:t>
            </a:r>
            <a:r>
              <a:rPr lang="en" sz="14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</a:t>
            </a:r>
            <a:r>
              <a:rPr lang="en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re-useable template to define a multi-account ecosystem</a:t>
            </a:r>
            <a:endParaRPr sz="1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75" name="Google Shape;775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37142" y="1190991"/>
            <a:ext cx="4455384" cy="3339669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50"/>
          <p:cNvSpPr txBox="1"/>
          <p:nvPr/>
        </p:nvSpPr>
        <p:spPr>
          <a:xfrm flipH="1">
            <a:off x="14150" y="157055"/>
            <a:ext cx="9828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Cloud Platform  Infrastructure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>
              <a:solidFill>
                <a:srgbClr val="3B3838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3B3838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Common Services &amp; Controls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>
              <a:solidFill>
                <a:srgbClr val="3B3838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>
              <a:solidFill>
                <a:srgbClr val="3B3838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rgbClr val="3B3838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777" name="Google Shape;777;p50"/>
          <p:cNvSpPr txBox="1"/>
          <p:nvPr/>
        </p:nvSpPr>
        <p:spPr>
          <a:xfrm>
            <a:off x="222886" y="3154585"/>
            <a:ext cx="6024900" cy="20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 startAt="4"/>
            </a:pPr>
            <a:r>
              <a:rPr lang="en" sz="1400" b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Single “LOW” System Security Plan (SSP) and Authority to Operate (ATO)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540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 startAt="4"/>
            </a:pPr>
            <a:r>
              <a:rPr lang="en" sz="1400" b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Single Identity and Access Management Solution (Kion.io):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58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Rotate AWS access keys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58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Apply session limits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58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Provide role-based access control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58800" marR="0" lvl="1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two-factor authentication</a:t>
            </a:r>
            <a:endParaRPr sz="1200" b="0" i="0" u="none" strike="noStrike" cap="none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sp>
        <p:nvSpPr>
          <p:cNvPr id="778" name="Google Shape;778;p50"/>
          <p:cNvSpPr/>
          <p:nvPr/>
        </p:nvSpPr>
        <p:spPr>
          <a:xfrm>
            <a:off x="3928551" y="4663800"/>
            <a:ext cx="4349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* </a:t>
            </a:r>
            <a:r>
              <a:rPr lang="en" sz="1100" i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While providing most flexibility to EOSDIS organizations </a:t>
            </a:r>
            <a:endParaRPr sz="1100" i="1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</p:txBody>
      </p:sp>
      <p:pic>
        <p:nvPicPr>
          <p:cNvPr id="779" name="Google Shape;779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1"/>
          <p:cNvSpPr txBox="1">
            <a:spLocks noGrp="1"/>
          </p:cNvSpPr>
          <p:nvPr>
            <p:ph type="title"/>
          </p:nvPr>
        </p:nvSpPr>
        <p:spPr>
          <a:xfrm>
            <a:off x="1195203" y="244824"/>
            <a:ext cx="7556400" cy="65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3000"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IT Security and Networking Services</a:t>
            </a:r>
            <a:endParaRPr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786" name="Google Shape;786;p51"/>
          <p:cNvGrpSpPr/>
          <p:nvPr/>
        </p:nvGrpSpPr>
        <p:grpSpPr>
          <a:xfrm>
            <a:off x="14122" y="135984"/>
            <a:ext cx="1064669" cy="1029009"/>
            <a:chOff x="18830" y="113857"/>
            <a:chExt cx="1419558" cy="1372012"/>
          </a:xfrm>
        </p:grpSpPr>
        <p:sp>
          <p:nvSpPr>
            <p:cNvPr id="787" name="Google Shape;787;p51"/>
            <p:cNvSpPr/>
            <p:nvPr/>
          </p:nvSpPr>
          <p:spPr>
            <a:xfrm>
              <a:off x="18911" y="113857"/>
              <a:ext cx="1419477" cy="1250517"/>
            </a:xfrm>
            <a:custGeom>
              <a:avLst/>
              <a:gdLst/>
              <a:ahLst/>
              <a:cxnLst/>
              <a:rect l="l" t="t" r="r" b="b"/>
              <a:pathLst>
                <a:path w="1234328" h="1624048" extrusionOk="0">
                  <a:moveTo>
                    <a:pt x="0" y="0"/>
                  </a:moveTo>
                  <a:lnTo>
                    <a:pt x="1231900" y="0"/>
                  </a:lnTo>
                  <a:cubicBezTo>
                    <a:pt x="1272117" y="1239849"/>
                    <a:pt x="810683" y="1597049"/>
                    <a:pt x="0" y="1624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484"/>
            </a:solidFill>
            <a:ln>
              <a:noFill/>
            </a:ln>
            <a:effectLst>
              <a:outerShdw blurRad="76200" dist="12700" dir="2700000" algn="tl" rotWithShape="0">
                <a:srgbClr val="000000">
                  <a:alpha val="30980"/>
                </a:srgbClr>
              </a:outerShdw>
            </a:effectLst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788" name="Google Shape;788;p51"/>
            <p:cNvSpPr txBox="1"/>
            <p:nvPr/>
          </p:nvSpPr>
          <p:spPr>
            <a:xfrm flipH="1">
              <a:off x="18830" y="141952"/>
              <a:ext cx="1265699" cy="13439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900"/>
                <a:buFont typeface="Arial"/>
                <a:buNone/>
              </a:pPr>
              <a:r>
                <a:rPr lang="en" sz="900" b="1" i="0" u="none" strike="noStrike" cap="none" dirty="0">
                  <a:solidFill>
                    <a:srgbClr val="3B3838"/>
                  </a:solidFill>
                  <a:latin typeface="Roboto" panose="02000000000000000000" pitchFamily="2" charset="0"/>
                  <a:ea typeface="Roboto" panose="02000000000000000000" pitchFamily="2" charset="0"/>
                  <a:sym typeface="Arial"/>
                </a:rPr>
                <a:t>Cloud Platform  Infrastructure</a:t>
              </a:r>
              <a:endParaRPr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00"/>
                <a:buFont typeface="Arial"/>
                <a:buNone/>
              </a:pPr>
              <a:endParaRPr sz="900" b="1" dirty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3B3838"/>
                </a:buClr>
                <a:buSzPts val="900"/>
                <a:buFont typeface="Arial"/>
                <a:buNone/>
              </a:pPr>
              <a:r>
                <a:rPr lang="en" sz="900" b="1" i="0" u="none" strike="noStrike" cap="none" dirty="0">
                  <a:solidFill>
                    <a:srgbClr val="3B3838"/>
                  </a:solidFill>
                  <a:latin typeface="Roboto" panose="02000000000000000000" pitchFamily="2" charset="0"/>
                  <a:ea typeface="Roboto" panose="02000000000000000000" pitchFamily="2" charset="0"/>
                  <a:sym typeface="Arial"/>
                </a:rPr>
                <a:t>Security &amp; Networking</a:t>
              </a:r>
              <a:endParaRPr sz="11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dirty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endParaRPr sz="800" b="0" i="0" u="none" strike="noStrike" cap="none" dirty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</p:grpSp>
      <p:pic>
        <p:nvPicPr>
          <p:cNvPr id="789" name="Google Shape;789;p51" descr="NASA Logo transparen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75" y="4618308"/>
            <a:ext cx="548703" cy="438807"/>
          </a:xfrm>
          <a:prstGeom prst="rect">
            <a:avLst/>
          </a:prstGeom>
          <a:noFill/>
          <a:ln>
            <a:noFill/>
          </a:ln>
          <a:effectLst>
            <a:outerShdw blurRad="63500" dist="88900" dir="2700000">
              <a:schemeClr val="dk1">
                <a:alpha val="43140"/>
              </a:schemeClr>
            </a:outerShdw>
          </a:effectLst>
        </p:spPr>
      </p:pic>
      <p:sp>
        <p:nvSpPr>
          <p:cNvPr id="790" name="Google Shape;790;p51"/>
          <p:cNvSpPr txBox="1"/>
          <p:nvPr/>
        </p:nvSpPr>
        <p:spPr>
          <a:xfrm>
            <a:off x="188642" y="1109782"/>
            <a:ext cx="5983500" cy="340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" sz="1400" b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“LOW” System Security Plan (SSP) / Certification and Accreditation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96900" marR="0" lvl="1" indent="-241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Single ESDIS</a:t>
            </a:r>
            <a:r>
              <a:rPr lang="en" sz="120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owned cloud SSP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96900" marR="0" lvl="1" indent="-2413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Operational Security Agreements (OSA) for EOSDIS organizations. 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39800" marR="0" lvl="2" indent="-2413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Defining application account boundaries and local security operations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54000" marR="0" lvl="0" indent="-25400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" sz="1400" b="1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Platform Level Operational IT Security Services </a:t>
            </a:r>
            <a:endParaRPr sz="11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58800" marR="0" lvl="1" indent="-254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Implement NASA security policies &amp; apply system security architecture principles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58800" marR="0" lvl="1" indent="-254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Incident detection &amp; contingency response management, ESOC integration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558800" marR="0" lvl="1" indent="-254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Continuous Diagnostics and Mitigation (CDM). NASA CDM tools not updated for cloud so AWS services deployed: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01700" marR="0" lvl="2" indent="-254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AWS Simple Systems Manager (asset management)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01700" marR="0" lvl="2" indent="-254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AWS Inspector (vulnerabilities)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01700" marR="0" lvl="2" indent="-254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AWS Guard Duty (threat detection)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01700" marR="0" lvl="2" indent="-254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AWS Config (Configuration Management)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901700" marR="0" lvl="2" indent="-2540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" sz="1200" b="0" i="0" u="none" strike="noStrike" cap="none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AWS CloudTrails, CloudWatch, Elastic Search (event management)</a:t>
            </a:r>
            <a:endParaRPr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791" name="Google Shape;791;p51"/>
          <p:cNvGrpSpPr/>
          <p:nvPr/>
        </p:nvGrpSpPr>
        <p:grpSpPr>
          <a:xfrm>
            <a:off x="6002299" y="1315489"/>
            <a:ext cx="2896364" cy="3036591"/>
            <a:chOff x="1411073" y="0"/>
            <a:chExt cx="3861818" cy="4048788"/>
          </a:xfrm>
        </p:grpSpPr>
        <p:sp>
          <p:nvSpPr>
            <p:cNvPr id="792" name="Google Shape;792;p51"/>
            <p:cNvSpPr/>
            <p:nvPr/>
          </p:nvSpPr>
          <p:spPr>
            <a:xfrm>
              <a:off x="2511699" y="1306176"/>
              <a:ext cx="1660200" cy="14361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9B59B6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1"/>
            <p:cNvSpPr txBox="1"/>
            <p:nvPr/>
          </p:nvSpPr>
          <p:spPr>
            <a:xfrm>
              <a:off x="2664674" y="1544182"/>
              <a:ext cx="1360500" cy="96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300" tIns="14300" rIns="14300" bIns="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Libre Franklin"/>
                <a:buNone/>
              </a:pPr>
              <a:r>
                <a:rPr lang="en" sz="1000" b="1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Risk Management</a:t>
              </a:r>
              <a:endParaRPr sz="1000"/>
            </a:p>
          </p:txBody>
        </p:sp>
        <p:sp>
          <p:nvSpPr>
            <p:cNvPr id="794" name="Google Shape;794;p51"/>
            <p:cNvSpPr/>
            <p:nvPr/>
          </p:nvSpPr>
          <p:spPr>
            <a:xfrm>
              <a:off x="3551308" y="619077"/>
              <a:ext cx="626400" cy="53970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CDDF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1"/>
            <p:cNvSpPr/>
            <p:nvPr/>
          </p:nvSpPr>
          <p:spPr>
            <a:xfrm>
              <a:off x="2664628" y="0"/>
              <a:ext cx="1360500" cy="1176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60C0D8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1"/>
            <p:cNvSpPr txBox="1"/>
            <p:nvPr/>
          </p:nvSpPr>
          <p:spPr>
            <a:xfrm>
              <a:off x="2890096" y="195057"/>
              <a:ext cx="9096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Libre Franklin"/>
                <a:buNone/>
              </a:pPr>
              <a:r>
                <a:rPr lang="en" sz="9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System Security Principles</a:t>
              </a:r>
              <a:endParaRPr sz="1100"/>
            </a:p>
          </p:txBody>
        </p:sp>
        <p:sp>
          <p:nvSpPr>
            <p:cNvPr id="797" name="Google Shape;797;p51"/>
            <p:cNvSpPr/>
            <p:nvPr/>
          </p:nvSpPr>
          <p:spPr>
            <a:xfrm>
              <a:off x="4282355" y="1628064"/>
              <a:ext cx="626400" cy="53970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CDDF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3912391" y="723944"/>
              <a:ext cx="1360500" cy="1176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2ECC71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 txBox="1"/>
            <p:nvPr/>
          </p:nvSpPr>
          <p:spPr>
            <a:xfrm>
              <a:off x="4137859" y="919001"/>
              <a:ext cx="9096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Libre Franklin"/>
                <a:buNone/>
              </a:pPr>
              <a:r>
                <a:rPr lang="en" sz="9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NASA (OCIO) Policy</a:t>
              </a:r>
              <a:endParaRPr sz="1100"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3774523" y="2767021"/>
              <a:ext cx="626400" cy="53970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CDDF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3912391" y="2147134"/>
              <a:ext cx="1360500" cy="1176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E67E22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 txBox="1"/>
            <p:nvPr/>
          </p:nvSpPr>
          <p:spPr>
            <a:xfrm>
              <a:off x="4137859" y="2342191"/>
              <a:ext cx="9096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Libre Franklin"/>
                <a:buNone/>
              </a:pPr>
              <a:r>
                <a:rPr lang="en" sz="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Incident &amp; Contingency Response</a:t>
              </a:r>
              <a:endParaRPr sz="1000"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2514789" y="2885249"/>
              <a:ext cx="626400" cy="53970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CDDF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2664628" y="2871888"/>
              <a:ext cx="1360500" cy="1176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1F497D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 txBox="1"/>
            <p:nvPr/>
          </p:nvSpPr>
          <p:spPr>
            <a:xfrm>
              <a:off x="2890096" y="3066945"/>
              <a:ext cx="9096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Libre Franklin"/>
                <a:buNone/>
              </a:pPr>
              <a:r>
                <a:rPr lang="en" sz="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Security Configuration Management</a:t>
              </a:r>
              <a:endParaRPr sz="1000"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1771770" y="1876667"/>
              <a:ext cx="626400" cy="539700"/>
            </a:xfrm>
            <a:prstGeom prst="hexagon">
              <a:avLst>
                <a:gd name="adj" fmla="val 28900"/>
                <a:gd name="vf" fmla="val 115470"/>
              </a:avLst>
            </a:prstGeom>
            <a:solidFill>
              <a:srgbClr val="CCDDF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1411073" y="2147944"/>
              <a:ext cx="1360500" cy="1176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C0392B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 txBox="1"/>
            <p:nvPr/>
          </p:nvSpPr>
          <p:spPr>
            <a:xfrm>
              <a:off x="1636541" y="2343015"/>
              <a:ext cx="9096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Libre Franklin"/>
                <a:buNone/>
              </a:pPr>
              <a:r>
                <a:rPr lang="en" sz="8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Independent Assessment &amp; Authorization</a:t>
              </a:r>
              <a:endParaRPr sz="1000"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1411073" y="722324"/>
              <a:ext cx="1360500" cy="1176900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FFFFFF"/>
            </a:solidFill>
            <a:ln w="25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 txBox="1"/>
            <p:nvPr/>
          </p:nvSpPr>
          <p:spPr>
            <a:xfrm>
              <a:off x="1636541" y="917381"/>
              <a:ext cx="909600" cy="78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Libre Franklin"/>
                <a:buNone/>
              </a:pPr>
              <a:r>
                <a:rPr lang="en" sz="900">
                  <a:solidFill>
                    <a:srgbClr val="FFFFFF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Security Metrics / Security Analytics</a:t>
              </a:r>
              <a:endParaRPr sz="1100"/>
            </a:p>
          </p:txBody>
        </p:sp>
      </p:grpSp>
      <p:sp>
        <p:nvSpPr>
          <p:cNvPr id="811" name="Google Shape;811;p51"/>
          <p:cNvSpPr txBox="1">
            <a:spLocks noGrp="1"/>
          </p:cNvSpPr>
          <p:nvPr>
            <p:ph type="sldNum" idx="12"/>
          </p:nvPr>
        </p:nvSpPr>
        <p:spPr>
          <a:xfrm>
            <a:off x="6999371" y="4908539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/>
              <a:t>19</a:t>
            </a:fld>
            <a:endParaRPr sz="900"/>
          </a:p>
        </p:txBody>
      </p:sp>
      <p:pic>
        <p:nvPicPr>
          <p:cNvPr id="812" name="Google Shape;812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89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100" dirty="0">
                <a:latin typeface="Roboto" panose="02000000000000000000" pitchFamily="2" charset="0"/>
                <a:ea typeface="Roboto" panose="02000000000000000000" pitchFamily="2" charset="0"/>
              </a:rPr>
              <a:t>Earth Observing System Data and Information System (EOSDIS) Distributed Active Archive Center (DAACs) and </a:t>
            </a:r>
            <a:br>
              <a:rPr lang="en" sz="21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" sz="2100" dirty="0">
                <a:latin typeface="Roboto" panose="02000000000000000000" pitchFamily="2" charset="0"/>
                <a:ea typeface="Roboto" panose="02000000000000000000" pitchFamily="2" charset="0"/>
              </a:rPr>
              <a:t>Science Investigator-led Processing Systems (SIPS)</a:t>
            </a:r>
            <a:endParaRPr sz="21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7" name="Google Shape;157;p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2094" y="1268016"/>
            <a:ext cx="7078548" cy="3770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"/>
          <p:cNvSpPr txBox="1">
            <a:spLocks noGrp="1"/>
          </p:cNvSpPr>
          <p:nvPr>
            <p:ph type="title"/>
          </p:nvPr>
        </p:nvSpPr>
        <p:spPr>
          <a:xfrm>
            <a:off x="387900" y="74847"/>
            <a:ext cx="85770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EOSDIS Current Conceptual Architecture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5" name="Google Shape;505;p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15" name="Google Shape;41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4"/>
          <p:cNvSpPr/>
          <p:nvPr/>
        </p:nvSpPr>
        <p:spPr>
          <a:xfrm>
            <a:off x="110306" y="1200509"/>
            <a:ext cx="1635900" cy="2948700"/>
          </a:xfrm>
          <a:prstGeom prst="roundRect">
            <a:avLst>
              <a:gd name="adj" fmla="val 591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latin typeface="Roboto"/>
                <a:ea typeface="Roboto"/>
                <a:cs typeface="Roboto"/>
                <a:sym typeface="Roboto"/>
              </a:rPr>
              <a:t>Benefits</a:t>
            </a:r>
            <a:endParaRPr sz="1800" b="1" u="sng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Optimized for archive, search and distribution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Expert user support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Easily add new data products and producers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Predictable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7" name="Google Shape;417;p34"/>
          <p:cNvSpPr/>
          <p:nvPr/>
        </p:nvSpPr>
        <p:spPr>
          <a:xfrm>
            <a:off x="6902500" y="1144125"/>
            <a:ext cx="2171100" cy="3490800"/>
          </a:xfrm>
          <a:prstGeom prst="roundRect">
            <a:avLst>
              <a:gd name="adj" fmla="val 591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latin typeface="Roboto"/>
                <a:ea typeface="Roboto"/>
                <a:cs typeface="Roboto"/>
                <a:sym typeface="Roboto"/>
              </a:rPr>
              <a:t>Challenges</a:t>
            </a:r>
            <a:endParaRPr sz="1300" b="1" u="sng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b="1" u="sng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Uneven levels of service and performance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Significant time to coordinate interfaces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Limited on-demand product generation and end-user processing capabilities 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Duplication of storage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Duplication of services and software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8" name="Google Shape;418;p34"/>
          <p:cNvGrpSpPr/>
          <p:nvPr/>
        </p:nvGrpSpPr>
        <p:grpSpPr>
          <a:xfrm>
            <a:off x="2153420" y="674318"/>
            <a:ext cx="3632837" cy="4320921"/>
            <a:chOff x="2668763" y="752334"/>
            <a:chExt cx="3632837" cy="4320921"/>
          </a:xfrm>
        </p:grpSpPr>
        <p:sp>
          <p:nvSpPr>
            <p:cNvPr id="419" name="Google Shape;419;p34"/>
            <p:cNvSpPr/>
            <p:nvPr/>
          </p:nvSpPr>
          <p:spPr>
            <a:xfrm>
              <a:off x="2668810" y="3382204"/>
              <a:ext cx="3588900" cy="806100"/>
            </a:xfrm>
            <a:prstGeom prst="roundRect">
              <a:avLst>
                <a:gd name="adj" fmla="val 6440"/>
              </a:avLst>
            </a:prstGeom>
            <a:solidFill>
              <a:srgbClr val="F9CB9C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0" name="Google Shape;420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95961" y="3450996"/>
              <a:ext cx="511272" cy="477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1" name="Google Shape;421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03116" y="3450996"/>
              <a:ext cx="511272" cy="477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2" name="Google Shape;422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17427" y="3450996"/>
              <a:ext cx="511272" cy="477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3" name="Google Shape;423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24582" y="3450996"/>
              <a:ext cx="511272" cy="477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4" name="Google Shape;424;p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10271" y="3450996"/>
              <a:ext cx="511272" cy="4777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5" name="Google Shape;425;p34"/>
            <p:cNvSpPr txBox="1"/>
            <p:nvPr/>
          </p:nvSpPr>
          <p:spPr>
            <a:xfrm>
              <a:off x="3137476" y="3899756"/>
              <a:ext cx="2651400" cy="32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SIPS</a:t>
              </a:r>
              <a:endParaRPr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668928" y="4293815"/>
              <a:ext cx="3588900" cy="779400"/>
            </a:xfrm>
            <a:prstGeom prst="roundRect">
              <a:avLst>
                <a:gd name="adj" fmla="val 6440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7" name="Google Shape;427;p3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92482" y="4378865"/>
              <a:ext cx="511276" cy="477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8" name="Google Shape;428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947261" y="4378865"/>
              <a:ext cx="511276" cy="477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9" name="Google Shape;429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37703" y="4378865"/>
              <a:ext cx="511276" cy="4777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0" name="Google Shape;430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5482922" y="4378867"/>
              <a:ext cx="511276" cy="4777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1" name="Google Shape;431;p34"/>
            <p:cNvSpPr txBox="1"/>
            <p:nvPr/>
          </p:nvSpPr>
          <p:spPr>
            <a:xfrm>
              <a:off x="3174452" y="4595355"/>
              <a:ext cx="2622900" cy="47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9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</a:br>
              <a:r>
                <a:rPr lang="en" sz="18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Varied Data Sources</a:t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668810" y="1648528"/>
              <a:ext cx="782700" cy="1464300"/>
            </a:xfrm>
            <a:prstGeom prst="roundRect">
              <a:avLst>
                <a:gd name="adj" fmla="val 6440"/>
              </a:avLst>
            </a:prstGeom>
            <a:solidFill>
              <a:srgbClr val="D9D9D9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3604149" y="1648471"/>
              <a:ext cx="782700" cy="1464300"/>
            </a:xfrm>
            <a:prstGeom prst="roundRect">
              <a:avLst>
                <a:gd name="adj" fmla="val 6440"/>
              </a:avLst>
            </a:prstGeom>
            <a:solidFill>
              <a:srgbClr val="D9D9D9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4"/>
            <p:cNvSpPr/>
            <p:nvPr/>
          </p:nvSpPr>
          <p:spPr>
            <a:xfrm>
              <a:off x="5474828" y="1648471"/>
              <a:ext cx="782700" cy="1464300"/>
            </a:xfrm>
            <a:prstGeom prst="roundRect">
              <a:avLst>
                <a:gd name="adj" fmla="val 6440"/>
              </a:avLst>
            </a:prstGeom>
            <a:solidFill>
              <a:srgbClr val="D9D9D9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4"/>
            <p:cNvSpPr/>
            <p:nvPr/>
          </p:nvSpPr>
          <p:spPr>
            <a:xfrm>
              <a:off x="4539488" y="1648471"/>
              <a:ext cx="782700" cy="1464300"/>
            </a:xfrm>
            <a:prstGeom prst="roundRect">
              <a:avLst>
                <a:gd name="adj" fmla="val 6440"/>
              </a:avLst>
            </a:prstGeom>
            <a:solidFill>
              <a:srgbClr val="D9D9D9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6" name="Google Shape;436;p34"/>
            <p:cNvGrpSpPr/>
            <p:nvPr/>
          </p:nvGrpSpPr>
          <p:grpSpPr>
            <a:xfrm>
              <a:off x="2793610" y="2481164"/>
              <a:ext cx="3344571" cy="535658"/>
              <a:chOff x="2805750" y="2337800"/>
              <a:chExt cx="3532500" cy="605400"/>
            </a:xfrm>
          </p:grpSpPr>
          <p:sp>
            <p:nvSpPr>
              <p:cNvPr id="437" name="Google Shape;437;p34"/>
              <p:cNvSpPr/>
              <p:nvPr/>
            </p:nvSpPr>
            <p:spPr>
              <a:xfrm>
                <a:off x="2805750" y="2337800"/>
                <a:ext cx="605400" cy="605400"/>
              </a:xfrm>
              <a:prstGeom prst="rect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38" name="Google Shape;438;p3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805925" y="2337871"/>
                <a:ext cx="605250" cy="60525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439" name="Google Shape;439;p34"/>
              <p:cNvSpPr/>
              <p:nvPr/>
            </p:nvSpPr>
            <p:spPr>
              <a:xfrm>
                <a:off x="5732850" y="2337800"/>
                <a:ext cx="605400" cy="6054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0" name="Google Shape;440;p3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732825" y="2337871"/>
                <a:ext cx="605250" cy="60525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441" name="Google Shape;441;p34"/>
              <p:cNvSpPr/>
              <p:nvPr/>
            </p:nvSpPr>
            <p:spPr>
              <a:xfrm>
                <a:off x="4757113" y="2337800"/>
                <a:ext cx="605400" cy="6054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2" name="Google Shape;442;p3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757192" y="2337871"/>
                <a:ext cx="605250" cy="60525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443" name="Google Shape;443;p34"/>
              <p:cNvSpPr/>
              <p:nvPr/>
            </p:nvSpPr>
            <p:spPr>
              <a:xfrm>
                <a:off x="3781438" y="2337800"/>
                <a:ext cx="605400" cy="6054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4" name="Google Shape;444;p34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781558" y="2337871"/>
                <a:ext cx="605250" cy="60525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pic>
          <p:nvPicPr>
            <p:cNvPr id="445" name="Google Shape;445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805450" y="1969224"/>
              <a:ext cx="399266" cy="37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668225" y="1969224"/>
              <a:ext cx="399266" cy="37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7" name="Google Shape;447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668768" y="1969223"/>
              <a:ext cx="399266" cy="37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8" name="Google Shape;448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40700" y="2049785"/>
              <a:ext cx="399266" cy="37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9" name="Google Shape;449;p34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736840" y="1969223"/>
              <a:ext cx="399266" cy="3731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0" name="Google Shape;450;p34"/>
            <p:cNvGrpSpPr/>
            <p:nvPr/>
          </p:nvGrpSpPr>
          <p:grpSpPr>
            <a:xfrm>
              <a:off x="5950963" y="1703690"/>
              <a:ext cx="239114" cy="223317"/>
              <a:chOff x="1530498" y="2051050"/>
              <a:chExt cx="486300" cy="486000"/>
            </a:xfrm>
          </p:grpSpPr>
          <p:sp>
            <p:nvSpPr>
              <p:cNvPr id="451" name="Google Shape;451;p34"/>
              <p:cNvSpPr/>
              <p:nvPr/>
            </p:nvSpPr>
            <p:spPr>
              <a:xfrm>
                <a:off x="1530498" y="2051050"/>
                <a:ext cx="486300" cy="4860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2" name="Google Shape;452;p3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1569274" y="2089679"/>
                <a:ext cx="408742" cy="4087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3" name="Google Shape;453;p34"/>
            <p:cNvGrpSpPr/>
            <p:nvPr/>
          </p:nvGrpSpPr>
          <p:grpSpPr>
            <a:xfrm>
              <a:off x="5012992" y="1703679"/>
              <a:ext cx="239162" cy="223235"/>
              <a:chOff x="5183158" y="1123175"/>
              <a:chExt cx="252600" cy="252300"/>
            </a:xfrm>
          </p:grpSpPr>
          <p:sp>
            <p:nvSpPr>
              <p:cNvPr id="454" name="Google Shape;454;p34"/>
              <p:cNvSpPr/>
              <p:nvPr/>
            </p:nvSpPr>
            <p:spPr>
              <a:xfrm>
                <a:off x="5183158" y="1123175"/>
                <a:ext cx="252600" cy="2523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5" name="Google Shape;455;p3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5203294" y="1143235"/>
                <a:ext cx="212260" cy="2122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6" name="Google Shape;456;p34"/>
            <p:cNvGrpSpPr/>
            <p:nvPr/>
          </p:nvGrpSpPr>
          <p:grpSpPr>
            <a:xfrm>
              <a:off x="4075118" y="1703644"/>
              <a:ext cx="239162" cy="223235"/>
              <a:chOff x="4154158" y="1123175"/>
              <a:chExt cx="252600" cy="252300"/>
            </a:xfrm>
          </p:grpSpPr>
          <p:sp>
            <p:nvSpPr>
              <p:cNvPr id="457" name="Google Shape;457;p34"/>
              <p:cNvSpPr/>
              <p:nvPr/>
            </p:nvSpPr>
            <p:spPr>
              <a:xfrm>
                <a:off x="4154158" y="1123175"/>
                <a:ext cx="252600" cy="252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58" name="Google Shape;458;p3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4174294" y="1143235"/>
                <a:ext cx="212260" cy="2122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9" name="Google Shape;459;p34"/>
            <p:cNvGrpSpPr/>
            <p:nvPr/>
          </p:nvGrpSpPr>
          <p:grpSpPr>
            <a:xfrm>
              <a:off x="3132437" y="1703644"/>
              <a:ext cx="239162" cy="223235"/>
              <a:chOff x="3158508" y="1114050"/>
              <a:chExt cx="252600" cy="252300"/>
            </a:xfrm>
          </p:grpSpPr>
          <p:sp>
            <p:nvSpPr>
              <p:cNvPr id="460" name="Google Shape;460;p34"/>
              <p:cNvSpPr/>
              <p:nvPr/>
            </p:nvSpPr>
            <p:spPr>
              <a:xfrm>
                <a:off x="3158508" y="1114050"/>
                <a:ext cx="252600" cy="252300"/>
              </a:xfrm>
              <a:prstGeom prst="rect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1" name="Google Shape;461;p34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3178644" y="1134110"/>
                <a:ext cx="212260" cy="2122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2" name="Google Shape;462;p34"/>
            <p:cNvGrpSpPr/>
            <p:nvPr/>
          </p:nvGrpSpPr>
          <p:grpSpPr>
            <a:xfrm>
              <a:off x="2740149" y="1703148"/>
              <a:ext cx="244528" cy="224292"/>
              <a:chOff x="2777508" y="1114050"/>
              <a:chExt cx="258268" cy="253495"/>
            </a:xfrm>
          </p:grpSpPr>
          <p:sp>
            <p:nvSpPr>
              <p:cNvPr id="463" name="Google Shape;463;p34"/>
              <p:cNvSpPr/>
              <p:nvPr/>
            </p:nvSpPr>
            <p:spPr>
              <a:xfrm>
                <a:off x="2777508" y="1114050"/>
                <a:ext cx="252600" cy="252300"/>
              </a:xfrm>
              <a:prstGeom prst="rect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4" name="Google Shape;464;p3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2783226" y="1115024"/>
                <a:ext cx="252550" cy="2525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5" name="Google Shape;465;p34"/>
            <p:cNvGrpSpPr/>
            <p:nvPr/>
          </p:nvGrpSpPr>
          <p:grpSpPr>
            <a:xfrm>
              <a:off x="3682414" y="1703457"/>
              <a:ext cx="239571" cy="223685"/>
              <a:chOff x="3772726" y="1123175"/>
              <a:chExt cx="253032" cy="252808"/>
            </a:xfrm>
          </p:grpSpPr>
          <p:sp>
            <p:nvSpPr>
              <p:cNvPr id="466" name="Google Shape;466;p34"/>
              <p:cNvSpPr/>
              <p:nvPr/>
            </p:nvSpPr>
            <p:spPr>
              <a:xfrm>
                <a:off x="3773158" y="1123175"/>
                <a:ext cx="252600" cy="2523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67" name="Google Shape;467;p3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3772726" y="1123462"/>
                <a:ext cx="252550" cy="2525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68" name="Google Shape;468;p34"/>
            <p:cNvGrpSpPr/>
            <p:nvPr/>
          </p:nvGrpSpPr>
          <p:grpSpPr>
            <a:xfrm>
              <a:off x="4620722" y="1703449"/>
              <a:ext cx="239162" cy="223673"/>
              <a:chOff x="4802158" y="1123175"/>
              <a:chExt cx="252600" cy="252795"/>
            </a:xfrm>
          </p:grpSpPr>
          <p:sp>
            <p:nvSpPr>
              <p:cNvPr id="469" name="Google Shape;469;p34"/>
              <p:cNvSpPr/>
              <p:nvPr/>
            </p:nvSpPr>
            <p:spPr>
              <a:xfrm>
                <a:off x="4802158" y="1123175"/>
                <a:ext cx="252600" cy="2523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0" name="Google Shape;470;p3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4802176" y="1123449"/>
                <a:ext cx="252550" cy="2525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1" name="Google Shape;471;p34"/>
            <p:cNvGrpSpPr/>
            <p:nvPr/>
          </p:nvGrpSpPr>
          <p:grpSpPr>
            <a:xfrm>
              <a:off x="5558629" y="1699556"/>
              <a:ext cx="239168" cy="231409"/>
              <a:chOff x="5754351" y="1113937"/>
              <a:chExt cx="252607" cy="261538"/>
            </a:xfrm>
          </p:grpSpPr>
          <p:sp>
            <p:nvSpPr>
              <p:cNvPr id="472" name="Google Shape;472;p34"/>
              <p:cNvSpPr/>
              <p:nvPr/>
            </p:nvSpPr>
            <p:spPr>
              <a:xfrm>
                <a:off x="5754358" y="1123175"/>
                <a:ext cx="252600" cy="2523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73" name="Google Shape;473;p34"/>
              <p:cNvPicPr preferRelativeResize="0"/>
              <p:nvPr/>
            </p:nvPicPr>
            <p:blipFill rotWithShape="1">
              <a:blip r:embed="rId12">
                <a:alphaModFix/>
              </a:blip>
              <a:srcRect/>
              <a:stretch/>
            </p:blipFill>
            <p:spPr>
              <a:xfrm>
                <a:off x="5754351" y="1113937"/>
                <a:ext cx="252550" cy="25252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74" name="Google Shape;474;p34"/>
            <p:cNvSpPr/>
            <p:nvPr/>
          </p:nvSpPr>
          <p:spPr>
            <a:xfrm>
              <a:off x="2668763" y="752334"/>
              <a:ext cx="3588900" cy="624900"/>
            </a:xfrm>
            <a:prstGeom prst="roundRect">
              <a:avLst>
                <a:gd name="adj" fmla="val 6440"/>
              </a:avLst>
            </a:prstGeom>
            <a:solidFill>
              <a:srgbClr val="D9D2E9"/>
            </a:solidFill>
            <a:ln w="9525" cap="flat" cmpd="sng">
              <a:solidFill>
                <a:srgbClr val="674E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75" name="Google Shape;475;p34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3759070" y="949530"/>
              <a:ext cx="382294" cy="357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6" name="Google Shape;476;p3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872834" y="986802"/>
              <a:ext cx="302503" cy="2826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3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725098" y="949519"/>
              <a:ext cx="382294" cy="357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8" name="Google Shape;478;p34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5691126" y="949519"/>
              <a:ext cx="382294" cy="357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p34"/>
            <p:cNvSpPr txBox="1"/>
            <p:nvPr/>
          </p:nvSpPr>
          <p:spPr>
            <a:xfrm>
              <a:off x="3137429" y="752536"/>
              <a:ext cx="2651400" cy="22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Core EOSDIS Services</a:t>
              </a:r>
              <a:endParaRPr sz="1500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0" name="Google Shape;480;p34"/>
            <p:cNvCxnSpPr/>
            <p:nvPr/>
          </p:nvCxnSpPr>
          <p:spPr>
            <a:xfrm rot="10800000" flipH="1">
              <a:off x="3155986" y="3945775"/>
              <a:ext cx="1014300" cy="4506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1" name="Google Shape;481;p34"/>
            <p:cNvCxnSpPr/>
            <p:nvPr/>
          </p:nvCxnSpPr>
          <p:spPr>
            <a:xfrm rot="10800000">
              <a:off x="2954048" y="3959738"/>
              <a:ext cx="212400" cy="4227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2" name="Google Shape;482;p34"/>
            <p:cNvCxnSpPr/>
            <p:nvPr/>
          </p:nvCxnSpPr>
          <p:spPr>
            <a:xfrm rot="10800000" flipH="1">
              <a:off x="3155986" y="3984774"/>
              <a:ext cx="372300" cy="4116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3" name="Google Shape;483;p34"/>
            <p:cNvCxnSpPr/>
            <p:nvPr/>
          </p:nvCxnSpPr>
          <p:spPr>
            <a:xfrm rot="10800000">
              <a:off x="4777909" y="3954411"/>
              <a:ext cx="1014300" cy="4506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4" name="Google Shape;484;p34"/>
            <p:cNvCxnSpPr/>
            <p:nvPr/>
          </p:nvCxnSpPr>
          <p:spPr>
            <a:xfrm rot="10800000" flipH="1">
              <a:off x="5781746" y="3968374"/>
              <a:ext cx="212400" cy="4227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5" name="Google Shape;485;p34"/>
            <p:cNvCxnSpPr/>
            <p:nvPr/>
          </p:nvCxnSpPr>
          <p:spPr>
            <a:xfrm rot="10800000">
              <a:off x="5371908" y="3937310"/>
              <a:ext cx="420300" cy="4677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6" name="Google Shape;486;p34"/>
            <p:cNvCxnSpPr/>
            <p:nvPr/>
          </p:nvCxnSpPr>
          <p:spPr>
            <a:xfrm rot="10800000" flipH="1">
              <a:off x="3999802" y="3016856"/>
              <a:ext cx="711600" cy="4392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7" name="Google Shape;487;p34"/>
            <p:cNvCxnSpPr/>
            <p:nvPr/>
          </p:nvCxnSpPr>
          <p:spPr>
            <a:xfrm rot="10800000">
              <a:off x="3187672" y="3075060"/>
              <a:ext cx="822600" cy="3768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8" name="Google Shape;488;p34"/>
            <p:cNvCxnSpPr/>
            <p:nvPr/>
          </p:nvCxnSpPr>
          <p:spPr>
            <a:xfrm rot="10800000">
              <a:off x="3787670" y="3016856"/>
              <a:ext cx="212100" cy="4392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89" name="Google Shape;489;p34"/>
            <p:cNvCxnSpPr>
              <a:stCxn id="432" idx="0"/>
            </p:cNvCxnSpPr>
            <p:nvPr/>
          </p:nvCxnSpPr>
          <p:spPr>
            <a:xfrm rot="10800000" flipH="1">
              <a:off x="3060160" y="1377328"/>
              <a:ext cx="344100" cy="2712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0" name="Google Shape;490;p34"/>
            <p:cNvCxnSpPr>
              <a:stCxn id="433" idx="0"/>
              <a:endCxn id="474" idx="2"/>
            </p:cNvCxnSpPr>
            <p:nvPr/>
          </p:nvCxnSpPr>
          <p:spPr>
            <a:xfrm rot="10800000" flipH="1">
              <a:off x="3995499" y="1377271"/>
              <a:ext cx="467700" cy="2712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1" name="Google Shape;491;p34"/>
            <p:cNvCxnSpPr>
              <a:endCxn id="474" idx="2"/>
            </p:cNvCxnSpPr>
            <p:nvPr/>
          </p:nvCxnSpPr>
          <p:spPr>
            <a:xfrm rot="10800000">
              <a:off x="4463213" y="1377234"/>
              <a:ext cx="464700" cy="2709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2" name="Google Shape;492;p34"/>
            <p:cNvCxnSpPr/>
            <p:nvPr/>
          </p:nvCxnSpPr>
          <p:spPr>
            <a:xfrm rot="10800000">
              <a:off x="5524112" y="1377329"/>
              <a:ext cx="344100" cy="2712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3" name="Google Shape;493;p34"/>
            <p:cNvCxnSpPr/>
            <p:nvPr/>
          </p:nvCxnSpPr>
          <p:spPr>
            <a:xfrm rot="10800000" flipH="1">
              <a:off x="5590000" y="3016856"/>
              <a:ext cx="711600" cy="4392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4" name="Google Shape;494;p34"/>
            <p:cNvCxnSpPr/>
            <p:nvPr/>
          </p:nvCxnSpPr>
          <p:spPr>
            <a:xfrm rot="10800000">
              <a:off x="4777870" y="3075060"/>
              <a:ext cx="822600" cy="3768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5" name="Google Shape;495;p34"/>
            <p:cNvCxnSpPr/>
            <p:nvPr/>
          </p:nvCxnSpPr>
          <p:spPr>
            <a:xfrm rot="10800000">
              <a:off x="5377868" y="3016856"/>
              <a:ext cx="212100" cy="439200"/>
            </a:xfrm>
            <a:prstGeom prst="straightConnector1">
              <a:avLst/>
            </a:prstGeom>
            <a:noFill/>
            <a:ln w="28575" cap="flat" cmpd="sng">
              <a:solidFill>
                <a:srgbClr val="741B47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496" name="Google Shape;496;p34"/>
            <p:cNvCxnSpPr/>
            <p:nvPr/>
          </p:nvCxnSpPr>
          <p:spPr>
            <a:xfrm>
              <a:off x="3532900" y="1518163"/>
              <a:ext cx="0" cy="177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97" name="Google Shape;497;p34"/>
            <p:cNvCxnSpPr/>
            <p:nvPr/>
          </p:nvCxnSpPr>
          <p:spPr>
            <a:xfrm>
              <a:off x="5391575" y="1518163"/>
              <a:ext cx="0" cy="177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</p:cxnSp>
        <p:cxnSp>
          <p:nvCxnSpPr>
            <p:cNvPr id="498" name="Google Shape;498;p34"/>
            <p:cNvCxnSpPr/>
            <p:nvPr/>
          </p:nvCxnSpPr>
          <p:spPr>
            <a:xfrm>
              <a:off x="4474212" y="1518163"/>
              <a:ext cx="0" cy="17718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sm" len="sm"/>
              <a:tailEnd type="none" w="sm" len="sm"/>
            </a:ln>
          </p:spPr>
        </p:cxnSp>
      </p:grpSp>
      <p:pic>
        <p:nvPicPr>
          <p:cNvPr id="499" name="Google Shape;499;p3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980920" y="1288509"/>
            <a:ext cx="726925" cy="72692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34"/>
          <p:cNvSpPr txBox="1"/>
          <p:nvPr/>
        </p:nvSpPr>
        <p:spPr>
          <a:xfrm>
            <a:off x="5863619" y="1794359"/>
            <a:ext cx="9615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End-Users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34"/>
          <p:cNvCxnSpPr/>
          <p:nvPr/>
        </p:nvCxnSpPr>
        <p:spPr>
          <a:xfrm rot="10800000">
            <a:off x="5674520" y="987386"/>
            <a:ext cx="344100" cy="2712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502" name="Google Shape;502;p34"/>
          <p:cNvCxnSpPr/>
          <p:nvPr/>
        </p:nvCxnSpPr>
        <p:spPr>
          <a:xfrm flipH="1">
            <a:off x="5689570" y="2130561"/>
            <a:ext cx="344100" cy="271200"/>
          </a:xfrm>
          <a:prstGeom prst="straightConnector1">
            <a:avLst/>
          </a:prstGeom>
          <a:noFill/>
          <a:ln w="28575" cap="flat" cmpd="sng">
            <a:solidFill>
              <a:srgbClr val="741B47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03" name="Google Shape;503;p34"/>
          <p:cNvSpPr txBox="1"/>
          <p:nvPr/>
        </p:nvSpPr>
        <p:spPr>
          <a:xfrm rot="-5400000">
            <a:off x="1646104" y="2122281"/>
            <a:ext cx="7269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DAACs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6" name="Google Shape;506;p34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5"/>
          <p:cNvSpPr/>
          <p:nvPr/>
        </p:nvSpPr>
        <p:spPr>
          <a:xfrm rot="326094">
            <a:off x="1240878" y="542099"/>
            <a:ext cx="6100712" cy="2946066"/>
          </a:xfrm>
          <a:prstGeom prst="cloud">
            <a:avLst/>
          </a:prstGeom>
          <a:solidFill>
            <a:srgbClr val="6FA8DC"/>
          </a:solidFill>
          <a:ln w="1143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" name="Google Shape;5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35"/>
          <p:cNvSpPr txBox="1">
            <a:spLocks noGrp="1"/>
          </p:cNvSpPr>
          <p:nvPr>
            <p:ph type="title"/>
          </p:nvPr>
        </p:nvSpPr>
        <p:spPr>
          <a:xfrm>
            <a:off x="387900" y="161931"/>
            <a:ext cx="85770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EOSDIS Conceptual Cloud-Based Architecture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4" name="Google Shape;594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514" name="Google Shape;514;p35"/>
          <p:cNvSpPr/>
          <p:nvPr/>
        </p:nvSpPr>
        <p:spPr>
          <a:xfrm>
            <a:off x="74700" y="844375"/>
            <a:ext cx="1730100" cy="3841100"/>
          </a:xfrm>
          <a:prstGeom prst="roundRect">
            <a:avLst>
              <a:gd name="adj" fmla="val 591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latin typeface="Roboto"/>
                <a:ea typeface="Roboto"/>
                <a:cs typeface="Roboto"/>
                <a:sym typeface="Roboto"/>
              </a:rPr>
              <a:t>Benefits</a:t>
            </a:r>
            <a:endParaRPr sz="1800" b="1" u="sng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b="1" u="sng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Collocated, pay-as you-go processing for </a:t>
            </a:r>
            <a:r>
              <a:rPr lang="en" sz="1300" i="1" dirty="0">
                <a:latin typeface="Roboto"/>
                <a:ea typeface="Roboto"/>
                <a:cs typeface="Roboto"/>
                <a:sym typeface="Roboto"/>
              </a:rPr>
              <a:t>anyone</a:t>
            </a: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Expert user support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Streamlined product addition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Scalable Data Systems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Reduced duplication of tools and services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Bring the Users and Analysis to the Data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5" name="Google Shape;515;p35"/>
          <p:cNvSpPr/>
          <p:nvPr/>
        </p:nvSpPr>
        <p:spPr>
          <a:xfrm>
            <a:off x="7328175" y="844375"/>
            <a:ext cx="1730100" cy="3608774"/>
          </a:xfrm>
          <a:prstGeom prst="roundRect">
            <a:avLst>
              <a:gd name="adj" fmla="val 5917"/>
            </a:avLst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latin typeface="Roboto"/>
                <a:ea typeface="Roboto"/>
                <a:cs typeface="Roboto"/>
                <a:sym typeface="Roboto"/>
              </a:rPr>
              <a:t>Challenges</a:t>
            </a:r>
            <a:br>
              <a:rPr lang="en" sz="1300" b="1" u="sng" dirty="0">
                <a:latin typeface="Roboto"/>
                <a:ea typeface="Roboto"/>
                <a:cs typeface="Roboto"/>
                <a:sym typeface="Roboto"/>
              </a:rPr>
            </a:br>
            <a:br>
              <a:rPr lang="en" sz="800" dirty="0">
                <a:latin typeface="Roboto"/>
                <a:ea typeface="Roboto"/>
                <a:cs typeface="Roboto"/>
                <a:sym typeface="Roboto"/>
              </a:rPr>
            </a:b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Development Coordination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Cost Management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Shifting Labor Needs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Security/Export Compliance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Vendor Lock In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Roboto"/>
              <a:ea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Learning Curve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800" dirty="0"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latin typeface="Roboto"/>
                <a:ea typeface="Roboto"/>
                <a:cs typeface="Roboto"/>
                <a:sym typeface="Roboto"/>
              </a:rPr>
              <a:t>Cloud Native Access vs. Metrics</a:t>
            </a:r>
            <a:endParaRPr sz="1300" dirty="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16" name="Google Shape;516;p35"/>
          <p:cNvGrpSpPr/>
          <p:nvPr/>
        </p:nvGrpSpPr>
        <p:grpSpPr>
          <a:xfrm>
            <a:off x="1861100" y="853082"/>
            <a:ext cx="5410815" cy="4187126"/>
            <a:chOff x="1861100" y="844373"/>
            <a:chExt cx="5410815" cy="4187126"/>
          </a:xfrm>
        </p:grpSpPr>
        <p:sp>
          <p:nvSpPr>
            <p:cNvPr id="517" name="Google Shape;517;p35"/>
            <p:cNvSpPr/>
            <p:nvPr/>
          </p:nvSpPr>
          <p:spPr>
            <a:xfrm>
              <a:off x="2589431" y="4336999"/>
              <a:ext cx="3728700" cy="694500"/>
            </a:xfrm>
            <a:prstGeom prst="roundRect">
              <a:avLst>
                <a:gd name="adj" fmla="val 6440"/>
              </a:avLst>
            </a:prstGeom>
            <a:solidFill>
              <a:srgbClr val="EAD1DC"/>
            </a:solidFill>
            <a:ln w="9525" cap="flat" cmpd="sng">
              <a:solidFill>
                <a:srgbClr val="741B4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2589431" y="3496285"/>
              <a:ext cx="3728700" cy="774300"/>
            </a:xfrm>
            <a:prstGeom prst="roundRect">
              <a:avLst>
                <a:gd name="adj" fmla="val 6440"/>
              </a:avLst>
            </a:prstGeom>
            <a:solidFill>
              <a:srgbClr val="F9CB9C"/>
            </a:solidFill>
            <a:ln w="9525" cap="flat" cmpd="sng">
              <a:solidFill>
                <a:srgbClr val="B45F0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2509566" y="1211591"/>
              <a:ext cx="3888300" cy="1768800"/>
            </a:xfrm>
            <a:prstGeom prst="roundRect">
              <a:avLst>
                <a:gd name="adj" fmla="val 6440"/>
              </a:avLst>
            </a:prstGeom>
            <a:solidFill>
              <a:srgbClr val="9FC5E8"/>
            </a:solidFill>
            <a:ln w="952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0" name="Google Shape;520;p35"/>
            <p:cNvGrpSpPr/>
            <p:nvPr/>
          </p:nvGrpSpPr>
          <p:grpSpPr>
            <a:xfrm>
              <a:off x="3190054" y="4364329"/>
              <a:ext cx="2527046" cy="459023"/>
              <a:chOff x="2460376" y="4385923"/>
              <a:chExt cx="3606974" cy="605252"/>
            </a:xfrm>
          </p:grpSpPr>
          <p:pic>
            <p:nvPicPr>
              <p:cNvPr id="521" name="Google Shape;521;p35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460952" y="4385923"/>
                <a:ext cx="605250" cy="605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2" name="Google Shape;522;p3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460376" y="4385923"/>
                <a:ext cx="605250" cy="605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3" name="Google Shape;523;p35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4461528" y="4385923"/>
                <a:ext cx="605250" cy="6052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4" name="Google Shape;524;p35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5462100" y="4385925"/>
                <a:ext cx="605250" cy="605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25" name="Google Shape;525;p35"/>
            <p:cNvSpPr/>
            <p:nvPr/>
          </p:nvSpPr>
          <p:spPr>
            <a:xfrm>
              <a:off x="2688615" y="2538807"/>
              <a:ext cx="3530400" cy="881400"/>
            </a:xfrm>
            <a:prstGeom prst="roundRect">
              <a:avLst>
                <a:gd name="adj" fmla="val 6440"/>
              </a:avLst>
            </a:prstGeom>
            <a:solidFill>
              <a:srgbClr val="D9D9D9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6" name="Google Shape;526;p35"/>
            <p:cNvGrpSpPr/>
            <p:nvPr/>
          </p:nvGrpSpPr>
          <p:grpSpPr>
            <a:xfrm>
              <a:off x="3066737" y="2647707"/>
              <a:ext cx="2774072" cy="514590"/>
              <a:chOff x="2805750" y="2337800"/>
              <a:chExt cx="3532500" cy="605400"/>
            </a:xfrm>
          </p:grpSpPr>
          <p:sp>
            <p:nvSpPr>
              <p:cNvPr id="527" name="Google Shape;527;p35"/>
              <p:cNvSpPr/>
              <p:nvPr/>
            </p:nvSpPr>
            <p:spPr>
              <a:xfrm>
                <a:off x="2805750" y="2337800"/>
                <a:ext cx="605400" cy="605400"/>
              </a:xfrm>
              <a:prstGeom prst="rect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28" name="Google Shape;528;p3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2805925" y="2337871"/>
                <a:ext cx="605250" cy="60525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529" name="Google Shape;529;p35"/>
              <p:cNvSpPr/>
              <p:nvPr/>
            </p:nvSpPr>
            <p:spPr>
              <a:xfrm>
                <a:off x="5732850" y="2337800"/>
                <a:ext cx="605400" cy="6054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0" name="Google Shape;530;p3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5732825" y="2337871"/>
                <a:ext cx="605250" cy="60525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531" name="Google Shape;531;p35"/>
              <p:cNvSpPr/>
              <p:nvPr/>
            </p:nvSpPr>
            <p:spPr>
              <a:xfrm>
                <a:off x="4757113" y="2337800"/>
                <a:ext cx="605400" cy="6054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2" name="Google Shape;532;p3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4757192" y="2337871"/>
                <a:ext cx="605250" cy="60525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533" name="Google Shape;533;p35"/>
              <p:cNvSpPr/>
              <p:nvPr/>
            </p:nvSpPr>
            <p:spPr>
              <a:xfrm>
                <a:off x="3781438" y="2337800"/>
                <a:ext cx="605400" cy="6054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34" name="Google Shape;534;p35"/>
              <p:cNvPicPr preferRelativeResize="0"/>
              <p:nvPr/>
            </p:nvPicPr>
            <p:blipFill rotWithShape="1">
              <a:blip r:embed="rId8">
                <a:alphaModFix/>
              </a:blip>
              <a:srcRect/>
              <a:stretch/>
            </p:blipFill>
            <p:spPr>
              <a:xfrm>
                <a:off x="3781558" y="2337871"/>
                <a:ext cx="605250" cy="605250"/>
              </a:xfrm>
              <a:prstGeom prst="rect">
                <a:avLst/>
              </a:prstGeom>
              <a:noFill/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535" name="Google Shape;535;p35"/>
            <p:cNvSpPr/>
            <p:nvPr/>
          </p:nvSpPr>
          <p:spPr>
            <a:xfrm>
              <a:off x="2688615" y="854545"/>
              <a:ext cx="3530400" cy="694500"/>
            </a:xfrm>
            <a:prstGeom prst="roundRect">
              <a:avLst>
                <a:gd name="adj" fmla="val 6440"/>
              </a:avLst>
            </a:prstGeom>
            <a:solidFill>
              <a:srgbClr val="D9D9D9"/>
            </a:solidFill>
            <a:ln w="9525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6" name="Google Shape;536;p35"/>
            <p:cNvGrpSpPr/>
            <p:nvPr/>
          </p:nvGrpSpPr>
          <p:grpSpPr>
            <a:xfrm>
              <a:off x="2858018" y="1656323"/>
              <a:ext cx="3191509" cy="458915"/>
              <a:chOff x="2382662" y="1152350"/>
              <a:chExt cx="4064063" cy="539900"/>
            </a:xfrm>
          </p:grpSpPr>
          <p:pic>
            <p:nvPicPr>
              <p:cNvPr id="537" name="Google Shape;537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774500" y="12705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8" name="Google Shape;538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587131" y="12705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39" name="Google Shape;539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399763" y="12705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0" name="Google Shape;540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212394" y="12705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1" name="Google Shape;541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6025025" y="12705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2" name="Google Shape;542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2382662" y="11523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3" name="Google Shape;543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195293" y="11523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4" name="Google Shape;544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007924" y="11523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5" name="Google Shape;545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4820555" y="11523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6" name="Google Shape;546;p35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5633187" y="1152350"/>
                <a:ext cx="421700" cy="421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7" name="Google Shape;547;p35"/>
            <p:cNvGrpSpPr/>
            <p:nvPr/>
          </p:nvGrpSpPr>
          <p:grpSpPr>
            <a:xfrm>
              <a:off x="5314319" y="908600"/>
              <a:ext cx="577477" cy="586392"/>
              <a:chOff x="8056100" y="1865175"/>
              <a:chExt cx="816799" cy="766325"/>
            </a:xfrm>
          </p:grpSpPr>
          <p:sp>
            <p:nvSpPr>
              <p:cNvPr id="548" name="Google Shape;548;p35"/>
              <p:cNvSpPr/>
              <p:nvPr/>
            </p:nvSpPr>
            <p:spPr>
              <a:xfrm>
                <a:off x="8056100" y="1865175"/>
                <a:ext cx="540000" cy="540000"/>
              </a:xfrm>
              <a:prstGeom prst="rect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5"/>
              <p:cNvSpPr/>
              <p:nvPr/>
            </p:nvSpPr>
            <p:spPr>
              <a:xfrm>
                <a:off x="8133533" y="1929717"/>
                <a:ext cx="540000" cy="5400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5"/>
              <p:cNvSpPr/>
              <p:nvPr/>
            </p:nvSpPr>
            <p:spPr>
              <a:xfrm>
                <a:off x="8210967" y="1994258"/>
                <a:ext cx="540000" cy="5400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35"/>
              <p:cNvSpPr/>
              <p:nvPr/>
            </p:nvSpPr>
            <p:spPr>
              <a:xfrm>
                <a:off x="8288400" y="2058800"/>
                <a:ext cx="540000" cy="5400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2" name="Google Shape;552;p35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8267499" y="2026100"/>
                <a:ext cx="605400" cy="605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53" name="Google Shape;553;p35"/>
            <p:cNvSpPr txBox="1"/>
            <p:nvPr/>
          </p:nvSpPr>
          <p:spPr>
            <a:xfrm>
              <a:off x="2933114" y="2021100"/>
              <a:ext cx="30573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Cloud-Native</a:t>
              </a:r>
              <a:br>
                <a:rPr lang="en" sz="1200">
                  <a:latin typeface="Lato"/>
                  <a:ea typeface="Lato"/>
                  <a:cs typeface="Lato"/>
                  <a:sym typeface="Lato"/>
                </a:rPr>
              </a:b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Ingest/Archive/Distribution System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54" name="Google Shape;554;p35"/>
            <p:cNvGrpSpPr/>
            <p:nvPr/>
          </p:nvGrpSpPr>
          <p:grpSpPr>
            <a:xfrm>
              <a:off x="4563800" y="924630"/>
              <a:ext cx="546129" cy="561256"/>
              <a:chOff x="7649046" y="1624474"/>
              <a:chExt cx="695440" cy="660301"/>
            </a:xfrm>
          </p:grpSpPr>
          <p:sp>
            <p:nvSpPr>
              <p:cNvPr id="555" name="Google Shape;555;p35"/>
              <p:cNvSpPr/>
              <p:nvPr/>
            </p:nvSpPr>
            <p:spPr>
              <a:xfrm>
                <a:off x="7649046" y="1624474"/>
                <a:ext cx="486300" cy="486000"/>
              </a:xfrm>
              <a:prstGeom prst="rect">
                <a:avLst/>
              </a:prstGeom>
              <a:solidFill>
                <a:srgbClr val="F4CC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35"/>
              <p:cNvSpPr/>
              <p:nvPr/>
            </p:nvSpPr>
            <p:spPr>
              <a:xfrm>
                <a:off x="7718759" y="1682574"/>
                <a:ext cx="486300" cy="486000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35"/>
              <p:cNvSpPr/>
              <p:nvPr/>
            </p:nvSpPr>
            <p:spPr>
              <a:xfrm>
                <a:off x="7788473" y="1740674"/>
                <a:ext cx="486300" cy="486000"/>
              </a:xfrm>
              <a:prstGeom prst="rect">
                <a:avLst/>
              </a:prstGeom>
              <a:solidFill>
                <a:srgbClr val="D9EAD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35"/>
              <p:cNvSpPr/>
              <p:nvPr/>
            </p:nvSpPr>
            <p:spPr>
              <a:xfrm>
                <a:off x="7858186" y="1798775"/>
                <a:ext cx="486300" cy="486000"/>
              </a:xfrm>
              <a:prstGeom prst="rect">
                <a:avLst/>
              </a:prstGeom>
              <a:solidFill>
                <a:srgbClr val="C9DAF8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559" name="Google Shape;559;p35"/>
              <p:cNvPicPr preferRelativeResize="0"/>
              <p:nvPr/>
            </p:nvPicPr>
            <p:blipFill rotWithShape="1">
              <a:blip r:embed="rId11">
                <a:alphaModFix/>
              </a:blip>
              <a:srcRect/>
              <a:stretch/>
            </p:blipFill>
            <p:spPr>
              <a:xfrm>
                <a:off x="7896887" y="1837454"/>
                <a:ext cx="408741" cy="4087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60" name="Google Shape;560;p35"/>
            <p:cNvSpPr txBox="1"/>
            <p:nvPr/>
          </p:nvSpPr>
          <p:spPr>
            <a:xfrm>
              <a:off x="3138314" y="2927853"/>
              <a:ext cx="28521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200">
                  <a:latin typeface="Lato"/>
                  <a:ea typeface="Lato"/>
                  <a:cs typeface="Lato"/>
                  <a:sym typeface="Lato"/>
                </a:rPr>
              </a:b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DAAC’s Thematic  Stewardship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grpSp>
          <p:nvGrpSpPr>
            <p:cNvPr id="561" name="Google Shape;561;p35"/>
            <p:cNvGrpSpPr/>
            <p:nvPr/>
          </p:nvGrpSpPr>
          <p:grpSpPr>
            <a:xfrm>
              <a:off x="2787889" y="994533"/>
              <a:ext cx="1658554" cy="414375"/>
              <a:chOff x="220716" y="210363"/>
              <a:chExt cx="2112000" cy="487500"/>
            </a:xfrm>
          </p:grpSpPr>
          <p:sp>
            <p:nvSpPr>
              <p:cNvPr id="562" name="Google Shape;562;p35"/>
              <p:cNvSpPr/>
              <p:nvPr/>
            </p:nvSpPr>
            <p:spPr>
              <a:xfrm>
                <a:off x="220716" y="210363"/>
                <a:ext cx="2112000" cy="487500"/>
              </a:xfrm>
              <a:prstGeom prst="rect">
                <a:avLst/>
              </a:prstGeom>
              <a:solidFill>
                <a:srgbClr val="F3F3F3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3" name="Google Shape;563;p35"/>
              <p:cNvGrpSpPr/>
              <p:nvPr/>
            </p:nvGrpSpPr>
            <p:grpSpPr>
              <a:xfrm>
                <a:off x="377550" y="252231"/>
                <a:ext cx="1798350" cy="403775"/>
                <a:chOff x="2595700" y="461456"/>
                <a:chExt cx="1798350" cy="403775"/>
              </a:xfrm>
            </p:grpSpPr>
            <p:pic>
              <p:nvPicPr>
                <p:cNvPr id="564" name="Google Shape;564;p35"/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3004375" y="461456"/>
                  <a:ext cx="403775" cy="403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5" name="Google Shape;565;p35"/>
                <p:cNvPicPr preferRelativeResize="0"/>
                <p:nvPr/>
              </p:nvPicPr>
              <p:blipFill rotWithShape="1">
                <a:blip r:embed="rId13">
                  <a:alphaModFix/>
                </a:blip>
                <a:srcRect/>
                <a:stretch/>
              </p:blipFill>
              <p:spPr>
                <a:xfrm>
                  <a:off x="2595700" y="503594"/>
                  <a:ext cx="319500" cy="3195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6" name="Google Shape;566;p35"/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3497325" y="461456"/>
                  <a:ext cx="403775" cy="403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567" name="Google Shape;567;p35"/>
                <p:cNvPicPr preferRelativeResize="0"/>
                <p:nvPr/>
              </p:nvPicPr>
              <p:blipFill rotWithShape="1">
                <a:blip r:embed="rId15">
                  <a:alphaModFix/>
                </a:blip>
                <a:srcRect/>
                <a:stretch/>
              </p:blipFill>
              <p:spPr>
                <a:xfrm>
                  <a:off x="3990275" y="461456"/>
                  <a:ext cx="403775" cy="4037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568" name="Google Shape;568;p35"/>
            <p:cNvSpPr/>
            <p:nvPr/>
          </p:nvSpPr>
          <p:spPr>
            <a:xfrm>
              <a:off x="2858024" y="3322524"/>
              <a:ext cx="240900" cy="3009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5"/>
            <p:cNvSpPr txBox="1"/>
            <p:nvPr/>
          </p:nvSpPr>
          <p:spPr>
            <a:xfrm>
              <a:off x="3235807" y="3772505"/>
              <a:ext cx="24516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200">
                  <a:latin typeface="Lato"/>
                  <a:ea typeface="Lato"/>
                  <a:cs typeface="Lato"/>
                  <a:sym typeface="Lato"/>
                </a:rPr>
              </a:b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SIPS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5812470" y="3322524"/>
              <a:ext cx="240900" cy="3009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71" name="Google Shape;571;p35"/>
            <p:cNvGrpSpPr/>
            <p:nvPr/>
          </p:nvGrpSpPr>
          <p:grpSpPr>
            <a:xfrm>
              <a:off x="3092416" y="3562371"/>
              <a:ext cx="2722714" cy="459000"/>
              <a:chOff x="2838450" y="3503755"/>
              <a:chExt cx="3467100" cy="540000"/>
            </a:xfrm>
          </p:grpSpPr>
          <p:pic>
            <p:nvPicPr>
              <p:cNvPr id="572" name="Google Shape;572;p35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765550" y="35037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3" name="Google Shape;573;p35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5033775" y="35037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4" name="Google Shape;574;p35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3570225" y="35037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5" name="Google Shape;575;p35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2838450" y="35037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6" name="Google Shape;576;p35"/>
              <p:cNvPicPr preferRelativeResize="0"/>
              <p:nvPr/>
            </p:nvPicPr>
            <p:blipFill rotWithShape="1">
              <a:blip r:embed="rId16">
                <a:alphaModFix/>
              </a:blip>
              <a:srcRect/>
              <a:stretch/>
            </p:blipFill>
            <p:spPr>
              <a:xfrm>
                <a:off x="4302000" y="3503755"/>
                <a:ext cx="540000" cy="540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77" name="Google Shape;577;p35"/>
            <p:cNvSpPr/>
            <p:nvPr/>
          </p:nvSpPr>
          <p:spPr>
            <a:xfrm>
              <a:off x="1861100" y="844373"/>
              <a:ext cx="546000" cy="22449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8" name="Google Shape;578;p35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2012187" y="926206"/>
              <a:ext cx="243984" cy="316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3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2012187" y="1353736"/>
              <a:ext cx="243984" cy="316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0" name="Google Shape;580;p3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2012187" y="1781267"/>
              <a:ext cx="243984" cy="3160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1" name="Google Shape;581;p3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2012187" y="2208798"/>
              <a:ext cx="243984" cy="3160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2" name="Google Shape;582;p35"/>
            <p:cNvSpPr/>
            <p:nvPr/>
          </p:nvSpPr>
          <p:spPr>
            <a:xfrm>
              <a:off x="2858024" y="4152248"/>
              <a:ext cx="240900" cy="3009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5812470" y="4152248"/>
              <a:ext cx="240900" cy="3009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5"/>
            <p:cNvSpPr txBox="1"/>
            <p:nvPr/>
          </p:nvSpPr>
          <p:spPr>
            <a:xfrm>
              <a:off x="3238466" y="4530720"/>
              <a:ext cx="2451600" cy="44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 sz="1200">
                  <a:latin typeface="Lato"/>
                  <a:ea typeface="Lato"/>
                  <a:cs typeface="Lato"/>
                  <a:sym typeface="Lato"/>
                </a:rPr>
              </a:br>
              <a:r>
                <a:rPr lang="en" sz="1200">
                  <a:latin typeface="Lato"/>
                  <a:ea typeface="Lato"/>
                  <a:cs typeface="Lato"/>
                  <a:sym typeface="Lato"/>
                </a:rPr>
                <a:t>Varied Data Sources</a:t>
              </a:r>
              <a:endParaRPr sz="12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6500315" y="866150"/>
              <a:ext cx="771600" cy="1806900"/>
            </a:xfrm>
            <a:prstGeom prst="rect">
              <a:avLst/>
            </a:prstGeom>
            <a:solidFill>
              <a:srgbClr val="F3F3F3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ato"/>
                  <a:ea typeface="Lato"/>
                  <a:cs typeface="Lato"/>
                  <a:sym typeface="Lato"/>
                </a:rPr>
                <a:t>NASA Funded Research</a:t>
              </a:r>
              <a:endParaRPr sz="1000"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 rot="-5400000">
              <a:off x="2319986" y="1095639"/>
              <a:ext cx="261000" cy="278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 rot="-5400000">
              <a:off x="2319986" y="2140310"/>
              <a:ext cx="261000" cy="278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 rot="5400000">
              <a:off x="6326561" y="2216645"/>
              <a:ext cx="261000" cy="278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 rot="5400000">
              <a:off x="6326561" y="1171974"/>
              <a:ext cx="261000" cy="2781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0" name="Google Shape;590;p35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761560" y="1104543"/>
              <a:ext cx="277996" cy="30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35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6761560" y="2177971"/>
              <a:ext cx="277996" cy="300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2" name="Google Shape;592;p35"/>
            <p:cNvSpPr/>
            <p:nvPr/>
          </p:nvSpPr>
          <p:spPr>
            <a:xfrm>
              <a:off x="6041640" y="2608999"/>
              <a:ext cx="830100" cy="358500"/>
            </a:xfrm>
            <a:prstGeom prst="leftUpArrow">
              <a:avLst/>
            </a:prstGeom>
            <a:solidFill>
              <a:srgbClr val="741B47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93" name="Google Shape;593;p35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976163" y="2647699"/>
              <a:ext cx="316025" cy="3160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5" name="Google Shape;595;p3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8"/>
          <p:cNvSpPr txBox="1">
            <a:spLocks noGrp="1"/>
          </p:cNvSpPr>
          <p:nvPr>
            <p:ph type="title"/>
          </p:nvPr>
        </p:nvSpPr>
        <p:spPr>
          <a:xfrm>
            <a:off x="318825" y="3370600"/>
            <a:ext cx="24435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Earthdata Cloud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(EDC)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27" name="Google Shape;627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24" name="Google Shape;624;p38" descr="BlackMarble_2016_Americas_composite.png"/>
          <p:cNvPicPr preferRelativeResize="0"/>
          <p:nvPr/>
        </p:nvPicPr>
        <p:blipFill rotWithShape="1">
          <a:blip r:embed="rId3">
            <a:alphaModFix/>
          </a:blip>
          <a:srcRect b="70038"/>
          <a:stretch/>
        </p:blipFill>
        <p:spPr>
          <a:xfrm>
            <a:off x="-6" y="0"/>
            <a:ext cx="9144006" cy="220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38"/>
          <p:cNvSpPr txBox="1"/>
          <p:nvPr/>
        </p:nvSpPr>
        <p:spPr>
          <a:xfrm>
            <a:off x="2708365" y="2654423"/>
            <a:ext cx="6347259" cy="234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Calibri"/>
              <a:buChar char="●"/>
            </a:pPr>
            <a:r>
              <a:rPr lang="en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“Managed” commercial cloud for EOSDIS on Amazon Web S</a:t>
            </a:r>
            <a:r>
              <a:rPr lang="en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ervices</a:t>
            </a:r>
            <a:endParaRPr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Calibri"/>
              <a:buChar char="●"/>
            </a:pPr>
            <a:r>
              <a:rPr lang="en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Improves the efficiency of NASA’s data systems operations – maintaining free/open data policy</a:t>
            </a:r>
            <a:endParaRPr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4572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Calibri"/>
              <a:buChar char="●"/>
            </a:pPr>
            <a:r>
              <a:rPr lang="en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Initially architected for EOSDIS DAACs (applications and mission data ingest, archive, distribution)</a:t>
            </a:r>
            <a:endParaRPr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sym typeface="Arial"/>
            </a:endParaRPr>
          </a:p>
          <a:p>
            <a:pPr marL="457200" marR="0" lvl="0" indent="-342900" algn="l" rtl="0">
              <a:spcBef>
                <a:spcPts val="900"/>
              </a:spcBef>
              <a:spcAft>
                <a:spcPts val="0"/>
              </a:spcAft>
              <a:buClr>
                <a:schemeClr val="tx1"/>
              </a:buClr>
              <a:buSzPts val="1400"/>
              <a:buFont typeface="Calibri"/>
              <a:buChar char="●"/>
            </a:pPr>
            <a:r>
              <a:rPr lang="en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Operational July 2019.  First in, Common Metadata Repository (CMR) Application, Earthdata Search Application, 6 PB Sentinel-1 mission data.  </a:t>
            </a:r>
            <a:endParaRPr sz="11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28" name="Google Shape;628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Cloud Holdings Metrics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7" name="Google Shape;617;p3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613" name="Google Shape;61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37"/>
          <p:cNvSpPr txBox="1"/>
          <p:nvPr/>
        </p:nvSpPr>
        <p:spPr>
          <a:xfrm>
            <a:off x="7326075" y="3412925"/>
            <a:ext cx="1818000" cy="8004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i="1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Data gathered from CMR inventory on </a:t>
            </a:r>
            <a:r>
              <a:rPr lang="en" sz="1000" i="1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9/2/</a:t>
            </a:r>
            <a:r>
              <a:rPr lang="en" sz="1000" i="1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22. </a:t>
            </a:r>
            <a:endParaRPr sz="1000" i="1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i="1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 Total Archive Size in FY21: </a:t>
            </a:r>
            <a:endParaRPr sz="1000" i="1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1000" i="1" u="none" strike="noStrike" cap="none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&gt;1 Billion granules</a:t>
            </a:r>
            <a:endParaRPr sz="1000" i="1" u="none" strike="noStrike" cap="none" dirty="0">
              <a:solidFill>
                <a:schemeClr val="tx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18" name="Google Shape;61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C7606C3B-8D0D-48DB-898F-55960A6E2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88" y="650774"/>
            <a:ext cx="6074746" cy="374257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" name="Google Shape;615;p37"/>
          <p:cNvSpPr txBox="1"/>
          <p:nvPr/>
        </p:nvSpPr>
        <p:spPr>
          <a:xfrm>
            <a:off x="0" y="4265476"/>
            <a:ext cx="9144000" cy="503184"/>
          </a:xfrm>
          <a:prstGeom prst="rect">
            <a:avLst/>
          </a:prstGeom>
          <a:solidFill>
            <a:srgbClr val="ECF0F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 dirty="0">
                <a:solidFill>
                  <a:srgbClr val="393939"/>
                </a:solidFill>
                <a:latin typeface="Roboto"/>
                <a:ea typeface="Roboto"/>
                <a:cs typeface="Roboto"/>
                <a:sym typeface="Roboto"/>
              </a:rPr>
              <a:t>142 datasets and </a:t>
            </a:r>
            <a:r>
              <a:rPr lang="en" sz="1800" b="1" dirty="0">
                <a:solidFill>
                  <a:srgbClr val="393939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r>
              <a:rPr lang="en" sz="1800" b="1" i="0" u="none" strike="noStrike" cap="none" dirty="0">
                <a:solidFill>
                  <a:srgbClr val="393939"/>
                </a:solidFill>
                <a:latin typeface="Roboto"/>
                <a:ea typeface="Roboto"/>
                <a:cs typeface="Roboto"/>
                <a:sym typeface="Roboto"/>
              </a:rPr>
              <a:t>M granules added to EDC’s public offering since July</a:t>
            </a:r>
            <a:endParaRPr sz="1600" b="1" i="0" u="none" strike="noStrike" cap="none" dirty="0">
              <a:solidFill>
                <a:srgbClr val="3939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What is the Earthdata Cloud Platform?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4" name="Google Shape;634;p39"/>
          <p:cNvSpPr txBox="1">
            <a:spLocks noGrp="1"/>
          </p:cNvSpPr>
          <p:nvPr>
            <p:ph type="body" idx="1"/>
          </p:nvPr>
        </p:nvSpPr>
        <p:spPr>
          <a:xfrm>
            <a:off x="387900" y="1261224"/>
            <a:ext cx="8368200" cy="11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1400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Earthdata Cloud Platform (NGAP - NASA General Application Platform) is a multi-account, Infrastructure-as-a-Service (IaaS) cloud platform operating on Amazon Web Services (AWS) under a single ESDIS owned top level “payer account”, </a:t>
            </a:r>
            <a:r>
              <a:rPr lang="en" sz="1400" u="sng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providing shared cloud services and controls to EOSDIS</a:t>
            </a:r>
            <a:r>
              <a:rPr lang="en" sz="1400" dirty="0">
                <a:latin typeface="Roboto" panose="02000000000000000000" pitchFamily="2" charset="0"/>
                <a:ea typeface="Roboto" panose="02000000000000000000" pitchFamily="2" charset="0"/>
                <a:cs typeface="Arial"/>
                <a:sym typeface="Arial"/>
              </a:rPr>
              <a:t>. 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35" name="Google Shape;635;p3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636" name="Google Shape;6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8" name="Google Shape;638;p39"/>
          <p:cNvGrpSpPr/>
          <p:nvPr/>
        </p:nvGrpSpPr>
        <p:grpSpPr>
          <a:xfrm>
            <a:off x="1092375" y="2296025"/>
            <a:ext cx="6969525" cy="2702890"/>
            <a:chOff x="1456500" y="2485364"/>
            <a:chExt cx="9292700" cy="3603853"/>
          </a:xfrm>
        </p:grpSpPr>
        <p:grpSp>
          <p:nvGrpSpPr>
            <p:cNvPr id="639" name="Google Shape;639;p39"/>
            <p:cNvGrpSpPr/>
            <p:nvPr/>
          </p:nvGrpSpPr>
          <p:grpSpPr>
            <a:xfrm>
              <a:off x="4685746" y="2485364"/>
              <a:ext cx="2471816" cy="3383044"/>
              <a:chOff x="4540943" y="1368082"/>
              <a:chExt cx="3030300" cy="4367472"/>
            </a:xfrm>
          </p:grpSpPr>
          <p:sp>
            <p:nvSpPr>
              <p:cNvPr id="640" name="Google Shape;640;p39"/>
              <p:cNvSpPr txBox="1"/>
              <p:nvPr/>
            </p:nvSpPr>
            <p:spPr>
              <a:xfrm>
                <a:off x="4543763" y="3983290"/>
                <a:ext cx="3024899" cy="489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sym typeface="Arial"/>
                  </a:rPr>
                  <a:t>Maximizes Flexibility</a:t>
                </a:r>
                <a:endParaRPr sz="11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grpSp>
            <p:nvGrpSpPr>
              <p:cNvPr id="641" name="Google Shape;641;p39"/>
              <p:cNvGrpSpPr/>
              <p:nvPr/>
            </p:nvGrpSpPr>
            <p:grpSpPr>
              <a:xfrm>
                <a:off x="5031972" y="1368082"/>
                <a:ext cx="2047717" cy="2524099"/>
                <a:chOff x="5200242" y="1625329"/>
                <a:chExt cx="1791372" cy="2208117"/>
              </a:xfrm>
            </p:grpSpPr>
            <p:grpSp>
              <p:nvGrpSpPr>
                <p:cNvPr id="642" name="Google Shape;642;p39"/>
                <p:cNvGrpSpPr/>
                <p:nvPr/>
              </p:nvGrpSpPr>
              <p:grpSpPr>
                <a:xfrm>
                  <a:off x="5200242" y="1625329"/>
                  <a:ext cx="1791372" cy="1791372"/>
                  <a:chOff x="3976141" y="2390849"/>
                  <a:chExt cx="1353000" cy="1353000"/>
                </a:xfrm>
              </p:grpSpPr>
              <p:sp>
                <p:nvSpPr>
                  <p:cNvPr id="643" name="Google Shape;643;p39"/>
                  <p:cNvSpPr/>
                  <p:nvPr/>
                </p:nvSpPr>
                <p:spPr>
                  <a:xfrm rot="10800000" flipH="1">
                    <a:off x="3976141" y="2390849"/>
                    <a:ext cx="1353000" cy="1353000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lt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sym typeface="Arial"/>
                    </a:endParaRPr>
                  </a:p>
                </p:txBody>
              </p:sp>
              <p:sp>
                <p:nvSpPr>
                  <p:cNvPr id="644" name="Google Shape;644;p39"/>
                  <p:cNvSpPr/>
                  <p:nvPr/>
                </p:nvSpPr>
                <p:spPr>
                  <a:xfrm rot="10800000" flipH="1">
                    <a:off x="4088279" y="2503111"/>
                    <a:ext cx="1128600" cy="1128600"/>
                  </a:xfrm>
                  <a:prstGeom prst="ellipse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lt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sym typeface="Arial"/>
                    </a:endParaRPr>
                  </a:p>
                </p:txBody>
              </p:sp>
            </p:grpSp>
            <p:sp>
              <p:nvSpPr>
                <p:cNvPr id="645" name="Google Shape;645;p39"/>
                <p:cNvSpPr/>
                <p:nvPr/>
              </p:nvSpPr>
              <p:spPr>
                <a:xfrm rot="10800000" flipH="1">
                  <a:off x="5479019" y="3341921"/>
                  <a:ext cx="1234643" cy="49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9680" h="1003112" extrusionOk="0">
                      <a:moveTo>
                        <a:pt x="1259840" y="0"/>
                      </a:moveTo>
                      <a:lnTo>
                        <a:pt x="1551053" y="261960"/>
                      </a:lnTo>
                      <a:lnTo>
                        <a:pt x="1600250" y="267053"/>
                      </a:lnTo>
                      <a:cubicBezTo>
                        <a:pt x="1910477" y="310406"/>
                        <a:pt x="2216150" y="421135"/>
                        <a:pt x="2519680" y="606872"/>
                      </a:cubicBezTo>
                      <a:lnTo>
                        <a:pt x="2283460" y="987872"/>
                      </a:lnTo>
                      <a:cubicBezTo>
                        <a:pt x="1776307" y="644972"/>
                        <a:pt x="811953" y="538292"/>
                        <a:pt x="228600" y="1003112"/>
                      </a:cubicBezTo>
                      <a:lnTo>
                        <a:pt x="0" y="576392"/>
                      </a:lnTo>
                      <a:cubicBezTo>
                        <a:pt x="276754" y="443042"/>
                        <a:pt x="547555" y="347643"/>
                        <a:pt x="813798" y="294614"/>
                      </a:cubicBezTo>
                      <a:lnTo>
                        <a:pt x="959486" y="270184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lt1"/>
                    </a:solidFill>
                    <a:latin typeface="Roboto" panose="02000000000000000000" pitchFamily="2" charset="0"/>
                    <a:ea typeface="Roboto" panose="02000000000000000000" pitchFamily="2" charset="0"/>
                    <a:sym typeface="Arial"/>
                  </a:endParaRPr>
                </a:p>
              </p:txBody>
            </p:sp>
          </p:grpSp>
          <p:sp>
            <p:nvSpPr>
              <p:cNvPr id="646" name="Google Shape;646;p39"/>
              <p:cNvSpPr/>
              <p:nvPr/>
            </p:nvSpPr>
            <p:spPr>
              <a:xfrm flipH="1">
                <a:off x="4540943" y="4781854"/>
                <a:ext cx="3030300" cy="953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sym typeface="Arial"/>
                  </a:rPr>
                  <a:t>Provide projects the freedom to implement solutions that fit their problem domains</a:t>
                </a:r>
                <a:endParaRPr sz="11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647" name="Google Shape;647;p39"/>
            <p:cNvGrpSpPr/>
            <p:nvPr/>
          </p:nvGrpSpPr>
          <p:grpSpPr>
            <a:xfrm>
              <a:off x="1456500" y="2486757"/>
              <a:ext cx="2928200" cy="3590194"/>
              <a:chOff x="969208" y="1440217"/>
              <a:chExt cx="3589800" cy="4634900"/>
            </a:xfrm>
          </p:grpSpPr>
          <p:sp>
            <p:nvSpPr>
              <p:cNvPr id="648" name="Google Shape;648;p39"/>
              <p:cNvSpPr txBox="1"/>
              <p:nvPr/>
            </p:nvSpPr>
            <p:spPr>
              <a:xfrm>
                <a:off x="1088101" y="4053627"/>
                <a:ext cx="3108600" cy="489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400" b="1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sym typeface="Arial"/>
                  </a:rPr>
                  <a:t>Maximizes Autonomy</a:t>
                </a:r>
                <a:endParaRPr sz="11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grpSp>
            <p:nvGrpSpPr>
              <p:cNvPr id="649" name="Google Shape;649;p39"/>
              <p:cNvGrpSpPr/>
              <p:nvPr/>
            </p:nvGrpSpPr>
            <p:grpSpPr>
              <a:xfrm>
                <a:off x="1618434" y="1440217"/>
                <a:ext cx="2047717" cy="2524102"/>
                <a:chOff x="2223547" y="1628477"/>
                <a:chExt cx="1791372" cy="2208120"/>
              </a:xfrm>
            </p:grpSpPr>
            <p:grpSp>
              <p:nvGrpSpPr>
                <p:cNvPr id="650" name="Google Shape;650;p39"/>
                <p:cNvGrpSpPr/>
                <p:nvPr/>
              </p:nvGrpSpPr>
              <p:grpSpPr>
                <a:xfrm>
                  <a:off x="2223547" y="1628477"/>
                  <a:ext cx="1791372" cy="1791372"/>
                  <a:chOff x="1230009" y="2393228"/>
                  <a:chExt cx="1353000" cy="1353000"/>
                </a:xfrm>
              </p:grpSpPr>
              <p:sp>
                <p:nvSpPr>
                  <p:cNvPr id="651" name="Google Shape;651;p39"/>
                  <p:cNvSpPr/>
                  <p:nvPr/>
                </p:nvSpPr>
                <p:spPr>
                  <a:xfrm rot="10800000" flipH="1">
                    <a:off x="1230009" y="2393228"/>
                    <a:ext cx="1353000" cy="1353000"/>
                  </a:xfrm>
                  <a:prstGeom prst="ellipse">
                    <a:avLst/>
                  </a:prstGeom>
                  <a:solidFill>
                    <a:srgbClr val="DCAB0E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lt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sym typeface="Arial"/>
                    </a:endParaRPr>
                  </a:p>
                </p:txBody>
              </p:sp>
              <p:sp>
                <p:nvSpPr>
                  <p:cNvPr id="652" name="Google Shape;652;p39"/>
                  <p:cNvSpPr/>
                  <p:nvPr/>
                </p:nvSpPr>
                <p:spPr>
                  <a:xfrm rot="10800000" flipH="1">
                    <a:off x="1342147" y="2505490"/>
                    <a:ext cx="1128600" cy="1128600"/>
                  </a:xfrm>
                  <a:prstGeom prst="ellipse">
                    <a:avLst/>
                  </a:prstGeom>
                  <a:solidFill>
                    <a:srgbClr val="F2F2F2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lt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sym typeface="Arial"/>
                    </a:endParaRPr>
                  </a:p>
                </p:txBody>
              </p:sp>
            </p:grpSp>
            <p:sp>
              <p:nvSpPr>
                <p:cNvPr id="653" name="Google Shape;653;p39"/>
                <p:cNvSpPr/>
                <p:nvPr/>
              </p:nvSpPr>
              <p:spPr>
                <a:xfrm rot="10800000" flipH="1">
                  <a:off x="2502227" y="3345072"/>
                  <a:ext cx="1234643" cy="49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9680" h="1003112" extrusionOk="0">
                      <a:moveTo>
                        <a:pt x="1259840" y="0"/>
                      </a:moveTo>
                      <a:lnTo>
                        <a:pt x="1551053" y="261960"/>
                      </a:lnTo>
                      <a:lnTo>
                        <a:pt x="1600250" y="267053"/>
                      </a:lnTo>
                      <a:cubicBezTo>
                        <a:pt x="1910477" y="310406"/>
                        <a:pt x="2216150" y="421135"/>
                        <a:pt x="2519680" y="606872"/>
                      </a:cubicBezTo>
                      <a:lnTo>
                        <a:pt x="2283460" y="987872"/>
                      </a:lnTo>
                      <a:cubicBezTo>
                        <a:pt x="1776307" y="644972"/>
                        <a:pt x="811953" y="538292"/>
                        <a:pt x="228600" y="1003112"/>
                      </a:cubicBezTo>
                      <a:lnTo>
                        <a:pt x="0" y="576392"/>
                      </a:lnTo>
                      <a:cubicBezTo>
                        <a:pt x="276754" y="443042"/>
                        <a:pt x="547555" y="347643"/>
                        <a:pt x="813798" y="294614"/>
                      </a:cubicBezTo>
                      <a:lnTo>
                        <a:pt x="959486" y="270184"/>
                      </a:lnTo>
                      <a:close/>
                    </a:path>
                  </a:pathLst>
                </a:custGeom>
                <a:solidFill>
                  <a:srgbClr val="DCAB0E"/>
                </a:solidFill>
                <a:ln>
                  <a:noFill/>
                </a:ln>
              </p:spPr>
              <p:txBody>
                <a:bodyPr spcFirstLastPara="1" wrap="square" lIns="68575" tIns="34275" rIns="68575" bIns="34275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200">
                    <a:solidFill>
                      <a:schemeClr val="lt1"/>
                    </a:solidFill>
                    <a:latin typeface="Roboto" panose="02000000000000000000" pitchFamily="2" charset="0"/>
                    <a:ea typeface="Roboto" panose="02000000000000000000" pitchFamily="2" charset="0"/>
                    <a:sym typeface="Arial"/>
                  </a:endParaRPr>
                </a:p>
              </p:txBody>
            </p:sp>
          </p:grpSp>
          <p:sp>
            <p:nvSpPr>
              <p:cNvPr id="654" name="Google Shape;654;p39"/>
              <p:cNvSpPr/>
              <p:nvPr/>
            </p:nvSpPr>
            <p:spPr>
              <a:xfrm flipH="1">
                <a:off x="969208" y="4843317"/>
                <a:ext cx="3589800" cy="1231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100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sym typeface="Arial"/>
                  </a:rPr>
                  <a:t>Be a platform, not a gate; foster experimentation/innovation and support production needs of application owners</a:t>
                </a:r>
                <a:endParaRPr sz="1100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pic>
          <p:nvPicPr>
            <p:cNvPr id="655" name="Google Shape;655;p3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124651" y="2533421"/>
              <a:ext cx="1344276" cy="134427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56" name="Google Shape;656;p39"/>
            <p:cNvGrpSpPr/>
            <p:nvPr/>
          </p:nvGrpSpPr>
          <p:grpSpPr>
            <a:xfrm>
              <a:off x="7525255" y="2485365"/>
              <a:ext cx="3223945" cy="3603852"/>
              <a:chOff x="7392518" y="2485365"/>
              <a:chExt cx="3223945" cy="3603852"/>
            </a:xfrm>
          </p:grpSpPr>
          <p:grpSp>
            <p:nvGrpSpPr>
              <p:cNvPr id="657" name="Google Shape;657;p39"/>
              <p:cNvGrpSpPr/>
              <p:nvPr/>
            </p:nvGrpSpPr>
            <p:grpSpPr>
              <a:xfrm>
                <a:off x="7392518" y="2485365"/>
                <a:ext cx="3223945" cy="3603852"/>
                <a:chOff x="7535951" y="1438419"/>
                <a:chExt cx="3952367" cy="4652534"/>
              </a:xfrm>
            </p:grpSpPr>
            <p:sp>
              <p:nvSpPr>
                <p:cNvPr id="658" name="Google Shape;658;p39"/>
                <p:cNvSpPr txBox="1"/>
                <p:nvPr/>
              </p:nvSpPr>
              <p:spPr>
                <a:xfrm>
                  <a:off x="7535951" y="4053627"/>
                  <a:ext cx="3952200" cy="4899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400" b="1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sym typeface="Arial"/>
                    </a:rPr>
                    <a:t>Shared Services &amp; Controls</a:t>
                  </a:r>
                  <a:endParaRPr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  <p:grpSp>
              <p:nvGrpSpPr>
                <p:cNvPr id="659" name="Google Shape;659;p39"/>
                <p:cNvGrpSpPr/>
                <p:nvPr/>
              </p:nvGrpSpPr>
              <p:grpSpPr>
                <a:xfrm>
                  <a:off x="8487711" y="1438419"/>
                  <a:ext cx="2047717" cy="2524099"/>
                  <a:chOff x="8176938" y="1626904"/>
                  <a:chExt cx="1791372" cy="2208117"/>
                </a:xfrm>
              </p:grpSpPr>
              <p:grpSp>
                <p:nvGrpSpPr>
                  <p:cNvPr id="660" name="Google Shape;660;p39"/>
                  <p:cNvGrpSpPr/>
                  <p:nvPr/>
                </p:nvGrpSpPr>
                <p:grpSpPr>
                  <a:xfrm>
                    <a:off x="8176938" y="1626904"/>
                    <a:ext cx="1791372" cy="1791372"/>
                    <a:chOff x="6712747" y="2390849"/>
                    <a:chExt cx="1353000" cy="1353000"/>
                  </a:xfrm>
                </p:grpSpPr>
                <p:sp>
                  <p:nvSpPr>
                    <p:cNvPr id="661" name="Google Shape;661;p39"/>
                    <p:cNvSpPr/>
                    <p:nvPr/>
                  </p:nvSpPr>
                  <p:spPr>
                    <a:xfrm rot="10800000" flipH="1">
                      <a:off x="6712747" y="2390849"/>
                      <a:ext cx="1353000" cy="1353000"/>
                    </a:xfrm>
                    <a:prstGeom prst="ellipse">
                      <a:avLst/>
                    </a:prstGeom>
                    <a:solidFill>
                      <a:srgbClr val="446E78"/>
                    </a:solidFill>
                    <a:ln>
                      <a:noFill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sym typeface="Arial"/>
                      </a:endParaRPr>
                    </a:p>
                  </p:txBody>
                </p:sp>
                <p:sp>
                  <p:nvSpPr>
                    <p:cNvPr id="662" name="Google Shape;662;p39"/>
                    <p:cNvSpPr/>
                    <p:nvPr/>
                  </p:nvSpPr>
                  <p:spPr>
                    <a:xfrm rot="10800000" flipH="1">
                      <a:off x="6824885" y="2503111"/>
                      <a:ext cx="1128600" cy="1128600"/>
                    </a:xfrm>
                    <a:prstGeom prst="ellipse">
                      <a:avLst/>
                    </a:prstGeom>
                    <a:solidFill>
                      <a:srgbClr val="F2F2F2"/>
                    </a:solidFill>
                    <a:ln>
                      <a:noFill/>
                    </a:ln>
                  </p:spPr>
                  <p:txBody>
                    <a:bodyPr spcFirstLastPara="1" wrap="square" lIns="68575" tIns="34275" rIns="68575" bIns="34275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sym typeface="Arial"/>
                      </a:endParaRPr>
                    </a:p>
                  </p:txBody>
                </p:sp>
              </p:grpSp>
              <p:sp>
                <p:nvSpPr>
                  <p:cNvPr id="663" name="Google Shape;663;p39"/>
                  <p:cNvSpPr/>
                  <p:nvPr/>
                </p:nvSpPr>
                <p:spPr>
                  <a:xfrm rot="10800000" flipH="1">
                    <a:off x="8455812" y="3343496"/>
                    <a:ext cx="1234643" cy="49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9680" h="1003112" extrusionOk="0">
                        <a:moveTo>
                          <a:pt x="1259840" y="0"/>
                        </a:moveTo>
                        <a:lnTo>
                          <a:pt x="1551053" y="261960"/>
                        </a:lnTo>
                        <a:lnTo>
                          <a:pt x="1600250" y="267053"/>
                        </a:lnTo>
                        <a:cubicBezTo>
                          <a:pt x="1910477" y="310406"/>
                          <a:pt x="2216150" y="421135"/>
                          <a:pt x="2519680" y="606872"/>
                        </a:cubicBezTo>
                        <a:lnTo>
                          <a:pt x="2283460" y="987872"/>
                        </a:lnTo>
                        <a:cubicBezTo>
                          <a:pt x="1776307" y="644972"/>
                          <a:pt x="811953" y="538292"/>
                          <a:pt x="228600" y="1003112"/>
                        </a:cubicBezTo>
                        <a:lnTo>
                          <a:pt x="0" y="576392"/>
                        </a:lnTo>
                        <a:cubicBezTo>
                          <a:pt x="276754" y="443042"/>
                          <a:pt x="547555" y="347643"/>
                          <a:pt x="813798" y="294614"/>
                        </a:cubicBezTo>
                        <a:lnTo>
                          <a:pt x="959486" y="270184"/>
                        </a:lnTo>
                        <a:close/>
                      </a:path>
                    </a:pathLst>
                  </a:custGeom>
                  <a:solidFill>
                    <a:srgbClr val="446E78"/>
                  </a:solidFill>
                  <a:ln>
                    <a:noFill/>
                  </a:ln>
                </p:spPr>
                <p:txBody>
                  <a:bodyPr spcFirstLastPara="1" wrap="square" lIns="68575" tIns="34275" rIns="68575" bIns="34275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200">
                      <a:solidFill>
                        <a:schemeClr val="lt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sym typeface="Arial"/>
                    </a:endParaRPr>
                  </a:p>
                </p:txBody>
              </p:sp>
            </p:grpSp>
            <p:sp>
              <p:nvSpPr>
                <p:cNvPr id="664" name="Google Shape;664;p39"/>
                <p:cNvSpPr/>
                <p:nvPr/>
              </p:nvSpPr>
              <p:spPr>
                <a:xfrm flipH="1">
                  <a:off x="7536118" y="4859153"/>
                  <a:ext cx="3952200" cy="1231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68575" tIns="34275" rIns="68575" bIns="34275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sym typeface="Arial"/>
                    </a:rPr>
                    <a:t>Platform manages common shared services &amp; controls to reduce duplication, system complexity, and cost across EOSDIS</a:t>
                  </a:r>
                  <a:endParaRPr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p:grpSp>
          <p:pic>
            <p:nvPicPr>
              <p:cNvPr id="665" name="Google Shape;665;p39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8405517" y="2662155"/>
                <a:ext cx="1196259" cy="119625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66" name="Google Shape;666;p3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267443" y="2705113"/>
              <a:ext cx="1131892" cy="113189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EOSDIS Cumulus Project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72" name="Google Shape;672;p4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3800700" cy="31733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Cumulus is a cloud-based framework for: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3257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Data ingest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3257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Data archive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3257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Data distribution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457200" lvl="0" indent="-3257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Data management</a:t>
            </a:r>
          </a:p>
          <a:p>
            <a:pPr marL="131445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" sz="11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Cumulus includes Harmony, NASA’s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Earthdata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Cloud Services System, which allows users to produce analysis-ready data by </a:t>
            </a:r>
            <a:r>
              <a:rPr lang="en-US" dirty="0" err="1">
                <a:latin typeface="Roboto" panose="02000000000000000000" pitchFamily="2" charset="0"/>
                <a:ea typeface="Roboto" panose="02000000000000000000" pitchFamily="2" charset="0"/>
              </a:rPr>
              <a:t>subsetting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, reprojecting, and converting data to a cloud-optimized format. </a:t>
            </a:r>
          </a:p>
          <a:p>
            <a:pPr marL="457200" lvl="0" indent="-32575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Shared services reduce redundancy</a:t>
            </a:r>
          </a:p>
        </p:txBody>
      </p:sp>
      <p:sp>
        <p:nvSpPr>
          <p:cNvPr id="673" name="Google Shape;673;p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674" name="Google Shape;67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5" name="Google Shape;67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88601" y="1262475"/>
            <a:ext cx="4750124" cy="340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Roboto" panose="02000000000000000000" pitchFamily="2" charset="0"/>
                <a:ea typeface="Roboto" panose="02000000000000000000" pitchFamily="2" charset="0"/>
              </a:rPr>
              <a:t>Cumulus Stewardship Features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85" name="Google Shape;685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682" name="Google Shape;68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0"/>
            <a:ext cx="547434" cy="45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02963" y="1104050"/>
            <a:ext cx="6738077" cy="3790163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41"/>
          <p:cNvSpPr txBox="1"/>
          <p:nvPr/>
        </p:nvSpPr>
        <p:spPr>
          <a:xfrm>
            <a:off x="1463188" y="1091581"/>
            <a:ext cx="3325500" cy="3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i="0" u="none" strike="noStrike" cap="none" dirty="0">
                <a:solidFill>
                  <a:srgbClr val="EFEFEF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Backup &amp; recovery</a:t>
            </a: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i="0" u="none" strike="noStrike" cap="none" dirty="0">
                <a:solidFill>
                  <a:srgbClr val="EFEFEF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Archive reconciliation</a:t>
            </a: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i="0" u="none" strike="noStrike" cap="none" dirty="0">
                <a:solidFill>
                  <a:srgbClr val="EFEFEF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Message retention</a:t>
            </a: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i="0" u="none" strike="noStrike" cap="none" dirty="0">
                <a:solidFill>
                  <a:srgbClr val="EFEFEF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Error handling</a:t>
            </a: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i="0" u="none" strike="noStrike" cap="none" dirty="0">
                <a:solidFill>
                  <a:srgbClr val="EFEFEF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Monitoring &amp; metrics</a:t>
            </a: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 i="0" u="none" strike="noStrike" cap="none" dirty="0">
                <a:solidFill>
                  <a:srgbClr val="EFEFEF"/>
                </a:solidFill>
                <a:latin typeface="Roboto" panose="02000000000000000000" pitchFamily="2" charset="0"/>
                <a:ea typeface="Roboto" panose="02000000000000000000" pitchFamily="2" charset="0"/>
                <a:cs typeface="Roboto"/>
                <a:sym typeface="Roboto"/>
              </a:rPr>
              <a:t>CMR Integration</a:t>
            </a:r>
            <a:endParaRPr sz="2200" i="0" u="none" strike="noStrike" cap="none" dirty="0">
              <a:solidFill>
                <a:srgbClr val="EFEFEF"/>
              </a:solidFill>
              <a:latin typeface="Roboto" panose="02000000000000000000" pitchFamily="2" charset="0"/>
              <a:ea typeface="Roboto" panose="02000000000000000000" pitchFamily="2" charset="0"/>
              <a:cs typeface="Roboto"/>
              <a:sym typeface="Roboto"/>
            </a:endParaRPr>
          </a:p>
        </p:txBody>
      </p:sp>
      <p:pic>
        <p:nvPicPr>
          <p:cNvPr id="686" name="Google Shape;68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33700" y="32200"/>
            <a:ext cx="121030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C3319DD-8D83-46CC-B1B0-8BE7F313D6F8}" vid="{F2BCEE1D-A605-49AE-99BF-6EEEDBCC9070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1640</Words>
  <Application>Microsoft Office PowerPoint</Application>
  <PresentationFormat>On-screen Show (16:9)</PresentationFormat>
  <Paragraphs>313</Paragraphs>
  <Slides>19</Slides>
  <Notes>19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Open Sans</vt:lpstr>
      <vt:lpstr>Lato</vt:lpstr>
      <vt:lpstr>Calibri</vt:lpstr>
      <vt:lpstr>Roboto</vt:lpstr>
      <vt:lpstr>Arial</vt:lpstr>
      <vt:lpstr>Libre Franklin</vt:lpstr>
      <vt:lpstr>Calibri Light</vt:lpstr>
      <vt:lpstr>Custom</vt:lpstr>
      <vt:lpstr>Theme1</vt:lpstr>
      <vt:lpstr>EOSDIS Data Archival</vt:lpstr>
      <vt:lpstr>Earth Observing System Data and Information System (EOSDIS) Distributed Active Archive Center (DAACs) and  Science Investigator-led Processing Systems (SIPS)</vt:lpstr>
      <vt:lpstr>EOSDIS Current Conceptual Architecture</vt:lpstr>
      <vt:lpstr>EOSDIS Conceptual Cloud-Based Architecture</vt:lpstr>
      <vt:lpstr>Earthdata Cloud  (EDC)</vt:lpstr>
      <vt:lpstr>Cloud Holdings Metrics </vt:lpstr>
      <vt:lpstr>What is the Earthdata Cloud Platform?</vt:lpstr>
      <vt:lpstr>EOSDIS Cumulus Project</vt:lpstr>
      <vt:lpstr>Cumulus Stewardship Features</vt:lpstr>
      <vt:lpstr>Cumulus Archive Management</vt:lpstr>
      <vt:lpstr>Backup and Recovery - ORCA</vt:lpstr>
      <vt:lpstr>Backup and Recovery - LZARDS</vt:lpstr>
      <vt:lpstr>Acronyms</vt:lpstr>
      <vt:lpstr>Backup Slides</vt:lpstr>
      <vt:lpstr>Earth Science Data and Information System (ESDIS)</vt:lpstr>
      <vt:lpstr>The Earth Science Division Move  into Supporting Open Science </vt:lpstr>
      <vt:lpstr>EOSDIS Key Metrics for FY2021</vt:lpstr>
      <vt:lpstr>Common Services and Controls</vt:lpstr>
      <vt:lpstr>IT Security and Networking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EOSDIS Data Archival</dc:title>
  <dc:creator>Dixon, Valerie W. (GSFC-5860)</dc:creator>
  <cp:lastModifiedBy>Dixon, Valerie W. (GSFC-5860)</cp:lastModifiedBy>
  <cp:revision>12</cp:revision>
  <dcterms:modified xsi:type="dcterms:W3CDTF">2022-09-07T20:31:35Z</dcterms:modified>
</cp:coreProperties>
</file>