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393" r:id="rId3"/>
    <p:sldId id="388" r:id="rId4"/>
    <p:sldId id="349" r:id="rId5"/>
    <p:sldId id="390" r:id="rId6"/>
    <p:sldId id="392" r:id="rId7"/>
    <p:sldId id="391" r:id="rId8"/>
    <p:sldId id="365" r:id="rId9"/>
    <p:sldId id="304" r:id="rId10"/>
    <p:sldId id="385" r:id="rId11"/>
    <p:sldId id="367" r:id="rId12"/>
    <p:sldId id="368" r:id="rId13"/>
    <p:sldId id="379" r:id="rId14"/>
    <p:sldId id="384" r:id="rId15"/>
    <p:sldId id="364" r:id="rId16"/>
    <p:sldId id="389" r:id="rId17"/>
    <p:sldId id="386" r:id="rId18"/>
    <p:sldId id="366" r:id="rId19"/>
    <p:sldId id="375" r:id="rId20"/>
    <p:sldId id="372" r:id="rId21"/>
    <p:sldId id="371" r:id="rId22"/>
    <p:sldId id="374" r:id="rId23"/>
    <p:sldId id="373" r:id="rId2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B4F4EC-4818-9C49-92F6-BD6203E2CC44}" v="16" dt="2022-09-28T09:51:08.545"/>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88560"/>
  </p:normalViewPr>
  <p:slideViewPr>
    <p:cSldViewPr>
      <p:cViewPr varScale="1">
        <p:scale>
          <a:sx n="95" d="100"/>
          <a:sy n="95" d="100"/>
        </p:scale>
        <p:origin x="187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ko Albani" userId="22022c54-5080-449d-a075-451d1dcf4ab5" providerId="ADAL" clId="{A9B4F4EC-4818-9C49-92F6-BD6203E2CC44}"/>
    <pc:docChg chg="undo custSel addSld delSld modSld sldOrd">
      <pc:chgData name="Mirko Albani" userId="22022c54-5080-449d-a075-451d1dcf4ab5" providerId="ADAL" clId="{A9B4F4EC-4818-9C49-92F6-BD6203E2CC44}" dt="2022-09-28T12:00:47.169" v="1563" actId="1036"/>
      <pc:docMkLst>
        <pc:docMk/>
      </pc:docMkLst>
      <pc:sldChg chg="modSp mod">
        <pc:chgData name="Mirko Albani" userId="22022c54-5080-449d-a075-451d1dcf4ab5" providerId="ADAL" clId="{A9B4F4EC-4818-9C49-92F6-BD6203E2CC44}" dt="2022-09-27T10:05:37.645" v="21" actId="21"/>
        <pc:sldMkLst>
          <pc:docMk/>
          <pc:sldMk cId="0" sldId="256"/>
        </pc:sldMkLst>
        <pc:spChg chg="mod">
          <ac:chgData name="Mirko Albani" userId="22022c54-5080-449d-a075-451d1dcf4ab5" providerId="ADAL" clId="{A9B4F4EC-4818-9C49-92F6-BD6203E2CC44}" dt="2022-09-27T10:05:37.645" v="21" actId="21"/>
          <ac:spMkLst>
            <pc:docMk/>
            <pc:sldMk cId="0" sldId="256"/>
            <ac:spMk id="11" creationId="{00000000-0000-0000-0000-000000000000}"/>
          </ac:spMkLst>
        </pc:spChg>
      </pc:sldChg>
      <pc:sldChg chg="delSp mod">
        <pc:chgData name="Mirko Albani" userId="22022c54-5080-449d-a075-451d1dcf4ab5" providerId="ADAL" clId="{A9B4F4EC-4818-9C49-92F6-BD6203E2CC44}" dt="2022-09-27T15:13:27.765" v="415" actId="478"/>
        <pc:sldMkLst>
          <pc:docMk/>
          <pc:sldMk cId="1909321787" sldId="304"/>
        </pc:sldMkLst>
        <pc:spChg chg="del">
          <ac:chgData name="Mirko Albani" userId="22022c54-5080-449d-a075-451d1dcf4ab5" providerId="ADAL" clId="{A9B4F4EC-4818-9C49-92F6-BD6203E2CC44}" dt="2022-09-27T15:13:27.765" v="415" actId="478"/>
          <ac:spMkLst>
            <pc:docMk/>
            <pc:sldMk cId="1909321787" sldId="304"/>
            <ac:spMk id="43" creationId="{DFFE84DA-7A02-7643-AF11-D8E9E83CC887}"/>
          </ac:spMkLst>
        </pc:spChg>
      </pc:sldChg>
      <pc:sldChg chg="del">
        <pc:chgData name="Mirko Albani" userId="22022c54-5080-449d-a075-451d1dcf4ab5" providerId="ADAL" clId="{A9B4F4EC-4818-9C49-92F6-BD6203E2CC44}" dt="2022-09-27T10:06:13.637" v="32" actId="2696"/>
        <pc:sldMkLst>
          <pc:docMk/>
          <pc:sldMk cId="593139909" sldId="336"/>
        </pc:sldMkLst>
      </pc:sldChg>
      <pc:sldChg chg="addSp delSp modSp mod">
        <pc:chgData name="Mirko Albani" userId="22022c54-5080-449d-a075-451d1dcf4ab5" providerId="ADAL" clId="{A9B4F4EC-4818-9C49-92F6-BD6203E2CC44}" dt="2022-09-28T09:02:50.998" v="423" actId="14100"/>
        <pc:sldMkLst>
          <pc:docMk/>
          <pc:sldMk cId="1658893240" sldId="349"/>
        </pc:sldMkLst>
        <pc:spChg chg="del">
          <ac:chgData name="Mirko Albani" userId="22022c54-5080-449d-a075-451d1dcf4ab5" providerId="ADAL" clId="{A9B4F4EC-4818-9C49-92F6-BD6203E2CC44}" dt="2022-09-27T10:23:11.015" v="126" actId="478"/>
          <ac:spMkLst>
            <pc:docMk/>
            <pc:sldMk cId="1658893240" sldId="349"/>
            <ac:spMk id="2" creationId="{00000000-0000-0000-0000-000000000000}"/>
          </ac:spMkLst>
        </pc:spChg>
        <pc:spChg chg="mod">
          <ac:chgData name="Mirko Albani" userId="22022c54-5080-449d-a075-451d1dcf4ab5" providerId="ADAL" clId="{A9B4F4EC-4818-9C49-92F6-BD6203E2CC44}" dt="2022-09-27T10:06:10.307" v="31" actId="20577"/>
          <ac:spMkLst>
            <pc:docMk/>
            <pc:sldMk cId="1658893240" sldId="349"/>
            <ac:spMk id="4" creationId="{00000000-0000-0000-0000-000000000000}"/>
          </ac:spMkLst>
        </pc:spChg>
        <pc:spChg chg="del">
          <ac:chgData name="Mirko Albani" userId="22022c54-5080-449d-a075-451d1dcf4ab5" providerId="ADAL" clId="{A9B4F4EC-4818-9C49-92F6-BD6203E2CC44}" dt="2022-09-27T10:22:59.811" v="122" actId="478"/>
          <ac:spMkLst>
            <pc:docMk/>
            <pc:sldMk cId="1658893240" sldId="349"/>
            <ac:spMk id="5" creationId="{00000000-0000-0000-0000-000000000000}"/>
          </ac:spMkLst>
        </pc:spChg>
        <pc:spChg chg="del">
          <ac:chgData name="Mirko Albani" userId="22022c54-5080-449d-a075-451d1dcf4ab5" providerId="ADAL" clId="{A9B4F4EC-4818-9C49-92F6-BD6203E2CC44}" dt="2022-09-27T10:22:57.142" v="121" actId="478"/>
          <ac:spMkLst>
            <pc:docMk/>
            <pc:sldMk cId="1658893240" sldId="349"/>
            <ac:spMk id="6" creationId="{B2BC1A3B-72DF-024F-A462-A6E75CD286D1}"/>
          </ac:spMkLst>
        </pc:spChg>
        <pc:picChg chg="add mod">
          <ac:chgData name="Mirko Albani" userId="22022c54-5080-449d-a075-451d1dcf4ab5" providerId="ADAL" clId="{A9B4F4EC-4818-9C49-92F6-BD6203E2CC44}" dt="2022-09-28T09:02:50.998" v="423" actId="14100"/>
          <ac:picMkLst>
            <pc:docMk/>
            <pc:sldMk cId="1658893240" sldId="349"/>
            <ac:picMk id="1026" creationId="{EA9C4AAB-1844-37D1-686F-DA6D5EF23803}"/>
          </ac:picMkLst>
        </pc:picChg>
      </pc:sldChg>
      <pc:sldChg chg="delSp modSp mod">
        <pc:chgData name="Mirko Albani" userId="22022c54-5080-449d-a075-451d1dcf4ab5" providerId="ADAL" clId="{A9B4F4EC-4818-9C49-92F6-BD6203E2CC44}" dt="2022-09-28T09:19:56.578" v="821" actId="20577"/>
        <pc:sldMkLst>
          <pc:docMk/>
          <pc:sldMk cId="2884686158" sldId="364"/>
        </pc:sldMkLst>
        <pc:spChg chg="mod">
          <ac:chgData name="Mirko Albani" userId="22022c54-5080-449d-a075-451d1dcf4ab5" providerId="ADAL" clId="{A9B4F4EC-4818-9C49-92F6-BD6203E2CC44}" dt="2022-09-28T09:19:54.033" v="820" actId="1076"/>
          <ac:spMkLst>
            <pc:docMk/>
            <pc:sldMk cId="2884686158" sldId="364"/>
            <ac:spMk id="5" creationId="{AEC792A6-78A2-FE42-AABA-B5C018534ED9}"/>
          </ac:spMkLst>
        </pc:spChg>
        <pc:spChg chg="del">
          <ac:chgData name="Mirko Albani" userId="22022c54-5080-449d-a075-451d1dcf4ab5" providerId="ADAL" clId="{A9B4F4EC-4818-9C49-92F6-BD6203E2CC44}" dt="2022-09-27T15:13:52.466" v="421" actId="478"/>
          <ac:spMkLst>
            <pc:docMk/>
            <pc:sldMk cId="2884686158" sldId="364"/>
            <ac:spMk id="6" creationId="{B6E33E09-291B-1E4C-9E05-D0EB5080C434}"/>
          </ac:spMkLst>
        </pc:spChg>
        <pc:spChg chg="mod">
          <ac:chgData name="Mirko Albani" userId="22022c54-5080-449d-a075-451d1dcf4ab5" providerId="ADAL" clId="{A9B4F4EC-4818-9C49-92F6-BD6203E2CC44}" dt="2022-09-28T09:19:56.578" v="821" actId="20577"/>
          <ac:spMkLst>
            <pc:docMk/>
            <pc:sldMk cId="2884686158" sldId="364"/>
            <ac:spMk id="7" creationId="{AAA0CCAE-6742-4D96-845D-7273EC12FDCA}"/>
          </ac:spMkLst>
        </pc:spChg>
      </pc:sldChg>
      <pc:sldChg chg="delSp mod">
        <pc:chgData name="Mirko Albani" userId="22022c54-5080-449d-a075-451d1dcf4ab5" providerId="ADAL" clId="{A9B4F4EC-4818-9C49-92F6-BD6203E2CC44}" dt="2022-09-27T15:13:24.316" v="414" actId="478"/>
        <pc:sldMkLst>
          <pc:docMk/>
          <pc:sldMk cId="3341802390" sldId="365"/>
        </pc:sldMkLst>
        <pc:spChg chg="del">
          <ac:chgData name="Mirko Albani" userId="22022c54-5080-449d-a075-451d1dcf4ab5" providerId="ADAL" clId="{A9B4F4EC-4818-9C49-92F6-BD6203E2CC44}" dt="2022-09-27T15:13:24.316" v="414" actId="478"/>
          <ac:spMkLst>
            <pc:docMk/>
            <pc:sldMk cId="3341802390" sldId="365"/>
            <ac:spMk id="2" creationId="{00000000-0000-0000-0000-000000000000}"/>
          </ac:spMkLst>
        </pc:spChg>
      </pc:sldChg>
      <pc:sldChg chg="add del">
        <pc:chgData name="Mirko Albani" userId="22022c54-5080-449d-a075-451d1dcf4ab5" providerId="ADAL" clId="{A9B4F4EC-4818-9C49-92F6-BD6203E2CC44}" dt="2022-09-28T09:09:56.820" v="628" actId="2696"/>
        <pc:sldMkLst>
          <pc:docMk/>
          <pc:sldMk cId="3754294593" sldId="366"/>
        </pc:sldMkLst>
      </pc:sldChg>
      <pc:sldChg chg="delSp mod">
        <pc:chgData name="Mirko Albani" userId="22022c54-5080-449d-a075-451d1dcf4ab5" providerId="ADAL" clId="{A9B4F4EC-4818-9C49-92F6-BD6203E2CC44}" dt="2022-09-27T15:13:36.684" v="417" actId="478"/>
        <pc:sldMkLst>
          <pc:docMk/>
          <pc:sldMk cId="4130288514" sldId="367"/>
        </pc:sldMkLst>
        <pc:spChg chg="del">
          <ac:chgData name="Mirko Albani" userId="22022c54-5080-449d-a075-451d1dcf4ab5" providerId="ADAL" clId="{A9B4F4EC-4818-9C49-92F6-BD6203E2CC44}" dt="2022-09-27T15:13:36.684" v="417" actId="478"/>
          <ac:spMkLst>
            <pc:docMk/>
            <pc:sldMk cId="4130288514" sldId="367"/>
            <ac:spMk id="2" creationId="{8056A171-C321-46E8-A6B3-5D0DFF62767B}"/>
          </ac:spMkLst>
        </pc:spChg>
      </pc:sldChg>
      <pc:sldChg chg="delSp mod">
        <pc:chgData name="Mirko Albani" userId="22022c54-5080-449d-a075-451d1dcf4ab5" providerId="ADAL" clId="{A9B4F4EC-4818-9C49-92F6-BD6203E2CC44}" dt="2022-09-27T15:13:40.738" v="418" actId="478"/>
        <pc:sldMkLst>
          <pc:docMk/>
          <pc:sldMk cId="2181175874" sldId="368"/>
        </pc:sldMkLst>
        <pc:spChg chg="del">
          <ac:chgData name="Mirko Albani" userId="22022c54-5080-449d-a075-451d1dcf4ab5" providerId="ADAL" clId="{A9B4F4EC-4818-9C49-92F6-BD6203E2CC44}" dt="2022-09-27T15:13:40.738" v="418" actId="478"/>
          <ac:spMkLst>
            <pc:docMk/>
            <pc:sldMk cId="2181175874" sldId="368"/>
            <ac:spMk id="2" creationId="{8056A171-C321-46E8-A6B3-5D0DFF62767B}"/>
          </ac:spMkLst>
        </pc:spChg>
      </pc:sldChg>
      <pc:sldChg chg="add del">
        <pc:chgData name="Mirko Albani" userId="22022c54-5080-449d-a075-451d1dcf4ab5" providerId="ADAL" clId="{A9B4F4EC-4818-9C49-92F6-BD6203E2CC44}" dt="2022-09-28T09:09:55.489" v="625" actId="2696"/>
        <pc:sldMkLst>
          <pc:docMk/>
          <pc:sldMk cId="1728587815" sldId="371"/>
        </pc:sldMkLst>
      </pc:sldChg>
      <pc:sldChg chg="add del">
        <pc:chgData name="Mirko Albani" userId="22022c54-5080-449d-a075-451d1dcf4ab5" providerId="ADAL" clId="{A9B4F4EC-4818-9C49-92F6-BD6203E2CC44}" dt="2022-09-28T09:09:55.887" v="626" actId="2696"/>
        <pc:sldMkLst>
          <pc:docMk/>
          <pc:sldMk cId="2485582182" sldId="372"/>
        </pc:sldMkLst>
      </pc:sldChg>
      <pc:sldChg chg="add del">
        <pc:chgData name="Mirko Albani" userId="22022c54-5080-449d-a075-451d1dcf4ab5" providerId="ADAL" clId="{A9B4F4EC-4818-9C49-92F6-BD6203E2CC44}" dt="2022-09-28T09:09:56.343" v="627" actId="2696"/>
        <pc:sldMkLst>
          <pc:docMk/>
          <pc:sldMk cId="838892353" sldId="375"/>
        </pc:sldMkLst>
      </pc:sldChg>
      <pc:sldChg chg="delSp mod">
        <pc:chgData name="Mirko Albani" userId="22022c54-5080-449d-a075-451d1dcf4ab5" providerId="ADAL" clId="{A9B4F4EC-4818-9C49-92F6-BD6203E2CC44}" dt="2022-09-27T15:13:45.234" v="419" actId="478"/>
        <pc:sldMkLst>
          <pc:docMk/>
          <pc:sldMk cId="3581830986" sldId="379"/>
        </pc:sldMkLst>
        <pc:spChg chg="del">
          <ac:chgData name="Mirko Albani" userId="22022c54-5080-449d-a075-451d1dcf4ab5" providerId="ADAL" clId="{A9B4F4EC-4818-9C49-92F6-BD6203E2CC44}" dt="2022-09-27T15:13:45.234" v="419" actId="478"/>
          <ac:spMkLst>
            <pc:docMk/>
            <pc:sldMk cId="3581830986" sldId="379"/>
            <ac:spMk id="2" creationId="{8056A171-C321-46E8-A6B3-5D0DFF62767B}"/>
          </ac:spMkLst>
        </pc:spChg>
      </pc:sldChg>
      <pc:sldChg chg="delSp mod">
        <pc:chgData name="Mirko Albani" userId="22022c54-5080-449d-a075-451d1dcf4ab5" providerId="ADAL" clId="{A9B4F4EC-4818-9C49-92F6-BD6203E2CC44}" dt="2022-09-27T15:13:48.203" v="420" actId="478"/>
        <pc:sldMkLst>
          <pc:docMk/>
          <pc:sldMk cId="3645525781" sldId="384"/>
        </pc:sldMkLst>
        <pc:spChg chg="del">
          <ac:chgData name="Mirko Albani" userId="22022c54-5080-449d-a075-451d1dcf4ab5" providerId="ADAL" clId="{A9B4F4EC-4818-9C49-92F6-BD6203E2CC44}" dt="2022-09-27T15:13:48.203" v="420" actId="478"/>
          <ac:spMkLst>
            <pc:docMk/>
            <pc:sldMk cId="3645525781" sldId="384"/>
            <ac:spMk id="2" creationId="{CBFABE36-5B09-4C35-9F44-8AB9B4E933F8}"/>
          </ac:spMkLst>
        </pc:spChg>
      </pc:sldChg>
      <pc:sldChg chg="delSp mod">
        <pc:chgData name="Mirko Albani" userId="22022c54-5080-449d-a075-451d1dcf4ab5" providerId="ADAL" clId="{A9B4F4EC-4818-9C49-92F6-BD6203E2CC44}" dt="2022-09-27T15:13:32.303" v="416" actId="478"/>
        <pc:sldMkLst>
          <pc:docMk/>
          <pc:sldMk cId="1209323745" sldId="385"/>
        </pc:sldMkLst>
        <pc:spChg chg="del">
          <ac:chgData name="Mirko Albani" userId="22022c54-5080-449d-a075-451d1dcf4ab5" providerId="ADAL" clId="{A9B4F4EC-4818-9C49-92F6-BD6203E2CC44}" dt="2022-09-27T15:13:32.303" v="416" actId="478"/>
          <ac:spMkLst>
            <pc:docMk/>
            <pc:sldMk cId="1209323745" sldId="385"/>
            <ac:spMk id="11" creationId="{FFD275B0-3308-B34D-9FA1-0F2C1554ABF1}"/>
          </ac:spMkLst>
        </pc:spChg>
      </pc:sldChg>
      <pc:sldChg chg="modSp add del mod">
        <pc:chgData name="Mirko Albani" userId="22022c54-5080-449d-a075-451d1dcf4ab5" providerId="ADAL" clId="{A9B4F4EC-4818-9C49-92F6-BD6203E2CC44}" dt="2022-09-28T09:10:34.391" v="693" actId="122"/>
        <pc:sldMkLst>
          <pc:docMk/>
          <pc:sldMk cId="2291780401" sldId="386"/>
        </pc:sldMkLst>
        <pc:spChg chg="mod">
          <ac:chgData name="Mirko Albani" userId="22022c54-5080-449d-a075-451d1dcf4ab5" providerId="ADAL" clId="{A9B4F4EC-4818-9C49-92F6-BD6203E2CC44}" dt="2022-09-28T09:10:34.391" v="693" actId="122"/>
          <ac:spMkLst>
            <pc:docMk/>
            <pc:sldMk cId="2291780401" sldId="386"/>
            <ac:spMk id="11" creationId="{00000000-0000-0000-0000-000000000000}"/>
          </ac:spMkLst>
        </pc:spChg>
      </pc:sldChg>
      <pc:sldChg chg="modSp add del mod ord">
        <pc:chgData name="Mirko Albani" userId="22022c54-5080-449d-a075-451d1dcf4ab5" providerId="ADAL" clId="{A9B4F4EC-4818-9C49-92F6-BD6203E2CC44}" dt="2022-09-27T10:06:29.629" v="34" actId="2696"/>
        <pc:sldMkLst>
          <pc:docMk/>
          <pc:sldMk cId="2875576827" sldId="387"/>
        </pc:sldMkLst>
        <pc:spChg chg="mod">
          <ac:chgData name="Mirko Albani" userId="22022c54-5080-449d-a075-451d1dcf4ab5" providerId="ADAL" clId="{A9B4F4EC-4818-9C49-92F6-BD6203E2CC44}" dt="2022-09-27T10:05:59.400" v="26" actId="20577"/>
          <ac:spMkLst>
            <pc:docMk/>
            <pc:sldMk cId="2875576827" sldId="387"/>
            <ac:spMk id="4" creationId="{00000000-0000-0000-0000-000000000000}"/>
          </ac:spMkLst>
        </pc:spChg>
      </pc:sldChg>
      <pc:sldChg chg="addSp delSp modSp add mod modNotesTx">
        <pc:chgData name="Mirko Albani" userId="22022c54-5080-449d-a075-451d1dcf4ab5" providerId="ADAL" clId="{A9B4F4EC-4818-9C49-92F6-BD6203E2CC44}" dt="2022-09-28T09:11:51.298" v="705" actId="1035"/>
        <pc:sldMkLst>
          <pc:docMk/>
          <pc:sldMk cId="1469987250" sldId="388"/>
        </pc:sldMkLst>
        <pc:spChg chg="mod">
          <ac:chgData name="Mirko Albani" userId="22022c54-5080-449d-a075-451d1dcf4ab5" providerId="ADAL" clId="{A9B4F4EC-4818-9C49-92F6-BD6203E2CC44}" dt="2022-09-28T09:11:20.129" v="697" actId="1076"/>
          <ac:spMkLst>
            <pc:docMk/>
            <pc:sldMk cId="1469987250" sldId="388"/>
            <ac:spMk id="5" creationId="{00000000-0000-0000-0000-000000000000}"/>
          </ac:spMkLst>
        </pc:spChg>
        <pc:spChg chg="del">
          <ac:chgData name="Mirko Albani" userId="22022c54-5080-449d-a075-451d1dcf4ab5" providerId="ADAL" clId="{A9B4F4EC-4818-9C49-92F6-BD6203E2CC44}" dt="2022-09-27T10:15:01.542" v="102" actId="478"/>
          <ac:spMkLst>
            <pc:docMk/>
            <pc:sldMk cId="1469987250" sldId="388"/>
            <ac:spMk id="6" creationId="{46C4CF99-443E-1440-81FA-987F50821D6D}"/>
          </ac:spMkLst>
        </pc:spChg>
        <pc:spChg chg="add mod">
          <ac:chgData name="Mirko Albani" userId="22022c54-5080-449d-a075-451d1dcf4ab5" providerId="ADAL" clId="{A9B4F4EC-4818-9C49-92F6-BD6203E2CC44}" dt="2022-09-28T09:11:51.298" v="705" actId="1035"/>
          <ac:spMkLst>
            <pc:docMk/>
            <pc:sldMk cId="1469987250" sldId="388"/>
            <ac:spMk id="7" creationId="{42323598-C49E-15BE-96EE-320A66BC7634}"/>
          </ac:spMkLst>
        </pc:spChg>
        <pc:picChg chg="add mod">
          <ac:chgData name="Mirko Albani" userId="22022c54-5080-449d-a075-451d1dcf4ab5" providerId="ADAL" clId="{A9B4F4EC-4818-9C49-92F6-BD6203E2CC44}" dt="2022-09-28T09:11:42.766" v="702" actId="14100"/>
          <ac:picMkLst>
            <pc:docMk/>
            <pc:sldMk cId="1469987250" sldId="388"/>
            <ac:picMk id="2" creationId="{D263F1BF-A462-53FD-CBFA-DBC4325C417A}"/>
          </ac:picMkLst>
        </pc:picChg>
      </pc:sldChg>
      <pc:sldChg chg="delSp modSp add del mod">
        <pc:chgData name="Mirko Albani" userId="22022c54-5080-449d-a075-451d1dcf4ab5" providerId="ADAL" clId="{A9B4F4EC-4818-9C49-92F6-BD6203E2CC44}" dt="2022-09-27T15:11:10.967" v="385" actId="2696"/>
        <pc:sldMkLst>
          <pc:docMk/>
          <pc:sldMk cId="4099979744" sldId="389"/>
        </pc:sldMkLst>
        <pc:spChg chg="mod">
          <ac:chgData name="Mirko Albani" userId="22022c54-5080-449d-a075-451d1dcf4ab5" providerId="ADAL" clId="{A9B4F4EC-4818-9C49-92F6-BD6203E2CC44}" dt="2022-09-27T10:06:57.857" v="59" actId="20577"/>
          <ac:spMkLst>
            <pc:docMk/>
            <pc:sldMk cId="4099979744" sldId="389"/>
            <ac:spMk id="4" creationId="{00000000-0000-0000-0000-000000000000}"/>
          </ac:spMkLst>
        </pc:spChg>
        <pc:spChg chg="mod">
          <ac:chgData name="Mirko Albani" userId="22022c54-5080-449d-a075-451d1dcf4ab5" providerId="ADAL" clId="{A9B4F4EC-4818-9C49-92F6-BD6203E2CC44}" dt="2022-09-27T10:06:47.160" v="37" actId="207"/>
          <ac:spMkLst>
            <pc:docMk/>
            <pc:sldMk cId="4099979744" sldId="389"/>
            <ac:spMk id="5" creationId="{00000000-0000-0000-0000-000000000000}"/>
          </ac:spMkLst>
        </pc:spChg>
        <pc:spChg chg="del mod">
          <ac:chgData name="Mirko Albani" userId="22022c54-5080-449d-a075-451d1dcf4ab5" providerId="ADAL" clId="{A9B4F4EC-4818-9C49-92F6-BD6203E2CC44}" dt="2022-09-27T15:09:58.800" v="333" actId="478"/>
          <ac:spMkLst>
            <pc:docMk/>
            <pc:sldMk cId="4099979744" sldId="389"/>
            <ac:spMk id="6" creationId="{B2BC1A3B-72DF-024F-A462-A6E75CD286D1}"/>
          </ac:spMkLst>
        </pc:spChg>
      </pc:sldChg>
      <pc:sldChg chg="delSp modSp add mod">
        <pc:chgData name="Mirko Albani" userId="22022c54-5080-449d-a075-451d1dcf4ab5" providerId="ADAL" clId="{A9B4F4EC-4818-9C49-92F6-BD6203E2CC44}" dt="2022-09-28T12:00:21.272" v="1531" actId="20577"/>
        <pc:sldMkLst>
          <pc:docMk/>
          <pc:sldMk cId="4180929083" sldId="389"/>
        </pc:sldMkLst>
        <pc:spChg chg="del">
          <ac:chgData name="Mirko Albani" userId="22022c54-5080-449d-a075-451d1dcf4ab5" providerId="ADAL" clId="{A9B4F4EC-4818-9C49-92F6-BD6203E2CC44}" dt="2022-09-27T15:13:55.610" v="422" actId="478"/>
          <ac:spMkLst>
            <pc:docMk/>
            <pc:sldMk cId="4180929083" sldId="389"/>
            <ac:spMk id="2" creationId="{00000000-0000-0000-0000-000000000000}"/>
          </ac:spMkLst>
        </pc:spChg>
        <pc:spChg chg="mod">
          <ac:chgData name="Mirko Albani" userId="22022c54-5080-449d-a075-451d1dcf4ab5" providerId="ADAL" clId="{A9B4F4EC-4818-9C49-92F6-BD6203E2CC44}" dt="2022-09-28T09:20:29.806" v="825" actId="1036"/>
          <ac:spMkLst>
            <pc:docMk/>
            <pc:sldMk cId="4180929083" sldId="389"/>
            <ac:spMk id="4" creationId="{00000000-0000-0000-0000-000000000000}"/>
          </ac:spMkLst>
        </pc:spChg>
        <pc:spChg chg="mod">
          <ac:chgData name="Mirko Albani" userId="22022c54-5080-449d-a075-451d1dcf4ab5" providerId="ADAL" clId="{A9B4F4EC-4818-9C49-92F6-BD6203E2CC44}" dt="2022-09-28T12:00:21.272" v="1531" actId="20577"/>
          <ac:spMkLst>
            <pc:docMk/>
            <pc:sldMk cId="4180929083" sldId="389"/>
            <ac:spMk id="5" creationId="{00000000-0000-0000-0000-000000000000}"/>
          </ac:spMkLst>
        </pc:spChg>
      </pc:sldChg>
      <pc:sldChg chg="addSp delSp modSp add mod">
        <pc:chgData name="Mirko Albani" userId="22022c54-5080-449d-a075-451d1dcf4ab5" providerId="ADAL" clId="{A9B4F4EC-4818-9C49-92F6-BD6203E2CC44}" dt="2022-09-28T09:14:19.418" v="756" actId="1035"/>
        <pc:sldMkLst>
          <pc:docMk/>
          <pc:sldMk cId="2774619951" sldId="390"/>
        </pc:sldMkLst>
        <pc:spChg chg="add mod">
          <ac:chgData name="Mirko Albani" userId="22022c54-5080-449d-a075-451d1dcf4ab5" providerId="ADAL" clId="{A9B4F4EC-4818-9C49-92F6-BD6203E2CC44}" dt="2022-09-28T09:13:06.014" v="722" actId="20577"/>
          <ac:spMkLst>
            <pc:docMk/>
            <pc:sldMk cId="2774619951" sldId="390"/>
            <ac:spMk id="3" creationId="{33D1C79A-18D5-D57B-CD89-A7761D6EDC94}"/>
          </ac:spMkLst>
        </pc:spChg>
        <pc:spChg chg="mod">
          <ac:chgData name="Mirko Albani" userId="22022c54-5080-449d-a075-451d1dcf4ab5" providerId="ADAL" clId="{A9B4F4EC-4818-9C49-92F6-BD6203E2CC44}" dt="2022-09-27T14:25:12.896" v="172" actId="1036"/>
          <ac:spMkLst>
            <pc:docMk/>
            <pc:sldMk cId="2774619951" sldId="390"/>
            <ac:spMk id="4" creationId="{00000000-0000-0000-0000-000000000000}"/>
          </ac:spMkLst>
        </pc:spChg>
        <pc:spChg chg="add mod">
          <ac:chgData name="Mirko Albani" userId="22022c54-5080-449d-a075-451d1dcf4ab5" providerId="ADAL" clId="{A9B4F4EC-4818-9C49-92F6-BD6203E2CC44}" dt="2022-09-28T09:14:12.287" v="755" actId="20577"/>
          <ac:spMkLst>
            <pc:docMk/>
            <pc:sldMk cId="2774619951" sldId="390"/>
            <ac:spMk id="7" creationId="{30C64DB8-EAE0-AB54-9B59-80E6D2D2040B}"/>
          </ac:spMkLst>
        </pc:spChg>
        <pc:spChg chg="add mod">
          <ac:chgData name="Mirko Albani" userId="22022c54-5080-449d-a075-451d1dcf4ab5" providerId="ADAL" clId="{A9B4F4EC-4818-9C49-92F6-BD6203E2CC44}" dt="2022-09-28T09:14:19.418" v="756" actId="1035"/>
          <ac:spMkLst>
            <pc:docMk/>
            <pc:sldMk cId="2774619951" sldId="390"/>
            <ac:spMk id="9" creationId="{17C51BCD-4612-2162-7D30-07AE19EBE7A0}"/>
          </ac:spMkLst>
        </pc:spChg>
        <pc:picChg chg="add mod">
          <ac:chgData name="Mirko Albani" userId="22022c54-5080-449d-a075-451d1dcf4ab5" providerId="ADAL" clId="{A9B4F4EC-4818-9C49-92F6-BD6203E2CC44}" dt="2022-09-28T09:13:21.530" v="728" actId="1076"/>
          <ac:picMkLst>
            <pc:docMk/>
            <pc:sldMk cId="2774619951" sldId="390"/>
            <ac:picMk id="5" creationId="{E6027893-1E34-76BB-0E8E-18901A82D697}"/>
          </ac:picMkLst>
        </pc:picChg>
        <pc:picChg chg="del">
          <ac:chgData name="Mirko Albani" userId="22022c54-5080-449d-a075-451d1dcf4ab5" providerId="ADAL" clId="{A9B4F4EC-4818-9C49-92F6-BD6203E2CC44}" dt="2022-09-27T12:05:22.794" v="150" actId="478"/>
          <ac:picMkLst>
            <pc:docMk/>
            <pc:sldMk cId="2774619951" sldId="390"/>
            <ac:picMk id="1026" creationId="{EA9C4AAB-1844-37D1-686F-DA6D5EF23803}"/>
          </ac:picMkLst>
        </pc:picChg>
      </pc:sldChg>
      <pc:sldChg chg="addSp delSp modSp add mod ord">
        <pc:chgData name="Mirko Albani" userId="22022c54-5080-449d-a075-451d1dcf4ab5" providerId="ADAL" clId="{A9B4F4EC-4818-9C49-92F6-BD6203E2CC44}" dt="2022-09-28T09:05:31.371" v="545" actId="1076"/>
        <pc:sldMkLst>
          <pc:docMk/>
          <pc:sldMk cId="3323822443" sldId="391"/>
        </pc:sldMkLst>
        <pc:spChg chg="del">
          <ac:chgData name="Mirko Albani" userId="22022c54-5080-449d-a075-451d1dcf4ab5" providerId="ADAL" clId="{A9B4F4EC-4818-9C49-92F6-BD6203E2CC44}" dt="2022-09-27T15:13:17.102" v="413" actId="478"/>
          <ac:spMkLst>
            <pc:docMk/>
            <pc:sldMk cId="3323822443" sldId="391"/>
            <ac:spMk id="2" creationId="{00000000-0000-0000-0000-000000000000}"/>
          </ac:spMkLst>
        </pc:spChg>
        <pc:spChg chg="add mod">
          <ac:chgData name="Mirko Albani" userId="22022c54-5080-449d-a075-451d1dcf4ab5" providerId="ADAL" clId="{A9B4F4EC-4818-9C49-92F6-BD6203E2CC44}" dt="2022-09-28T09:05:31.371" v="545" actId="1076"/>
          <ac:spMkLst>
            <pc:docMk/>
            <pc:sldMk cId="3323822443" sldId="391"/>
            <ac:spMk id="3" creationId="{057DB6A6-958D-8A39-CC18-AB8F8C7D396B}"/>
          </ac:spMkLst>
        </pc:spChg>
        <pc:spChg chg="mod">
          <ac:chgData name="Mirko Albani" userId="22022c54-5080-449d-a075-451d1dcf4ab5" providerId="ADAL" clId="{A9B4F4EC-4818-9C49-92F6-BD6203E2CC44}" dt="2022-09-28T09:05:29.437" v="544" actId="20577"/>
          <ac:spMkLst>
            <pc:docMk/>
            <pc:sldMk cId="3323822443" sldId="391"/>
            <ac:spMk id="4" creationId="{00000000-0000-0000-0000-000000000000}"/>
          </ac:spMkLst>
        </pc:spChg>
        <pc:spChg chg="del mod">
          <ac:chgData name="Mirko Albani" userId="22022c54-5080-449d-a075-451d1dcf4ab5" providerId="ADAL" clId="{A9B4F4EC-4818-9C49-92F6-BD6203E2CC44}" dt="2022-09-27T15:12:24.531" v="395" actId="478"/>
          <ac:spMkLst>
            <pc:docMk/>
            <pc:sldMk cId="3323822443" sldId="391"/>
            <ac:spMk id="5" creationId="{00000000-0000-0000-0000-000000000000}"/>
          </ac:spMkLst>
        </pc:spChg>
      </pc:sldChg>
      <pc:sldChg chg="addSp delSp modSp add mod">
        <pc:chgData name="Mirko Albani" userId="22022c54-5080-449d-a075-451d1dcf4ab5" providerId="ADAL" clId="{A9B4F4EC-4818-9C49-92F6-BD6203E2CC44}" dt="2022-09-28T09:17:55.086" v="817" actId="14100"/>
        <pc:sldMkLst>
          <pc:docMk/>
          <pc:sldMk cId="3347732286" sldId="392"/>
        </pc:sldMkLst>
        <pc:spChg chg="del">
          <ac:chgData name="Mirko Albani" userId="22022c54-5080-449d-a075-451d1dcf4ab5" providerId="ADAL" clId="{A9B4F4EC-4818-9C49-92F6-BD6203E2CC44}" dt="2022-09-28T09:16:07.738" v="794" actId="478"/>
          <ac:spMkLst>
            <pc:docMk/>
            <pc:sldMk cId="3347732286" sldId="392"/>
            <ac:spMk id="3" creationId="{33D1C79A-18D5-D57B-CD89-A7761D6EDC94}"/>
          </ac:spMkLst>
        </pc:spChg>
        <pc:spChg chg="mod">
          <ac:chgData name="Mirko Albani" userId="22022c54-5080-449d-a075-451d1dcf4ab5" providerId="ADAL" clId="{A9B4F4EC-4818-9C49-92F6-BD6203E2CC44}" dt="2022-09-28T09:16:03.213" v="793" actId="20577"/>
          <ac:spMkLst>
            <pc:docMk/>
            <pc:sldMk cId="3347732286" sldId="392"/>
            <ac:spMk id="4" creationId="{00000000-0000-0000-0000-000000000000}"/>
          </ac:spMkLst>
        </pc:spChg>
        <pc:spChg chg="del">
          <ac:chgData name="Mirko Albani" userId="22022c54-5080-449d-a075-451d1dcf4ab5" providerId="ADAL" clId="{A9B4F4EC-4818-9C49-92F6-BD6203E2CC44}" dt="2022-09-28T09:16:49.139" v="797" actId="478"/>
          <ac:spMkLst>
            <pc:docMk/>
            <pc:sldMk cId="3347732286" sldId="392"/>
            <ac:spMk id="7" creationId="{30C64DB8-EAE0-AB54-9B59-80E6D2D2040B}"/>
          </ac:spMkLst>
        </pc:spChg>
        <pc:spChg chg="del">
          <ac:chgData name="Mirko Albani" userId="22022c54-5080-449d-a075-451d1dcf4ab5" providerId="ADAL" clId="{A9B4F4EC-4818-9C49-92F6-BD6203E2CC44}" dt="2022-09-28T09:16:12.158" v="795" actId="478"/>
          <ac:spMkLst>
            <pc:docMk/>
            <pc:sldMk cId="3347732286" sldId="392"/>
            <ac:spMk id="9" creationId="{17C51BCD-4612-2162-7D30-07AE19EBE7A0}"/>
          </ac:spMkLst>
        </pc:spChg>
        <pc:picChg chg="add mod">
          <ac:chgData name="Mirko Albani" userId="22022c54-5080-449d-a075-451d1dcf4ab5" providerId="ADAL" clId="{A9B4F4EC-4818-9C49-92F6-BD6203E2CC44}" dt="2022-09-28T09:17:55.086" v="817" actId="14100"/>
          <ac:picMkLst>
            <pc:docMk/>
            <pc:sldMk cId="3347732286" sldId="392"/>
            <ac:picMk id="2" creationId="{E7AC9B7B-16BB-1FB2-3C52-C1FA338DD8DE}"/>
          </ac:picMkLst>
        </pc:picChg>
        <pc:picChg chg="del">
          <ac:chgData name="Mirko Albani" userId="22022c54-5080-449d-a075-451d1dcf4ab5" providerId="ADAL" clId="{A9B4F4EC-4818-9C49-92F6-BD6203E2CC44}" dt="2022-09-28T09:16:13.527" v="796" actId="478"/>
          <ac:picMkLst>
            <pc:docMk/>
            <pc:sldMk cId="3347732286" sldId="392"/>
            <ac:picMk id="5" creationId="{E6027893-1E34-76BB-0E8E-18901A82D697}"/>
          </ac:picMkLst>
        </pc:picChg>
        <pc:picChg chg="add mod">
          <ac:chgData name="Mirko Albani" userId="22022c54-5080-449d-a075-451d1dcf4ab5" providerId="ADAL" clId="{A9B4F4EC-4818-9C49-92F6-BD6203E2CC44}" dt="2022-09-28T09:17:46.985" v="815" actId="1035"/>
          <ac:picMkLst>
            <pc:docMk/>
            <pc:sldMk cId="3347732286" sldId="392"/>
            <ac:picMk id="6" creationId="{551EE3CE-D723-B0BB-8FBE-019BDD63DBDC}"/>
          </ac:picMkLst>
        </pc:picChg>
      </pc:sldChg>
      <pc:sldChg chg="delSp modSp add mod">
        <pc:chgData name="Mirko Albani" userId="22022c54-5080-449d-a075-451d1dcf4ab5" providerId="ADAL" clId="{A9B4F4EC-4818-9C49-92F6-BD6203E2CC44}" dt="2022-09-28T12:00:47.169" v="1563" actId="1036"/>
        <pc:sldMkLst>
          <pc:docMk/>
          <pc:sldMk cId="163296956" sldId="393"/>
        </pc:sldMkLst>
        <pc:spChg chg="mod">
          <ac:chgData name="Mirko Albani" userId="22022c54-5080-449d-a075-451d1dcf4ab5" providerId="ADAL" clId="{A9B4F4EC-4818-9C49-92F6-BD6203E2CC44}" dt="2022-09-28T09:51:16.482" v="1303" actId="20577"/>
          <ac:spMkLst>
            <pc:docMk/>
            <pc:sldMk cId="163296956" sldId="393"/>
            <ac:spMk id="4" creationId="{00000000-0000-0000-0000-000000000000}"/>
          </ac:spMkLst>
        </pc:spChg>
        <pc:spChg chg="mod">
          <ac:chgData name="Mirko Albani" userId="22022c54-5080-449d-a075-451d1dcf4ab5" providerId="ADAL" clId="{A9B4F4EC-4818-9C49-92F6-BD6203E2CC44}" dt="2022-09-28T12:00:47.169" v="1563" actId="1036"/>
          <ac:spMkLst>
            <pc:docMk/>
            <pc:sldMk cId="163296956" sldId="393"/>
            <ac:spMk id="5" creationId="{00000000-0000-0000-0000-000000000000}"/>
          </ac:spMkLst>
        </pc:spChg>
        <pc:spChg chg="del">
          <ac:chgData name="Mirko Albani" userId="22022c54-5080-449d-a075-451d1dcf4ab5" providerId="ADAL" clId="{A9B4F4EC-4818-9C49-92F6-BD6203E2CC44}" dt="2022-09-28T09:51:44.153" v="1305" actId="478"/>
          <ac:spMkLst>
            <pc:docMk/>
            <pc:sldMk cId="163296956" sldId="393"/>
            <ac:spMk id="7" creationId="{42323598-C49E-15BE-96EE-320A66BC7634}"/>
          </ac:spMkLst>
        </pc:spChg>
        <pc:picChg chg="del">
          <ac:chgData name="Mirko Albani" userId="22022c54-5080-449d-a075-451d1dcf4ab5" providerId="ADAL" clId="{A9B4F4EC-4818-9C49-92F6-BD6203E2CC44}" dt="2022-09-28T09:51:42.286" v="1304" actId="478"/>
          <ac:picMkLst>
            <pc:docMk/>
            <pc:sldMk cId="163296956" sldId="393"/>
            <ac:picMk id="2" creationId="{D263F1BF-A462-53FD-CBFA-DBC4325C417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CF1066-B05D-46B8-9FE7-08839E553B64}" type="datetimeFigureOut">
              <a:rPr lang="en-US" smtClean="0"/>
              <a:t>9/28/22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CD799-DC87-450B-84D2-5881342348C0}" type="slidenum">
              <a:rPr lang="en-US" smtClean="0"/>
              <a:t>‹#›</a:t>
            </a:fld>
            <a:endParaRPr lang="en-US"/>
          </a:p>
        </p:txBody>
      </p:sp>
    </p:spTree>
    <p:extLst>
      <p:ext uri="{BB962C8B-B14F-4D97-AF65-F5344CB8AC3E}">
        <p14:creationId xmlns:p14="http://schemas.microsoft.com/office/powerpoint/2010/main" val="3570760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700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098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8957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310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567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2294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990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2591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487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389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905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1508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1273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irko.Albani@esa.i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eos.org/ourwork/workinggroups/wgiss/preservation/" TargetMode="External"/><Relationship Id="rId4" Type="http://schemas.openxmlformats.org/officeDocument/2006/relationships/hyperlink" Target="mailto:i.maggio@rheagroup.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gms-info.org/Agendas/WP/CGMS-46-CGMS-WP-18%20v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3429000" y="1213256"/>
            <a:ext cx="55626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lgn="ctr">
              <a:defRPr sz="1800" b="0">
                <a:solidFill>
                  <a:srgbClr val="000000"/>
                </a:solidFill>
              </a:defRPr>
            </a:pPr>
            <a:r>
              <a:rPr lang="en-US" sz="3200" b="1" dirty="0">
                <a:solidFill>
                  <a:srgbClr val="FFFFFF"/>
                </a:solidFill>
                <a:latin typeface="+mj-lt"/>
              </a:rPr>
              <a:t>WGISS - </a:t>
            </a:r>
            <a:r>
              <a:rPr lang="en-US" sz="2400" b="1" dirty="0">
                <a:solidFill>
                  <a:srgbClr val="FFFFFF"/>
                </a:solidFill>
                <a:latin typeface="+mj-lt"/>
              </a:rPr>
              <a:t>Working Group on Information Systems and Services</a:t>
            </a:r>
            <a:endParaRPr sz="2800" dirty="0">
              <a:solidFill>
                <a:srgbClr val="FFFFFF"/>
              </a:solidFill>
              <a:latin typeface="+mj-lt"/>
            </a:endParaRPr>
          </a:p>
        </p:txBody>
      </p:sp>
      <p:sp>
        <p:nvSpPr>
          <p:cNvPr id="11" name="Shape 11"/>
          <p:cNvSpPr/>
          <p:nvPr/>
        </p:nvSpPr>
        <p:spPr>
          <a:xfrm>
            <a:off x="622788" y="2971800"/>
            <a:ext cx="7606811"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r>
              <a:rPr lang="en-US" sz="2000" b="1" dirty="0">
                <a:solidFill>
                  <a:srgbClr val="FFFFFF"/>
                </a:solidFill>
                <a:latin typeface="+mj-lt"/>
                <a:ea typeface="Arial Bold"/>
                <a:cs typeface="Arial Bold"/>
                <a:sym typeface="Arial Bold"/>
              </a:rPr>
              <a:t>Cooperation with CGMS</a:t>
            </a:r>
          </a:p>
          <a:p>
            <a:pPr lvl="0" defTabSz="914400">
              <a:lnSpc>
                <a:spcPct val="150000"/>
              </a:lnSpc>
              <a:defRPr>
                <a:solidFill>
                  <a:srgbClr val="000000"/>
                </a:solidFill>
              </a:defRPr>
            </a:pPr>
            <a:endParaRPr lang="en-US"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Mirko Albani – European Space Agency (ESA)</a:t>
            </a:r>
            <a:endParaRPr dirty="0">
              <a:solidFill>
                <a:srgbClr val="FFFFFF"/>
              </a:solidFill>
              <a:latin typeface="+mj-lt"/>
              <a:ea typeface="Arial Bold"/>
              <a:cs typeface="Arial Bold"/>
              <a:sym typeface="Arial Bold"/>
            </a:endParaRPr>
          </a:p>
        </p:txBody>
      </p:sp>
      <p:pic>
        <p:nvPicPr>
          <p:cNvPr id="12" name="ceos_logo.png"/>
          <p:cNvPicPr/>
          <p:nvPr/>
        </p:nvPicPr>
        <p:blipFill>
          <a:blip r:embed="rId3"/>
          <a:stretch>
            <a:fillRect/>
          </a:stretch>
        </p:blipFill>
        <p:spPr>
          <a:xfrm>
            <a:off x="622789" y="914400"/>
            <a:ext cx="2507906" cy="993132"/>
          </a:xfrm>
          <a:prstGeom prst="rect">
            <a:avLst/>
          </a:prstGeom>
          <a:ln w="12700">
            <a:miter lim="400000"/>
          </a:ln>
        </p:spPr>
      </p:pic>
      <p:sp>
        <p:nvSpPr>
          <p:cNvPr id="5" name="Shape 10"/>
          <p:cNvSpPr txBox="1">
            <a:spLocks/>
          </p:cNvSpPr>
          <p:nvPr/>
        </p:nvSpPr>
        <p:spPr>
          <a:xfrm>
            <a:off x="622789" y="1943629"/>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133600" y="152400"/>
            <a:ext cx="4953000" cy="533400"/>
          </a:xfrm>
        </p:spPr>
        <p:txBody>
          <a:bodyPr/>
          <a:lstStyle/>
          <a:p>
            <a:pPr algn="ctr"/>
            <a:r>
              <a:rPr lang="en-US" b="1" dirty="0"/>
              <a:t>Reference Model for Data Stewardship</a:t>
            </a:r>
          </a:p>
        </p:txBody>
      </p:sp>
      <p:pic>
        <p:nvPicPr>
          <p:cNvPr id="9" name="Picture 8">
            <a:extLst>
              <a:ext uri="{FF2B5EF4-FFF2-40B4-BE49-F238E27FC236}">
                <a16:creationId xmlns:a16="http://schemas.microsoft.com/office/drawing/2014/main" id="{0BE01BCA-5820-6241-8C0E-5C8F1AA1B8AA}"/>
              </a:ext>
            </a:extLst>
          </p:cNvPr>
          <p:cNvPicPr>
            <a:picLocks noChangeAspect="1"/>
          </p:cNvPicPr>
          <p:nvPr/>
        </p:nvPicPr>
        <p:blipFill>
          <a:blip r:embed="rId3"/>
          <a:stretch>
            <a:fillRect/>
          </a:stretch>
        </p:blipFill>
        <p:spPr>
          <a:xfrm>
            <a:off x="1066800" y="1286153"/>
            <a:ext cx="6705600" cy="5534196"/>
          </a:xfrm>
          <a:prstGeom prst="rect">
            <a:avLst/>
          </a:prstGeom>
        </p:spPr>
      </p:pic>
      <p:pic>
        <p:nvPicPr>
          <p:cNvPr id="6" name="Picture 5">
            <a:extLst>
              <a:ext uri="{FF2B5EF4-FFF2-40B4-BE49-F238E27FC236}">
                <a16:creationId xmlns:a16="http://schemas.microsoft.com/office/drawing/2014/main" id="{9728E019-606B-C44F-BC7B-C04ED600649F}"/>
              </a:ext>
            </a:extLst>
          </p:cNvPr>
          <p:cNvPicPr>
            <a:picLocks noChangeAspect="1"/>
          </p:cNvPicPr>
          <p:nvPr/>
        </p:nvPicPr>
        <p:blipFill>
          <a:blip r:embed="rId4"/>
          <a:stretch>
            <a:fillRect/>
          </a:stretch>
        </p:blipFill>
        <p:spPr>
          <a:xfrm>
            <a:off x="1066800" y="1260753"/>
            <a:ext cx="6736377" cy="5559596"/>
          </a:xfrm>
          <a:prstGeom prst="rect">
            <a:avLst/>
          </a:prstGeom>
        </p:spPr>
      </p:pic>
    </p:spTree>
    <p:extLst>
      <p:ext uri="{BB962C8B-B14F-4D97-AF65-F5344CB8AC3E}">
        <p14:creationId xmlns:p14="http://schemas.microsoft.com/office/powerpoint/2010/main" val="12093237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2496A-49AF-4009-8C12-A9493E623278}"/>
              </a:ext>
            </a:extLst>
          </p:cNvPr>
          <p:cNvSpPr>
            <a:spLocks noGrp="1"/>
          </p:cNvSpPr>
          <p:nvPr>
            <p:ph sz="quarter" idx="10"/>
          </p:nvPr>
        </p:nvSpPr>
        <p:spPr>
          <a:xfrm>
            <a:off x="76200" y="1219200"/>
            <a:ext cx="8839200" cy="762000"/>
          </a:xfrm>
        </p:spPr>
        <p:txBody>
          <a:bodyPr/>
          <a:lstStyle/>
          <a:p>
            <a:pPr marL="0" indent="0" algn="just">
              <a:buNone/>
            </a:pPr>
            <a:r>
              <a:rPr lang="en-US" dirty="0"/>
              <a:t>The Preservation Guidelines support the “Detailed Definition” and “Implementation” steps of the Stewardship Reference Model. </a:t>
            </a:r>
          </a:p>
        </p:txBody>
      </p:sp>
      <p:sp>
        <p:nvSpPr>
          <p:cNvPr id="4" name="Content Placeholder 3">
            <a:extLst>
              <a:ext uri="{FF2B5EF4-FFF2-40B4-BE49-F238E27FC236}">
                <a16:creationId xmlns:a16="http://schemas.microsoft.com/office/drawing/2014/main" id="{FD03F274-6354-4CAE-A6C4-85CD16EE61E8}"/>
              </a:ext>
            </a:extLst>
          </p:cNvPr>
          <p:cNvSpPr>
            <a:spLocks noGrp="1"/>
          </p:cNvSpPr>
          <p:nvPr>
            <p:ph sz="quarter" idx="11"/>
          </p:nvPr>
        </p:nvSpPr>
        <p:spPr>
          <a:xfrm>
            <a:off x="2057400" y="304800"/>
            <a:ext cx="5791200" cy="533400"/>
          </a:xfrm>
        </p:spPr>
        <p:txBody>
          <a:bodyPr/>
          <a:lstStyle/>
          <a:p>
            <a:r>
              <a:rPr lang="en-US" b="1" dirty="0">
                <a:ea typeface="ＭＳ Ｐゴシック" charset="0"/>
                <a:cs typeface="Arial Bold" panose="020B0704020202020204" pitchFamily="34" charset="0"/>
              </a:rPr>
              <a:t>EO Data Preservation Guidelines BP</a:t>
            </a:r>
          </a:p>
        </p:txBody>
      </p:sp>
      <p:graphicFrame>
        <p:nvGraphicFramePr>
          <p:cNvPr id="5" name="Object 4">
            <a:extLst>
              <a:ext uri="{FF2B5EF4-FFF2-40B4-BE49-F238E27FC236}">
                <a16:creationId xmlns:a16="http://schemas.microsoft.com/office/drawing/2014/main" id="{3F1B85C2-C9E1-427F-A8EA-1CA099E05E8D}"/>
              </a:ext>
            </a:extLst>
          </p:cNvPr>
          <p:cNvGraphicFramePr>
            <a:graphicFrameLocks noChangeAspect="1"/>
          </p:cNvGraphicFramePr>
          <p:nvPr>
            <p:extLst>
              <p:ext uri="{D42A27DB-BD31-4B8C-83A1-F6EECF244321}">
                <p14:modId xmlns:p14="http://schemas.microsoft.com/office/powerpoint/2010/main" val="21461295"/>
              </p:ext>
            </p:extLst>
          </p:nvPr>
        </p:nvGraphicFramePr>
        <p:xfrm>
          <a:off x="2057400" y="5163364"/>
          <a:ext cx="6403416" cy="1602521"/>
        </p:xfrm>
        <a:graphic>
          <a:graphicData uri="http://schemas.openxmlformats.org/presentationml/2006/ole">
            <mc:AlternateContent xmlns:mc="http://schemas.openxmlformats.org/markup-compatibility/2006">
              <mc:Choice xmlns:v="urn:schemas-microsoft-com:vml" Requires="v">
                <p:oleObj name="Bitmap Image" r:id="rId2" imgW="9553680" imgH="2390760" progId="Paint.Picture">
                  <p:embed/>
                </p:oleObj>
              </mc:Choice>
              <mc:Fallback>
                <p:oleObj name="Bitmap Image" r:id="rId2" imgW="9553680" imgH="2390760" progId="Paint.Picture">
                  <p:embed/>
                  <p:pic>
                    <p:nvPicPr>
                      <p:cNvPr id="5" name="Object 4">
                        <a:extLst>
                          <a:ext uri="{FF2B5EF4-FFF2-40B4-BE49-F238E27FC236}">
                            <a16:creationId xmlns:a16="http://schemas.microsoft.com/office/drawing/2014/main" id="{3F1B85C2-C9E1-427F-A8EA-1CA099E05E8D}"/>
                          </a:ext>
                        </a:extLst>
                      </p:cNvPr>
                      <p:cNvPicPr/>
                      <p:nvPr/>
                    </p:nvPicPr>
                    <p:blipFill>
                      <a:blip r:embed="rId3"/>
                      <a:stretch>
                        <a:fillRect/>
                      </a:stretch>
                    </p:blipFill>
                    <p:spPr>
                      <a:xfrm>
                        <a:off x="2057400" y="5163364"/>
                        <a:ext cx="6403416" cy="1602521"/>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FB774E78-D781-2B4A-B627-8F20861C1C46}"/>
              </a:ext>
            </a:extLst>
          </p:cNvPr>
          <p:cNvSpPr/>
          <p:nvPr/>
        </p:nvSpPr>
        <p:spPr>
          <a:xfrm>
            <a:off x="91658" y="1981200"/>
            <a:ext cx="8823742" cy="3139321"/>
          </a:xfrm>
          <a:prstGeom prst="rect">
            <a:avLst/>
          </a:prstGeom>
        </p:spPr>
        <p:txBody>
          <a:bodyPr wrap="square">
            <a:spAutoFit/>
          </a:bodyPr>
          <a:lstStyle/>
          <a:p>
            <a:pPr marL="0" indent="0" algn="just">
              <a:buNone/>
            </a:pPr>
            <a:r>
              <a:rPr lang="en-US" b="1" dirty="0"/>
              <a:t>CONTENT</a:t>
            </a:r>
            <a:r>
              <a:rPr lang="en-US" dirty="0"/>
              <a:t>: Eight main “themes” consisting of “guiding principles” and a set of “guidelines” that should be applied to guarantee the preservation, accessibility, and usability of EO space data in the long term. </a:t>
            </a:r>
          </a:p>
          <a:p>
            <a:pPr marL="457200" indent="-457200" algn="just">
              <a:buAutoNum type="arabicPeriod"/>
            </a:pPr>
            <a:r>
              <a:rPr lang="en-US" dirty="0"/>
              <a:t>Preserved data set content definition and appraisal </a:t>
            </a:r>
          </a:p>
          <a:p>
            <a:pPr marL="457200" indent="-457200" algn="just">
              <a:buAutoNum type="arabicPeriod"/>
            </a:pPr>
            <a:r>
              <a:rPr lang="en-US" dirty="0"/>
              <a:t>Archive operations and organization </a:t>
            </a:r>
          </a:p>
          <a:p>
            <a:pPr marL="457200" indent="-457200" algn="just">
              <a:buAutoNum type="arabicPeriod"/>
            </a:pPr>
            <a:r>
              <a:rPr lang="en-US" dirty="0"/>
              <a:t>Archive security </a:t>
            </a:r>
          </a:p>
          <a:p>
            <a:pPr marL="457200" indent="-457200" algn="just">
              <a:buAutoNum type="arabicPeriod"/>
            </a:pPr>
            <a:r>
              <a:rPr lang="en-US" dirty="0"/>
              <a:t>Data ingestion </a:t>
            </a:r>
          </a:p>
          <a:p>
            <a:pPr marL="457200" indent="-457200" algn="just">
              <a:buAutoNum type="arabicPeriod"/>
            </a:pPr>
            <a:r>
              <a:rPr lang="en-US" dirty="0"/>
              <a:t>Archive maintenance </a:t>
            </a:r>
          </a:p>
          <a:p>
            <a:pPr marL="457200" indent="-457200" algn="just">
              <a:buAutoNum type="arabicPeriod"/>
            </a:pPr>
            <a:r>
              <a:rPr lang="en-US" dirty="0"/>
              <a:t>Data access and interoperability </a:t>
            </a:r>
          </a:p>
          <a:p>
            <a:pPr marL="457200" indent="-457200" algn="just">
              <a:buAutoNum type="arabicPeriod"/>
            </a:pPr>
            <a:r>
              <a:rPr lang="en-US" dirty="0"/>
              <a:t>Data exploitation and re-processing </a:t>
            </a:r>
          </a:p>
          <a:p>
            <a:pPr marL="457200" indent="-457200" algn="just">
              <a:buAutoNum type="arabicPeriod"/>
            </a:pPr>
            <a:r>
              <a:rPr lang="en-US" dirty="0"/>
              <a:t>Data purge prevention</a:t>
            </a:r>
          </a:p>
        </p:txBody>
      </p:sp>
    </p:spTree>
    <p:extLst>
      <p:ext uri="{BB962C8B-B14F-4D97-AF65-F5344CB8AC3E}">
        <p14:creationId xmlns:p14="http://schemas.microsoft.com/office/powerpoint/2010/main" val="41302885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2496A-49AF-4009-8C12-A9493E623278}"/>
              </a:ext>
            </a:extLst>
          </p:cNvPr>
          <p:cNvSpPr>
            <a:spLocks noGrp="1"/>
          </p:cNvSpPr>
          <p:nvPr>
            <p:ph sz="quarter" idx="10"/>
          </p:nvPr>
        </p:nvSpPr>
        <p:spPr>
          <a:xfrm>
            <a:off x="152400" y="1295400"/>
            <a:ext cx="8839200" cy="1447800"/>
          </a:xfrm>
        </p:spPr>
        <p:txBody>
          <a:bodyPr/>
          <a:lstStyle/>
          <a:p>
            <a:pPr marL="0" indent="0" algn="just">
              <a:buNone/>
            </a:pPr>
            <a:r>
              <a:rPr lang="en-US" dirty="0"/>
              <a:t>This document identifies the EO data associated content that should be preserved to ensure long-term usability and exploitation of EO data. It should be tailored for each mission/instrument involving mission experts and the designated user communities.</a:t>
            </a:r>
          </a:p>
        </p:txBody>
      </p:sp>
      <p:sp>
        <p:nvSpPr>
          <p:cNvPr id="4" name="Content Placeholder 3">
            <a:extLst>
              <a:ext uri="{FF2B5EF4-FFF2-40B4-BE49-F238E27FC236}">
                <a16:creationId xmlns:a16="http://schemas.microsoft.com/office/drawing/2014/main" id="{FD03F274-6354-4CAE-A6C4-85CD16EE61E8}"/>
              </a:ext>
            </a:extLst>
          </p:cNvPr>
          <p:cNvSpPr>
            <a:spLocks noGrp="1"/>
          </p:cNvSpPr>
          <p:nvPr>
            <p:ph sz="quarter" idx="11"/>
          </p:nvPr>
        </p:nvSpPr>
        <p:spPr>
          <a:xfrm>
            <a:off x="2057400" y="304800"/>
            <a:ext cx="6477000" cy="533400"/>
          </a:xfrm>
        </p:spPr>
        <p:txBody>
          <a:bodyPr/>
          <a:lstStyle/>
          <a:p>
            <a:r>
              <a:rPr lang="en-US" b="1" dirty="0">
                <a:ea typeface="ＭＳ Ｐゴシック" charset="0"/>
                <a:cs typeface="Arial Bold" panose="020B0704020202020204" pitchFamily="34" charset="0"/>
              </a:rPr>
              <a:t>Preserved Data Set Content BP</a:t>
            </a:r>
          </a:p>
        </p:txBody>
      </p:sp>
      <p:pic>
        <p:nvPicPr>
          <p:cNvPr id="5" name="Picture 4">
            <a:extLst>
              <a:ext uri="{FF2B5EF4-FFF2-40B4-BE49-F238E27FC236}">
                <a16:creationId xmlns:a16="http://schemas.microsoft.com/office/drawing/2014/main" id="{AFC68384-EC1B-EC4D-B721-572BF629C755}"/>
              </a:ext>
            </a:extLst>
          </p:cNvPr>
          <p:cNvPicPr>
            <a:picLocks noChangeAspect="1"/>
          </p:cNvPicPr>
          <p:nvPr/>
        </p:nvPicPr>
        <p:blipFill>
          <a:blip r:embed="rId2"/>
          <a:stretch>
            <a:fillRect/>
          </a:stretch>
        </p:blipFill>
        <p:spPr>
          <a:xfrm>
            <a:off x="4267200" y="3581400"/>
            <a:ext cx="4495800" cy="2668822"/>
          </a:xfrm>
          <a:prstGeom prst="rect">
            <a:avLst/>
          </a:prstGeom>
        </p:spPr>
      </p:pic>
      <p:sp>
        <p:nvSpPr>
          <p:cNvPr id="6" name="Content Placeholder 2">
            <a:extLst>
              <a:ext uri="{FF2B5EF4-FFF2-40B4-BE49-F238E27FC236}">
                <a16:creationId xmlns:a16="http://schemas.microsoft.com/office/drawing/2014/main" id="{15371694-AD50-8A4C-9A19-868FC588CAAC}"/>
              </a:ext>
            </a:extLst>
          </p:cNvPr>
          <p:cNvSpPr txBox="1">
            <a:spLocks/>
          </p:cNvSpPr>
          <p:nvPr/>
        </p:nvSpPr>
        <p:spPr>
          <a:xfrm>
            <a:off x="228600" y="3581400"/>
            <a:ext cx="3868510" cy="2668822"/>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sz="1800" dirty="0"/>
              <a:t>The PDSC BP is structured along EO missions phases:</a:t>
            </a:r>
          </a:p>
          <a:p>
            <a:pPr marL="457200" indent="-457200" defTabSz="914400">
              <a:buFont typeface="Arial"/>
              <a:buAutoNum type="arabicPeriod"/>
            </a:pPr>
            <a:r>
              <a:rPr lang="en-US" sz="1800" dirty="0"/>
              <a:t>Mission Concept (MC)</a:t>
            </a:r>
          </a:p>
          <a:p>
            <a:pPr marL="457200" indent="-457200" defTabSz="914400">
              <a:buFont typeface="Arial"/>
              <a:buAutoNum type="arabicPeriod"/>
            </a:pPr>
            <a:r>
              <a:rPr lang="en-US" sz="1800" dirty="0"/>
              <a:t>Mission Definition (MD)</a:t>
            </a:r>
          </a:p>
          <a:p>
            <a:pPr marL="457200" indent="-457200" defTabSz="914400">
              <a:buFont typeface="Arial"/>
              <a:buAutoNum type="arabicPeriod"/>
            </a:pPr>
            <a:r>
              <a:rPr lang="en-US" sz="1800" dirty="0"/>
              <a:t>Mission Implementation (MI)</a:t>
            </a:r>
          </a:p>
          <a:p>
            <a:pPr marL="457200" indent="-457200" defTabSz="914400">
              <a:buFont typeface="Arial"/>
              <a:buAutoNum type="arabicPeriod"/>
            </a:pPr>
            <a:r>
              <a:rPr lang="en-US" sz="1800" dirty="0"/>
              <a:t>Mission Operations (MO)</a:t>
            </a:r>
          </a:p>
          <a:p>
            <a:pPr marL="457200" indent="-457200" defTabSz="914400">
              <a:buFont typeface="Arial"/>
              <a:buAutoNum type="arabicPeriod"/>
            </a:pPr>
            <a:r>
              <a:rPr lang="en-US" sz="1800" dirty="0"/>
              <a:t>Post Mission (PM)</a:t>
            </a:r>
          </a:p>
          <a:p>
            <a:pPr marL="0" indent="0" defTabSz="914400">
              <a:buNone/>
            </a:pPr>
            <a:endParaRPr lang="en-US" sz="1800" dirty="0"/>
          </a:p>
        </p:txBody>
      </p:sp>
    </p:spTree>
    <p:extLst>
      <p:ext uri="{BB962C8B-B14F-4D97-AF65-F5344CB8AC3E}">
        <p14:creationId xmlns:p14="http://schemas.microsoft.com/office/powerpoint/2010/main" val="21811758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2496A-49AF-4009-8C12-A9493E623278}"/>
              </a:ext>
            </a:extLst>
          </p:cNvPr>
          <p:cNvSpPr>
            <a:spLocks noGrp="1"/>
          </p:cNvSpPr>
          <p:nvPr>
            <p:ph sz="quarter" idx="10"/>
          </p:nvPr>
        </p:nvSpPr>
        <p:spPr>
          <a:xfrm>
            <a:off x="228600" y="1295400"/>
            <a:ext cx="8763000" cy="4724400"/>
          </a:xfrm>
        </p:spPr>
        <p:txBody>
          <a:bodyPr/>
          <a:lstStyle/>
          <a:p>
            <a:pPr marL="0" indent="0" algn="just">
              <a:buNone/>
            </a:pPr>
            <a:r>
              <a:rPr lang="en-US" dirty="0"/>
              <a:t>The main purpose of a persistent identifier is to help data users cite and find specific data sets</a:t>
            </a:r>
            <a:r>
              <a:rPr lang="en-US" sz="1800" dirty="0"/>
              <a:t>. </a:t>
            </a:r>
            <a:r>
              <a:rPr lang="en-US" dirty="0"/>
              <a:t>This document provides recommendations on the use of Persistent Identifiers (PIDs) for Earth Observation data, allowing their globally unique, unambiguous, and permanent identification.</a:t>
            </a:r>
          </a:p>
        </p:txBody>
      </p:sp>
      <p:sp>
        <p:nvSpPr>
          <p:cNvPr id="4" name="Content Placeholder 3">
            <a:extLst>
              <a:ext uri="{FF2B5EF4-FFF2-40B4-BE49-F238E27FC236}">
                <a16:creationId xmlns:a16="http://schemas.microsoft.com/office/drawing/2014/main" id="{FD03F274-6354-4CAE-A6C4-85CD16EE61E8}"/>
              </a:ext>
            </a:extLst>
          </p:cNvPr>
          <p:cNvSpPr>
            <a:spLocks noGrp="1"/>
          </p:cNvSpPr>
          <p:nvPr>
            <p:ph sz="quarter" idx="11"/>
          </p:nvPr>
        </p:nvSpPr>
        <p:spPr>
          <a:xfrm>
            <a:off x="2121310" y="266700"/>
            <a:ext cx="6477000" cy="533400"/>
          </a:xfrm>
        </p:spPr>
        <p:txBody>
          <a:bodyPr/>
          <a:lstStyle/>
          <a:p>
            <a:r>
              <a:rPr lang="en-US" b="1" dirty="0">
                <a:ea typeface="ＭＳ Ｐゴシック" charset="0"/>
                <a:cs typeface="Arial Bold" panose="020B0704020202020204" pitchFamily="34" charset="0"/>
              </a:rPr>
              <a:t>CEOS Persistent Identifiers BP</a:t>
            </a:r>
          </a:p>
        </p:txBody>
      </p:sp>
      <p:graphicFrame>
        <p:nvGraphicFramePr>
          <p:cNvPr id="5" name="Object 4">
            <a:extLst>
              <a:ext uri="{FF2B5EF4-FFF2-40B4-BE49-F238E27FC236}">
                <a16:creationId xmlns:a16="http://schemas.microsoft.com/office/drawing/2014/main" id="{805FA5AF-D875-4490-8BF8-034A27397A7C}"/>
              </a:ext>
            </a:extLst>
          </p:cNvPr>
          <p:cNvGraphicFramePr>
            <a:graphicFrameLocks noChangeAspect="1"/>
          </p:cNvGraphicFramePr>
          <p:nvPr/>
        </p:nvGraphicFramePr>
        <p:xfrm>
          <a:off x="1752600" y="2743200"/>
          <a:ext cx="6081712" cy="3141844"/>
        </p:xfrm>
        <a:graphic>
          <a:graphicData uri="http://schemas.openxmlformats.org/presentationml/2006/ole">
            <mc:AlternateContent xmlns:mc="http://schemas.openxmlformats.org/markup-compatibility/2006">
              <mc:Choice xmlns:v="urn:schemas-microsoft-com:vml" Requires="v">
                <p:oleObj name="Bitmap Image" r:id="rId2" imgW="7743960" imgH="4000680" progId="Paint.Picture">
                  <p:embed/>
                </p:oleObj>
              </mc:Choice>
              <mc:Fallback>
                <p:oleObj name="Bitmap Image" r:id="rId2" imgW="7743960" imgH="4000680" progId="Paint.Picture">
                  <p:embed/>
                  <p:pic>
                    <p:nvPicPr>
                      <p:cNvPr id="5" name="Object 4">
                        <a:extLst>
                          <a:ext uri="{FF2B5EF4-FFF2-40B4-BE49-F238E27FC236}">
                            <a16:creationId xmlns:a16="http://schemas.microsoft.com/office/drawing/2014/main" id="{805FA5AF-D875-4490-8BF8-034A27397A7C}"/>
                          </a:ext>
                        </a:extLst>
                      </p:cNvPr>
                      <p:cNvPicPr/>
                      <p:nvPr/>
                    </p:nvPicPr>
                    <p:blipFill>
                      <a:blip r:embed="rId3"/>
                      <a:stretch>
                        <a:fillRect/>
                      </a:stretch>
                    </p:blipFill>
                    <p:spPr>
                      <a:xfrm>
                        <a:off x="1752600" y="2743200"/>
                        <a:ext cx="6081712" cy="3141844"/>
                      </a:xfrm>
                      <a:prstGeom prst="rect">
                        <a:avLst/>
                      </a:prstGeom>
                    </p:spPr>
                  </p:pic>
                </p:oleObj>
              </mc:Fallback>
            </mc:AlternateContent>
          </a:graphicData>
        </a:graphic>
      </p:graphicFrame>
    </p:spTree>
    <p:extLst>
      <p:ext uri="{BB962C8B-B14F-4D97-AF65-F5344CB8AC3E}">
        <p14:creationId xmlns:p14="http://schemas.microsoft.com/office/powerpoint/2010/main" val="35818309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9D83F-19FA-4497-A1F9-5A34428833D1}"/>
              </a:ext>
            </a:extLst>
          </p:cNvPr>
          <p:cNvSpPr>
            <a:spLocks noGrp="1"/>
          </p:cNvSpPr>
          <p:nvPr>
            <p:ph sz="quarter" idx="10"/>
          </p:nvPr>
        </p:nvSpPr>
        <p:spPr>
          <a:xfrm>
            <a:off x="174449" y="1600200"/>
            <a:ext cx="4191000" cy="4724400"/>
          </a:xfrm>
        </p:spPr>
        <p:txBody>
          <a:bodyPr/>
          <a:lstStyle/>
          <a:p>
            <a:pPr marL="0" indent="0" algn="just">
              <a:buNone/>
            </a:pPr>
            <a:r>
              <a:rPr lang="en-US" dirty="0"/>
              <a:t>CEOS has established a "Purge Alert Procedure" to help to ensure the long-term preservation of valuable Earth observation data. </a:t>
            </a:r>
          </a:p>
          <a:p>
            <a:pPr marL="0" indent="0" algn="just">
              <a:buNone/>
            </a:pPr>
            <a:endParaRPr lang="en-US" dirty="0"/>
          </a:p>
          <a:p>
            <a:pPr marL="0" indent="0" algn="just">
              <a:buNone/>
            </a:pPr>
            <a:r>
              <a:rPr lang="en-US" dirty="0"/>
              <a:t>This procedure enables data archive managers to:</a:t>
            </a:r>
          </a:p>
          <a:p>
            <a:pPr marL="457200" indent="-457200" algn="just">
              <a:buAutoNum type="arabicPeriod"/>
            </a:pPr>
            <a:r>
              <a:rPr lang="en-US" dirty="0"/>
              <a:t>Alert other CEOS organizations about EO data scheduled to be purged;</a:t>
            </a:r>
          </a:p>
          <a:p>
            <a:pPr marL="457200" indent="-457200" algn="just">
              <a:buAutoNum type="arabicPeriod"/>
            </a:pPr>
            <a:r>
              <a:rPr lang="en-US" dirty="0"/>
              <a:t>Support transfer of responsibility to other interested organizations or archive centers.</a:t>
            </a:r>
          </a:p>
          <a:p>
            <a:pPr marL="0" indent="0" algn="just">
              <a:buNone/>
            </a:pPr>
            <a:endParaRPr lang="en-US" dirty="0"/>
          </a:p>
        </p:txBody>
      </p:sp>
      <p:sp>
        <p:nvSpPr>
          <p:cNvPr id="4" name="Content Placeholder 3">
            <a:extLst>
              <a:ext uri="{FF2B5EF4-FFF2-40B4-BE49-F238E27FC236}">
                <a16:creationId xmlns:a16="http://schemas.microsoft.com/office/drawing/2014/main" id="{E41DB9DD-ACB8-4E9E-A3E8-7834FD4C360F}"/>
              </a:ext>
            </a:extLst>
          </p:cNvPr>
          <p:cNvSpPr>
            <a:spLocks noGrp="1"/>
          </p:cNvSpPr>
          <p:nvPr>
            <p:ph sz="quarter" idx="11"/>
          </p:nvPr>
        </p:nvSpPr>
        <p:spPr/>
        <p:txBody>
          <a:bodyPr/>
          <a:lstStyle/>
          <a:p>
            <a:r>
              <a:rPr lang="en-US" b="1" dirty="0">
                <a:ea typeface="ＭＳ Ｐゴシック" charset="0"/>
                <a:cs typeface="Arial Bold" panose="020B0704020202020204" pitchFamily="34" charset="0"/>
              </a:rPr>
              <a:t>Purge Alert Service White Paper</a:t>
            </a:r>
          </a:p>
        </p:txBody>
      </p:sp>
      <p:graphicFrame>
        <p:nvGraphicFramePr>
          <p:cNvPr id="5" name="Object 4">
            <a:extLst>
              <a:ext uri="{FF2B5EF4-FFF2-40B4-BE49-F238E27FC236}">
                <a16:creationId xmlns:a16="http://schemas.microsoft.com/office/drawing/2014/main" id="{C6D9E50B-0CA1-4F30-A76C-4218404654A1}"/>
              </a:ext>
            </a:extLst>
          </p:cNvPr>
          <p:cNvGraphicFramePr>
            <a:graphicFrameLocks noChangeAspect="1"/>
          </p:cNvGraphicFramePr>
          <p:nvPr>
            <p:extLst>
              <p:ext uri="{D42A27DB-BD31-4B8C-83A1-F6EECF244321}">
                <p14:modId xmlns:p14="http://schemas.microsoft.com/office/powerpoint/2010/main" val="1567402754"/>
              </p:ext>
            </p:extLst>
          </p:nvPr>
        </p:nvGraphicFramePr>
        <p:xfrm>
          <a:off x="4719814" y="2133600"/>
          <a:ext cx="4249737" cy="4064000"/>
        </p:xfrm>
        <a:graphic>
          <a:graphicData uri="http://schemas.openxmlformats.org/presentationml/2006/ole">
            <mc:AlternateContent xmlns:mc="http://schemas.openxmlformats.org/markup-compatibility/2006">
              <mc:Choice xmlns:v="urn:schemas-microsoft-com:vml" Requires="v">
                <p:oleObj name="Bitmap Image" r:id="rId2" imgW="7210440" imgH="6896160" progId="Paint.Picture">
                  <p:embed/>
                </p:oleObj>
              </mc:Choice>
              <mc:Fallback>
                <p:oleObj name="Bitmap Image" r:id="rId2" imgW="7210440" imgH="6896160" progId="Paint.Picture">
                  <p:embed/>
                  <p:pic>
                    <p:nvPicPr>
                      <p:cNvPr id="5" name="Object 4">
                        <a:extLst>
                          <a:ext uri="{FF2B5EF4-FFF2-40B4-BE49-F238E27FC236}">
                            <a16:creationId xmlns:a16="http://schemas.microsoft.com/office/drawing/2014/main" id="{C6D9E50B-0CA1-4F30-A76C-4218404654A1}"/>
                          </a:ext>
                        </a:extLst>
                      </p:cNvPr>
                      <p:cNvPicPr/>
                      <p:nvPr/>
                    </p:nvPicPr>
                    <p:blipFill>
                      <a:blip r:embed="rId3"/>
                      <a:stretch>
                        <a:fillRect/>
                      </a:stretch>
                    </p:blipFill>
                    <p:spPr>
                      <a:xfrm>
                        <a:off x="4719814" y="2133600"/>
                        <a:ext cx="4249737" cy="4064000"/>
                      </a:xfrm>
                      <a:prstGeom prst="rect">
                        <a:avLst/>
                      </a:prstGeom>
                    </p:spPr>
                  </p:pic>
                </p:oleObj>
              </mc:Fallback>
            </mc:AlternateContent>
          </a:graphicData>
        </a:graphic>
      </p:graphicFrame>
    </p:spTree>
    <p:extLst>
      <p:ext uri="{BB962C8B-B14F-4D97-AF65-F5344CB8AC3E}">
        <p14:creationId xmlns:p14="http://schemas.microsoft.com/office/powerpoint/2010/main" val="36455257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2057399" y="381000"/>
            <a:ext cx="4953000" cy="533400"/>
          </a:xfrm>
        </p:spPr>
        <p:txBody>
          <a:bodyPr/>
          <a:lstStyle/>
          <a:p>
            <a:pPr algn="ctr"/>
            <a:r>
              <a:rPr lang="en-US" b="1" dirty="0"/>
              <a:t>… not only Best Practices</a:t>
            </a:r>
          </a:p>
        </p:txBody>
      </p:sp>
      <p:sp>
        <p:nvSpPr>
          <p:cNvPr id="7" name="Content Placeholder 4">
            <a:extLst>
              <a:ext uri="{FF2B5EF4-FFF2-40B4-BE49-F238E27FC236}">
                <a16:creationId xmlns:a16="http://schemas.microsoft.com/office/drawing/2014/main" id="{AAA0CCAE-6742-4D96-845D-7273EC12FDCA}"/>
              </a:ext>
            </a:extLst>
          </p:cNvPr>
          <p:cNvSpPr>
            <a:spLocks noGrp="1"/>
          </p:cNvSpPr>
          <p:nvPr>
            <p:ph sz="quarter" idx="10"/>
          </p:nvPr>
        </p:nvSpPr>
        <p:spPr>
          <a:xfrm>
            <a:off x="328103" y="1295400"/>
            <a:ext cx="8411593" cy="4724400"/>
          </a:xfrm>
        </p:spPr>
        <p:txBody>
          <a:bodyPr/>
          <a:lstStyle/>
          <a:p>
            <a:pPr marL="0" indent="0" algn="just">
              <a:buNone/>
            </a:pPr>
            <a:r>
              <a:rPr lang="en-US" sz="2400" dirty="0"/>
              <a:t>DSIG organizes technical sessions on various topics like:</a:t>
            </a:r>
            <a:endParaRPr lang="en-US" sz="1100" dirty="0"/>
          </a:p>
          <a:p>
            <a:pPr algn="just" rtl="0"/>
            <a:r>
              <a:rPr lang="en-US" sz="2400" b="1" dirty="0"/>
              <a:t>Archive Holdings and Technology: </a:t>
            </a:r>
            <a:r>
              <a:rPr lang="en-US" sz="1600" dirty="0">
                <a:solidFill>
                  <a:srgbClr val="000000">
                    <a:lumMod val="75000"/>
                    <a:lumOff val="25000"/>
                  </a:srgbClr>
                </a:solidFill>
              </a:rPr>
              <a:t>archived data volume at CEOS space agencies is growing exponentially. At the same time archiving technology is changing very rapidly. Objective of the session is to present the status of CEOS agencies archives in terms of content, technology and future evolutions/trends.</a:t>
            </a:r>
            <a:endParaRPr lang="en-US" sz="2400" dirty="0">
              <a:solidFill>
                <a:srgbClr val="000000">
                  <a:lumMod val="75000"/>
                  <a:lumOff val="25000"/>
                </a:srgbClr>
              </a:solidFill>
            </a:endParaRPr>
          </a:p>
          <a:p>
            <a:pPr algn="just" rtl="0"/>
            <a:r>
              <a:rPr lang="en-US" sz="2400" b="1" dirty="0"/>
              <a:t>Data Provenance: </a:t>
            </a:r>
            <a:r>
              <a:rPr lang="en-US" sz="1600" dirty="0">
                <a:solidFill>
                  <a:srgbClr val="000000">
                    <a:lumMod val="75000"/>
                    <a:lumOff val="25000"/>
                  </a:srgbClr>
                </a:solidFill>
              </a:rPr>
              <a:t>ensure that the content of the archived data and associated information remains unchanged and, if changes are made, that these are documented, preserved and made available as well (provenance information).</a:t>
            </a:r>
          </a:p>
          <a:p>
            <a:pPr algn="just">
              <a:spcBef>
                <a:spcPts val="1200"/>
              </a:spcBef>
              <a:spcAft>
                <a:spcPts val="600"/>
              </a:spcAft>
            </a:pPr>
            <a:r>
              <a:rPr lang="en-US" sz="2400" b="1" dirty="0"/>
              <a:t>Heritage Data Recovery: </a:t>
            </a:r>
            <a:r>
              <a:rPr lang="en-GB" sz="1600" dirty="0">
                <a:solidFill>
                  <a:srgbClr val="000000">
                    <a:lumMod val="75000"/>
                    <a:lumOff val="25000"/>
                  </a:srgbClr>
                </a:solidFill>
              </a:rPr>
              <a:t>climate related applications are requiring more and more to extend critical long-term science observations back in time through recovery and use of heritage (historical) datasets. Objective of the session is to identify historical/heritage datasets currently not accessible to users </a:t>
            </a:r>
            <a:r>
              <a:rPr lang="en-US" sz="1600" dirty="0">
                <a:solidFill>
                  <a:srgbClr val="000000">
                    <a:lumMod val="75000"/>
                    <a:lumOff val="25000"/>
                  </a:srgbClr>
                </a:solidFill>
              </a:rPr>
              <a:t>(e.g. because on old media, not kept online, etc.)</a:t>
            </a:r>
            <a:r>
              <a:rPr lang="en-GB" sz="1600" dirty="0">
                <a:solidFill>
                  <a:srgbClr val="000000">
                    <a:lumMod val="75000"/>
                    <a:lumOff val="25000"/>
                  </a:srgbClr>
                </a:solidFill>
              </a:rPr>
              <a:t> and trigger potential joint recovery actions. </a:t>
            </a:r>
          </a:p>
          <a:p>
            <a:pPr algn="just">
              <a:spcBef>
                <a:spcPts val="1200"/>
              </a:spcBef>
              <a:spcAft>
                <a:spcPts val="600"/>
              </a:spcAft>
            </a:pPr>
            <a:r>
              <a:rPr lang="en-GB" sz="2400" b="1" dirty="0"/>
              <a:t>… and more</a:t>
            </a:r>
          </a:p>
          <a:p>
            <a:pPr marL="0" indent="0" algn="just">
              <a:spcBef>
                <a:spcPts val="1200"/>
              </a:spcBef>
              <a:spcAft>
                <a:spcPts val="600"/>
              </a:spcAft>
              <a:buNone/>
            </a:pPr>
            <a:endParaRPr lang="en-US" sz="2400" b="1" dirty="0"/>
          </a:p>
          <a:p>
            <a:pPr marL="0" indent="0" algn="ctr">
              <a:buNone/>
            </a:pPr>
            <a:endParaRPr lang="en-US" sz="2400" b="1" dirty="0"/>
          </a:p>
          <a:p>
            <a:pPr marL="0" indent="0" algn="ctr">
              <a:buNone/>
            </a:pPr>
            <a:r>
              <a:rPr lang="en-US" sz="2400" b="1" dirty="0"/>
              <a:t>Contacts : </a:t>
            </a:r>
            <a:r>
              <a:rPr lang="en-US" sz="2400" dirty="0">
                <a:hlinkClick r:id="rId3"/>
              </a:rPr>
              <a:t>Mirko.Albani@esa.int</a:t>
            </a:r>
            <a:r>
              <a:rPr lang="en-US" sz="2400" dirty="0"/>
              <a:t> &amp; </a:t>
            </a:r>
            <a:r>
              <a:rPr lang="en-US" sz="2400" dirty="0">
                <a:hlinkClick r:id="rId4"/>
              </a:rPr>
              <a:t>i.maggio@rheagroup.com</a:t>
            </a:r>
            <a:endParaRPr lang="en-US" sz="2400" dirty="0"/>
          </a:p>
          <a:p>
            <a:pPr marL="0" indent="0" algn="just">
              <a:buNone/>
            </a:pPr>
            <a:r>
              <a:rPr lang="en-US" sz="2400" dirty="0"/>
              <a:t> </a:t>
            </a:r>
          </a:p>
        </p:txBody>
      </p:sp>
      <p:sp>
        <p:nvSpPr>
          <p:cNvPr id="5" name="Rectangle 4">
            <a:extLst>
              <a:ext uri="{FF2B5EF4-FFF2-40B4-BE49-F238E27FC236}">
                <a16:creationId xmlns:a16="http://schemas.microsoft.com/office/drawing/2014/main" id="{AEC792A6-78A2-FE42-AABA-B5C018534ED9}"/>
              </a:ext>
            </a:extLst>
          </p:cNvPr>
          <p:cNvSpPr/>
          <p:nvPr/>
        </p:nvSpPr>
        <p:spPr>
          <a:xfrm>
            <a:off x="457200" y="6246167"/>
            <a:ext cx="8411593" cy="461665"/>
          </a:xfrm>
          <a:prstGeom prst="rect">
            <a:avLst/>
          </a:prstGeom>
        </p:spPr>
        <p:txBody>
          <a:bodyPr wrap="square">
            <a:spAutoFit/>
          </a:bodyPr>
          <a:lstStyle/>
          <a:p>
            <a:r>
              <a:rPr lang="en-US" sz="2400" dirty="0">
                <a:hlinkClick r:id="rId5"/>
              </a:rPr>
              <a:t>https://ceos.org/ourwork/workinggroups/wgiss/preservation/</a:t>
            </a:r>
            <a:endParaRPr lang="en-US" sz="2400" dirty="0"/>
          </a:p>
        </p:txBody>
      </p:sp>
    </p:spTree>
    <p:extLst>
      <p:ext uri="{BB962C8B-B14F-4D97-AF65-F5344CB8AC3E}">
        <p14:creationId xmlns:p14="http://schemas.microsoft.com/office/powerpoint/2010/main" val="288468615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057400" y="228600"/>
            <a:ext cx="5562600" cy="533400"/>
          </a:xfrm>
        </p:spPr>
        <p:txBody>
          <a:bodyPr/>
          <a:lstStyle/>
          <a:p>
            <a:pPr algn="ctr"/>
            <a:r>
              <a:rPr lang="en-US" b="1" dirty="0"/>
              <a:t>Outcomes and potential areas of CGMS-WGISS cooperation</a:t>
            </a:r>
          </a:p>
        </p:txBody>
      </p:sp>
      <p:sp>
        <p:nvSpPr>
          <p:cNvPr id="5" name="Rectangle 4"/>
          <p:cNvSpPr/>
          <p:nvPr/>
        </p:nvSpPr>
        <p:spPr>
          <a:xfrm>
            <a:off x="152400" y="1241822"/>
            <a:ext cx="8839200" cy="5647700"/>
          </a:xfrm>
          <a:prstGeom prst="rect">
            <a:avLst/>
          </a:prstGeom>
        </p:spPr>
        <p:txBody>
          <a:bodyPr wrap="square">
            <a:spAutoFit/>
          </a:bodyPr>
          <a:lstStyle/>
          <a:p>
            <a:pPr marL="285750" indent="-285750" algn="l">
              <a:spcBef>
                <a:spcPts val="600"/>
              </a:spcBef>
              <a:spcAft>
                <a:spcPts val="600"/>
              </a:spcAft>
              <a:buFont typeface="Arial" panose="020B0604020202020204" pitchFamily="34" charset="0"/>
              <a:buChar char="•"/>
            </a:pPr>
            <a:r>
              <a:rPr lang="en-US" sz="2200" b="0" i="0" u="none" strike="noStrike" dirty="0">
                <a:solidFill>
                  <a:srgbClr val="000000"/>
                </a:solidFill>
                <a:effectLst/>
                <a:latin typeface="+mj-lt"/>
              </a:rPr>
              <a:t>WGISS DSIG presentation well received.</a:t>
            </a:r>
          </a:p>
          <a:p>
            <a:pPr marL="285750" indent="-285750" algn="l">
              <a:spcBef>
                <a:spcPts val="600"/>
              </a:spcBef>
              <a:spcAft>
                <a:spcPts val="600"/>
              </a:spcAft>
              <a:buFont typeface="Arial" panose="020B0604020202020204" pitchFamily="34" charset="0"/>
              <a:buChar char="•"/>
            </a:pPr>
            <a:r>
              <a:rPr lang="en-US" sz="2200" b="0" i="0" u="none" strike="noStrike" dirty="0">
                <a:solidFill>
                  <a:srgbClr val="000000"/>
                </a:solidFill>
                <a:effectLst/>
                <a:latin typeface="+mj-lt"/>
              </a:rPr>
              <a:t>WG-IV adopted CEOS WGISS DSIG BP/guidelines as applicable to CGMS members datasets about three years ago.</a:t>
            </a:r>
          </a:p>
          <a:p>
            <a:pPr lvl="8" indent="0" algn="l">
              <a:spcAft>
                <a:spcPts val="600"/>
              </a:spcAft>
            </a:pPr>
            <a:r>
              <a:rPr lang="en-US" sz="2200" dirty="0">
                <a:solidFill>
                  <a:srgbClr val="00B050"/>
                </a:solidFill>
                <a:latin typeface="+mj-lt"/>
                <a:sym typeface="Wingdings" pitchFamily="2" charset="2"/>
              </a:rPr>
              <a:t>		</a:t>
            </a:r>
            <a:r>
              <a:rPr lang="en-US" sz="2200" dirty="0">
                <a:solidFill>
                  <a:srgbClr val="00B050"/>
                </a:solidFill>
                <a:latin typeface="+mj-lt"/>
              </a:rPr>
              <a:t> Keep them informed about future evolutions</a:t>
            </a:r>
          </a:p>
          <a:p>
            <a:pPr marL="285750" indent="-285750" algn="l">
              <a:spcBef>
                <a:spcPts val="600"/>
              </a:spcBef>
              <a:spcAft>
                <a:spcPts val="600"/>
              </a:spcAft>
              <a:buFont typeface="Arial" panose="020B0604020202020204" pitchFamily="34" charset="0"/>
              <a:buChar char="•"/>
            </a:pPr>
            <a:r>
              <a:rPr lang="en-US" sz="2200" b="0" i="0" u="none" strike="noStrike" dirty="0">
                <a:solidFill>
                  <a:srgbClr val="000000"/>
                </a:solidFill>
                <a:effectLst/>
                <a:latin typeface="+mj-lt"/>
              </a:rPr>
              <a:t>WG-IV members also interested in the applicability of the DSIG guidelines to ground-based data and data stored on the cloud.</a:t>
            </a:r>
          </a:p>
          <a:p>
            <a:pPr algn="l">
              <a:spcAft>
                <a:spcPts val="600"/>
              </a:spcAft>
            </a:pPr>
            <a:r>
              <a:rPr lang="en-US" sz="2200" dirty="0">
                <a:solidFill>
                  <a:srgbClr val="00B050"/>
                </a:solidFill>
                <a:latin typeface="+mj-lt"/>
              </a:rPr>
              <a:t>		</a:t>
            </a:r>
            <a:r>
              <a:rPr lang="en-US" sz="2200" dirty="0">
                <a:solidFill>
                  <a:srgbClr val="00B050"/>
                </a:solidFill>
                <a:latin typeface="+mj-lt"/>
                <a:sym typeface="Wingdings" pitchFamily="2" charset="2"/>
              </a:rPr>
              <a:t> Potential area of cooperation and BP/guidelines extension</a:t>
            </a:r>
            <a:endParaRPr lang="en-US" sz="2200" b="0" i="0" u="none" strike="noStrike" dirty="0">
              <a:solidFill>
                <a:srgbClr val="00B050"/>
              </a:solidFill>
              <a:effectLst/>
              <a:latin typeface="+mj-lt"/>
            </a:endParaRPr>
          </a:p>
          <a:p>
            <a:pPr marL="285750" indent="-285750" algn="l">
              <a:spcBef>
                <a:spcPts val="600"/>
              </a:spcBef>
              <a:spcAft>
                <a:spcPts val="600"/>
              </a:spcAft>
              <a:buFont typeface="Arial" panose="020B0604020202020204" pitchFamily="34" charset="0"/>
              <a:buChar char="•"/>
            </a:pPr>
            <a:r>
              <a:rPr lang="en-US" sz="2200" b="0" i="0" u="none" strike="noStrike" dirty="0">
                <a:solidFill>
                  <a:srgbClr val="000000"/>
                </a:solidFill>
                <a:effectLst/>
                <a:latin typeface="+mj-lt"/>
              </a:rPr>
              <a:t>WG-IV expressed interest in a joint meeting or session with WGISS to share experiences and present respective activities.</a:t>
            </a:r>
          </a:p>
          <a:p>
            <a:pPr lvl="2" indent="0" algn="l">
              <a:spcAft>
                <a:spcPts val="600"/>
              </a:spcAft>
            </a:pPr>
            <a:r>
              <a:rPr lang="en-US" sz="2200" dirty="0">
                <a:solidFill>
                  <a:srgbClr val="00B050"/>
                </a:solidFill>
                <a:latin typeface="+mj-lt"/>
              </a:rPr>
              <a:t>		</a:t>
            </a:r>
            <a:r>
              <a:rPr lang="en-US" sz="2200" dirty="0">
                <a:solidFill>
                  <a:srgbClr val="00B050"/>
                </a:solidFill>
                <a:latin typeface="+mj-lt"/>
                <a:sym typeface="Wingdings" pitchFamily="2" charset="2"/>
              </a:rPr>
              <a:t> Potential cooperation in other areas (e.g. data access, 				metadata, cloud services) </a:t>
            </a:r>
            <a:endParaRPr lang="en-US" sz="2200" b="0" i="0" u="none" strike="noStrike" dirty="0">
              <a:solidFill>
                <a:srgbClr val="00B050"/>
              </a:solidFill>
              <a:effectLst/>
              <a:latin typeface="+mj-lt"/>
            </a:endParaRPr>
          </a:p>
          <a:p>
            <a:pPr algn="l">
              <a:spcBef>
                <a:spcPts val="600"/>
              </a:spcBef>
              <a:spcAft>
                <a:spcPts val="600"/>
              </a:spcAft>
            </a:pPr>
            <a:endParaRPr lang="en-US" sz="1000" b="0" i="0" u="none" strike="noStrike" dirty="0">
              <a:solidFill>
                <a:srgbClr val="000000"/>
              </a:solidFill>
              <a:effectLst/>
              <a:latin typeface="+mj-lt"/>
            </a:endParaRPr>
          </a:p>
          <a:p>
            <a:pPr algn="ctr">
              <a:spcBef>
                <a:spcPts val="600"/>
              </a:spcBef>
              <a:spcAft>
                <a:spcPts val="600"/>
              </a:spcAft>
            </a:pPr>
            <a:r>
              <a:rPr lang="en-US" sz="2200" b="0" i="0" u="none" strike="noStrike" dirty="0">
                <a:solidFill>
                  <a:srgbClr val="0070C0"/>
                </a:solidFill>
                <a:effectLst/>
                <a:latin typeface="+mj-lt"/>
              </a:rPr>
              <a:t>Way forward for discussion: WGISS chair to contact CGMS WG-IV chair to </a:t>
            </a:r>
            <a:r>
              <a:rPr lang="en-US" sz="2200" dirty="0">
                <a:solidFill>
                  <a:srgbClr val="0070C0"/>
                </a:solidFill>
                <a:latin typeface="+mj-lt"/>
              </a:rPr>
              <a:t>discuss/identify </a:t>
            </a:r>
            <a:r>
              <a:rPr lang="en-US" sz="2200" b="0" i="0" u="none" strike="noStrike" dirty="0">
                <a:solidFill>
                  <a:srgbClr val="0070C0"/>
                </a:solidFill>
                <a:effectLst/>
                <a:latin typeface="+mj-lt"/>
              </a:rPr>
              <a:t>opportunity for joint session/meeting</a:t>
            </a:r>
          </a:p>
        </p:txBody>
      </p:sp>
    </p:spTree>
    <p:extLst>
      <p:ext uri="{BB962C8B-B14F-4D97-AF65-F5344CB8AC3E}">
        <p14:creationId xmlns:p14="http://schemas.microsoft.com/office/powerpoint/2010/main" val="418092908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762000" y="762000"/>
            <a:ext cx="7467600"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gn="ctr" defTabSz="914400">
              <a:lnSpc>
                <a:spcPct val="150000"/>
              </a:lnSpc>
              <a:defRPr>
                <a:solidFill>
                  <a:srgbClr val="000000"/>
                </a:solidFill>
              </a:defRPr>
            </a:pPr>
            <a:r>
              <a:rPr lang="en-US" sz="5400" b="1" dirty="0">
                <a:solidFill>
                  <a:srgbClr val="FFFFFF"/>
                </a:solidFill>
                <a:latin typeface="+mj-lt"/>
                <a:ea typeface="Arial Bold"/>
                <a:cs typeface="Arial Bold"/>
                <a:sym typeface="Arial Bold"/>
              </a:rPr>
              <a:t>Spare Slides </a:t>
            </a:r>
          </a:p>
          <a:p>
            <a:pPr algn="ctr" defTabSz="914400">
              <a:lnSpc>
                <a:spcPct val="150000"/>
              </a:lnSpc>
              <a:defRPr>
                <a:solidFill>
                  <a:srgbClr val="000000"/>
                </a:solidFill>
              </a:defRPr>
            </a:pPr>
            <a:r>
              <a:rPr lang="en-US" sz="3600" b="1" dirty="0">
                <a:solidFill>
                  <a:srgbClr val="FFFFFF"/>
                </a:solidFill>
                <a:latin typeface="+mj-lt"/>
                <a:ea typeface="Arial Bold"/>
                <a:cs typeface="Arial Bold"/>
                <a:sym typeface="Arial Bold"/>
              </a:rPr>
              <a:t>(not presented to CGMS but provided for information)</a:t>
            </a:r>
            <a:endParaRPr sz="4800"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22917804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6A171-C321-46E8-A6B3-5D0DFF62767B}"/>
              </a:ext>
            </a:extLst>
          </p:cNvPr>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3" name="Content Placeholder 2">
            <a:extLst>
              <a:ext uri="{FF2B5EF4-FFF2-40B4-BE49-F238E27FC236}">
                <a16:creationId xmlns:a16="http://schemas.microsoft.com/office/drawing/2014/main" id="{56F2496A-49AF-4009-8C12-A9493E623278}"/>
              </a:ext>
            </a:extLst>
          </p:cNvPr>
          <p:cNvSpPr>
            <a:spLocks noGrp="1"/>
          </p:cNvSpPr>
          <p:nvPr>
            <p:ph sz="quarter" idx="10"/>
          </p:nvPr>
        </p:nvSpPr>
        <p:spPr>
          <a:xfrm>
            <a:off x="228600" y="1219200"/>
            <a:ext cx="8839200" cy="4724400"/>
          </a:xfrm>
        </p:spPr>
        <p:txBody>
          <a:bodyPr/>
          <a:lstStyle/>
          <a:p>
            <a:pPr marL="0" indent="0" algn="just">
              <a:buNone/>
            </a:pPr>
            <a:r>
              <a:rPr lang="en-US" dirty="0"/>
              <a:t>The Preservation Workflow BP is intended to assist EO data managers in the task of preparing Earth observation space data sets for long-term accessibility and usability. Data curation, as part of an overall data stewardship, includes data preservation, which is targeted at protecting data integrity and ensuring sustainable accessibility and usability. </a:t>
            </a:r>
          </a:p>
          <a:p>
            <a:pPr marL="0" indent="0" algn="just">
              <a:buNone/>
            </a:pPr>
            <a:endParaRPr lang="en-US" dirty="0"/>
          </a:p>
          <a:p>
            <a:pPr marL="0" indent="0" algn="just">
              <a:buNone/>
            </a:pPr>
            <a:endParaRPr lang="en-US" dirty="0"/>
          </a:p>
        </p:txBody>
      </p:sp>
      <p:sp>
        <p:nvSpPr>
          <p:cNvPr id="4" name="Content Placeholder 3">
            <a:extLst>
              <a:ext uri="{FF2B5EF4-FFF2-40B4-BE49-F238E27FC236}">
                <a16:creationId xmlns:a16="http://schemas.microsoft.com/office/drawing/2014/main" id="{FD03F274-6354-4CAE-A6C4-85CD16EE61E8}"/>
              </a:ext>
            </a:extLst>
          </p:cNvPr>
          <p:cNvSpPr>
            <a:spLocks noGrp="1"/>
          </p:cNvSpPr>
          <p:nvPr>
            <p:ph sz="quarter" idx="11"/>
          </p:nvPr>
        </p:nvSpPr>
        <p:spPr/>
        <p:txBody>
          <a:bodyPr/>
          <a:lstStyle/>
          <a:p>
            <a:r>
              <a:rPr lang="en-US" b="1" dirty="0">
                <a:ea typeface="ＭＳ Ｐゴシック" charset="0"/>
                <a:cs typeface="Arial Bold" panose="020B0704020202020204" pitchFamily="34" charset="0"/>
              </a:rPr>
              <a:t>Preservation Workflow BP (1/2)</a:t>
            </a:r>
          </a:p>
        </p:txBody>
      </p:sp>
      <p:graphicFrame>
        <p:nvGraphicFramePr>
          <p:cNvPr id="5" name="Object 4">
            <a:extLst>
              <a:ext uri="{FF2B5EF4-FFF2-40B4-BE49-F238E27FC236}">
                <a16:creationId xmlns:a16="http://schemas.microsoft.com/office/drawing/2014/main" id="{30CEA727-8786-4390-A6A2-83FA56C5F115}"/>
              </a:ext>
            </a:extLst>
          </p:cNvPr>
          <p:cNvGraphicFramePr>
            <a:graphicFrameLocks noChangeAspect="1"/>
          </p:cNvGraphicFramePr>
          <p:nvPr>
            <p:extLst>
              <p:ext uri="{D42A27DB-BD31-4B8C-83A1-F6EECF244321}">
                <p14:modId xmlns:p14="http://schemas.microsoft.com/office/powerpoint/2010/main" val="1969236680"/>
              </p:ext>
            </p:extLst>
          </p:nvPr>
        </p:nvGraphicFramePr>
        <p:xfrm>
          <a:off x="1461319" y="3185386"/>
          <a:ext cx="6145161" cy="3334077"/>
        </p:xfrm>
        <a:graphic>
          <a:graphicData uri="http://schemas.openxmlformats.org/presentationml/2006/ole">
            <mc:AlternateContent xmlns:mc="http://schemas.openxmlformats.org/markup-compatibility/2006">
              <mc:Choice xmlns:v="urn:schemas-microsoft-com:vml" Requires="v">
                <p:oleObj name="Bitmap Image" r:id="rId2" imgW="5372280" imgH="2914560" progId="Paint.Picture">
                  <p:embed/>
                </p:oleObj>
              </mc:Choice>
              <mc:Fallback>
                <p:oleObj name="Bitmap Image" r:id="rId2" imgW="5372280" imgH="2914560" progId="Paint.Picture">
                  <p:embed/>
                  <p:pic>
                    <p:nvPicPr>
                      <p:cNvPr id="5" name="Object 4">
                        <a:extLst>
                          <a:ext uri="{FF2B5EF4-FFF2-40B4-BE49-F238E27FC236}">
                            <a16:creationId xmlns:a16="http://schemas.microsoft.com/office/drawing/2014/main" id="{30CEA727-8786-4390-A6A2-83FA56C5F115}"/>
                          </a:ext>
                        </a:extLst>
                      </p:cNvPr>
                      <p:cNvPicPr/>
                      <p:nvPr/>
                    </p:nvPicPr>
                    <p:blipFill>
                      <a:blip r:embed="rId3"/>
                      <a:stretch>
                        <a:fillRect/>
                      </a:stretch>
                    </p:blipFill>
                    <p:spPr>
                      <a:xfrm>
                        <a:off x="1461319" y="3185386"/>
                        <a:ext cx="6145161" cy="3334077"/>
                      </a:xfrm>
                      <a:prstGeom prst="rect">
                        <a:avLst/>
                      </a:prstGeom>
                    </p:spPr>
                  </p:pic>
                </p:oleObj>
              </mc:Fallback>
            </mc:AlternateContent>
          </a:graphicData>
        </a:graphic>
      </p:graphicFrame>
    </p:spTree>
    <p:extLst>
      <p:ext uri="{BB962C8B-B14F-4D97-AF65-F5344CB8AC3E}">
        <p14:creationId xmlns:p14="http://schemas.microsoft.com/office/powerpoint/2010/main" val="37542945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6A171-C321-46E8-A6B3-5D0DFF62767B}"/>
              </a:ext>
            </a:extLst>
          </p:cNvPr>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3" name="Content Placeholder 2">
            <a:extLst>
              <a:ext uri="{FF2B5EF4-FFF2-40B4-BE49-F238E27FC236}">
                <a16:creationId xmlns:a16="http://schemas.microsoft.com/office/drawing/2014/main" id="{56F2496A-49AF-4009-8C12-A9493E623278}"/>
              </a:ext>
            </a:extLst>
          </p:cNvPr>
          <p:cNvSpPr>
            <a:spLocks noGrp="1"/>
          </p:cNvSpPr>
          <p:nvPr>
            <p:ph sz="quarter" idx="10"/>
          </p:nvPr>
        </p:nvSpPr>
        <p:spPr>
          <a:xfrm>
            <a:off x="237066" y="1447800"/>
            <a:ext cx="3962400" cy="4724400"/>
          </a:xfrm>
        </p:spPr>
        <p:txBody>
          <a:bodyPr/>
          <a:lstStyle/>
          <a:p>
            <a:pPr marL="0" indent="0" algn="just">
              <a:buNone/>
            </a:pPr>
            <a:r>
              <a:rPr lang="en-US" b="1" dirty="0"/>
              <a:t>CONTENT</a:t>
            </a:r>
            <a:r>
              <a:rPr lang="en-US" dirty="0"/>
              <a:t>:</a:t>
            </a:r>
          </a:p>
          <a:p>
            <a:pPr marL="0" indent="0" algn="just">
              <a:buNone/>
            </a:pPr>
            <a:r>
              <a:rPr lang="en-US" dirty="0"/>
              <a:t>The workflow identifies and describes a set of actions and activities to be implemented to  ensure a sustainable preservation of Earth observation (EO) data. </a:t>
            </a:r>
          </a:p>
          <a:p>
            <a:pPr marL="0" indent="0" algn="just">
              <a:buNone/>
            </a:pPr>
            <a:endParaRPr lang="en-US" dirty="0"/>
          </a:p>
          <a:p>
            <a:pPr marL="0" indent="0" algn="just">
              <a:buNone/>
            </a:pPr>
            <a:r>
              <a:rPr lang="en-US" dirty="0"/>
              <a:t>It describes in detail the Stewardship Reference Model and the input/output of each activity plus the supporting CEOS Best Practices which can be used in each step.</a:t>
            </a:r>
          </a:p>
        </p:txBody>
      </p:sp>
      <p:sp>
        <p:nvSpPr>
          <p:cNvPr id="4" name="Content Placeholder 3">
            <a:extLst>
              <a:ext uri="{FF2B5EF4-FFF2-40B4-BE49-F238E27FC236}">
                <a16:creationId xmlns:a16="http://schemas.microsoft.com/office/drawing/2014/main" id="{FD03F274-6354-4CAE-A6C4-85CD16EE61E8}"/>
              </a:ext>
            </a:extLst>
          </p:cNvPr>
          <p:cNvSpPr>
            <a:spLocks noGrp="1"/>
          </p:cNvSpPr>
          <p:nvPr>
            <p:ph sz="quarter" idx="11"/>
          </p:nvPr>
        </p:nvSpPr>
        <p:spPr/>
        <p:txBody>
          <a:bodyPr/>
          <a:lstStyle/>
          <a:p>
            <a:r>
              <a:rPr lang="en-US" b="1" dirty="0">
                <a:ea typeface="ＭＳ Ｐゴシック" charset="0"/>
                <a:cs typeface="Arial Bold" panose="020B0704020202020204" pitchFamily="34" charset="0"/>
              </a:rPr>
              <a:t>Preservation Workflow BP (2/2)</a:t>
            </a:r>
          </a:p>
        </p:txBody>
      </p:sp>
      <p:graphicFrame>
        <p:nvGraphicFramePr>
          <p:cNvPr id="6" name="Object 5">
            <a:extLst>
              <a:ext uri="{FF2B5EF4-FFF2-40B4-BE49-F238E27FC236}">
                <a16:creationId xmlns:a16="http://schemas.microsoft.com/office/drawing/2014/main" id="{A627C91D-B05E-4A88-A34D-69C913CFC174}"/>
              </a:ext>
            </a:extLst>
          </p:cNvPr>
          <p:cNvGraphicFramePr>
            <a:graphicFrameLocks noChangeAspect="1"/>
          </p:cNvGraphicFramePr>
          <p:nvPr>
            <p:extLst>
              <p:ext uri="{D42A27DB-BD31-4B8C-83A1-F6EECF244321}">
                <p14:modId xmlns:p14="http://schemas.microsoft.com/office/powerpoint/2010/main" val="684952893"/>
              </p:ext>
            </p:extLst>
          </p:nvPr>
        </p:nvGraphicFramePr>
        <p:xfrm>
          <a:off x="4944535" y="1447800"/>
          <a:ext cx="3483077" cy="5012184"/>
        </p:xfrm>
        <a:graphic>
          <a:graphicData uri="http://schemas.openxmlformats.org/presentationml/2006/ole">
            <mc:AlternateContent xmlns:mc="http://schemas.openxmlformats.org/markup-compatibility/2006">
              <mc:Choice xmlns:v="urn:schemas-microsoft-com:vml" Requires="v">
                <p:oleObj name="Bitmap Image" r:id="rId2" imgW="5514840" imgH="7934400" progId="Paint.Picture">
                  <p:embed/>
                </p:oleObj>
              </mc:Choice>
              <mc:Fallback>
                <p:oleObj name="Bitmap Image" r:id="rId2" imgW="5514840" imgH="7934400" progId="Paint.Picture">
                  <p:embed/>
                  <p:pic>
                    <p:nvPicPr>
                      <p:cNvPr id="6" name="Object 5">
                        <a:extLst>
                          <a:ext uri="{FF2B5EF4-FFF2-40B4-BE49-F238E27FC236}">
                            <a16:creationId xmlns:a16="http://schemas.microsoft.com/office/drawing/2014/main" id="{A627C91D-B05E-4A88-A34D-69C913CFC174}"/>
                          </a:ext>
                        </a:extLst>
                      </p:cNvPr>
                      <p:cNvPicPr/>
                      <p:nvPr/>
                    </p:nvPicPr>
                    <p:blipFill>
                      <a:blip r:embed="rId3"/>
                      <a:stretch>
                        <a:fillRect/>
                      </a:stretch>
                    </p:blipFill>
                    <p:spPr>
                      <a:xfrm>
                        <a:off x="4944535" y="1447800"/>
                        <a:ext cx="3483077" cy="5012184"/>
                      </a:xfrm>
                      <a:prstGeom prst="rect">
                        <a:avLst/>
                      </a:prstGeom>
                    </p:spPr>
                  </p:pic>
                </p:oleObj>
              </mc:Fallback>
            </mc:AlternateContent>
          </a:graphicData>
        </a:graphic>
      </p:graphicFrame>
    </p:spTree>
    <p:extLst>
      <p:ext uri="{BB962C8B-B14F-4D97-AF65-F5344CB8AC3E}">
        <p14:creationId xmlns:p14="http://schemas.microsoft.com/office/powerpoint/2010/main" val="8388923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095500" y="304800"/>
            <a:ext cx="4953000" cy="533400"/>
          </a:xfrm>
        </p:spPr>
        <p:txBody>
          <a:bodyPr/>
          <a:lstStyle/>
          <a:p>
            <a:pPr algn="ctr"/>
            <a:r>
              <a:rPr lang="en-US" b="1" dirty="0"/>
              <a:t>Executive Summary</a:t>
            </a:r>
          </a:p>
        </p:txBody>
      </p:sp>
      <p:sp>
        <p:nvSpPr>
          <p:cNvPr id="5" name="Content Placeholder 4"/>
          <p:cNvSpPr>
            <a:spLocks noGrp="1"/>
          </p:cNvSpPr>
          <p:nvPr>
            <p:ph sz="quarter" idx="10"/>
          </p:nvPr>
        </p:nvSpPr>
        <p:spPr>
          <a:xfrm>
            <a:off x="152400" y="1109529"/>
            <a:ext cx="8839200" cy="5824671"/>
          </a:xfrm>
          <a:prstGeom prst="rect">
            <a:avLst/>
          </a:prstGeom>
        </p:spPr>
        <p:txBody>
          <a:bodyPr wrap="square">
            <a:spAutoFit/>
          </a:bodyPr>
          <a:lstStyle/>
          <a:p>
            <a:pPr algn="just"/>
            <a:r>
              <a:rPr lang="en-US" dirty="0">
                <a:solidFill>
                  <a:schemeClr val="tx1"/>
                </a:solidFill>
              </a:rPr>
              <a:t>The Coordination Group for Meteorological Satellites (CGMS) globally coordinates meteorological satellite systems. CGMS Working Group IV addresses </a:t>
            </a:r>
            <a:r>
              <a:rPr lang="en-US" dirty="0">
                <a:solidFill>
                  <a:schemeClr val="tx1"/>
                </a:solidFill>
                <a:latin typeface="+mj-lt"/>
              </a:rPr>
              <a:t>data access and end user support.</a:t>
            </a:r>
          </a:p>
          <a:p>
            <a:pPr algn="just"/>
            <a:r>
              <a:rPr lang="en-US" dirty="0">
                <a:solidFill>
                  <a:schemeClr val="tx1"/>
                </a:solidFill>
              </a:rPr>
              <a:t>WGISS DSIG presentation well received at CGMS WG-IV mtg (April 22).</a:t>
            </a:r>
            <a:endParaRPr lang="en-US" dirty="0">
              <a:solidFill>
                <a:schemeClr val="tx1"/>
              </a:solidFill>
              <a:latin typeface="+mj-lt"/>
            </a:endParaRPr>
          </a:p>
          <a:p>
            <a:pPr marL="285750" indent="-285750" algn="l">
              <a:spcBef>
                <a:spcPts val="600"/>
              </a:spcBef>
              <a:buFont typeface="Arial" panose="020B0604020202020204" pitchFamily="34" charset="0"/>
              <a:buChar char="•"/>
            </a:pPr>
            <a:r>
              <a:rPr lang="en-US" b="0" i="0" u="none" strike="noStrike" dirty="0">
                <a:solidFill>
                  <a:srgbClr val="000000"/>
                </a:solidFill>
                <a:effectLst/>
                <a:latin typeface="+mj-lt"/>
              </a:rPr>
              <a:t>WG-IV adopted CEOS WGISS DSIG BP/guidelines as applicable to CGMS members datasets about three years ago.</a:t>
            </a:r>
          </a:p>
          <a:p>
            <a:pPr lvl="8" indent="0" algn="l">
              <a:spcAft>
                <a:spcPts val="600"/>
              </a:spcAft>
            </a:pPr>
            <a:r>
              <a:rPr lang="en-US" sz="2000" dirty="0">
                <a:solidFill>
                  <a:srgbClr val="00B050"/>
                </a:solidFill>
                <a:latin typeface="+mj-lt"/>
                <a:sym typeface="Wingdings" pitchFamily="2" charset="2"/>
              </a:rPr>
              <a:t>	</a:t>
            </a:r>
            <a:r>
              <a:rPr lang="en-US" sz="2000" dirty="0">
                <a:solidFill>
                  <a:srgbClr val="00B050"/>
                </a:solidFill>
                <a:latin typeface="+mj-lt"/>
              </a:rPr>
              <a:t> Keep them informed about future evolutions</a:t>
            </a:r>
          </a:p>
          <a:p>
            <a:pPr marL="285750" indent="-285750" algn="l">
              <a:spcBef>
                <a:spcPts val="600"/>
              </a:spcBef>
              <a:buFont typeface="Arial" panose="020B0604020202020204" pitchFamily="34" charset="0"/>
              <a:buChar char="•"/>
            </a:pPr>
            <a:r>
              <a:rPr lang="en-US" dirty="0">
                <a:solidFill>
                  <a:srgbClr val="000000"/>
                </a:solidFill>
              </a:rPr>
              <a:t>WG-IV members also interested in the applicability of the DSIG guidelines to ground-based data and data stored on the cloud.</a:t>
            </a:r>
          </a:p>
          <a:p>
            <a:pPr marL="0" indent="0" algn="l">
              <a:spcAft>
                <a:spcPts val="600"/>
              </a:spcAft>
              <a:buNone/>
            </a:pPr>
            <a:r>
              <a:rPr lang="en-US" dirty="0">
                <a:solidFill>
                  <a:srgbClr val="00B050"/>
                </a:solidFill>
                <a:latin typeface="+mj-lt"/>
              </a:rPr>
              <a:t>	</a:t>
            </a:r>
            <a:r>
              <a:rPr lang="en-US" dirty="0">
                <a:solidFill>
                  <a:srgbClr val="00B050"/>
                </a:solidFill>
                <a:latin typeface="+mj-lt"/>
                <a:sym typeface="Wingdings" pitchFamily="2" charset="2"/>
              </a:rPr>
              <a:t> Potential area of cooperation and BP/guidelines extension</a:t>
            </a:r>
            <a:endParaRPr lang="en-US" b="0" i="0" u="none" strike="noStrike" dirty="0">
              <a:solidFill>
                <a:srgbClr val="00B050"/>
              </a:solidFill>
              <a:effectLst/>
              <a:latin typeface="+mj-lt"/>
            </a:endParaRPr>
          </a:p>
          <a:p>
            <a:pPr marL="285750" indent="-285750" algn="l">
              <a:spcBef>
                <a:spcPts val="600"/>
              </a:spcBef>
              <a:buFont typeface="Arial" panose="020B0604020202020204" pitchFamily="34" charset="0"/>
              <a:buChar char="•"/>
            </a:pPr>
            <a:r>
              <a:rPr lang="en-US" b="0" i="0" u="none" strike="noStrike" dirty="0">
                <a:solidFill>
                  <a:srgbClr val="000000"/>
                </a:solidFill>
                <a:effectLst/>
                <a:latin typeface="+mj-lt"/>
              </a:rPr>
              <a:t>WG-IV expressed interest in a joint meeting or session with WGISS to share experiences and present respective activities.</a:t>
            </a:r>
          </a:p>
          <a:p>
            <a:pPr marL="0" indent="0" algn="l">
              <a:spcBef>
                <a:spcPts val="600"/>
              </a:spcBef>
              <a:spcAft>
                <a:spcPts val="600"/>
              </a:spcAft>
              <a:buNone/>
            </a:pPr>
            <a:r>
              <a:rPr lang="en-US" dirty="0">
                <a:solidFill>
                  <a:srgbClr val="000000"/>
                </a:solidFill>
                <a:sym typeface="Wingdings" pitchFamily="2" charset="2"/>
              </a:rPr>
              <a:t>	</a:t>
            </a:r>
            <a:r>
              <a:rPr lang="en-US" dirty="0">
                <a:solidFill>
                  <a:srgbClr val="00B050"/>
                </a:solidFill>
                <a:latin typeface="+mj-lt"/>
                <a:sym typeface="Wingdings" pitchFamily="2" charset="2"/>
              </a:rPr>
              <a:t> Potential cooperation in other areas (e.g. data access, cloud 			services, metadata) </a:t>
            </a:r>
            <a:endParaRPr lang="en-US" b="0" i="0" u="none" strike="noStrike" dirty="0">
              <a:solidFill>
                <a:srgbClr val="000000"/>
              </a:solidFill>
              <a:effectLst/>
              <a:latin typeface="+mj-lt"/>
            </a:endParaRPr>
          </a:p>
          <a:p>
            <a:pPr algn="ctr">
              <a:spcBef>
                <a:spcPts val="600"/>
              </a:spcBef>
              <a:spcAft>
                <a:spcPts val="600"/>
              </a:spcAft>
            </a:pPr>
            <a:r>
              <a:rPr lang="en-US" b="0" i="0" u="none" strike="noStrike" dirty="0">
                <a:solidFill>
                  <a:srgbClr val="0070C0"/>
                </a:solidFill>
                <a:effectLst/>
                <a:latin typeface="+mj-lt"/>
              </a:rPr>
              <a:t>Way forward for discussion: WGISS chair to contact CGMS WG-IV chair to </a:t>
            </a:r>
            <a:r>
              <a:rPr lang="en-US" dirty="0">
                <a:solidFill>
                  <a:srgbClr val="0070C0"/>
                </a:solidFill>
                <a:latin typeface="+mj-lt"/>
              </a:rPr>
              <a:t>discuss/identify </a:t>
            </a:r>
            <a:r>
              <a:rPr lang="en-US" b="0" i="0" u="none" strike="noStrike" dirty="0">
                <a:solidFill>
                  <a:srgbClr val="0070C0"/>
                </a:solidFill>
                <a:effectLst/>
                <a:latin typeface="+mj-lt"/>
              </a:rPr>
              <a:t>opportunity for joint session/meeting</a:t>
            </a:r>
          </a:p>
        </p:txBody>
      </p:sp>
    </p:spTree>
    <p:extLst>
      <p:ext uri="{BB962C8B-B14F-4D97-AF65-F5344CB8AC3E}">
        <p14:creationId xmlns:p14="http://schemas.microsoft.com/office/powerpoint/2010/main" val="1632969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6A171-C321-46E8-A6B3-5D0DFF62767B}"/>
              </a:ext>
            </a:extLst>
          </p:cNvPr>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3" name="Content Placeholder 2">
            <a:extLst>
              <a:ext uri="{FF2B5EF4-FFF2-40B4-BE49-F238E27FC236}">
                <a16:creationId xmlns:a16="http://schemas.microsoft.com/office/drawing/2014/main" id="{56F2496A-49AF-4009-8C12-A9493E623278}"/>
              </a:ext>
            </a:extLst>
          </p:cNvPr>
          <p:cNvSpPr>
            <a:spLocks noGrp="1"/>
          </p:cNvSpPr>
          <p:nvPr>
            <p:ph sz="quarter" idx="10"/>
          </p:nvPr>
        </p:nvSpPr>
        <p:spPr>
          <a:xfrm>
            <a:off x="228600" y="1283767"/>
            <a:ext cx="8757810" cy="1078433"/>
          </a:xfrm>
        </p:spPr>
        <p:txBody>
          <a:bodyPr/>
          <a:lstStyle/>
          <a:p>
            <a:pPr marL="0" indent="0" algn="just">
              <a:buNone/>
            </a:pPr>
            <a:r>
              <a:rPr lang="en-US" sz="2000" dirty="0"/>
              <a:t>The Data Management Stewardship Maturity Matrix White Paper defines all activities needed to preserve and improve the information content, quality, accessibility, and usability of data and metadata. It is used to define initial objectives and measure progress and achievement.</a:t>
            </a:r>
          </a:p>
        </p:txBody>
      </p:sp>
      <p:sp>
        <p:nvSpPr>
          <p:cNvPr id="4" name="Content Placeholder 3">
            <a:extLst>
              <a:ext uri="{FF2B5EF4-FFF2-40B4-BE49-F238E27FC236}">
                <a16:creationId xmlns:a16="http://schemas.microsoft.com/office/drawing/2014/main" id="{FD03F274-6354-4CAE-A6C4-85CD16EE61E8}"/>
              </a:ext>
            </a:extLst>
          </p:cNvPr>
          <p:cNvSpPr>
            <a:spLocks noGrp="1"/>
          </p:cNvSpPr>
          <p:nvPr>
            <p:ph sz="quarter" idx="11"/>
          </p:nvPr>
        </p:nvSpPr>
        <p:spPr>
          <a:xfrm>
            <a:off x="2057400" y="266700"/>
            <a:ext cx="5638800" cy="533400"/>
          </a:xfrm>
        </p:spPr>
        <p:txBody>
          <a:bodyPr/>
          <a:lstStyle/>
          <a:p>
            <a:r>
              <a:rPr lang="en-US" b="1" dirty="0">
                <a:ea typeface="ＭＳ Ｐゴシック" charset="0"/>
                <a:cs typeface="Arial Bold" panose="020B0704020202020204" pitchFamily="34" charset="0"/>
              </a:rPr>
              <a:t>CEOS WGISS Data Management Stewardship Maturity Matrix</a:t>
            </a:r>
          </a:p>
        </p:txBody>
      </p:sp>
      <p:pic>
        <p:nvPicPr>
          <p:cNvPr id="5" name="Picture 4">
            <a:extLst>
              <a:ext uri="{FF2B5EF4-FFF2-40B4-BE49-F238E27FC236}">
                <a16:creationId xmlns:a16="http://schemas.microsoft.com/office/drawing/2014/main" id="{901F577F-5D7B-2E40-8ECC-0063B6D26482}"/>
              </a:ext>
            </a:extLst>
          </p:cNvPr>
          <p:cNvPicPr>
            <a:picLocks noChangeAspect="1"/>
          </p:cNvPicPr>
          <p:nvPr/>
        </p:nvPicPr>
        <p:blipFill>
          <a:blip r:embed="rId2"/>
          <a:stretch>
            <a:fillRect/>
          </a:stretch>
        </p:blipFill>
        <p:spPr>
          <a:xfrm>
            <a:off x="457200" y="2814456"/>
            <a:ext cx="6567213" cy="3728156"/>
          </a:xfrm>
          <a:prstGeom prst="rect">
            <a:avLst/>
          </a:prstGeom>
        </p:spPr>
      </p:pic>
      <p:pic>
        <p:nvPicPr>
          <p:cNvPr id="6" name="Picture 5">
            <a:extLst>
              <a:ext uri="{FF2B5EF4-FFF2-40B4-BE49-F238E27FC236}">
                <a16:creationId xmlns:a16="http://schemas.microsoft.com/office/drawing/2014/main" id="{B562ECEB-61F0-C84E-A6C6-FFE4BF8F1475}"/>
              </a:ext>
            </a:extLst>
          </p:cNvPr>
          <p:cNvPicPr>
            <a:picLocks noChangeAspect="1"/>
          </p:cNvPicPr>
          <p:nvPr/>
        </p:nvPicPr>
        <p:blipFill>
          <a:blip r:embed="rId3"/>
          <a:stretch>
            <a:fillRect/>
          </a:stretch>
        </p:blipFill>
        <p:spPr>
          <a:xfrm>
            <a:off x="6231800" y="3529359"/>
            <a:ext cx="2890077" cy="3100041"/>
          </a:xfrm>
          <a:prstGeom prst="rect">
            <a:avLst/>
          </a:prstGeom>
        </p:spPr>
      </p:pic>
    </p:spTree>
    <p:extLst>
      <p:ext uri="{BB962C8B-B14F-4D97-AF65-F5344CB8AC3E}">
        <p14:creationId xmlns:p14="http://schemas.microsoft.com/office/powerpoint/2010/main" val="248558218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6A171-C321-46E8-A6B3-5D0DFF62767B}"/>
              </a:ext>
            </a:extLst>
          </p:cNvPr>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sp>
        <p:nvSpPr>
          <p:cNvPr id="3" name="Content Placeholder 2">
            <a:extLst>
              <a:ext uri="{FF2B5EF4-FFF2-40B4-BE49-F238E27FC236}">
                <a16:creationId xmlns:a16="http://schemas.microsoft.com/office/drawing/2014/main" id="{56F2496A-49AF-4009-8C12-A9493E623278}"/>
              </a:ext>
            </a:extLst>
          </p:cNvPr>
          <p:cNvSpPr>
            <a:spLocks noGrp="1"/>
          </p:cNvSpPr>
          <p:nvPr>
            <p:ph sz="quarter" idx="10"/>
          </p:nvPr>
        </p:nvSpPr>
        <p:spPr>
          <a:xfrm>
            <a:off x="227437" y="1295400"/>
            <a:ext cx="8534400" cy="4724400"/>
          </a:xfrm>
        </p:spPr>
        <p:txBody>
          <a:bodyPr/>
          <a:lstStyle/>
          <a:p>
            <a:pPr marL="0" indent="0" algn="just">
              <a:buNone/>
            </a:pPr>
            <a:r>
              <a:rPr lang="en-US" dirty="0"/>
              <a:t>The Generic EO Consolidation Process provides a series of technical recommendations focused on the implementation of actions for the consolidation of Data Records and their Associated Information. </a:t>
            </a:r>
          </a:p>
        </p:txBody>
      </p:sp>
      <p:sp>
        <p:nvSpPr>
          <p:cNvPr id="4" name="Content Placeholder 3">
            <a:extLst>
              <a:ext uri="{FF2B5EF4-FFF2-40B4-BE49-F238E27FC236}">
                <a16:creationId xmlns:a16="http://schemas.microsoft.com/office/drawing/2014/main" id="{FD03F274-6354-4CAE-A6C4-85CD16EE61E8}"/>
              </a:ext>
            </a:extLst>
          </p:cNvPr>
          <p:cNvSpPr>
            <a:spLocks noGrp="1"/>
          </p:cNvSpPr>
          <p:nvPr>
            <p:ph sz="quarter" idx="11"/>
          </p:nvPr>
        </p:nvSpPr>
        <p:spPr>
          <a:xfrm>
            <a:off x="2057400" y="304800"/>
            <a:ext cx="5638800" cy="533400"/>
          </a:xfrm>
        </p:spPr>
        <p:txBody>
          <a:bodyPr/>
          <a:lstStyle/>
          <a:p>
            <a:r>
              <a:rPr lang="en-US" b="1" dirty="0">
                <a:ea typeface="ＭＳ Ｐゴシック" charset="0"/>
                <a:cs typeface="Arial Bold" panose="020B0704020202020204" pitchFamily="34" charset="0"/>
              </a:rPr>
              <a:t>Generic EO Data Set Consolidation Process</a:t>
            </a:r>
          </a:p>
        </p:txBody>
      </p:sp>
      <p:graphicFrame>
        <p:nvGraphicFramePr>
          <p:cNvPr id="5" name="Object 4">
            <a:extLst>
              <a:ext uri="{FF2B5EF4-FFF2-40B4-BE49-F238E27FC236}">
                <a16:creationId xmlns:a16="http://schemas.microsoft.com/office/drawing/2014/main" id="{A0F4EC41-9F82-0848-8ED7-C69FDDD6B05C}"/>
              </a:ext>
            </a:extLst>
          </p:cNvPr>
          <p:cNvGraphicFramePr>
            <a:graphicFrameLocks noChangeAspect="1"/>
          </p:cNvGraphicFramePr>
          <p:nvPr>
            <p:extLst>
              <p:ext uri="{D42A27DB-BD31-4B8C-83A1-F6EECF244321}">
                <p14:modId xmlns:p14="http://schemas.microsoft.com/office/powerpoint/2010/main" val="2591950113"/>
              </p:ext>
            </p:extLst>
          </p:nvPr>
        </p:nvGraphicFramePr>
        <p:xfrm>
          <a:off x="1600200" y="2438400"/>
          <a:ext cx="6278288" cy="3962400"/>
        </p:xfrm>
        <a:graphic>
          <a:graphicData uri="http://schemas.openxmlformats.org/presentationml/2006/ole">
            <mc:AlternateContent xmlns:mc="http://schemas.openxmlformats.org/markup-compatibility/2006">
              <mc:Choice xmlns:v="urn:schemas-microsoft-com:vml" Requires="v">
                <p:oleObj name="Bitmap Image" r:id="rId2" imgW="7772400" imgH="4905360" progId="Paint.Picture">
                  <p:embed/>
                </p:oleObj>
              </mc:Choice>
              <mc:Fallback>
                <p:oleObj name="Bitmap Image" r:id="rId2" imgW="7772400" imgH="4905360" progId="Paint.Picture">
                  <p:embed/>
                  <p:pic>
                    <p:nvPicPr>
                      <p:cNvPr id="5" name="Object 4">
                        <a:extLst>
                          <a:ext uri="{FF2B5EF4-FFF2-40B4-BE49-F238E27FC236}">
                            <a16:creationId xmlns:a16="http://schemas.microsoft.com/office/drawing/2014/main" id="{A0F4EC41-9F82-0848-8ED7-C69FDDD6B05C}"/>
                          </a:ext>
                        </a:extLst>
                      </p:cNvPr>
                      <p:cNvPicPr/>
                      <p:nvPr/>
                    </p:nvPicPr>
                    <p:blipFill>
                      <a:blip r:embed="rId3"/>
                      <a:stretch>
                        <a:fillRect/>
                      </a:stretch>
                    </p:blipFill>
                    <p:spPr>
                      <a:xfrm>
                        <a:off x="1600200" y="2438400"/>
                        <a:ext cx="6278288" cy="3962400"/>
                      </a:xfrm>
                      <a:prstGeom prst="rect">
                        <a:avLst/>
                      </a:prstGeom>
                    </p:spPr>
                  </p:pic>
                </p:oleObj>
              </mc:Fallback>
            </mc:AlternateContent>
          </a:graphicData>
        </a:graphic>
      </p:graphicFrame>
    </p:spTree>
    <p:extLst>
      <p:ext uri="{BB962C8B-B14F-4D97-AF65-F5344CB8AC3E}">
        <p14:creationId xmlns:p14="http://schemas.microsoft.com/office/powerpoint/2010/main" val="17285878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6A171-C321-46E8-A6B3-5D0DFF62767B}"/>
              </a:ext>
            </a:extLst>
          </p:cNvPr>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3" name="Content Placeholder 2">
            <a:extLst>
              <a:ext uri="{FF2B5EF4-FFF2-40B4-BE49-F238E27FC236}">
                <a16:creationId xmlns:a16="http://schemas.microsoft.com/office/drawing/2014/main" id="{56F2496A-49AF-4009-8C12-A9493E623278}"/>
              </a:ext>
            </a:extLst>
          </p:cNvPr>
          <p:cNvSpPr>
            <a:spLocks noGrp="1"/>
          </p:cNvSpPr>
          <p:nvPr>
            <p:ph sz="quarter" idx="10"/>
          </p:nvPr>
        </p:nvSpPr>
        <p:spPr>
          <a:xfrm>
            <a:off x="152400" y="1295400"/>
            <a:ext cx="8839200" cy="1219200"/>
          </a:xfrm>
        </p:spPr>
        <p:txBody>
          <a:bodyPr/>
          <a:lstStyle/>
          <a:p>
            <a:pPr marL="0" indent="0" algn="just">
              <a:buNone/>
            </a:pPr>
            <a:r>
              <a:rPr lang="en-US" dirty="0"/>
              <a:t>This document provides a list of definitions for frequently used acronyms and terms in the field of Earth observation data stewardship. The main goal is to pursue alignment between various sources and Space Agencies.</a:t>
            </a:r>
          </a:p>
          <a:p>
            <a:pPr marL="0" indent="0" algn="just">
              <a:buNone/>
            </a:pPr>
            <a:endParaRPr lang="en-US" dirty="0"/>
          </a:p>
        </p:txBody>
      </p:sp>
      <p:sp>
        <p:nvSpPr>
          <p:cNvPr id="4" name="Content Placeholder 3">
            <a:extLst>
              <a:ext uri="{FF2B5EF4-FFF2-40B4-BE49-F238E27FC236}">
                <a16:creationId xmlns:a16="http://schemas.microsoft.com/office/drawing/2014/main" id="{FD03F274-6354-4CAE-A6C4-85CD16EE61E8}"/>
              </a:ext>
            </a:extLst>
          </p:cNvPr>
          <p:cNvSpPr>
            <a:spLocks noGrp="1"/>
          </p:cNvSpPr>
          <p:nvPr>
            <p:ph sz="quarter" idx="11"/>
          </p:nvPr>
        </p:nvSpPr>
        <p:spPr>
          <a:xfrm>
            <a:off x="1828800" y="266700"/>
            <a:ext cx="6248400" cy="533400"/>
          </a:xfrm>
        </p:spPr>
        <p:txBody>
          <a:bodyPr/>
          <a:lstStyle/>
          <a:p>
            <a:r>
              <a:rPr lang="en-US" b="1" dirty="0">
                <a:ea typeface="ＭＳ Ｐゴシック" charset="0"/>
                <a:cs typeface="Arial Bold" panose="020B0704020202020204" pitchFamily="34" charset="0"/>
              </a:rPr>
              <a:t>Glossary of Acronyms and Terms</a:t>
            </a:r>
          </a:p>
        </p:txBody>
      </p:sp>
      <p:graphicFrame>
        <p:nvGraphicFramePr>
          <p:cNvPr id="5" name="Object 4">
            <a:extLst>
              <a:ext uri="{FF2B5EF4-FFF2-40B4-BE49-F238E27FC236}">
                <a16:creationId xmlns:a16="http://schemas.microsoft.com/office/drawing/2014/main" id="{A6808815-6B8A-49FA-84EF-FD404F139B70}"/>
              </a:ext>
            </a:extLst>
          </p:cNvPr>
          <p:cNvGraphicFramePr>
            <a:graphicFrameLocks noChangeAspect="1"/>
          </p:cNvGraphicFramePr>
          <p:nvPr>
            <p:extLst>
              <p:ext uri="{D42A27DB-BD31-4B8C-83A1-F6EECF244321}">
                <p14:modId xmlns:p14="http://schemas.microsoft.com/office/powerpoint/2010/main" val="1212877696"/>
              </p:ext>
            </p:extLst>
          </p:nvPr>
        </p:nvGraphicFramePr>
        <p:xfrm>
          <a:off x="2133600" y="2503548"/>
          <a:ext cx="4876800" cy="4049499"/>
        </p:xfrm>
        <a:graphic>
          <a:graphicData uri="http://schemas.openxmlformats.org/presentationml/2006/ole">
            <mc:AlternateContent xmlns:mc="http://schemas.openxmlformats.org/markup-compatibility/2006">
              <mc:Choice xmlns:v="urn:schemas-microsoft-com:vml" Requires="v">
                <p:oleObj name="Bitmap Image" r:id="rId2" imgW="8362800" imgH="6943680" progId="Paint.Picture">
                  <p:embed/>
                </p:oleObj>
              </mc:Choice>
              <mc:Fallback>
                <p:oleObj name="Bitmap Image" r:id="rId2" imgW="8362800" imgH="6943680" progId="Paint.Picture">
                  <p:embed/>
                  <p:pic>
                    <p:nvPicPr>
                      <p:cNvPr id="5" name="Object 4">
                        <a:extLst>
                          <a:ext uri="{FF2B5EF4-FFF2-40B4-BE49-F238E27FC236}">
                            <a16:creationId xmlns:a16="http://schemas.microsoft.com/office/drawing/2014/main" id="{A6808815-6B8A-49FA-84EF-FD404F139B70}"/>
                          </a:ext>
                        </a:extLst>
                      </p:cNvPr>
                      <p:cNvPicPr/>
                      <p:nvPr/>
                    </p:nvPicPr>
                    <p:blipFill>
                      <a:blip r:embed="rId3"/>
                      <a:stretch>
                        <a:fillRect/>
                      </a:stretch>
                    </p:blipFill>
                    <p:spPr>
                      <a:xfrm>
                        <a:off x="2133600" y="2503548"/>
                        <a:ext cx="4876800" cy="4049499"/>
                      </a:xfrm>
                      <a:prstGeom prst="rect">
                        <a:avLst/>
                      </a:prstGeom>
                    </p:spPr>
                  </p:pic>
                </p:oleObj>
              </mc:Fallback>
            </mc:AlternateContent>
          </a:graphicData>
        </a:graphic>
      </p:graphicFrame>
    </p:spTree>
    <p:extLst>
      <p:ext uri="{BB962C8B-B14F-4D97-AF65-F5344CB8AC3E}">
        <p14:creationId xmlns:p14="http://schemas.microsoft.com/office/powerpoint/2010/main" val="141045702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6A171-C321-46E8-A6B3-5D0DFF62767B}"/>
              </a:ext>
            </a:extLst>
          </p:cNvPr>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3" name="Content Placeholder 2">
            <a:extLst>
              <a:ext uri="{FF2B5EF4-FFF2-40B4-BE49-F238E27FC236}">
                <a16:creationId xmlns:a16="http://schemas.microsoft.com/office/drawing/2014/main" id="{56F2496A-49AF-4009-8C12-A9493E623278}"/>
              </a:ext>
            </a:extLst>
          </p:cNvPr>
          <p:cNvSpPr>
            <a:spLocks noGrp="1"/>
          </p:cNvSpPr>
          <p:nvPr>
            <p:ph sz="quarter" idx="10"/>
          </p:nvPr>
        </p:nvSpPr>
        <p:spPr>
          <a:xfrm>
            <a:off x="112846" y="1295400"/>
            <a:ext cx="8686800" cy="4724400"/>
          </a:xfrm>
        </p:spPr>
        <p:txBody>
          <a:bodyPr/>
          <a:lstStyle/>
          <a:p>
            <a:pPr marL="0" indent="0" algn="just">
              <a:buNone/>
            </a:pPr>
            <a:r>
              <a:rPr lang="en-US" dirty="0"/>
              <a:t>Metrics and indicators have been historically collected by data owners/providers to gather relevant information on data usage, to generate statistics, stimulate user engagement, and to monitor processes and services. This document provides recommended parameters/metrics/indicators to be used, and information to be collected by data providers.</a:t>
            </a:r>
          </a:p>
        </p:txBody>
      </p:sp>
      <p:sp>
        <p:nvSpPr>
          <p:cNvPr id="4" name="Content Placeholder 3">
            <a:extLst>
              <a:ext uri="{FF2B5EF4-FFF2-40B4-BE49-F238E27FC236}">
                <a16:creationId xmlns:a16="http://schemas.microsoft.com/office/drawing/2014/main" id="{FD03F274-6354-4CAE-A6C4-85CD16EE61E8}"/>
              </a:ext>
            </a:extLst>
          </p:cNvPr>
          <p:cNvSpPr>
            <a:spLocks noGrp="1"/>
          </p:cNvSpPr>
          <p:nvPr>
            <p:ph sz="quarter" idx="11"/>
          </p:nvPr>
        </p:nvSpPr>
        <p:spPr>
          <a:xfrm>
            <a:off x="2057400" y="304800"/>
            <a:ext cx="5638800" cy="533400"/>
          </a:xfrm>
        </p:spPr>
        <p:txBody>
          <a:bodyPr/>
          <a:lstStyle/>
          <a:p>
            <a:r>
              <a:rPr lang="en-US" b="1" dirty="0">
                <a:ea typeface="ＭＳ Ｐゴシック" charset="0"/>
                <a:cs typeface="Arial Bold" panose="020B0704020202020204" pitchFamily="34" charset="0"/>
              </a:rPr>
              <a:t>Measuring EO  Data Usage </a:t>
            </a:r>
          </a:p>
        </p:txBody>
      </p:sp>
      <p:graphicFrame>
        <p:nvGraphicFramePr>
          <p:cNvPr id="5" name="Object 4">
            <a:extLst>
              <a:ext uri="{FF2B5EF4-FFF2-40B4-BE49-F238E27FC236}">
                <a16:creationId xmlns:a16="http://schemas.microsoft.com/office/drawing/2014/main" id="{E4F44187-1414-5445-A37F-B5F17B792818}"/>
              </a:ext>
            </a:extLst>
          </p:cNvPr>
          <p:cNvGraphicFramePr>
            <a:graphicFrameLocks noChangeAspect="1"/>
          </p:cNvGraphicFramePr>
          <p:nvPr>
            <p:extLst>
              <p:ext uri="{D42A27DB-BD31-4B8C-83A1-F6EECF244321}">
                <p14:modId xmlns:p14="http://schemas.microsoft.com/office/powerpoint/2010/main" val="2981315858"/>
              </p:ext>
            </p:extLst>
          </p:nvPr>
        </p:nvGraphicFramePr>
        <p:xfrm>
          <a:off x="3093953" y="2933997"/>
          <a:ext cx="5060727" cy="3695403"/>
        </p:xfrm>
        <a:graphic>
          <a:graphicData uri="http://schemas.openxmlformats.org/presentationml/2006/ole">
            <mc:AlternateContent xmlns:mc="http://schemas.openxmlformats.org/markup-compatibility/2006">
              <mc:Choice xmlns:v="urn:schemas-microsoft-com:vml" Requires="v">
                <p:oleObj name="Bitmap Image" r:id="rId2" imgW="8543880" imgH="6238800" progId="Paint.Picture">
                  <p:embed/>
                </p:oleObj>
              </mc:Choice>
              <mc:Fallback>
                <p:oleObj name="Bitmap Image" r:id="rId2" imgW="8543880" imgH="6238800" progId="Paint.Picture">
                  <p:embed/>
                  <p:pic>
                    <p:nvPicPr>
                      <p:cNvPr id="5" name="Object 4">
                        <a:extLst>
                          <a:ext uri="{FF2B5EF4-FFF2-40B4-BE49-F238E27FC236}">
                            <a16:creationId xmlns:a16="http://schemas.microsoft.com/office/drawing/2014/main" id="{E4F44187-1414-5445-A37F-B5F17B792818}"/>
                          </a:ext>
                        </a:extLst>
                      </p:cNvPr>
                      <p:cNvPicPr/>
                      <p:nvPr/>
                    </p:nvPicPr>
                    <p:blipFill>
                      <a:blip r:embed="rId3"/>
                      <a:stretch>
                        <a:fillRect/>
                      </a:stretch>
                    </p:blipFill>
                    <p:spPr>
                      <a:xfrm>
                        <a:off x="3093953" y="2933997"/>
                        <a:ext cx="5060727" cy="3695403"/>
                      </a:xfrm>
                      <a:prstGeom prst="rect">
                        <a:avLst/>
                      </a:prstGeom>
                    </p:spPr>
                  </p:pic>
                </p:oleObj>
              </mc:Fallback>
            </mc:AlternateContent>
          </a:graphicData>
        </a:graphic>
      </p:graphicFrame>
    </p:spTree>
    <p:extLst>
      <p:ext uri="{BB962C8B-B14F-4D97-AF65-F5344CB8AC3E}">
        <p14:creationId xmlns:p14="http://schemas.microsoft.com/office/powerpoint/2010/main" val="40368948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095500" y="304800"/>
            <a:ext cx="4953000" cy="533400"/>
          </a:xfrm>
        </p:spPr>
        <p:txBody>
          <a:bodyPr/>
          <a:lstStyle/>
          <a:p>
            <a:pPr algn="ctr"/>
            <a:r>
              <a:rPr lang="en-US" b="1" dirty="0"/>
              <a:t>CGMS Background and Scope</a:t>
            </a:r>
          </a:p>
        </p:txBody>
      </p:sp>
      <p:sp>
        <p:nvSpPr>
          <p:cNvPr id="5" name="Content Placeholder 4"/>
          <p:cNvSpPr>
            <a:spLocks noGrp="1"/>
          </p:cNvSpPr>
          <p:nvPr>
            <p:ph sz="quarter" idx="10"/>
          </p:nvPr>
        </p:nvSpPr>
        <p:spPr>
          <a:xfrm>
            <a:off x="152400" y="5226784"/>
            <a:ext cx="8686800" cy="1631216"/>
          </a:xfrm>
          <a:prstGeom prst="rect">
            <a:avLst/>
          </a:prstGeom>
        </p:spPr>
        <p:txBody>
          <a:bodyPr wrap="square">
            <a:spAutoFit/>
          </a:bodyPr>
          <a:lstStyle/>
          <a:p>
            <a:pPr marL="0" indent="0" algn="just">
              <a:buNone/>
            </a:pPr>
            <a:r>
              <a:rPr lang="en-US" dirty="0"/>
              <a:t>The Coordination Group for Meteorological Satellites (CGMS) is the group that globally coordinates meteorological satellite systems. This includes protection of in orbit assets, contingency planning, improvement of quality of data, support to users, facilitation of shared data access and development of the use of satellite products in key application areas. </a:t>
            </a:r>
          </a:p>
        </p:txBody>
      </p:sp>
      <p:pic>
        <p:nvPicPr>
          <p:cNvPr id="2" name="Picture 1">
            <a:extLst>
              <a:ext uri="{FF2B5EF4-FFF2-40B4-BE49-F238E27FC236}">
                <a16:creationId xmlns:a16="http://schemas.microsoft.com/office/drawing/2014/main" id="{D263F1BF-A462-53FD-CBFA-DBC4325C417A}"/>
              </a:ext>
            </a:extLst>
          </p:cNvPr>
          <p:cNvPicPr>
            <a:picLocks noChangeAspect="1"/>
          </p:cNvPicPr>
          <p:nvPr/>
        </p:nvPicPr>
        <p:blipFill>
          <a:blip r:embed="rId3"/>
          <a:stretch>
            <a:fillRect/>
          </a:stretch>
        </p:blipFill>
        <p:spPr>
          <a:xfrm>
            <a:off x="533400" y="990601"/>
            <a:ext cx="8305800" cy="4114800"/>
          </a:xfrm>
          <a:prstGeom prst="rect">
            <a:avLst/>
          </a:prstGeom>
        </p:spPr>
      </p:pic>
      <p:sp>
        <p:nvSpPr>
          <p:cNvPr id="7" name="TextBox 6">
            <a:extLst>
              <a:ext uri="{FF2B5EF4-FFF2-40B4-BE49-F238E27FC236}">
                <a16:creationId xmlns:a16="http://schemas.microsoft.com/office/drawing/2014/main" id="{42323598-C49E-15BE-96EE-320A66BC7634}"/>
              </a:ext>
            </a:extLst>
          </p:cNvPr>
          <p:cNvSpPr txBox="1"/>
          <p:nvPr/>
        </p:nvSpPr>
        <p:spPr>
          <a:xfrm>
            <a:off x="2819400" y="990600"/>
            <a:ext cx="4572000"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IT" sz="2000" dirty="0">
                <a:latin typeface="+mj-lt"/>
              </a:rPr>
              <a:t>https://cgms-info.org/</a:t>
            </a:r>
          </a:p>
        </p:txBody>
      </p:sp>
    </p:spTree>
    <p:extLst>
      <p:ext uri="{BB962C8B-B14F-4D97-AF65-F5344CB8AC3E}">
        <p14:creationId xmlns:p14="http://schemas.microsoft.com/office/powerpoint/2010/main" val="14699872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pPr algn="ctr"/>
            <a:r>
              <a:rPr lang="en-US" b="1" dirty="0"/>
              <a:t>CGMS organization</a:t>
            </a:r>
          </a:p>
        </p:txBody>
      </p:sp>
      <p:pic>
        <p:nvPicPr>
          <p:cNvPr id="1026" name="Picture 2" descr="CGMS organisation diagram">
            <a:extLst>
              <a:ext uri="{FF2B5EF4-FFF2-40B4-BE49-F238E27FC236}">
                <a16:creationId xmlns:a16="http://schemas.microsoft.com/office/drawing/2014/main" id="{EA9C4AAB-1844-37D1-686F-DA6D5EF23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8226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932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057400" y="152400"/>
            <a:ext cx="4953000" cy="533400"/>
          </a:xfrm>
        </p:spPr>
        <p:txBody>
          <a:bodyPr/>
          <a:lstStyle/>
          <a:p>
            <a:pPr algn="ctr"/>
            <a:r>
              <a:rPr lang="en-US" b="1" dirty="0"/>
              <a:t>CGMS Working Group IV: </a:t>
            </a:r>
            <a:r>
              <a:rPr lang="en-US" sz="2400" b="1" dirty="0">
                <a:latin typeface="+mj-lt"/>
              </a:rPr>
              <a:t>Data access and end user support</a:t>
            </a:r>
            <a:endParaRPr lang="en-US" b="1" dirty="0"/>
          </a:p>
        </p:txBody>
      </p:sp>
      <p:sp>
        <p:nvSpPr>
          <p:cNvPr id="3" name="TextBox 2">
            <a:extLst>
              <a:ext uri="{FF2B5EF4-FFF2-40B4-BE49-F238E27FC236}">
                <a16:creationId xmlns:a16="http://schemas.microsoft.com/office/drawing/2014/main" id="{33D1C79A-18D5-D57B-CD89-A7761D6EDC94}"/>
              </a:ext>
            </a:extLst>
          </p:cNvPr>
          <p:cNvSpPr txBox="1"/>
          <p:nvPr/>
        </p:nvSpPr>
        <p:spPr>
          <a:xfrm>
            <a:off x="190500" y="1103055"/>
            <a:ext cx="8686800" cy="22467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b="1" dirty="0">
                <a:latin typeface="+mj-lt"/>
              </a:rPr>
              <a:t>Background</a:t>
            </a:r>
            <a:endParaRPr lang="en-US" sz="2000" dirty="0">
              <a:latin typeface="+mj-lt"/>
            </a:endParaRPr>
          </a:p>
          <a:p>
            <a:pPr marL="285750" indent="-285750">
              <a:buFont typeface="Arial" panose="020B0604020202020204" pitchFamily="34" charset="0"/>
              <a:buChar char="•"/>
            </a:pPr>
            <a:r>
              <a:rPr lang="en-US" sz="2000" dirty="0">
                <a:latin typeface="+mj-lt"/>
              </a:rPr>
              <a:t>Initiated in 1989 it now addresses data access and end user support.</a:t>
            </a:r>
          </a:p>
          <a:p>
            <a:pPr marL="285750" indent="-285750">
              <a:buFont typeface="Arial" panose="020B0604020202020204" pitchFamily="34" charset="0"/>
              <a:buChar char="•"/>
            </a:pPr>
            <a:r>
              <a:rPr lang="en-US" sz="2000" b="1" dirty="0">
                <a:latin typeface="+mj-lt"/>
              </a:rPr>
              <a:t>Members</a:t>
            </a:r>
            <a:r>
              <a:rPr lang="en-US" sz="2000" dirty="0">
                <a:latin typeface="+mj-lt"/>
              </a:rPr>
              <a:t>: China (CMA), Europe (EUMETSAT) India (IMD), Japan (JMA), Federal Republic of Korea (KMA), Russia (ROSHYDROMET), USA (NOAA), and WMO. Open to all CGMS members &amp; invited experts.</a:t>
            </a:r>
          </a:p>
          <a:p>
            <a:pPr marL="285750" indent="-285750">
              <a:buFont typeface="Arial" panose="020B0604020202020204" pitchFamily="34" charset="0"/>
              <a:buChar char="•"/>
            </a:pPr>
            <a:r>
              <a:rPr lang="en-US" sz="2000" b="1" dirty="0">
                <a:latin typeface="+mj-lt"/>
              </a:rPr>
              <a:t>Co-chairs</a:t>
            </a:r>
            <a:r>
              <a:rPr lang="en-US" sz="2000" dirty="0">
                <a:latin typeface="+mj-lt"/>
              </a:rPr>
              <a:t>: Kotaro </a:t>
            </a:r>
            <a:r>
              <a:rPr lang="en-US" sz="2000" dirty="0" err="1">
                <a:latin typeface="+mj-lt"/>
              </a:rPr>
              <a:t>Bessho</a:t>
            </a:r>
            <a:r>
              <a:rPr lang="en-US" sz="2000" dirty="0">
                <a:latin typeface="+mj-lt"/>
              </a:rPr>
              <a:t>, JMA / </a:t>
            </a:r>
            <a:r>
              <a:rPr lang="en-US" sz="2000" dirty="0" err="1">
                <a:latin typeface="+mj-lt"/>
              </a:rPr>
              <a:t>Vasily</a:t>
            </a:r>
            <a:r>
              <a:rPr lang="en-US" sz="2000" dirty="0">
                <a:latin typeface="+mj-lt"/>
              </a:rPr>
              <a:t> </a:t>
            </a:r>
            <a:r>
              <a:rPr lang="en-US" sz="2000" dirty="0" err="1">
                <a:latin typeface="+mj-lt"/>
              </a:rPr>
              <a:t>Asmus</a:t>
            </a:r>
            <a:r>
              <a:rPr lang="en-US" sz="2000" dirty="0">
                <a:latin typeface="+mj-lt"/>
              </a:rPr>
              <a:t>, ROSHYDROMET</a:t>
            </a:r>
          </a:p>
          <a:p>
            <a:pPr marL="285750" indent="-285750">
              <a:buFont typeface="Arial" panose="020B0604020202020204" pitchFamily="34" charset="0"/>
              <a:buChar char="•"/>
            </a:pPr>
            <a:r>
              <a:rPr lang="en-US" sz="2000" b="1" dirty="0">
                <a:latin typeface="+mj-lt"/>
              </a:rPr>
              <a:t>Rapporteurs</a:t>
            </a:r>
            <a:r>
              <a:rPr lang="en-US" sz="2000" dirty="0">
                <a:latin typeface="+mj-lt"/>
              </a:rPr>
              <a:t>: Simon Elliott, EUMETSAT / Natalia </a:t>
            </a:r>
            <a:r>
              <a:rPr lang="en-US" sz="2000" dirty="0" err="1">
                <a:latin typeface="+mj-lt"/>
              </a:rPr>
              <a:t>Donoho</a:t>
            </a:r>
            <a:r>
              <a:rPr lang="en-US" sz="2000" dirty="0">
                <a:latin typeface="+mj-lt"/>
              </a:rPr>
              <a:t>, NOAA</a:t>
            </a:r>
          </a:p>
        </p:txBody>
      </p:sp>
      <p:pic>
        <p:nvPicPr>
          <p:cNvPr id="5" name="Picture 4">
            <a:extLst>
              <a:ext uri="{FF2B5EF4-FFF2-40B4-BE49-F238E27FC236}">
                <a16:creationId xmlns:a16="http://schemas.microsoft.com/office/drawing/2014/main" id="{E6027893-1E34-76BB-0E8E-18901A82D697}"/>
              </a:ext>
            </a:extLst>
          </p:cNvPr>
          <p:cNvPicPr>
            <a:picLocks noChangeAspect="1"/>
          </p:cNvPicPr>
          <p:nvPr/>
        </p:nvPicPr>
        <p:blipFill>
          <a:blip r:embed="rId3"/>
          <a:stretch>
            <a:fillRect/>
          </a:stretch>
        </p:blipFill>
        <p:spPr>
          <a:xfrm>
            <a:off x="4914900" y="3744496"/>
            <a:ext cx="4166306" cy="2349500"/>
          </a:xfrm>
          <a:prstGeom prst="rect">
            <a:avLst/>
          </a:prstGeom>
        </p:spPr>
      </p:pic>
      <p:sp>
        <p:nvSpPr>
          <p:cNvPr id="7" name="TextBox 6">
            <a:extLst>
              <a:ext uri="{FF2B5EF4-FFF2-40B4-BE49-F238E27FC236}">
                <a16:creationId xmlns:a16="http://schemas.microsoft.com/office/drawing/2014/main" id="{30C64DB8-EAE0-AB54-9B59-80E6D2D2040B}"/>
              </a:ext>
            </a:extLst>
          </p:cNvPr>
          <p:cNvSpPr txBox="1"/>
          <p:nvPr/>
        </p:nvSpPr>
        <p:spPr>
          <a:xfrm>
            <a:off x="190500" y="3462278"/>
            <a:ext cx="4838700" cy="28623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b="1" dirty="0">
                <a:latin typeface="+mj-lt"/>
              </a:rPr>
              <a:t>Scope of CGMS Working Group IV </a:t>
            </a:r>
          </a:p>
          <a:p>
            <a:r>
              <a:rPr lang="en-US" sz="2000" dirty="0">
                <a:latin typeface="+mj-lt"/>
              </a:rPr>
              <a:t>Provide a forum for CGMS agencies to address topics of interest in areas related to data access in general and the contribution to the WMO Information System. It addresses issues related to dissemination systems, data formats and metadata exchange, and also deals with the user interfaces and data access.</a:t>
            </a:r>
          </a:p>
        </p:txBody>
      </p:sp>
      <p:sp>
        <p:nvSpPr>
          <p:cNvPr id="9" name="TextBox 8">
            <a:extLst>
              <a:ext uri="{FF2B5EF4-FFF2-40B4-BE49-F238E27FC236}">
                <a16:creationId xmlns:a16="http://schemas.microsoft.com/office/drawing/2014/main" id="{17C51BCD-4612-2162-7D30-07AE19EBE7A0}"/>
              </a:ext>
            </a:extLst>
          </p:cNvPr>
          <p:cNvSpPr txBox="1"/>
          <p:nvPr/>
        </p:nvSpPr>
        <p:spPr>
          <a:xfrm>
            <a:off x="285750" y="6400800"/>
            <a:ext cx="8591550"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b="1" dirty="0">
                <a:latin typeface="+mj-lt"/>
              </a:rPr>
              <a:t>WG IV </a:t>
            </a:r>
            <a:r>
              <a:rPr lang="en-US" b="1" dirty="0" err="1">
                <a:latin typeface="+mj-lt"/>
              </a:rPr>
              <a:t>ToR</a:t>
            </a:r>
            <a:r>
              <a:rPr lang="en-US" b="1" dirty="0">
                <a:latin typeface="+mj-lt"/>
              </a:rPr>
              <a:t>: </a:t>
            </a:r>
            <a:r>
              <a:rPr lang="en-US" sz="1600" b="1" dirty="0">
                <a:latin typeface="+mj-lt"/>
                <a:hlinkClick r:id="rId4"/>
              </a:rPr>
              <a:t>https://www.cgms-info.org/Agendas/WP/CGMS-46-CGMS-WP-18%20v2 </a:t>
            </a:r>
            <a:endParaRPr lang="en-US" b="1" dirty="0">
              <a:latin typeface="+mj-lt"/>
            </a:endParaRPr>
          </a:p>
        </p:txBody>
      </p:sp>
    </p:spTree>
    <p:extLst>
      <p:ext uri="{BB962C8B-B14F-4D97-AF65-F5344CB8AC3E}">
        <p14:creationId xmlns:p14="http://schemas.microsoft.com/office/powerpoint/2010/main" val="27746199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057400" y="152400"/>
            <a:ext cx="4953000" cy="533400"/>
          </a:xfrm>
        </p:spPr>
        <p:txBody>
          <a:bodyPr/>
          <a:lstStyle/>
          <a:p>
            <a:pPr algn="ctr"/>
            <a:r>
              <a:rPr lang="en-US" b="1" dirty="0"/>
              <a:t>CGMS Publications and Best Practices</a:t>
            </a:r>
          </a:p>
        </p:txBody>
      </p:sp>
      <p:pic>
        <p:nvPicPr>
          <p:cNvPr id="2" name="Picture 1">
            <a:extLst>
              <a:ext uri="{FF2B5EF4-FFF2-40B4-BE49-F238E27FC236}">
                <a16:creationId xmlns:a16="http://schemas.microsoft.com/office/drawing/2014/main" id="{E7AC9B7B-16BB-1FB2-3C52-C1FA338DD8DE}"/>
              </a:ext>
            </a:extLst>
          </p:cNvPr>
          <p:cNvPicPr>
            <a:picLocks noChangeAspect="1"/>
          </p:cNvPicPr>
          <p:nvPr/>
        </p:nvPicPr>
        <p:blipFill>
          <a:blip r:embed="rId3"/>
          <a:stretch>
            <a:fillRect/>
          </a:stretch>
        </p:blipFill>
        <p:spPr>
          <a:xfrm>
            <a:off x="-8965" y="1066800"/>
            <a:ext cx="9136444" cy="3657600"/>
          </a:xfrm>
          <a:prstGeom prst="rect">
            <a:avLst/>
          </a:prstGeom>
        </p:spPr>
      </p:pic>
      <p:pic>
        <p:nvPicPr>
          <p:cNvPr id="6" name="Picture 5">
            <a:extLst>
              <a:ext uri="{FF2B5EF4-FFF2-40B4-BE49-F238E27FC236}">
                <a16:creationId xmlns:a16="http://schemas.microsoft.com/office/drawing/2014/main" id="{551EE3CE-D723-B0BB-8FBE-019BDD63DBDC}"/>
              </a:ext>
            </a:extLst>
          </p:cNvPr>
          <p:cNvPicPr>
            <a:picLocks noChangeAspect="1"/>
          </p:cNvPicPr>
          <p:nvPr/>
        </p:nvPicPr>
        <p:blipFill>
          <a:blip r:embed="rId4"/>
          <a:stretch>
            <a:fillRect/>
          </a:stretch>
        </p:blipFill>
        <p:spPr>
          <a:xfrm>
            <a:off x="-8965" y="4724400"/>
            <a:ext cx="9136443" cy="2166500"/>
          </a:xfrm>
          <a:prstGeom prst="rect">
            <a:avLst/>
          </a:prstGeom>
        </p:spPr>
      </p:pic>
    </p:spTree>
    <p:extLst>
      <p:ext uri="{BB962C8B-B14F-4D97-AF65-F5344CB8AC3E}">
        <p14:creationId xmlns:p14="http://schemas.microsoft.com/office/powerpoint/2010/main" val="33477322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762000" y="1905000"/>
            <a:ext cx="7620000" cy="4191000"/>
          </a:xfrm>
        </p:spPr>
        <p:txBody>
          <a:bodyPr/>
          <a:lstStyle/>
          <a:p>
            <a:pPr algn="ctr"/>
            <a:r>
              <a:rPr lang="en-US" b="1" dirty="0">
                <a:solidFill>
                  <a:schemeClr val="tx1"/>
                </a:solidFill>
              </a:rPr>
              <a:t>CGMS interest to have a presentation on WGISS Data Preservation Guidelines</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WGISS DSIG Presentation at</a:t>
            </a:r>
          </a:p>
          <a:p>
            <a:pPr lvl="0" algn="ctr" defTabSz="914400">
              <a:lnSpc>
                <a:spcPct val="150000"/>
              </a:lnSpc>
              <a:defRPr>
                <a:solidFill>
                  <a:srgbClr val="000000"/>
                </a:solidFill>
              </a:defRPr>
            </a:pPr>
            <a:r>
              <a:rPr lang="en-AU" sz="2400" b="1" dirty="0">
                <a:solidFill>
                  <a:schemeClr val="tx1"/>
                </a:solidFill>
                <a:latin typeface="+mj-lt"/>
                <a:ea typeface="Arial Bold"/>
                <a:cs typeface="Arial Bold"/>
                <a:sym typeface="Arial Bold"/>
              </a:rPr>
              <a:t>CGMS working group IV meeting on 28</a:t>
            </a:r>
            <a:r>
              <a:rPr lang="en-AU" sz="2400" b="1" baseline="30000" dirty="0">
                <a:solidFill>
                  <a:schemeClr val="tx1"/>
                </a:solidFill>
                <a:latin typeface="+mj-lt"/>
                <a:ea typeface="Arial Bold"/>
                <a:cs typeface="Arial Bold"/>
                <a:sym typeface="Arial Bold"/>
              </a:rPr>
              <a:t>th</a:t>
            </a:r>
            <a:r>
              <a:rPr lang="en-AU" sz="2400" b="1" dirty="0">
                <a:solidFill>
                  <a:schemeClr val="tx1"/>
                </a:solidFill>
                <a:latin typeface="+mj-lt"/>
                <a:ea typeface="Arial Bold"/>
                <a:cs typeface="Arial Bold"/>
                <a:sym typeface="Arial Bold"/>
              </a:rPr>
              <a:t> April 2022</a:t>
            </a:r>
          </a:p>
        </p:txBody>
      </p:sp>
      <p:sp>
        <p:nvSpPr>
          <p:cNvPr id="3" name="Down Arrow 2">
            <a:extLst>
              <a:ext uri="{FF2B5EF4-FFF2-40B4-BE49-F238E27FC236}">
                <a16:creationId xmlns:a16="http://schemas.microsoft.com/office/drawing/2014/main" id="{057DB6A6-958D-8A39-CC18-AB8F8C7D396B}"/>
              </a:ext>
            </a:extLst>
          </p:cNvPr>
          <p:cNvSpPr/>
          <p:nvPr/>
        </p:nvSpPr>
        <p:spPr>
          <a:xfrm>
            <a:off x="3581400" y="3200400"/>
            <a:ext cx="1752600" cy="11430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IT"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33238224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pPr algn="ctr"/>
            <a:r>
              <a:rPr lang="en-US" b="1" dirty="0"/>
              <a:t>Data Stewardship Interest Group</a:t>
            </a:r>
          </a:p>
        </p:txBody>
      </p:sp>
      <p:sp>
        <p:nvSpPr>
          <p:cNvPr id="5" name="Rectangle 4"/>
          <p:cNvSpPr/>
          <p:nvPr/>
        </p:nvSpPr>
        <p:spPr>
          <a:xfrm>
            <a:off x="125588" y="2382083"/>
            <a:ext cx="6808612" cy="3785652"/>
          </a:xfrm>
          <a:prstGeom prst="rect">
            <a:avLst/>
          </a:prstGeom>
        </p:spPr>
        <p:txBody>
          <a:bodyPr wrap="square">
            <a:spAutoFit/>
          </a:bodyPr>
          <a:lstStyle/>
          <a:p>
            <a:pPr marL="342900" indent="-342900" algn="l" rtl="0" fontAlgn="base">
              <a:spcBef>
                <a:spcPts val="600"/>
              </a:spcBef>
              <a:spcAft>
                <a:spcPts val="600"/>
              </a:spcAft>
              <a:buFont typeface="Arial" panose="020B0604020202020204" pitchFamily="34" charset="0"/>
              <a:buChar char="•"/>
            </a:pPr>
            <a:r>
              <a:rPr lang="en-US" sz="2000" dirty="0">
                <a:latin typeface="+mj-lt"/>
                <a:cs typeface="Arial" panose="020B0604020202020204" pitchFamily="34" charset="0"/>
                <a:sym typeface="Arial Bold"/>
              </a:rPr>
              <a:t>Share investigations, developments, experiences and lessons learned</a:t>
            </a:r>
          </a:p>
          <a:p>
            <a:pPr marL="342900" indent="-342900" algn="just" rtl="0" fontAlgn="base">
              <a:spcBef>
                <a:spcPts val="600"/>
              </a:spcBef>
              <a:spcAft>
                <a:spcPts val="600"/>
              </a:spcAft>
              <a:buFont typeface="Arial" panose="020B0604020202020204" pitchFamily="34" charset="0"/>
              <a:buChar char="•"/>
            </a:pPr>
            <a:r>
              <a:rPr lang="en-US" sz="2000" dirty="0">
                <a:latin typeface="+mj-lt"/>
                <a:cs typeface="Arial" panose="020B0604020202020204" pitchFamily="34" charset="0"/>
                <a:sym typeface="Arial Bold"/>
              </a:rPr>
              <a:t>Draft common best practices or guidelines for adoption by WGISS</a:t>
            </a:r>
          </a:p>
          <a:p>
            <a:pPr marL="342900" indent="-342900" algn="l" rtl="0" fontAlgn="base">
              <a:spcBef>
                <a:spcPts val="600"/>
              </a:spcBef>
              <a:spcAft>
                <a:spcPts val="600"/>
              </a:spcAft>
              <a:buFont typeface="Arial" panose="020B0604020202020204" pitchFamily="34" charset="0"/>
              <a:buChar char="•"/>
            </a:pPr>
            <a:r>
              <a:rPr lang="en-US" sz="2000" dirty="0">
                <a:latin typeface="+mj-lt"/>
                <a:cs typeface="Arial" panose="020B0604020202020204" pitchFamily="34" charset="0"/>
                <a:sym typeface="Arial Bold"/>
              </a:rPr>
              <a:t>Sponsor technical exchanges and the conduction of joint activities and/or pilot projects on specific data stewardship topics (e.g. archiving, preservation)</a:t>
            </a:r>
          </a:p>
          <a:p>
            <a:pPr marL="342900" indent="-342900" algn="l" fontAlgn="base">
              <a:spcBef>
                <a:spcPts val="600"/>
              </a:spcBef>
              <a:spcAft>
                <a:spcPts val="600"/>
              </a:spcAft>
              <a:buFont typeface="Arial" panose="020B0604020202020204" pitchFamily="34" charset="0"/>
              <a:buChar char="•"/>
            </a:pPr>
            <a:r>
              <a:rPr lang="en-US" sz="2000" dirty="0">
                <a:latin typeface="+mj-lt"/>
                <a:cs typeface="Arial" panose="020B0604020202020204" pitchFamily="34" charset="0"/>
                <a:sym typeface="Arial Bold"/>
              </a:rPr>
              <a:t>Establish and maintain a CEOS “Data Purge Alert” service and pursue </a:t>
            </a:r>
            <a:r>
              <a:rPr lang="en-US" sz="2000" dirty="0">
                <a:cs typeface="Arial" panose="020B0604020202020204" pitchFamily="34" charset="0"/>
                <a:sym typeface="Arial Bold"/>
              </a:rPr>
              <a:t>recovery of historical EO datasets</a:t>
            </a:r>
            <a:endParaRPr lang="en-US" sz="2000" dirty="0">
              <a:latin typeface="+mj-lt"/>
              <a:cs typeface="Arial" panose="020B0604020202020204" pitchFamily="34" charset="0"/>
              <a:sym typeface="Arial Bold"/>
            </a:endParaRPr>
          </a:p>
          <a:p>
            <a:pPr marL="342900" indent="-342900" algn="l" rtl="0" fontAlgn="base">
              <a:spcBef>
                <a:spcPts val="600"/>
              </a:spcBef>
              <a:spcAft>
                <a:spcPts val="600"/>
              </a:spcAft>
              <a:buFont typeface="Arial" panose="020B0604020202020204" pitchFamily="34" charset="0"/>
              <a:buChar char="•"/>
            </a:pPr>
            <a:r>
              <a:rPr lang="en-US" sz="2000" dirty="0">
                <a:latin typeface="+mj-lt"/>
                <a:cs typeface="Arial" panose="020B0604020202020204" pitchFamily="34" charset="0"/>
                <a:sym typeface="Arial Bold"/>
              </a:rPr>
              <a:t>Contribute to GEO and standardization activities</a:t>
            </a:r>
          </a:p>
        </p:txBody>
      </p:sp>
      <p:sp>
        <p:nvSpPr>
          <p:cNvPr id="3" name="Rectangle 2">
            <a:extLst>
              <a:ext uri="{FF2B5EF4-FFF2-40B4-BE49-F238E27FC236}">
                <a16:creationId xmlns:a16="http://schemas.microsoft.com/office/drawing/2014/main" id="{64D81992-1005-B64E-AF45-F82A757EAEC0}"/>
              </a:ext>
            </a:extLst>
          </p:cNvPr>
          <p:cNvSpPr/>
          <p:nvPr/>
        </p:nvSpPr>
        <p:spPr>
          <a:xfrm>
            <a:off x="277988" y="1295400"/>
            <a:ext cx="8610599" cy="830997"/>
          </a:xfrm>
          <a:prstGeom prst="rect">
            <a:avLst/>
          </a:prstGeom>
        </p:spPr>
        <p:txBody>
          <a:bodyPr wrap="square">
            <a:spAutoFit/>
          </a:bodyPr>
          <a:lstStyle/>
          <a:p>
            <a:r>
              <a:rPr lang="en-US" sz="2400" dirty="0">
                <a:latin typeface="+mj-lt"/>
              </a:rPr>
              <a:t>WGISS accomplishes its Data Preservation and Curation efforts through the </a:t>
            </a:r>
            <a:r>
              <a:rPr lang="en-US" sz="2400" b="1" i="1" dirty="0">
                <a:latin typeface="+mj-lt"/>
              </a:rPr>
              <a:t>Data Stewardship Interest Group (DSIG)</a:t>
            </a:r>
          </a:p>
        </p:txBody>
      </p:sp>
      <p:pic>
        <p:nvPicPr>
          <p:cNvPr id="6" name="Picture 3">
            <a:extLst>
              <a:ext uri="{FF2B5EF4-FFF2-40B4-BE49-F238E27FC236}">
                <a16:creationId xmlns:a16="http://schemas.microsoft.com/office/drawing/2014/main" id="{A79A1DB7-A9AE-C040-94BB-93BA80CB96BF}"/>
              </a:ext>
            </a:extLst>
          </p:cNvPr>
          <p:cNvPicPr>
            <a:picLocks noChangeAspect="1"/>
          </p:cNvPicPr>
          <p:nvPr/>
        </p:nvPicPr>
        <p:blipFill>
          <a:blip r:embed="rId3">
            <a:extLst>
              <a:ext uri="{28A0092B-C50C-407E-A947-70E740481C1C}">
                <a14:useLocalDpi xmlns:a14="http://schemas.microsoft.com/office/drawing/2010/main" val="0"/>
              </a:ext>
            </a:extLst>
          </a:blip>
          <a:srcRect r="8591" b="4614"/>
          <a:stretch>
            <a:fillRect/>
          </a:stretch>
        </p:blipFill>
        <p:spPr bwMode="auto">
          <a:xfrm>
            <a:off x="6819901" y="3429000"/>
            <a:ext cx="2133600" cy="1934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119DC81-92A8-5D4A-BE4E-8BE6D1137A6A}"/>
              </a:ext>
            </a:extLst>
          </p:cNvPr>
          <p:cNvSpPr/>
          <p:nvPr/>
        </p:nvSpPr>
        <p:spPr>
          <a:xfrm>
            <a:off x="457200" y="6248400"/>
            <a:ext cx="8016523" cy="461665"/>
          </a:xfrm>
          <a:prstGeom prst="rect">
            <a:avLst/>
          </a:prstGeom>
        </p:spPr>
        <p:txBody>
          <a:bodyPr wrap="square">
            <a:spAutoFit/>
          </a:bodyPr>
          <a:lstStyle/>
          <a:p>
            <a:pPr algn="ctr" fontAlgn="base">
              <a:spcBef>
                <a:spcPts val="600"/>
              </a:spcBef>
              <a:spcAft>
                <a:spcPts val="600"/>
              </a:spcAft>
            </a:pPr>
            <a:r>
              <a:rPr lang="en-US" sz="2400" b="1" i="1" dirty="0">
                <a:latin typeface="+mj-lt"/>
                <a:cs typeface="Arial" panose="020B0604020202020204" pitchFamily="34" charset="0"/>
                <a:sym typeface="Arial Bold"/>
              </a:rPr>
              <a:t>Focus on EO Data and Technical Content</a:t>
            </a:r>
          </a:p>
        </p:txBody>
      </p:sp>
    </p:spTree>
    <p:extLst>
      <p:ext uri="{BB962C8B-B14F-4D97-AF65-F5344CB8AC3E}">
        <p14:creationId xmlns:p14="http://schemas.microsoft.com/office/powerpoint/2010/main" val="33418023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057400" y="152400"/>
            <a:ext cx="4953000" cy="533400"/>
          </a:xfrm>
        </p:spPr>
        <p:txBody>
          <a:bodyPr/>
          <a:lstStyle/>
          <a:p>
            <a:pPr algn="ctr"/>
            <a:r>
              <a:rPr lang="en-GB" altLang="en-US" b="1" dirty="0">
                <a:ea typeface="ＭＳ Ｐゴシック" charset="0"/>
                <a:cs typeface="Arial Bold" panose="020B0704020202020204" pitchFamily="34" charset="0"/>
              </a:rPr>
              <a:t>Data Stewardship Best Practices</a:t>
            </a:r>
            <a:br>
              <a:rPr lang="en-GB" altLang="en-US" b="1" dirty="0">
                <a:ea typeface="ＭＳ Ｐゴシック" charset="0"/>
                <a:cs typeface="Arial Bold" panose="020B0704020202020204" pitchFamily="34" charset="0"/>
              </a:rPr>
            </a:br>
            <a:r>
              <a:rPr lang="en-US" b="1" dirty="0">
                <a:ea typeface="ＭＳ Ｐゴシック" charset="0"/>
                <a:cs typeface="Arial Bold" panose="020B0704020202020204" pitchFamily="34" charset="0"/>
              </a:rPr>
              <a:t>Document Tree </a:t>
            </a:r>
            <a:endParaRPr lang="en-US" b="1" dirty="0"/>
          </a:p>
        </p:txBody>
      </p:sp>
      <p:sp>
        <p:nvSpPr>
          <p:cNvPr id="40" name="Rectangle 39"/>
          <p:cNvSpPr/>
          <p:nvPr/>
        </p:nvSpPr>
        <p:spPr>
          <a:xfrm>
            <a:off x="4856315" y="6641894"/>
            <a:ext cx="4572000" cy="215444"/>
          </a:xfrm>
          <a:prstGeom prst="rect">
            <a:avLst/>
          </a:prstGeom>
        </p:spPr>
        <p:txBody>
          <a:bodyPr>
            <a:spAutoFit/>
          </a:bodyPr>
          <a:lstStyle/>
          <a:p>
            <a:r>
              <a:rPr lang="en-US" sz="800" dirty="0"/>
              <a:t>Image Source: http://eastenders.wikia.com/wiki/File:Under-construction.png</a:t>
            </a:r>
          </a:p>
        </p:txBody>
      </p:sp>
      <p:grpSp>
        <p:nvGrpSpPr>
          <p:cNvPr id="47" name="Group 46"/>
          <p:cNvGrpSpPr/>
          <p:nvPr/>
        </p:nvGrpSpPr>
        <p:grpSpPr>
          <a:xfrm>
            <a:off x="0" y="1143000"/>
            <a:ext cx="9144000" cy="5819775"/>
            <a:chOff x="-1" y="1041746"/>
            <a:chExt cx="9144000" cy="5819775"/>
          </a:xfrm>
        </p:grpSpPr>
        <p:sp>
          <p:nvSpPr>
            <p:cNvPr id="49" name="Rectangle 48"/>
            <p:cNvSpPr/>
            <p:nvPr/>
          </p:nvSpPr>
          <p:spPr bwMode="auto">
            <a:xfrm>
              <a:off x="-1" y="3403946"/>
              <a:ext cx="9144000" cy="3457575"/>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r>
                <a:rPr lang="en-US" sz="1600" b="1">
                  <a:solidFill>
                    <a:schemeClr val="tx1"/>
                  </a:solidFill>
                  <a:latin typeface="Calibri" panose="020F0502020204030204" pitchFamily="34" charset="0"/>
                  <a:ea typeface="ＭＳ Ｐゴシック" charset="0"/>
                  <a:cs typeface="+mn-cs"/>
                </a:rPr>
                <a:t>Technical Documents</a:t>
              </a:r>
            </a:p>
          </p:txBody>
        </p:sp>
        <p:sp>
          <p:nvSpPr>
            <p:cNvPr id="50" name="Rectangle 49"/>
            <p:cNvSpPr/>
            <p:nvPr/>
          </p:nvSpPr>
          <p:spPr bwMode="auto">
            <a:xfrm>
              <a:off x="11028" y="1041746"/>
              <a:ext cx="9132971" cy="2376488"/>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sz="1600" b="1">
                  <a:solidFill>
                    <a:schemeClr val="tx1"/>
                  </a:solidFill>
                  <a:latin typeface="Calibri" panose="020F0502020204030204" pitchFamily="34" charset="0"/>
                  <a:ea typeface="ＭＳ Ｐゴシック" charset="0"/>
                  <a:cs typeface="+mn-cs"/>
                </a:rPr>
                <a:t>Policy Documents</a:t>
              </a:r>
            </a:p>
          </p:txBody>
        </p:sp>
        <p:sp>
          <p:nvSpPr>
            <p:cNvPr id="51" name="Rectangle 50"/>
            <p:cNvSpPr>
              <a:spLocks noChangeArrowheads="1"/>
            </p:cNvSpPr>
            <p:nvPr/>
          </p:nvSpPr>
          <p:spPr bwMode="auto">
            <a:xfrm>
              <a:off x="4071265" y="3562696"/>
              <a:ext cx="1512887" cy="792163"/>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dirty="0">
                  <a:solidFill>
                    <a:prstClr val="black"/>
                  </a:solidFill>
                  <a:latin typeface="Calibri"/>
                  <a:ea typeface="+mn-ea"/>
                  <a:cs typeface="+mn-cs"/>
                </a:rPr>
                <a:t>Reference Model for Data Stewardship</a:t>
              </a:r>
            </a:p>
          </p:txBody>
        </p:sp>
        <p:sp>
          <p:nvSpPr>
            <p:cNvPr id="52" name="Rectangle 51"/>
            <p:cNvSpPr>
              <a:spLocks noChangeArrowheads="1"/>
            </p:cNvSpPr>
            <p:nvPr/>
          </p:nvSpPr>
          <p:spPr bwMode="auto">
            <a:xfrm>
              <a:off x="2324821" y="5848696"/>
              <a:ext cx="1514475"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100" b="1" kern="0" dirty="0">
                  <a:solidFill>
                    <a:prstClr val="black"/>
                  </a:solidFill>
                  <a:latin typeface="Calibri"/>
                  <a:ea typeface="+mn-ea"/>
                  <a:cs typeface="+mn-cs"/>
                </a:rPr>
                <a:t>EO Data Set</a:t>
              </a:r>
              <a:br>
                <a:rPr lang="en-US" sz="1100" b="1" kern="0" dirty="0">
                  <a:solidFill>
                    <a:prstClr val="black"/>
                  </a:solidFill>
                  <a:latin typeface="Calibri"/>
                  <a:ea typeface="+mn-ea"/>
                  <a:cs typeface="+mn-cs"/>
                </a:rPr>
              </a:br>
              <a:r>
                <a:rPr lang="en-US" sz="1100" b="1" kern="0" dirty="0">
                  <a:solidFill>
                    <a:prstClr val="black"/>
                  </a:solidFill>
                  <a:latin typeface="Calibri"/>
                  <a:ea typeface="+mn-ea"/>
                  <a:cs typeface="+mn-cs"/>
                </a:rPr>
                <a:t>Consolidation Process</a:t>
              </a:r>
            </a:p>
          </p:txBody>
        </p:sp>
        <p:sp>
          <p:nvSpPr>
            <p:cNvPr id="53" name="Rectangle 52"/>
            <p:cNvSpPr>
              <a:spLocks noChangeArrowheads="1"/>
            </p:cNvSpPr>
            <p:nvPr/>
          </p:nvSpPr>
          <p:spPr bwMode="auto">
            <a:xfrm>
              <a:off x="3286510" y="4830461"/>
              <a:ext cx="904490" cy="838200"/>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100" b="1" kern="0">
                  <a:solidFill>
                    <a:schemeClr val="tx1"/>
                  </a:solidFill>
                  <a:latin typeface="Calibri"/>
                  <a:ea typeface="+mn-ea"/>
                  <a:cs typeface="+mn-cs"/>
                </a:rPr>
                <a:t>EO Data Preservation Guidelines</a:t>
              </a:r>
            </a:p>
          </p:txBody>
        </p:sp>
        <p:sp>
          <p:nvSpPr>
            <p:cNvPr id="54" name="Rectangle 53"/>
            <p:cNvSpPr>
              <a:spLocks noChangeArrowheads="1"/>
            </p:cNvSpPr>
            <p:nvPr/>
          </p:nvSpPr>
          <p:spPr bwMode="auto">
            <a:xfrm>
              <a:off x="6869112" y="3526183"/>
              <a:ext cx="1512887" cy="792163"/>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r>
                <a:rPr lang="en-US" sz="1400" b="1">
                  <a:solidFill>
                    <a:prstClr val="black"/>
                  </a:solidFill>
                  <a:latin typeface="Calibri"/>
                  <a:ea typeface="+mn-ea"/>
                  <a:cs typeface="+mn-cs"/>
                </a:rPr>
                <a:t>Glossary of Acronyms and Terms</a:t>
              </a:r>
            </a:p>
          </p:txBody>
        </p:sp>
        <p:sp>
          <p:nvSpPr>
            <p:cNvPr id="55" name="Rectangle 54"/>
            <p:cNvSpPr>
              <a:spLocks noChangeArrowheads="1"/>
            </p:cNvSpPr>
            <p:nvPr/>
          </p:nvSpPr>
          <p:spPr bwMode="auto">
            <a:xfrm>
              <a:off x="4049713" y="1066498"/>
              <a:ext cx="1589087" cy="792163"/>
            </a:xfrm>
            <a:prstGeom prst="rect">
              <a:avLst/>
            </a:prstGeom>
            <a:solidFill>
              <a:srgbClr val="3366FF"/>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dirty="0">
                  <a:solidFill>
                    <a:prstClr val="black"/>
                  </a:solidFill>
                  <a:latin typeface="Calibri"/>
                  <a:ea typeface="+mn-ea"/>
                  <a:cs typeface="+mn-cs"/>
                </a:rPr>
                <a:t>CEOS Agencies EO Space Data Sets</a:t>
              </a:r>
            </a:p>
          </p:txBody>
        </p:sp>
        <p:cxnSp>
          <p:nvCxnSpPr>
            <p:cNvPr id="57" name="Straight Arrow Connector 29"/>
            <p:cNvCxnSpPr>
              <a:cxnSpLocks noChangeShapeType="1"/>
              <a:stCxn id="61" idx="2"/>
              <a:endCxn id="51" idx="0"/>
            </p:cNvCxnSpPr>
            <p:nvPr/>
          </p:nvCxnSpPr>
          <p:spPr bwMode="auto">
            <a:xfrm flipH="1">
              <a:off x="4827709" y="3114374"/>
              <a:ext cx="10991" cy="448322"/>
            </a:xfrm>
            <a:prstGeom prst="straightConnector1">
              <a:avLst/>
            </a:prstGeom>
            <a:noFill/>
            <a:ln w="19050">
              <a:solidFill>
                <a:srgbClr val="4F6228"/>
              </a:solidFill>
              <a:round/>
              <a:headEnd type="arrow" w="med" len="med"/>
              <a:tailEnd/>
            </a:ln>
            <a:extLst>
              <a:ext uri="{909E8E84-426E-40dd-AFC4-6F175D3DCCD1}">
                <a14:hiddenFill xmlns="" xmlns:a14="http://schemas.microsoft.com/office/drawing/2010/main">
                  <a:noFill/>
                </a14:hiddenFill>
              </a:ext>
            </a:extLst>
          </p:spPr>
        </p:cxnSp>
        <p:sp>
          <p:nvSpPr>
            <p:cNvPr id="58" name="Rectangle 57"/>
            <p:cNvSpPr>
              <a:spLocks noChangeArrowheads="1"/>
            </p:cNvSpPr>
            <p:nvPr/>
          </p:nvSpPr>
          <p:spPr bwMode="auto">
            <a:xfrm>
              <a:off x="4267200" y="4830461"/>
              <a:ext cx="1052348" cy="838200"/>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100" b="1" kern="0">
                  <a:solidFill>
                    <a:schemeClr val="tx1"/>
                  </a:solidFill>
                  <a:latin typeface="Calibri"/>
                  <a:ea typeface="+mn-ea"/>
                  <a:cs typeface="+mn-cs"/>
                </a:rPr>
                <a:t>Preserved Data </a:t>
              </a:r>
            </a:p>
            <a:p>
              <a:pPr algn="ctr" fontAlgn="auto">
                <a:spcBef>
                  <a:spcPts val="0"/>
                </a:spcBef>
                <a:spcAft>
                  <a:spcPts val="0"/>
                </a:spcAft>
                <a:defRPr/>
              </a:pPr>
              <a:r>
                <a:rPr lang="en-US" sz="1100" b="1" kern="0">
                  <a:solidFill>
                    <a:schemeClr val="tx1"/>
                  </a:solidFill>
                  <a:latin typeface="Calibri"/>
                  <a:ea typeface="+mn-ea"/>
                  <a:cs typeface="+mn-cs"/>
                </a:rPr>
                <a:t>Set Content</a:t>
              </a:r>
            </a:p>
          </p:txBody>
        </p:sp>
        <p:sp>
          <p:nvSpPr>
            <p:cNvPr id="59" name="Rectangle 58"/>
            <p:cNvSpPr>
              <a:spLocks noChangeArrowheads="1"/>
            </p:cNvSpPr>
            <p:nvPr/>
          </p:nvSpPr>
          <p:spPr bwMode="auto">
            <a:xfrm>
              <a:off x="7322465" y="4830461"/>
              <a:ext cx="983335" cy="838200"/>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100" b="1" kern="0" dirty="0">
                  <a:solidFill>
                    <a:prstClr val="black"/>
                  </a:solidFill>
                  <a:latin typeface="Calibri"/>
                  <a:ea typeface="+mn-ea"/>
                  <a:cs typeface="+mn-cs"/>
                </a:rPr>
                <a:t>Persistent Identifiers (DOI)</a:t>
              </a:r>
            </a:p>
          </p:txBody>
        </p:sp>
        <p:sp>
          <p:nvSpPr>
            <p:cNvPr id="60" name="Rectangle 59"/>
            <p:cNvSpPr>
              <a:spLocks noChangeArrowheads="1"/>
            </p:cNvSpPr>
            <p:nvPr/>
          </p:nvSpPr>
          <p:spPr bwMode="auto">
            <a:xfrm>
              <a:off x="990600" y="2239662"/>
              <a:ext cx="1512887" cy="838200"/>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r>
                <a:rPr lang="en-US" sz="1400" b="1" dirty="0">
                  <a:solidFill>
                    <a:prstClr val="black"/>
                  </a:solidFill>
                  <a:latin typeface="Calibri"/>
                  <a:ea typeface="+mn-ea"/>
                  <a:cs typeface="+mn-cs"/>
                </a:rPr>
                <a:t>Data Purge Alert Procedure &amp; White Paper</a:t>
              </a:r>
            </a:p>
          </p:txBody>
        </p:sp>
        <p:sp>
          <p:nvSpPr>
            <p:cNvPr id="61" name="Rectangle 60"/>
            <p:cNvSpPr>
              <a:spLocks noChangeArrowheads="1"/>
            </p:cNvSpPr>
            <p:nvPr/>
          </p:nvSpPr>
          <p:spPr bwMode="auto">
            <a:xfrm>
              <a:off x="3810000" y="2239661"/>
              <a:ext cx="2057400" cy="874713"/>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dirty="0">
                  <a:solidFill>
                    <a:schemeClr val="tx1"/>
                  </a:solidFill>
                  <a:latin typeface="Calibri"/>
                  <a:ea typeface="+mn-ea"/>
                  <a:cs typeface="+mn-cs"/>
                </a:rPr>
                <a:t>Individual organizations'</a:t>
              </a:r>
              <a:br>
                <a:rPr lang="en-US" sz="1400" b="1" kern="0" dirty="0">
                  <a:solidFill>
                    <a:schemeClr val="tx1"/>
                  </a:solidFill>
                  <a:latin typeface="Calibri"/>
                  <a:ea typeface="+mn-ea"/>
                  <a:cs typeface="+mn-cs"/>
                </a:rPr>
              </a:br>
              <a:r>
                <a:rPr lang="en-US" sz="1400" b="1" kern="0" dirty="0">
                  <a:solidFill>
                    <a:schemeClr val="tx1"/>
                  </a:solidFill>
                  <a:latin typeface="Calibri"/>
                  <a:ea typeface="+mn-ea"/>
                  <a:cs typeface="+mn-cs"/>
                </a:rPr>
                <a:t> policies (stewardship, access, ...)</a:t>
              </a:r>
            </a:p>
          </p:txBody>
        </p:sp>
        <p:cxnSp>
          <p:nvCxnSpPr>
            <p:cNvPr id="62" name="Straight Arrow Connector 37"/>
            <p:cNvCxnSpPr>
              <a:cxnSpLocks noChangeShapeType="1"/>
              <a:endCxn id="51" idx="2"/>
            </p:cNvCxnSpPr>
            <p:nvPr/>
          </p:nvCxnSpPr>
          <p:spPr bwMode="auto">
            <a:xfrm flipV="1">
              <a:off x="4825327" y="4354859"/>
              <a:ext cx="3175" cy="338137"/>
            </a:xfrm>
            <a:prstGeom prst="straightConnector1">
              <a:avLst/>
            </a:prstGeom>
            <a:noFill/>
            <a:ln w="19050">
              <a:solidFill>
                <a:srgbClr val="4F6228"/>
              </a:solidFill>
              <a:round/>
              <a:headEnd/>
              <a:tailEnd type="arrow" w="med" len="med"/>
            </a:ln>
            <a:extLst>
              <a:ext uri="{909E8E84-426E-40dd-AFC4-6F175D3DCCD1}">
                <a14:hiddenFill xmlns="" xmlns:a14="http://schemas.microsoft.com/office/drawing/2010/main">
                  <a:noFill/>
                </a14:hiddenFill>
              </a:ext>
            </a:extLst>
          </p:spPr>
        </p:cxnSp>
        <p:sp>
          <p:nvSpPr>
            <p:cNvPr id="63" name="TextBox 2"/>
            <p:cNvSpPr txBox="1">
              <a:spLocks noChangeArrowheads="1"/>
            </p:cNvSpPr>
            <p:nvPr/>
          </p:nvSpPr>
          <p:spPr bwMode="auto">
            <a:xfrm>
              <a:off x="3581399" y="3175346"/>
              <a:ext cx="2481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en-US" sz="1000" b="1" dirty="0">
                  <a:solidFill>
                    <a:schemeClr val="tx1"/>
                  </a:solidFill>
                </a:rPr>
                <a:t>Recommended / Reference</a:t>
              </a:r>
            </a:p>
          </p:txBody>
        </p:sp>
        <p:sp>
          <p:nvSpPr>
            <p:cNvPr id="64" name="Rectangle 63"/>
            <p:cNvSpPr>
              <a:spLocks noChangeArrowheads="1"/>
            </p:cNvSpPr>
            <p:nvPr/>
          </p:nvSpPr>
          <p:spPr bwMode="auto">
            <a:xfrm>
              <a:off x="3996769" y="5836961"/>
              <a:ext cx="1512888"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en-US" sz="1100" b="1" dirty="0">
                  <a:solidFill>
                    <a:srgbClr val="000000"/>
                  </a:solidFill>
                  <a:latin typeface="Calibri" charset="0"/>
                </a:rPr>
                <a:t>Measuring EO</a:t>
              </a:r>
            </a:p>
            <a:p>
              <a:pPr algn="ctr">
                <a:defRPr/>
              </a:pPr>
              <a:r>
                <a:rPr lang="en-US" sz="1100" b="1" dirty="0">
                  <a:solidFill>
                    <a:srgbClr val="000000"/>
                  </a:solidFill>
                  <a:latin typeface="Calibri" charset="0"/>
                </a:rPr>
                <a:t> Data Usage </a:t>
              </a:r>
            </a:p>
          </p:txBody>
        </p:sp>
        <p:sp>
          <p:nvSpPr>
            <p:cNvPr id="65" name="TextBox 29"/>
            <p:cNvSpPr txBox="1">
              <a:spLocks noChangeArrowheads="1"/>
            </p:cNvSpPr>
            <p:nvPr/>
          </p:nvSpPr>
          <p:spPr bwMode="auto">
            <a:xfrm>
              <a:off x="4044950" y="4453125"/>
              <a:ext cx="76174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en-US" sz="1000" b="1" dirty="0">
                  <a:solidFill>
                    <a:schemeClr val="tx1"/>
                  </a:solidFill>
                </a:rPr>
                <a:t>Support</a:t>
              </a:r>
            </a:p>
          </p:txBody>
        </p:sp>
        <p:sp>
          <p:nvSpPr>
            <p:cNvPr id="66" name="TextBox 71"/>
            <p:cNvSpPr txBox="1">
              <a:spLocks noChangeArrowheads="1"/>
            </p:cNvSpPr>
            <p:nvPr/>
          </p:nvSpPr>
          <p:spPr bwMode="auto">
            <a:xfrm>
              <a:off x="445415" y="5866159"/>
              <a:ext cx="172878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en-US" sz="1000" b="1" i="1" dirty="0">
                  <a:solidFill>
                    <a:schemeClr val="tx1"/>
                  </a:solidFill>
                </a:rPr>
                <a:t>Technical implementation procedures</a:t>
              </a:r>
            </a:p>
          </p:txBody>
        </p:sp>
        <p:sp>
          <p:nvSpPr>
            <p:cNvPr id="67" name="TextBox 72"/>
            <p:cNvSpPr txBox="1">
              <a:spLocks noChangeArrowheads="1"/>
            </p:cNvSpPr>
            <p:nvPr/>
          </p:nvSpPr>
          <p:spPr bwMode="auto">
            <a:xfrm>
              <a:off x="381000" y="5059061"/>
              <a:ext cx="172878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en-US" sz="1000" b="1" i="1" dirty="0">
                  <a:solidFill>
                    <a:schemeClr val="tx1"/>
                  </a:solidFill>
                </a:rPr>
                <a:t>Guidelines and best practices on specific topics</a:t>
              </a:r>
            </a:p>
          </p:txBody>
        </p:sp>
        <p:sp>
          <p:nvSpPr>
            <p:cNvPr id="68" name="TextBox 76"/>
            <p:cNvSpPr txBox="1">
              <a:spLocks noChangeArrowheads="1"/>
            </p:cNvSpPr>
            <p:nvPr/>
          </p:nvSpPr>
          <p:spPr bwMode="auto">
            <a:xfrm>
              <a:off x="445415" y="3883371"/>
              <a:ext cx="17287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en-US" sz="1000" b="1" i="1">
                  <a:solidFill>
                    <a:schemeClr val="tx1"/>
                  </a:solidFill>
                </a:rPr>
                <a:t>General guidelines and best practices</a:t>
              </a:r>
            </a:p>
          </p:txBody>
        </p:sp>
        <p:sp>
          <p:nvSpPr>
            <p:cNvPr id="69" name="Rectangle 67"/>
            <p:cNvSpPr>
              <a:spLocks noChangeArrowheads="1"/>
            </p:cNvSpPr>
            <p:nvPr/>
          </p:nvSpPr>
          <p:spPr bwMode="auto">
            <a:xfrm>
              <a:off x="2180552" y="4724098"/>
              <a:ext cx="6274473" cy="2087563"/>
            </a:xfrm>
            <a:prstGeom prst="rect">
              <a:avLst/>
            </a:prstGeom>
            <a:noFill/>
            <a:ln w="28575">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0" name="Rectangle 69"/>
            <p:cNvSpPr>
              <a:spLocks noChangeArrowheads="1"/>
            </p:cNvSpPr>
            <p:nvPr/>
          </p:nvSpPr>
          <p:spPr bwMode="auto">
            <a:xfrm>
              <a:off x="2286000" y="4830461"/>
              <a:ext cx="914400" cy="838200"/>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en-US" sz="1100" b="1" dirty="0">
                  <a:solidFill>
                    <a:schemeClr val="tx1"/>
                  </a:solidFill>
                  <a:latin typeface="Calibri" charset="0"/>
                </a:rPr>
                <a:t>Preservation Workflow</a:t>
              </a:r>
            </a:p>
          </p:txBody>
        </p:sp>
        <p:cxnSp>
          <p:nvCxnSpPr>
            <p:cNvPr id="73" name="Straight Arrow Connector 37"/>
            <p:cNvCxnSpPr>
              <a:cxnSpLocks noChangeShapeType="1"/>
              <a:stCxn id="55" idx="2"/>
              <a:endCxn id="61" idx="0"/>
            </p:cNvCxnSpPr>
            <p:nvPr/>
          </p:nvCxnSpPr>
          <p:spPr bwMode="auto">
            <a:xfrm flipH="1">
              <a:off x="4838700" y="1858661"/>
              <a:ext cx="5557" cy="381000"/>
            </a:xfrm>
            <a:prstGeom prst="straightConnector1">
              <a:avLst/>
            </a:prstGeom>
            <a:noFill/>
            <a:ln w="19050">
              <a:solidFill>
                <a:srgbClr val="4F6228"/>
              </a:solidFill>
              <a:round/>
              <a:headEnd type="arrow" w="med" len="med"/>
              <a:tailEnd/>
            </a:ln>
            <a:extLst>
              <a:ext uri="{909E8E84-426E-40dd-AFC4-6F175D3DCCD1}">
                <a14:hiddenFill xmlns="" xmlns:a14="http://schemas.microsoft.com/office/drawing/2010/main">
                  <a:noFill/>
                </a14:hiddenFill>
              </a:ext>
            </a:extLst>
          </p:spPr>
        </p:cxnSp>
        <p:sp>
          <p:nvSpPr>
            <p:cNvPr id="74" name="TextBox 116"/>
            <p:cNvSpPr txBox="1">
              <a:spLocks noChangeArrowheads="1"/>
            </p:cNvSpPr>
            <p:nvPr/>
          </p:nvSpPr>
          <p:spPr bwMode="auto">
            <a:xfrm>
              <a:off x="3999794" y="1926050"/>
              <a:ext cx="91634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en-US" sz="1000" b="1" dirty="0">
                  <a:solidFill>
                    <a:schemeClr val="tx1"/>
                  </a:solidFill>
                </a:rPr>
                <a:t>Applied to</a:t>
              </a:r>
            </a:p>
          </p:txBody>
        </p:sp>
        <p:sp>
          <p:nvSpPr>
            <p:cNvPr id="79" name="Rectangle 78"/>
            <p:cNvSpPr>
              <a:spLocks noChangeArrowheads="1"/>
            </p:cNvSpPr>
            <p:nvPr/>
          </p:nvSpPr>
          <p:spPr bwMode="auto">
            <a:xfrm>
              <a:off x="5395291" y="4830461"/>
              <a:ext cx="929309" cy="838200"/>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100" b="1" kern="0" dirty="0">
                  <a:solidFill>
                    <a:schemeClr val="tx1"/>
                  </a:solidFill>
                  <a:latin typeface="Calibri"/>
                  <a:ea typeface="+mn-ea"/>
                  <a:cs typeface="+mn-cs"/>
                </a:rPr>
                <a:t>Associated Technical Content Preservation</a:t>
              </a:r>
            </a:p>
          </p:txBody>
        </p:sp>
        <p:sp>
          <p:nvSpPr>
            <p:cNvPr id="80" name="Rectangle 79"/>
            <p:cNvSpPr>
              <a:spLocks noChangeArrowheads="1"/>
            </p:cNvSpPr>
            <p:nvPr/>
          </p:nvSpPr>
          <p:spPr bwMode="auto">
            <a:xfrm>
              <a:off x="6400800" y="4830461"/>
              <a:ext cx="850993" cy="838200"/>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100" b="1" kern="0" dirty="0">
                  <a:solidFill>
                    <a:schemeClr val="tx1"/>
                  </a:solidFill>
                  <a:latin typeface="Calibri"/>
                  <a:ea typeface="+mn-ea"/>
                  <a:cs typeface="+mn-cs"/>
                </a:rPr>
                <a:t>CEOS DMSMM Maturity Matrix</a:t>
              </a:r>
            </a:p>
          </p:txBody>
        </p:sp>
      </p:grpSp>
      <p:cxnSp>
        <p:nvCxnSpPr>
          <p:cNvPr id="90" name="Straight Arrow Connector 29"/>
          <p:cNvCxnSpPr>
            <a:cxnSpLocks noChangeShapeType="1"/>
            <a:stCxn id="61" idx="1"/>
            <a:endCxn id="60" idx="3"/>
          </p:cNvCxnSpPr>
          <p:nvPr/>
        </p:nvCxnSpPr>
        <p:spPr bwMode="auto">
          <a:xfrm flipH="1" flipV="1">
            <a:off x="2503488" y="2760016"/>
            <a:ext cx="1306513" cy="18256"/>
          </a:xfrm>
          <a:prstGeom prst="straightConnector1">
            <a:avLst/>
          </a:prstGeom>
          <a:noFill/>
          <a:ln w="19050">
            <a:solidFill>
              <a:srgbClr val="4F6228"/>
            </a:solidFill>
            <a:round/>
            <a:headEnd type="arrow" w="med" len="med"/>
            <a:tailEnd/>
          </a:ln>
          <a:extLst>
            <a:ext uri="{909E8E84-426E-40dd-AFC4-6F175D3DCCD1}">
              <a14:hiddenFill xmlns="" xmlns:a14="http://schemas.microsoft.com/office/drawing/2010/main">
                <a:noFill/>
              </a14:hiddenFill>
            </a:ext>
          </a:extLst>
        </p:spPr>
      </p:cxnSp>
      <p:sp>
        <p:nvSpPr>
          <p:cNvPr id="91" name="TextBox 2"/>
          <p:cNvSpPr txBox="1">
            <a:spLocks noChangeArrowheads="1"/>
          </p:cNvSpPr>
          <p:nvPr/>
        </p:nvSpPr>
        <p:spPr bwMode="auto">
          <a:xfrm>
            <a:off x="2514600" y="2362200"/>
            <a:ext cx="1295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en-US" sz="1000" b="1" dirty="0">
                <a:solidFill>
                  <a:schemeClr val="tx1"/>
                </a:solidFill>
              </a:rPr>
              <a:t>Recommended / Reference</a:t>
            </a:r>
          </a:p>
        </p:txBody>
      </p:sp>
      <p:sp>
        <p:nvSpPr>
          <p:cNvPr id="28" name="Explosion 2 27"/>
          <p:cNvSpPr/>
          <p:nvPr/>
        </p:nvSpPr>
        <p:spPr>
          <a:xfrm>
            <a:off x="6477000" y="755218"/>
            <a:ext cx="2667000" cy="2421132"/>
          </a:xfrm>
          <a:prstGeom prst="irregularSeal2">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a:spcBef>
                <a:spcPts val="0"/>
              </a:spcBef>
              <a:spcAft>
                <a:spcPts val="0"/>
              </a:spcAft>
              <a:defRPr/>
            </a:pPr>
            <a:r>
              <a:rPr lang="en-US" sz="1600" b="1" dirty="0">
                <a:solidFill>
                  <a:schemeClr val="tx1"/>
                </a:solidFill>
                <a:latin typeface="Calibri"/>
              </a:rPr>
              <a:t>EO Data Stewardship </a:t>
            </a:r>
            <a:br>
              <a:rPr lang="en-US" sz="1600" b="1" dirty="0">
                <a:solidFill>
                  <a:schemeClr val="tx1"/>
                </a:solidFill>
                <a:latin typeface="Calibri"/>
              </a:rPr>
            </a:br>
            <a:r>
              <a:rPr lang="en-US" sz="1600" b="1" dirty="0">
                <a:solidFill>
                  <a:schemeClr val="tx1"/>
                </a:solidFill>
                <a:latin typeface="Calibri"/>
              </a:rPr>
              <a:t>Cooperative Framework</a:t>
            </a:r>
          </a:p>
        </p:txBody>
      </p:sp>
    </p:spTree>
    <p:extLst>
      <p:ext uri="{BB962C8B-B14F-4D97-AF65-F5344CB8AC3E}">
        <p14:creationId xmlns:p14="http://schemas.microsoft.com/office/powerpoint/2010/main" val="1909321787"/>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26463</TotalTime>
  <Words>1658</Words>
  <Application>Microsoft Macintosh PowerPoint</Application>
  <PresentationFormat>On-screen Show (4:3)</PresentationFormat>
  <Paragraphs>144</Paragraphs>
  <Slides>23</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Arial Bold</vt:lpstr>
      <vt:lpstr>Avenir Roman</vt:lpstr>
      <vt:lpstr>Calibri</vt:lpstr>
      <vt:lpstr>Courier New</vt:lpstr>
      <vt:lpstr>Helvetica</vt:lpstr>
      <vt:lpstr>Verdana</vt:lpstr>
      <vt:lpstr>Wingdings</vt:lpstr>
      <vt:lpstr>Default</vt:lpstr>
      <vt:lpstr>Bitmap Image</vt:lpstr>
      <vt:lpstr>WGISS - Working Group on Information Systems and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Mirko Albani</cp:lastModifiedBy>
  <cp:revision>289</cp:revision>
  <cp:lastPrinted>2017-10-13T13:54:38Z</cp:lastPrinted>
  <dcterms:modified xsi:type="dcterms:W3CDTF">2022-09-28T12:00:54Z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2022-04-26T14:33:05Z</vt:lpwstr>
  </property>
  <property fmtid="{D5CDD505-2E9C-101B-9397-08002B2CF9AE}" pid="4" name="MSIP_Label_3976fa30-1907-4356-8241-62ea5e1c0256_Method">
    <vt:lpwstr>Privileged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0b824e97-325b-4516-9610-939faf3fffa2</vt:lpwstr>
  </property>
  <property fmtid="{D5CDD505-2E9C-101B-9397-08002B2CF9AE}" pid="8" name="MSIP_Label_3976fa30-1907-4356-8241-62ea5e1c0256_ContentBits">
    <vt:lpwstr>0</vt:lpwstr>
  </property>
</Properties>
</file>