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80" r:id="rId2"/>
    <p:sldId id="285" r:id="rId3"/>
    <p:sldId id="286" r:id="rId4"/>
    <p:sldId id="266" r:id="rId5"/>
    <p:sldId id="259" r:id="rId6"/>
    <p:sldId id="260" r:id="rId7"/>
    <p:sldId id="287" r:id="rId8"/>
    <p:sldId id="282" r:id="rId9"/>
    <p:sldId id="284" r:id="rId10"/>
    <p:sldId id="283" r:id="rId11"/>
    <p:sldId id="263" r:id="rId12"/>
    <p:sldId id="267" r:id="rId13"/>
    <p:sldId id="265" r:id="rId14"/>
    <p:sldId id="262" r:id="rId15"/>
    <p:sldId id="261" r:id="rId16"/>
    <p:sldId id="264"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4277">
          <p15:clr>
            <a:srgbClr val="A4A3A4"/>
          </p15:clr>
        </p15:guide>
        <p15:guide id="2" pos="289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o Folco" initials="SF" lastIdx="6" clrIdx="0">
    <p:extLst>
      <p:ext uri="{19B8F6BF-5375-455C-9EA6-DF929625EA0E}">
        <p15:presenceInfo xmlns:p15="http://schemas.microsoft.com/office/powerpoint/2012/main" userId="S-1-5-21-3877897231-801669177-1469586255-720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79" autoAdjust="0"/>
    <p:restoredTop sz="96058" autoAdjust="0"/>
  </p:normalViewPr>
  <p:slideViewPr>
    <p:cSldViewPr snapToGrid="0" snapToObjects="1">
      <p:cViewPr varScale="1">
        <p:scale>
          <a:sx n="114" d="100"/>
          <a:sy n="114" d="100"/>
        </p:scale>
        <p:origin x="2000" y="176"/>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10/4/22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D12A6-61B1-E64D-AB47-E6B0806C97D8}" type="slidenum">
              <a:rPr lang="de-CH"/>
              <a:pPr/>
              <a:t>3</a:t>
            </a:fld>
            <a:endParaRPr lang="de-CH"/>
          </a:p>
        </p:txBody>
      </p:sp>
      <p:sp>
        <p:nvSpPr>
          <p:cNvPr id="43010" name="Rectangle 2"/>
          <p:cNvSpPr>
            <a:spLocks noGrp="1" noRot="1" noChangeAspect="1" noChangeArrowheads="1" noTextEdit="1"/>
          </p:cNvSpPr>
          <p:nvPr>
            <p:ph type="sldImg"/>
          </p:nvPr>
        </p:nvSpPr>
        <p:spPr>
          <a:xfrm>
            <a:off x="917575" y="744538"/>
            <a:ext cx="4962525" cy="3722687"/>
          </a:xfrm>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774439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2313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1272588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91" r:id="rId2"/>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dataserver@cma.gov.c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09600" y="2209800"/>
            <a:ext cx="8458200"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r>
              <a:rPr lang="en-GB" dirty="0"/>
              <a:t>AVHRR International Cooperation Activities and Partners</a:t>
            </a:r>
            <a:endParaRPr lang="it-IT" dirty="0"/>
          </a:p>
        </p:txBody>
      </p:sp>
      <p:pic>
        <p:nvPicPr>
          <p:cNvPr id="12" name="ceos_logo.png"/>
          <p:cNvPicPr/>
          <p:nvPr/>
        </p:nvPicPr>
        <p:blipFill>
          <a:blip r:embed="rId2"/>
          <a:stretch>
            <a:fillRect/>
          </a:stretch>
        </p:blipFill>
        <p:spPr>
          <a:xfrm>
            <a:off x="457200" y="304800"/>
            <a:ext cx="2507906" cy="993132"/>
          </a:xfrm>
          <a:prstGeom prst="rect">
            <a:avLst/>
          </a:prstGeom>
          <a:ln w="12700">
            <a:miter lim="400000"/>
          </a:ln>
        </p:spPr>
      </p:pic>
      <p:sp>
        <p:nvSpPr>
          <p:cNvPr id="5" name="Shape 10"/>
          <p:cNvSpPr txBox="1">
            <a:spLocks/>
          </p:cNvSpPr>
          <p:nvPr/>
        </p:nvSpPr>
        <p:spPr>
          <a:xfrm>
            <a:off x="457200" y="1371600"/>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
        <p:nvSpPr>
          <p:cNvPr id="6" name="Shape 10"/>
          <p:cNvSpPr txBox="1">
            <a:spLocks/>
          </p:cNvSpPr>
          <p:nvPr/>
        </p:nvSpPr>
        <p:spPr bwMode="auto">
          <a:xfrm>
            <a:off x="5039532" y="300732"/>
            <a:ext cx="3779003" cy="1175959"/>
          </a:xfrm>
          <a:prstGeom prst="rect">
            <a:avLst/>
          </a:prstGeom>
          <a:noFill/>
          <a:ln w="12700">
            <a:noFill/>
            <a:miter lim="400000"/>
            <a:headEnd/>
            <a:tailEnd/>
          </a:ln>
          <a:extLs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200" b="1">
                <a:solidFill>
                  <a:schemeClr val="bg1"/>
                </a:solidFill>
                <a:latin typeface="Droid Serif"/>
                <a:ea typeface="Droid Serif"/>
                <a:cs typeface="Droid Serif"/>
                <a:sym typeface="Droid Serif"/>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defTabSz="914400">
              <a:defRPr sz="1800" b="0">
                <a:solidFill>
                  <a:srgbClr val="000000"/>
                </a:solidFill>
              </a:defRPr>
            </a:pPr>
            <a:r>
              <a:rPr lang="en-US" sz="4000" dirty="0">
                <a:solidFill>
                  <a:srgbClr val="92D050"/>
                </a:solidFill>
              </a:rPr>
              <a:t>WGISS</a:t>
            </a:r>
          </a:p>
        </p:txBody>
      </p:sp>
      <p:sp>
        <p:nvSpPr>
          <p:cNvPr id="2" name="Rectangle 1">
            <a:extLst>
              <a:ext uri="{FF2B5EF4-FFF2-40B4-BE49-F238E27FC236}">
                <a16:creationId xmlns:a16="http://schemas.microsoft.com/office/drawing/2014/main" id="{DDA5884B-1F5A-534F-8049-DEA3DB07CA94}"/>
              </a:ext>
            </a:extLst>
          </p:cNvPr>
          <p:cNvSpPr/>
          <p:nvPr/>
        </p:nvSpPr>
        <p:spPr>
          <a:xfrm>
            <a:off x="366251" y="3830948"/>
            <a:ext cx="5252883" cy="369332"/>
          </a:xfrm>
          <a:prstGeom prst="rect">
            <a:avLst/>
          </a:prstGeom>
        </p:spPr>
        <p:txBody>
          <a:bodyPr wrap="square">
            <a:spAutoFit/>
          </a:bodyPr>
          <a:lstStyle/>
          <a:p>
            <a:r>
              <a:rPr lang="en-GB" dirty="0">
                <a:solidFill>
                  <a:schemeClr val="bg1"/>
                </a:solidFill>
              </a:rPr>
              <a:t>Mirko Albani (ESA)</a:t>
            </a:r>
          </a:p>
        </p:txBody>
      </p:sp>
    </p:spTree>
    <p:extLst>
      <p:ext uri="{BB962C8B-B14F-4D97-AF65-F5344CB8AC3E}">
        <p14:creationId xmlns:p14="http://schemas.microsoft.com/office/powerpoint/2010/main" val="4830549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09600" y="2209800"/>
            <a:ext cx="7028985"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r>
              <a:rPr lang="en-GB" dirty="0"/>
              <a:t>Back-up Slides – Initial List of Regional Archives</a:t>
            </a:r>
            <a:endParaRPr lang="it-IT" dirty="0"/>
          </a:p>
        </p:txBody>
      </p:sp>
      <p:pic>
        <p:nvPicPr>
          <p:cNvPr id="12" name="ceos_logo.png"/>
          <p:cNvPicPr/>
          <p:nvPr/>
        </p:nvPicPr>
        <p:blipFill>
          <a:blip r:embed="rId2"/>
          <a:stretch>
            <a:fillRect/>
          </a:stretch>
        </p:blipFill>
        <p:spPr>
          <a:xfrm>
            <a:off x="457200" y="304800"/>
            <a:ext cx="2507906" cy="993132"/>
          </a:xfrm>
          <a:prstGeom prst="rect">
            <a:avLst/>
          </a:prstGeom>
          <a:ln w="12700">
            <a:miter lim="400000"/>
          </a:ln>
        </p:spPr>
      </p:pic>
      <p:sp>
        <p:nvSpPr>
          <p:cNvPr id="5" name="Shape 10"/>
          <p:cNvSpPr txBox="1">
            <a:spLocks/>
          </p:cNvSpPr>
          <p:nvPr/>
        </p:nvSpPr>
        <p:spPr>
          <a:xfrm>
            <a:off x="457200" y="1371600"/>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rPr>
              <a:t>Committee on Earth Observation Satellites</a:t>
            </a:r>
          </a:p>
        </p:txBody>
      </p:sp>
      <p:sp>
        <p:nvSpPr>
          <p:cNvPr id="6" name="Shape 10"/>
          <p:cNvSpPr txBox="1">
            <a:spLocks/>
          </p:cNvSpPr>
          <p:nvPr/>
        </p:nvSpPr>
        <p:spPr bwMode="auto">
          <a:xfrm>
            <a:off x="5039532" y="300732"/>
            <a:ext cx="3779003" cy="1175959"/>
          </a:xfrm>
          <a:prstGeom prst="rect">
            <a:avLst/>
          </a:prstGeom>
          <a:noFill/>
          <a:ln w="12700">
            <a:noFill/>
            <a:miter lim="400000"/>
            <a:headEnd/>
            <a:tailEnd/>
          </a:ln>
          <a:extLst>
            <a:ext uri="{C572A759-6A51-4108-AA02-DFA0A04FC94B}">
              <ma14:wrappingTextBox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200" b="1">
                <a:solidFill>
                  <a:schemeClr val="bg1"/>
                </a:solidFill>
                <a:latin typeface="Droid Serif"/>
                <a:ea typeface="Droid Serif"/>
                <a:cs typeface="Droid Serif"/>
                <a:sym typeface="Droid Serif"/>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defTabSz="914400">
              <a:defRPr sz="1800" b="0">
                <a:solidFill>
                  <a:srgbClr val="000000"/>
                </a:solidFill>
              </a:defRPr>
            </a:pPr>
            <a:r>
              <a:rPr lang="en-US" sz="4000" dirty="0">
                <a:solidFill>
                  <a:srgbClr val="92D050"/>
                </a:solidFill>
              </a:rPr>
              <a:t>WGISS</a:t>
            </a:r>
          </a:p>
        </p:txBody>
      </p:sp>
    </p:spTree>
    <p:extLst>
      <p:ext uri="{BB962C8B-B14F-4D97-AF65-F5344CB8AC3E}">
        <p14:creationId xmlns:p14="http://schemas.microsoft.com/office/powerpoint/2010/main" val="9890405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6890" y="285750"/>
            <a:ext cx="7396162" cy="501650"/>
          </a:xfrm>
        </p:spPr>
        <p:txBody>
          <a:bodyPr/>
          <a:lstStyle/>
          <a:p>
            <a:r>
              <a:rPr lang="en-US" sz="2400" dirty="0"/>
              <a:t>Canada – NRCan/CCMEO</a:t>
            </a:r>
          </a:p>
        </p:txBody>
      </p:sp>
      <p:sp>
        <p:nvSpPr>
          <p:cNvPr id="3" name="Inhaltsplatzhalter 2"/>
          <p:cNvSpPr>
            <a:spLocks noGrp="1"/>
          </p:cNvSpPr>
          <p:nvPr>
            <p:ph idx="1"/>
          </p:nvPr>
        </p:nvSpPr>
        <p:spPr/>
        <p:txBody>
          <a:bodyPr/>
          <a:lstStyle/>
          <a:p>
            <a:r>
              <a:rPr lang="en-US" sz="1800" b="0" kern="1200" dirty="0">
                <a:solidFill>
                  <a:srgbClr val="000000"/>
                </a:solidFill>
                <a:ea typeface="ＭＳ Ｐゴシック" pitchFamily="-106" charset="-128"/>
                <a:cs typeface="+mn-cs"/>
              </a:rPr>
              <a:t>1981 – 2013 (+ AVHRR L1B LAC/HRPT received after that date); level 1c at CCMEO</a:t>
            </a:r>
          </a:p>
          <a:p>
            <a:r>
              <a:rPr lang="en-US" sz="1800" b="0" kern="1200" dirty="0">
                <a:solidFill>
                  <a:srgbClr val="000000"/>
                </a:solidFill>
                <a:ea typeface="ＭＳ Ｐゴシック" pitchFamily="-106" charset="-128"/>
                <a:cs typeface="+mn-cs"/>
              </a:rPr>
              <a:t>These are open source data covered by WMO CGMS data distribution policy, they can be shared freely and without charge.</a:t>
            </a:r>
          </a:p>
        </p:txBody>
      </p:sp>
      <p:sp>
        <p:nvSpPr>
          <p:cNvPr id="4" name="Textfeld 3"/>
          <p:cNvSpPr txBox="1"/>
          <p:nvPr/>
        </p:nvSpPr>
        <p:spPr>
          <a:xfrm>
            <a:off x="791580" y="5751258"/>
            <a:ext cx="6522940" cy="300082"/>
          </a:xfrm>
          <a:prstGeom prst="rect">
            <a:avLst/>
          </a:prstGeom>
          <a:noFill/>
        </p:spPr>
        <p:txBody>
          <a:bodyPr wrap="none" rtlCol="0">
            <a:spAutoFit/>
          </a:bodyPr>
          <a:lstStyle/>
          <a:p>
            <a:r>
              <a:rPr lang="en-US" sz="1350" dirty="0"/>
              <a:t>https://open.canada.ca/data/en/dataset/9045136a-d6e7-a825-491d-ee5dc77a2620</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86" y="3050959"/>
            <a:ext cx="3282942" cy="2516418"/>
          </a:xfrm>
          <a:prstGeom prst="rect">
            <a:avLst/>
          </a:prstGeom>
        </p:spPr>
      </p:pic>
      <p:sp>
        <p:nvSpPr>
          <p:cNvPr id="6" name="Textfeld 5"/>
          <p:cNvSpPr txBox="1"/>
          <p:nvPr/>
        </p:nvSpPr>
        <p:spPr>
          <a:xfrm>
            <a:off x="4355976" y="3050958"/>
            <a:ext cx="4550935" cy="2192908"/>
          </a:xfrm>
          <a:prstGeom prst="rect">
            <a:avLst/>
          </a:prstGeom>
          <a:noFill/>
        </p:spPr>
        <p:txBody>
          <a:bodyPr wrap="square" rtlCol="0">
            <a:spAutoFit/>
          </a:bodyPr>
          <a:lstStyle/>
          <a:p>
            <a:pPr marL="285750" indent="-285750">
              <a:buFont typeface="Arial" panose="020B0604020202020204" pitchFamily="34" charset="0"/>
              <a:buChar char="•"/>
            </a:pPr>
            <a:r>
              <a:rPr lang="en-US" sz="1350" dirty="0">
                <a:solidFill>
                  <a:srgbClr val="000000"/>
                </a:solidFill>
              </a:rPr>
              <a:t>The Canadian sector is of high value to analyze changes of the environment.</a:t>
            </a:r>
          </a:p>
          <a:p>
            <a:pPr marL="285750" indent="-285750">
              <a:buFont typeface="Arial" panose="020B0604020202020204" pitchFamily="34" charset="0"/>
              <a:buChar char="•"/>
            </a:pPr>
            <a:r>
              <a:rPr lang="en-US" sz="1350" dirty="0">
                <a:solidFill>
                  <a:srgbClr val="000000"/>
                </a:solidFill>
              </a:rPr>
              <a:t>The former developed pre-processing and retrieval of ECVs by A. </a:t>
            </a:r>
            <a:r>
              <a:rPr lang="en-US" sz="1350" dirty="0" err="1">
                <a:solidFill>
                  <a:srgbClr val="000000"/>
                </a:solidFill>
              </a:rPr>
              <a:t>Trishchenko</a:t>
            </a:r>
            <a:r>
              <a:rPr lang="en-US" sz="1350" dirty="0">
                <a:solidFill>
                  <a:srgbClr val="000000"/>
                </a:solidFill>
              </a:rPr>
              <a:t> and </a:t>
            </a:r>
            <a:r>
              <a:rPr lang="en-US" sz="1350" dirty="0" err="1">
                <a:solidFill>
                  <a:srgbClr val="000000"/>
                </a:solidFill>
              </a:rPr>
              <a:t>K.Klopenkov</a:t>
            </a:r>
            <a:r>
              <a:rPr lang="en-US" sz="1350" dirty="0">
                <a:solidFill>
                  <a:srgbClr val="000000"/>
                </a:solidFill>
              </a:rPr>
              <a:t> was of high quality and the standard for many other AVHRR processing chains.</a:t>
            </a:r>
          </a:p>
          <a:p>
            <a:pPr marL="285750" indent="-285750">
              <a:buFont typeface="Arial" panose="020B0604020202020204" pitchFamily="34" charset="0"/>
              <a:buChar char="•"/>
            </a:pPr>
            <a:r>
              <a:rPr lang="en-US" sz="1350" dirty="0">
                <a:solidFill>
                  <a:srgbClr val="000000"/>
                </a:solidFill>
              </a:rPr>
              <a:t>Further development and processing was stopped some years ago but raw AVHRR data are available by NRCan.    </a:t>
            </a:r>
          </a:p>
          <a:p>
            <a:r>
              <a:rPr lang="en-US" sz="1500" dirty="0"/>
              <a:t> </a:t>
            </a:r>
          </a:p>
        </p:txBody>
      </p:sp>
    </p:spTree>
    <p:extLst>
      <p:ext uri="{BB962C8B-B14F-4D97-AF65-F5344CB8AC3E}">
        <p14:creationId xmlns:p14="http://schemas.microsoft.com/office/powerpoint/2010/main" val="16483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a:t>Australia - CSIRO</a:t>
            </a:r>
          </a:p>
        </p:txBody>
      </p:sp>
      <p:sp>
        <p:nvSpPr>
          <p:cNvPr id="4" name="Textfeld 3"/>
          <p:cNvSpPr txBox="1"/>
          <p:nvPr/>
        </p:nvSpPr>
        <p:spPr>
          <a:xfrm>
            <a:off x="575556" y="5746835"/>
            <a:ext cx="5480988" cy="276999"/>
          </a:xfrm>
          <a:prstGeom prst="rect">
            <a:avLst/>
          </a:prstGeom>
          <a:noFill/>
        </p:spPr>
        <p:txBody>
          <a:bodyPr wrap="none" rtlCol="0">
            <a:spAutoFit/>
          </a:bodyPr>
          <a:lstStyle/>
          <a:p>
            <a:r>
              <a:rPr lang="en-US" sz="1200" dirty="0"/>
              <a:t>https://link.fsdf.org.au/dataset/advanced-very-high-resolution-radiometer-avhrr</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132" y="1852498"/>
            <a:ext cx="3958576" cy="2972034"/>
          </a:xfrm>
          <a:prstGeom prst="rect">
            <a:avLst/>
          </a:prstGeom>
        </p:spPr>
      </p:pic>
      <p:sp>
        <p:nvSpPr>
          <p:cNvPr id="3" name="Inhaltsplatzhalter 2"/>
          <p:cNvSpPr>
            <a:spLocks noGrp="1"/>
          </p:cNvSpPr>
          <p:nvPr>
            <p:ph idx="1"/>
          </p:nvPr>
        </p:nvSpPr>
        <p:spPr>
          <a:xfrm>
            <a:off x="169890" y="1852497"/>
            <a:ext cx="5198523" cy="3374231"/>
          </a:xfrm>
        </p:spPr>
        <p:txBody>
          <a:bodyPr/>
          <a:lstStyle/>
          <a:p>
            <a:r>
              <a:rPr lang="en-US" sz="1400" b="0" kern="1200" dirty="0">
                <a:solidFill>
                  <a:srgbClr val="000000"/>
                </a:solidFill>
                <a:ea typeface="ＭＳ Ｐゴシック" pitchFamily="-106" charset="-128"/>
                <a:cs typeface="+mn-cs"/>
              </a:rPr>
              <a:t>AVHRR reception based on 6 stations for continuous 1-km data set.</a:t>
            </a:r>
          </a:p>
          <a:p>
            <a:r>
              <a:rPr lang="en-US" sz="1400" b="0" kern="1200" dirty="0">
                <a:solidFill>
                  <a:srgbClr val="000000"/>
                </a:solidFill>
                <a:ea typeface="ＭＳ Ｐゴシック" pitchFamily="-106" charset="-128"/>
                <a:cs typeface="+mn-cs"/>
              </a:rPr>
              <a:t>Multiple state and federal agencies have been acquiring the data in this manner with reception stations in Hobart, Melbourne, Perth, Alice Springs, Darwin and Townsville.</a:t>
            </a:r>
          </a:p>
          <a:p>
            <a:r>
              <a:rPr lang="en-US" sz="1400" b="0" kern="1200" dirty="0">
                <a:solidFill>
                  <a:srgbClr val="000000"/>
                </a:solidFill>
                <a:ea typeface="ＭＳ Ｐゴシック" pitchFamily="-106" charset="-128"/>
                <a:cs typeface="+mn-cs"/>
              </a:rPr>
              <a:t>Since the early 1990s CSIRO has been merging these separate local data sets to produce a stitched archive which makes use of the redundancy arising from overlap between reception stations to produce a higher quality and consistently formatted data set with national coverage.</a:t>
            </a:r>
          </a:p>
          <a:p>
            <a:r>
              <a:rPr lang="en-US" sz="1400" b="0" kern="1200" dirty="0">
                <a:solidFill>
                  <a:srgbClr val="000000"/>
                </a:solidFill>
                <a:ea typeface="ＭＳ Ｐゴシック" pitchFamily="-106" charset="-128"/>
                <a:cs typeface="+mn-cs"/>
              </a:rPr>
              <a:t>The assembly of this data set continues within CSIRO today, though it is likely to come to an end sometime this decade as the last of the AVHRR sensors has now been launched.</a:t>
            </a:r>
          </a:p>
          <a:p>
            <a:r>
              <a:rPr lang="en-US" sz="1400" b="0" kern="1200" dirty="0">
                <a:solidFill>
                  <a:srgbClr val="000000"/>
                </a:solidFill>
                <a:ea typeface="ＭＳ Ｐゴシック" pitchFamily="-106" charset="-128"/>
                <a:cs typeface="+mn-cs"/>
              </a:rPr>
              <a:t>Data availability: 1981 (NOAA-7) onwards.</a:t>
            </a:r>
          </a:p>
        </p:txBody>
      </p:sp>
      <p:sp>
        <p:nvSpPr>
          <p:cNvPr id="9" name="Textfeld 8"/>
          <p:cNvSpPr txBox="1"/>
          <p:nvPr/>
        </p:nvSpPr>
        <p:spPr>
          <a:xfrm>
            <a:off x="6267469" y="4824532"/>
            <a:ext cx="2409634" cy="230832"/>
          </a:xfrm>
          <a:prstGeom prst="rect">
            <a:avLst/>
          </a:prstGeom>
          <a:noFill/>
        </p:spPr>
        <p:txBody>
          <a:bodyPr wrap="none" rtlCol="0">
            <a:spAutoFit/>
          </a:bodyPr>
          <a:lstStyle/>
          <a:p>
            <a:r>
              <a:rPr lang="en-US" sz="900" dirty="0"/>
              <a:t>Ian Grant, Bureau of Meteorology, Australia</a:t>
            </a:r>
          </a:p>
        </p:txBody>
      </p:sp>
    </p:spTree>
    <p:extLst>
      <p:ext uri="{BB962C8B-B14F-4D97-AF65-F5344CB8AC3E}">
        <p14:creationId xmlns:p14="http://schemas.microsoft.com/office/powerpoint/2010/main" val="239799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a:t>China - CMA</a:t>
            </a:r>
            <a:endParaRPr lang="en-US" dirty="0"/>
          </a:p>
        </p:txBody>
      </p:sp>
      <p:sp>
        <p:nvSpPr>
          <p:cNvPr id="5" name="Textfeld 4"/>
          <p:cNvSpPr txBox="1"/>
          <p:nvPr/>
        </p:nvSpPr>
        <p:spPr>
          <a:xfrm>
            <a:off x="281947" y="1885744"/>
            <a:ext cx="8580106" cy="1200329"/>
          </a:xfrm>
          <a:prstGeom prst="rect">
            <a:avLst/>
          </a:prstGeom>
          <a:noFill/>
        </p:spPr>
        <p:txBody>
          <a:bodyPr wrap="none" rtlCol="0">
            <a:spAutoFit/>
          </a:bodyPr>
          <a:lstStyle/>
          <a:p>
            <a:r>
              <a:rPr lang="en-US" dirty="0">
                <a:solidFill>
                  <a:srgbClr val="000000"/>
                </a:solidFill>
              </a:rPr>
              <a:t>AVHRR-receiving stations for the global 1km land product (coordinated by USGS):</a:t>
            </a:r>
          </a:p>
          <a:p>
            <a:pPr marL="257175" indent="-257175">
              <a:buFontTx/>
              <a:buChar char="-"/>
            </a:pPr>
            <a:r>
              <a:rPr lang="en-US" dirty="0">
                <a:solidFill>
                  <a:srgbClr val="000000"/>
                </a:solidFill>
              </a:rPr>
              <a:t>Beijing</a:t>
            </a:r>
          </a:p>
          <a:p>
            <a:pPr marL="257175" indent="-257175">
              <a:buFontTx/>
              <a:buChar char="-"/>
            </a:pPr>
            <a:r>
              <a:rPr lang="en-US" dirty="0">
                <a:solidFill>
                  <a:srgbClr val="000000"/>
                </a:solidFill>
              </a:rPr>
              <a:t>Urumqi</a:t>
            </a:r>
          </a:p>
          <a:p>
            <a:pPr marL="257175" indent="-257175">
              <a:buFontTx/>
              <a:buChar char="-"/>
            </a:pPr>
            <a:r>
              <a:rPr lang="en-US" dirty="0" err="1">
                <a:solidFill>
                  <a:srgbClr val="000000"/>
                </a:solidFill>
              </a:rPr>
              <a:t>Guanzhou</a:t>
            </a:r>
            <a:r>
              <a:rPr lang="en-US" dirty="0">
                <a:solidFill>
                  <a:srgbClr val="000000"/>
                </a:solidFill>
              </a:rPr>
              <a:t> </a:t>
            </a:r>
          </a:p>
        </p:txBody>
      </p:sp>
      <p:sp>
        <p:nvSpPr>
          <p:cNvPr id="6" name="Textfeld 5"/>
          <p:cNvSpPr txBox="1"/>
          <p:nvPr/>
        </p:nvSpPr>
        <p:spPr>
          <a:xfrm>
            <a:off x="278341" y="3354135"/>
            <a:ext cx="7966068" cy="2308324"/>
          </a:xfrm>
          <a:prstGeom prst="rect">
            <a:avLst/>
          </a:prstGeom>
          <a:noFill/>
        </p:spPr>
        <p:txBody>
          <a:bodyPr wrap="square" rtlCol="0">
            <a:spAutoFit/>
          </a:bodyPr>
          <a:lstStyle/>
          <a:p>
            <a:r>
              <a:rPr lang="en-US" dirty="0">
                <a:solidFill>
                  <a:srgbClr val="000000"/>
                </a:solidFill>
              </a:rPr>
              <a:t>Agency for data access: National Satellite Meteorological Centre (NSMC)</a:t>
            </a:r>
          </a:p>
          <a:p>
            <a:r>
              <a:rPr lang="en-US" dirty="0">
                <a:solidFill>
                  <a:srgbClr val="000000"/>
                </a:solidFill>
              </a:rPr>
              <a:t>Official contact: </a:t>
            </a:r>
            <a:r>
              <a:rPr lang="en-US" dirty="0">
                <a:solidFill>
                  <a:srgbClr val="000000"/>
                </a:solidFill>
                <a:hlinkClick r:id="rId2">
                  <a:extLst>
                    <a:ext uri="{A12FA001-AC4F-418D-AE19-62706E023703}">
                      <ahyp:hlinkClr xmlns:ahyp="http://schemas.microsoft.com/office/drawing/2018/hyperlinkcolor" val="tx"/>
                    </a:ext>
                  </a:extLst>
                </a:hlinkClick>
              </a:rPr>
              <a:t>dataserver@cma.gov.cn</a:t>
            </a:r>
            <a:endParaRPr lang="en-US" dirty="0">
              <a:solidFill>
                <a:srgbClr val="000000"/>
              </a:solidFill>
            </a:endParaRPr>
          </a:p>
          <a:p>
            <a:r>
              <a:rPr lang="en-US" dirty="0">
                <a:solidFill>
                  <a:srgbClr val="000000"/>
                </a:solidFill>
              </a:rPr>
              <a:t>Searching for “AVHRR” on CMA web site results in</a:t>
            </a:r>
          </a:p>
          <a:p>
            <a:endParaRPr lang="en-US" dirty="0"/>
          </a:p>
          <a:p>
            <a:endParaRPr lang="en-US" dirty="0"/>
          </a:p>
          <a:p>
            <a:r>
              <a:rPr lang="en-US" dirty="0">
                <a:solidFill>
                  <a:srgbClr val="000000"/>
                </a:solidFill>
              </a:rPr>
              <a:t>AVHRR 1-km data covering Himalaya-Hindukush of the period 1981 – 1992 would be of exceptional value for scientists to study the influence of climate change in this vulnerable region.   </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114" y="3699030"/>
            <a:ext cx="1890210" cy="651325"/>
          </a:xfrm>
          <a:prstGeom prst="rect">
            <a:avLst/>
          </a:prstGeom>
        </p:spPr>
      </p:pic>
    </p:spTree>
    <p:extLst>
      <p:ext uri="{BB962C8B-B14F-4D97-AF65-F5344CB8AC3E}">
        <p14:creationId xmlns:p14="http://schemas.microsoft.com/office/powerpoint/2010/main" val="96854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6066" y="174165"/>
            <a:ext cx="7858432" cy="501650"/>
          </a:xfrm>
        </p:spPr>
        <p:txBody>
          <a:bodyPr/>
          <a:lstStyle/>
          <a:p>
            <a:r>
              <a:rPr lang="en-US" sz="2400" dirty="0" err="1"/>
              <a:t>GiDyC-Servicio</a:t>
            </a:r>
            <a:r>
              <a:rPr lang="en-US" sz="2400" dirty="0"/>
              <a:t> </a:t>
            </a:r>
            <a:r>
              <a:rPr lang="en-US" sz="2400" dirty="0" err="1"/>
              <a:t>Meteorológico</a:t>
            </a:r>
            <a:r>
              <a:rPr lang="en-US" sz="2400" dirty="0"/>
              <a:t> Nacional, Buenos Aires, Argentina</a:t>
            </a:r>
            <a:endParaRPr lang="en-US" sz="3600"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62" y="2529374"/>
            <a:ext cx="5116420" cy="2527181"/>
          </a:xfrm>
        </p:spPr>
      </p:pic>
      <p:sp>
        <p:nvSpPr>
          <p:cNvPr id="5" name="Textfeld 4"/>
          <p:cNvSpPr txBox="1"/>
          <p:nvPr/>
        </p:nvSpPr>
        <p:spPr>
          <a:xfrm>
            <a:off x="5220072" y="1744410"/>
            <a:ext cx="3834426" cy="4542782"/>
          </a:xfrm>
          <a:prstGeom prst="rect">
            <a:avLst/>
          </a:prstGeom>
          <a:noFill/>
        </p:spPr>
        <p:txBody>
          <a:bodyPr wrap="square" rtlCol="0">
            <a:spAutoFit/>
          </a:bodyPr>
          <a:lstStyle/>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AVHRR BAA data</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Source: </a:t>
            </a:r>
            <a:r>
              <a:rPr lang="en-US" sz="1600" dirty="0" err="1">
                <a:solidFill>
                  <a:srgbClr val="000000"/>
                </a:solidFill>
              </a:rPr>
              <a:t>Jefa</a:t>
            </a:r>
            <a:r>
              <a:rPr lang="en-US" sz="1600" dirty="0">
                <a:solidFill>
                  <a:srgbClr val="000000"/>
                </a:solidFill>
              </a:rPr>
              <a:t> </a:t>
            </a:r>
            <a:r>
              <a:rPr lang="en-US" sz="1600" dirty="0" err="1">
                <a:solidFill>
                  <a:srgbClr val="000000"/>
                </a:solidFill>
              </a:rPr>
              <a:t>Departamento</a:t>
            </a:r>
            <a:r>
              <a:rPr lang="en-US" sz="1600" dirty="0">
                <a:solidFill>
                  <a:srgbClr val="000000"/>
                </a:solidFill>
              </a:rPr>
              <a:t> </a:t>
            </a:r>
            <a:r>
              <a:rPr lang="en-US" sz="1600" dirty="0" err="1">
                <a:solidFill>
                  <a:srgbClr val="000000"/>
                </a:solidFill>
              </a:rPr>
              <a:t>Teledetección</a:t>
            </a:r>
            <a:r>
              <a:rPr lang="en-US" sz="1600" dirty="0">
                <a:solidFill>
                  <a:srgbClr val="000000"/>
                </a:solidFill>
              </a:rPr>
              <a:t> Y </a:t>
            </a:r>
            <a:r>
              <a:rPr lang="en-US" sz="1600" dirty="0" err="1">
                <a:solidFill>
                  <a:srgbClr val="000000"/>
                </a:solidFill>
              </a:rPr>
              <a:t>Aplicaciones</a:t>
            </a:r>
            <a:r>
              <a:rPr lang="en-US" sz="1600" dirty="0">
                <a:solidFill>
                  <a:srgbClr val="000000"/>
                </a:solidFill>
              </a:rPr>
              <a:t> </a:t>
            </a:r>
            <a:r>
              <a:rPr lang="en-US" sz="1600" dirty="0" err="1">
                <a:solidFill>
                  <a:srgbClr val="000000"/>
                </a:solidFill>
              </a:rPr>
              <a:t>Ambientales</a:t>
            </a:r>
            <a:r>
              <a:rPr lang="en-US" sz="1600" dirty="0">
                <a:solidFill>
                  <a:srgbClr val="000000"/>
                </a:solidFill>
              </a:rPr>
              <a:t>, </a:t>
            </a:r>
            <a:r>
              <a:rPr lang="en-US" sz="1600" dirty="0" err="1">
                <a:solidFill>
                  <a:srgbClr val="000000"/>
                </a:solidFill>
              </a:rPr>
              <a:t>GiDyC-Servicio</a:t>
            </a:r>
            <a:r>
              <a:rPr lang="en-US" sz="1600" dirty="0">
                <a:solidFill>
                  <a:srgbClr val="000000"/>
                </a:solidFill>
              </a:rPr>
              <a:t> </a:t>
            </a:r>
            <a:r>
              <a:rPr lang="en-US" sz="1600" dirty="0" err="1">
                <a:solidFill>
                  <a:srgbClr val="000000"/>
                </a:solidFill>
              </a:rPr>
              <a:t>Meteorológico</a:t>
            </a:r>
            <a:r>
              <a:rPr lang="en-US" sz="1600" dirty="0">
                <a:solidFill>
                  <a:srgbClr val="000000"/>
                </a:solidFill>
              </a:rPr>
              <a:t> Nacional, Buenos Aires, Argentina</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Number of Scenes: 13.329</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Satellites: N12, N14, N15, N16, N17, N18, MOA</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Time Period: 1995 - 2014 (1995 - 2000 only evening overpasses) </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Extent: roughly Lat=[-30,15]  Lon=[-60,-15]</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Format: QUO</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Further info: BAA station data were included in the Global Land 1km AVHRR Data Project </a:t>
            </a:r>
          </a:p>
        </p:txBody>
      </p:sp>
    </p:spTree>
    <p:extLst>
      <p:ext uri="{BB962C8B-B14F-4D97-AF65-F5344CB8AC3E}">
        <p14:creationId xmlns:p14="http://schemas.microsoft.com/office/powerpoint/2010/main" val="78166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dirty="0" err="1"/>
              <a:t>Ulaanbatar</a:t>
            </a:r>
            <a:r>
              <a:rPr lang="en-US" sz="2400" dirty="0"/>
              <a:t>, Mongolia</a:t>
            </a:r>
            <a:endParaRPr lang="en-US" sz="3600"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514" y="2564904"/>
            <a:ext cx="5346594" cy="2639070"/>
          </a:xfr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988" y="2672916"/>
            <a:ext cx="1038294" cy="2214247"/>
          </a:xfrm>
          <a:prstGeom prst="rect">
            <a:avLst/>
          </a:prstGeom>
        </p:spPr>
      </p:pic>
      <p:sp>
        <p:nvSpPr>
          <p:cNvPr id="6" name="Textfeld 5"/>
          <p:cNvSpPr txBox="1"/>
          <p:nvPr/>
        </p:nvSpPr>
        <p:spPr>
          <a:xfrm>
            <a:off x="5578090" y="1901656"/>
            <a:ext cx="3489710" cy="4647426"/>
          </a:xfrm>
          <a:prstGeom prst="rect">
            <a:avLst/>
          </a:prstGeom>
          <a:noFill/>
        </p:spPr>
        <p:txBody>
          <a:bodyPr wrap="square" rtlCol="0">
            <a:spAutoFit/>
          </a:bodyPr>
          <a:lstStyle/>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AVHRR UBM data</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Source: Remote Sensing Department, Information and Research Institute of Meteorology, Hydrology and Environment, </a:t>
            </a:r>
            <a:r>
              <a:rPr lang="en-US" sz="1600" dirty="0" err="1">
                <a:solidFill>
                  <a:srgbClr val="000000"/>
                </a:solidFill>
              </a:rPr>
              <a:t>Ulaanbatar</a:t>
            </a:r>
            <a:r>
              <a:rPr lang="en-US" sz="1600" dirty="0">
                <a:solidFill>
                  <a:srgbClr val="000000"/>
                </a:solidFill>
              </a:rPr>
              <a:t>, Mongolia</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Number of Scenes: 5.016</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Satellites: N09, N11, N12, N14, N15</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Time Period: 1993 – 1999</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Extent: roughly Lat=[20,70]  Lon=[80,120]</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Format: </a:t>
            </a:r>
            <a:r>
              <a:rPr lang="en-US" sz="1600" dirty="0" err="1">
                <a:solidFill>
                  <a:srgbClr val="000000"/>
                </a:solidFill>
              </a:rPr>
              <a:t>hmf</a:t>
            </a:r>
            <a:r>
              <a:rPr lang="en-US" sz="1600" dirty="0">
                <a:solidFill>
                  <a:srgbClr val="000000"/>
                </a:solidFill>
              </a:rPr>
              <a:t> (origin: </a:t>
            </a:r>
            <a:r>
              <a:rPr lang="en-US" sz="1600" dirty="0" err="1">
                <a:solidFill>
                  <a:srgbClr val="000000"/>
                </a:solidFill>
              </a:rPr>
              <a:t>dat</a:t>
            </a:r>
            <a:r>
              <a:rPr lang="en-US" sz="1600" dirty="0">
                <a:solidFill>
                  <a:srgbClr val="000000"/>
                </a:solidFill>
              </a:rPr>
              <a:t>, grid, </a:t>
            </a:r>
            <a:r>
              <a:rPr lang="en-US" sz="1600" dirty="0" err="1">
                <a:solidFill>
                  <a:srgbClr val="000000"/>
                </a:solidFill>
              </a:rPr>
              <a:t>lut</a:t>
            </a:r>
            <a:r>
              <a:rPr lang="en-US" sz="1600" dirty="0">
                <a:solidFill>
                  <a:srgbClr val="000000"/>
                </a:solidFill>
              </a:rPr>
              <a:t>)</a:t>
            </a: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Further info:- </a:t>
            </a:r>
            <a:r>
              <a:rPr lang="en-US" sz="1600" dirty="0" err="1">
                <a:solidFill>
                  <a:srgbClr val="000000"/>
                </a:solidFill>
              </a:rPr>
              <a:t>UBMx</a:t>
            </a:r>
            <a:r>
              <a:rPr lang="en-US" sz="1600" dirty="0">
                <a:solidFill>
                  <a:srgbClr val="000000"/>
                </a:solidFill>
              </a:rPr>
              <a:t> station data were included in the Global Land 1km AVHRR Data Project</a:t>
            </a:r>
          </a:p>
        </p:txBody>
      </p:sp>
    </p:spTree>
    <p:extLst>
      <p:ext uri="{BB962C8B-B14F-4D97-AF65-F5344CB8AC3E}">
        <p14:creationId xmlns:p14="http://schemas.microsoft.com/office/powerpoint/2010/main" val="288624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8977" y="125361"/>
            <a:ext cx="6840561" cy="728765"/>
          </a:xfrm>
        </p:spPr>
        <p:txBody>
          <a:bodyPr/>
          <a:lstStyle/>
          <a:p>
            <a:r>
              <a:rPr lang="en-US" sz="2400" dirty="0"/>
              <a:t>South Africa, </a:t>
            </a:r>
            <a:r>
              <a:rPr lang="en-US" sz="2400" dirty="0" err="1"/>
              <a:t>Hartebeesthoek</a:t>
            </a:r>
            <a:br>
              <a:rPr lang="en-US" sz="2400" dirty="0"/>
            </a:br>
            <a:r>
              <a:rPr lang="en-US" sz="2400" dirty="0"/>
              <a:t>Kenya, Malindi</a:t>
            </a:r>
          </a:p>
        </p:txBody>
      </p:sp>
      <p:sp>
        <p:nvSpPr>
          <p:cNvPr id="3" name="Inhaltsplatzhalter 2"/>
          <p:cNvSpPr>
            <a:spLocks noGrp="1"/>
          </p:cNvSpPr>
          <p:nvPr>
            <p:ph idx="1"/>
          </p:nvPr>
        </p:nvSpPr>
        <p:spPr>
          <a:xfrm>
            <a:off x="345100" y="1593013"/>
            <a:ext cx="8061325" cy="1912600"/>
          </a:xfrm>
        </p:spPr>
        <p:txBody>
          <a:bodyPr/>
          <a:lstStyle/>
          <a:p>
            <a:r>
              <a:rPr lang="en-US" sz="1600" b="0" kern="1200" dirty="0">
                <a:solidFill>
                  <a:srgbClr val="000000"/>
                </a:solidFill>
                <a:ea typeface="ＭＳ Ｐゴシック" pitchFamily="-106" charset="-128"/>
                <a:cs typeface="+mn-cs"/>
              </a:rPr>
              <a:t>1km NOAA AVHRR data received at </a:t>
            </a:r>
            <a:r>
              <a:rPr lang="en-US" sz="1600" b="0" kern="1200" dirty="0" err="1">
                <a:solidFill>
                  <a:srgbClr val="000000"/>
                </a:solidFill>
                <a:ea typeface="ＭＳ Ｐゴシック" pitchFamily="-106" charset="-128"/>
                <a:cs typeface="+mn-cs"/>
              </a:rPr>
              <a:t>Hartebeesthoek</a:t>
            </a:r>
            <a:r>
              <a:rPr lang="en-US" sz="1600" b="0" kern="1200" dirty="0">
                <a:solidFill>
                  <a:srgbClr val="000000"/>
                </a:solidFill>
                <a:ea typeface="ＭＳ Ｐゴシック" pitchFamily="-106" charset="-128"/>
                <a:cs typeface="+mn-cs"/>
              </a:rPr>
              <a:t>, South Africa (25°53' S  027°42' E)</a:t>
            </a:r>
          </a:p>
          <a:p>
            <a:r>
              <a:rPr lang="en-US" sz="1600" b="0" kern="1200" dirty="0">
                <a:solidFill>
                  <a:srgbClr val="000000"/>
                </a:solidFill>
                <a:ea typeface="ＭＳ Ｐゴシック" pitchFamily="-106" charset="-128"/>
                <a:cs typeface="+mn-cs"/>
              </a:rPr>
              <a:t>1985 – 1998 (2003?) maintained by SAC – South African National Space Agency </a:t>
            </a:r>
          </a:p>
          <a:p>
            <a:r>
              <a:rPr lang="en-US" sz="1600" b="0" kern="1200" dirty="0">
                <a:solidFill>
                  <a:srgbClr val="000000"/>
                </a:solidFill>
                <a:ea typeface="ＭＳ Ｐゴシック" pitchFamily="-106" charset="-128"/>
                <a:cs typeface="+mn-cs"/>
              </a:rPr>
              <a:t>In combination with Maspalomas, Matera and one station in Kenya can provide full coverage of Africa; yellow circle shows the reception area of La Réunion, which is included in the global AVHRR land data set archived at ESA</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500"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62" y="3474402"/>
            <a:ext cx="3756301" cy="2461824"/>
          </a:xfrm>
          <a:prstGeom prst="rect">
            <a:avLst/>
          </a:prstGeom>
        </p:spPr>
      </p:pic>
      <p:sp>
        <p:nvSpPr>
          <p:cNvPr id="7" name="Ellipse 6"/>
          <p:cNvSpPr/>
          <p:nvPr/>
        </p:nvSpPr>
        <p:spPr bwMode="auto">
          <a:xfrm>
            <a:off x="2489682" y="4347102"/>
            <a:ext cx="408132" cy="378042"/>
          </a:xfrm>
          <a:prstGeom prst="ellipse">
            <a:avLst/>
          </a:prstGeom>
          <a:noFill/>
          <a:ln w="9525" cap="flat" cmpd="sng" algn="ctr">
            <a:solidFill>
              <a:srgbClr val="FFFF00"/>
            </a:solidFill>
            <a:prstDash val="sysDot"/>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hangingPunct="0"/>
            <a:endParaRPr lang="en-US">
              <a:solidFill>
                <a:srgbClr val="000000"/>
              </a:solidFill>
              <a:ea typeface="ＭＳ Ｐゴシック" charset="0"/>
            </a:endParaRPr>
          </a:p>
        </p:txBody>
      </p:sp>
      <p:sp>
        <p:nvSpPr>
          <p:cNvPr id="4" name="Rectangle 3"/>
          <p:cNvSpPr/>
          <p:nvPr/>
        </p:nvSpPr>
        <p:spPr>
          <a:xfrm>
            <a:off x="4177538" y="3784762"/>
            <a:ext cx="4572000" cy="2671501"/>
          </a:xfrm>
          <a:prstGeom prst="rect">
            <a:avLst/>
          </a:prstGeom>
        </p:spPr>
        <p:txBody>
          <a:bodyPr>
            <a:spAutoFit/>
          </a:bodyPr>
          <a:lstStyle/>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High value for climate studies to have access to AVHRR 1-km data from South Africa and one station in Kenya (1981 – 2020) for full coverage of Africa.</a:t>
            </a:r>
          </a:p>
          <a:p>
            <a:pPr marL="342900" indent="-342900" eaLnBrk="0" hangingPunct="0">
              <a:lnSpc>
                <a:spcPct val="95000"/>
              </a:lnSpc>
              <a:spcBef>
                <a:spcPct val="20000"/>
              </a:spcBef>
              <a:buClr>
                <a:schemeClr val="hlink"/>
              </a:buClr>
              <a:buSzPct val="85000"/>
              <a:buFont typeface="Arial" charset="0"/>
              <a:buChar char="•"/>
            </a:pPr>
            <a:endParaRPr lang="en-US" sz="1600" dirty="0">
              <a:solidFill>
                <a:srgbClr val="000000"/>
              </a:solidFill>
            </a:endParaRP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Contacts available at SANSA.</a:t>
            </a:r>
          </a:p>
          <a:p>
            <a:pPr marL="342900" indent="-342900" eaLnBrk="0" hangingPunct="0">
              <a:lnSpc>
                <a:spcPct val="95000"/>
              </a:lnSpc>
              <a:spcBef>
                <a:spcPct val="20000"/>
              </a:spcBef>
              <a:buClr>
                <a:schemeClr val="hlink"/>
              </a:buClr>
              <a:buSzPct val="85000"/>
              <a:buFont typeface="Arial" charset="0"/>
              <a:buChar char="•"/>
            </a:pPr>
            <a:endParaRPr lang="en-US" sz="1600" dirty="0">
              <a:solidFill>
                <a:srgbClr val="000000"/>
              </a:solidFill>
            </a:endParaRPr>
          </a:p>
          <a:p>
            <a:pPr marL="342900" indent="-342900" eaLnBrk="0" hangingPunct="0">
              <a:lnSpc>
                <a:spcPct val="95000"/>
              </a:lnSpc>
              <a:spcBef>
                <a:spcPct val="20000"/>
              </a:spcBef>
              <a:buClr>
                <a:schemeClr val="hlink"/>
              </a:buClr>
              <a:buSzPct val="85000"/>
              <a:buFont typeface="Arial" charset="0"/>
              <a:buChar char="•"/>
            </a:pPr>
            <a:r>
              <a:rPr lang="en-US" sz="1600" dirty="0">
                <a:solidFill>
                  <a:srgbClr val="000000"/>
                </a:solidFill>
              </a:rPr>
              <a:t>Contacts available at University of Rome for data acquired at Malindi Station (Kenya).</a:t>
            </a:r>
          </a:p>
          <a:p>
            <a:endParaRPr lang="en-US" dirty="0"/>
          </a:p>
        </p:txBody>
      </p:sp>
    </p:spTree>
    <p:extLst>
      <p:ext uri="{BB962C8B-B14F-4D97-AF65-F5344CB8AC3E}">
        <p14:creationId xmlns:p14="http://schemas.microsoft.com/office/powerpoint/2010/main" val="37546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20877" y="201792"/>
            <a:ext cx="7396162" cy="501650"/>
          </a:xfrm>
        </p:spPr>
        <p:txBody>
          <a:bodyPr/>
          <a:lstStyle/>
          <a:p>
            <a:pPr algn="ctr"/>
            <a:r>
              <a:rPr lang="en-US" sz="2400" dirty="0"/>
              <a:t>Executive Summary</a:t>
            </a:r>
          </a:p>
        </p:txBody>
      </p:sp>
      <p:sp>
        <p:nvSpPr>
          <p:cNvPr id="3" name="Inhaltsplatzhalter 2"/>
          <p:cNvSpPr>
            <a:spLocks noGrp="1"/>
          </p:cNvSpPr>
          <p:nvPr>
            <p:ph idx="1"/>
          </p:nvPr>
        </p:nvSpPr>
        <p:spPr>
          <a:xfrm>
            <a:off x="90440" y="1413366"/>
            <a:ext cx="8856334" cy="5182773"/>
          </a:xfrm>
        </p:spPr>
        <p:txBody>
          <a:bodyPr/>
          <a:lstStyle/>
          <a:p>
            <a:pPr marL="0" indent="0">
              <a:buNone/>
            </a:pPr>
            <a:r>
              <a:rPr lang="en-GB" sz="1600" kern="1200" dirty="0">
                <a:solidFill>
                  <a:srgbClr val="000000"/>
                </a:solidFill>
                <a:ea typeface="ＭＳ Ｐゴシック" pitchFamily="-106" charset="-128"/>
              </a:rPr>
              <a:t>AVHRR cooperation objectives</a:t>
            </a:r>
            <a:endParaRPr lang="en-US" sz="1600" kern="1200" dirty="0">
              <a:solidFill>
                <a:srgbClr val="000000"/>
              </a:solidFill>
              <a:ea typeface="ＭＳ Ｐゴシック" pitchFamily="-106" charset="-128"/>
            </a:endParaRPr>
          </a:p>
          <a:p>
            <a:pPr marL="457200" indent="-457200">
              <a:buFont typeface="+mj-lt"/>
              <a:buAutoNum type="arabicPeriod"/>
            </a:pPr>
            <a:r>
              <a:rPr lang="en-US" sz="1200" b="0" kern="1200" dirty="0">
                <a:solidFill>
                  <a:srgbClr val="000000"/>
                </a:solidFill>
                <a:ea typeface="ＭＳ Ｐゴシック" pitchFamily="-106" charset="-128"/>
              </a:rPr>
              <a:t>Unfold and make accessible 1km AVHRR data from regional archives (possibly open and free)</a:t>
            </a:r>
          </a:p>
          <a:p>
            <a:pPr marL="457200" indent="-457200">
              <a:buFont typeface="+mj-lt"/>
              <a:buAutoNum type="arabicPeriod"/>
            </a:pPr>
            <a:r>
              <a:rPr lang="en-US" sz="1200" b="0" kern="1200" dirty="0">
                <a:solidFill>
                  <a:srgbClr val="000000"/>
                </a:solidFill>
                <a:ea typeface="ＭＳ Ｐゴシック" pitchFamily="-106" charset="-128"/>
              </a:rPr>
              <a:t>Transcribe unique AVHRR data from heritage media</a:t>
            </a:r>
          </a:p>
          <a:p>
            <a:pPr marL="457200" indent="-457200">
              <a:buFont typeface="+mj-lt"/>
              <a:buAutoNum type="arabicPeriod"/>
            </a:pPr>
            <a:r>
              <a:rPr lang="en-US" sz="1200" b="0" kern="1200" dirty="0">
                <a:solidFill>
                  <a:srgbClr val="000000"/>
                </a:solidFill>
                <a:ea typeface="ＭＳ Ｐゴシック" pitchFamily="-106" charset="-128"/>
              </a:rPr>
              <a:t>Identify a common format for AVHRR Level-1b data and pursue (re)processing from AVHRR data owners/holders</a:t>
            </a:r>
          </a:p>
          <a:p>
            <a:pPr marL="457200" indent="-457200">
              <a:buFont typeface="+mj-lt"/>
              <a:buAutoNum type="arabicPeriod"/>
            </a:pPr>
            <a:r>
              <a:rPr lang="en-US" sz="1200" b="0" kern="1200" dirty="0">
                <a:solidFill>
                  <a:srgbClr val="000000"/>
                </a:solidFill>
                <a:ea typeface="ＭＳ Ｐゴシック" pitchFamily="-106" charset="-128"/>
              </a:rPr>
              <a:t>Facilitate data discovery through the WGISS Connected Data Assets Infrastructure</a:t>
            </a:r>
          </a:p>
          <a:p>
            <a:pPr marL="0" indent="0">
              <a:buNone/>
            </a:pPr>
            <a:endParaRPr lang="en-US" sz="500" kern="1200" dirty="0">
              <a:solidFill>
                <a:srgbClr val="000000"/>
              </a:solidFill>
              <a:ea typeface="ＭＳ Ｐゴシック" pitchFamily="-106" charset="-128"/>
              <a:cs typeface="+mn-cs"/>
            </a:endParaRPr>
          </a:p>
          <a:p>
            <a:pPr marL="0" indent="0">
              <a:buNone/>
            </a:pPr>
            <a:r>
              <a:rPr lang="en-US" sz="1600" kern="1200" dirty="0">
                <a:solidFill>
                  <a:srgbClr val="000000"/>
                </a:solidFill>
                <a:ea typeface="ＭＳ Ｐゴシック" pitchFamily="-106" charset="-128"/>
                <a:cs typeface="+mn-cs"/>
              </a:rPr>
              <a:t>Progress since last WGISS</a:t>
            </a:r>
          </a:p>
          <a:p>
            <a:pPr>
              <a:buFont typeface="+mj-lt"/>
              <a:buAutoNum type="arabicPeriod"/>
            </a:pPr>
            <a:r>
              <a:rPr lang="en-US" sz="1400" b="0" kern="1200" dirty="0">
                <a:solidFill>
                  <a:srgbClr val="000000"/>
                </a:solidFill>
                <a:ea typeface="ＭＳ Ｐゴシック" pitchFamily="-106" charset="-128"/>
                <a:cs typeface="+mn-cs"/>
              </a:rPr>
              <a:t>Inventory of existing national/regional HRPT and LAC data archives under consolidation</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Version 1 updated with feedback received from few people: </a:t>
            </a:r>
            <a:r>
              <a:rPr lang="en-US" sz="1400" i="1" kern="1200" dirty="0">
                <a:solidFill>
                  <a:srgbClr val="FFC000"/>
                </a:solidFill>
                <a:ea typeface="ＭＳ Ｐゴシック" pitchFamily="-106" charset="-128"/>
                <a:cs typeface="+mn-cs"/>
                <a:sym typeface="Wingdings" pitchFamily="2" charset="2"/>
              </a:rPr>
              <a:t>more inputs needed – please help in compiling V2</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High Priority Datasets identified (for further action): Africa (SANSA), Africa (University of Rome / ASI), Australia (CSIRO), South America (</a:t>
            </a:r>
            <a:r>
              <a:rPr lang="en-US" sz="1400" b="0" dirty="0" err="1">
                <a:solidFill>
                  <a:srgbClr val="000000"/>
                </a:solidFill>
              </a:rPr>
              <a:t>GiDyC-Servicio</a:t>
            </a:r>
            <a:r>
              <a:rPr lang="en-US" sz="1400" b="0" dirty="0">
                <a:solidFill>
                  <a:srgbClr val="000000"/>
                </a:solidFill>
              </a:rPr>
              <a:t> </a:t>
            </a:r>
            <a:r>
              <a:rPr lang="en-US" sz="1400" b="0" dirty="0" err="1">
                <a:solidFill>
                  <a:srgbClr val="000000"/>
                </a:solidFill>
              </a:rPr>
              <a:t>Meteorológico</a:t>
            </a:r>
            <a:r>
              <a:rPr lang="en-US" sz="1400" b="0" dirty="0">
                <a:solidFill>
                  <a:srgbClr val="000000"/>
                </a:solidFill>
              </a:rPr>
              <a:t> Nacional </a:t>
            </a:r>
            <a:r>
              <a:rPr lang="en-US" sz="1400" b="0" kern="1200" dirty="0">
                <a:solidFill>
                  <a:srgbClr val="000000"/>
                </a:solidFill>
                <a:ea typeface="ＭＳ Ｐゴシック" pitchFamily="-106" charset="-128"/>
                <a:cs typeface="+mn-cs"/>
                <a:sym typeface="Wingdings" pitchFamily="2" charset="2"/>
              </a:rPr>
              <a:t>Argentina):</a:t>
            </a:r>
            <a:r>
              <a:rPr lang="en-US" sz="1400" b="0" i="1" kern="1200" dirty="0">
                <a:solidFill>
                  <a:schemeClr val="accent2">
                    <a:lumMod val="60000"/>
                    <a:lumOff val="40000"/>
                  </a:schemeClr>
                </a:solidFill>
                <a:ea typeface="ＭＳ Ｐゴシック" pitchFamily="-106" charset="-128"/>
                <a:cs typeface="+mn-cs"/>
                <a:sym typeface="Wingdings" pitchFamily="2" charset="2"/>
              </a:rPr>
              <a:t> </a:t>
            </a:r>
            <a:r>
              <a:rPr lang="en-US" sz="1400" i="1" kern="1200" dirty="0">
                <a:solidFill>
                  <a:schemeClr val="accent2">
                    <a:lumMod val="60000"/>
                    <a:lumOff val="40000"/>
                  </a:schemeClr>
                </a:solidFill>
                <a:ea typeface="ＭＳ Ｐゴシック" pitchFamily="-106" charset="-128"/>
                <a:cs typeface="+mn-cs"/>
                <a:sym typeface="Wingdings" pitchFamily="2" charset="2"/>
              </a:rPr>
              <a:t>will seek for more information and contact relevant people in such organizations</a:t>
            </a:r>
            <a:endParaRPr lang="en-US" sz="1400" b="0" kern="1200" dirty="0">
              <a:solidFill>
                <a:srgbClr val="000000"/>
              </a:solidFill>
              <a:ea typeface="ＭＳ Ｐゴシック" pitchFamily="-106" charset="-128"/>
              <a:cs typeface="+mn-cs"/>
            </a:endParaRPr>
          </a:p>
          <a:p>
            <a:pPr>
              <a:buFont typeface="+mj-lt"/>
              <a:buAutoNum type="arabicPeriod"/>
            </a:pPr>
            <a:endParaRPr lang="en-US" sz="600" b="0" kern="1200" dirty="0">
              <a:solidFill>
                <a:srgbClr val="000000"/>
              </a:solidFill>
              <a:ea typeface="ＭＳ Ｐゴシック" pitchFamily="-106" charset="-128"/>
              <a:cs typeface="+mn-cs"/>
            </a:endParaRPr>
          </a:p>
          <a:p>
            <a:pPr>
              <a:buFont typeface="+mj-lt"/>
              <a:buAutoNum type="arabicPeriod"/>
            </a:pPr>
            <a:r>
              <a:rPr lang="en-US" sz="1400" b="0" kern="1200" dirty="0">
                <a:solidFill>
                  <a:srgbClr val="000000"/>
                </a:solidFill>
                <a:ea typeface="ＭＳ Ｐゴシック" pitchFamily="-106" charset="-128"/>
                <a:cs typeface="+mn-cs"/>
              </a:rPr>
              <a:t>Identification of high priority heritage media to be transcribed and approaches/opportunities</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Pilot activity started by ESA with Memnon (Sony Europe) to assess feasibility of transcribing three types of Optical Disks containing unique AVHRR data: </a:t>
            </a:r>
            <a:r>
              <a:rPr lang="en-US" sz="1400" i="1" kern="1200" dirty="0">
                <a:solidFill>
                  <a:srgbClr val="00B050"/>
                </a:solidFill>
                <a:ea typeface="ＭＳ Ｐゴシック" pitchFamily="-106" charset="-128"/>
                <a:cs typeface="+mn-cs"/>
                <a:sym typeface="Wingdings" pitchFamily="2" charset="2"/>
              </a:rPr>
              <a:t>successful transcription of the provided samples; </a:t>
            </a:r>
            <a:r>
              <a:rPr lang="en-US" sz="1400" i="1" kern="1200" dirty="0">
                <a:solidFill>
                  <a:srgbClr val="FFC000"/>
                </a:solidFill>
                <a:ea typeface="ＭＳ Ｐゴシック" pitchFamily="-106" charset="-128"/>
                <a:cs typeface="+mn-cs"/>
                <a:sym typeface="Wingdings" pitchFamily="2" charset="2"/>
              </a:rPr>
              <a:t>full transcription of 300 disks from UK university of Reading plus additional available at ESA will be attempted in 2023.</a:t>
            </a:r>
            <a:endParaRPr lang="en-US" sz="1400" i="1" kern="1200" dirty="0">
              <a:solidFill>
                <a:srgbClr val="00B050"/>
              </a:solidFill>
              <a:ea typeface="ＭＳ Ｐゴシック" pitchFamily="-106" charset="-128"/>
              <a:cs typeface="+mn-cs"/>
              <a:sym typeface="Wingdings" pitchFamily="2" charset="2"/>
            </a:endParaRPr>
          </a:p>
          <a:p>
            <a:pPr lvl="1">
              <a:buFont typeface="Wingdings" pitchFamily="2" charset="2"/>
              <a:buChar char="à"/>
            </a:pPr>
            <a:endParaRPr lang="en-US" sz="500" b="0" kern="1200" dirty="0">
              <a:solidFill>
                <a:srgbClr val="000000"/>
              </a:solidFill>
              <a:ea typeface="ＭＳ Ｐゴシック" pitchFamily="-106" charset="-128"/>
              <a:cs typeface="+mn-cs"/>
              <a:sym typeface="Wingdings" pitchFamily="2" charset="2"/>
            </a:endParaRPr>
          </a:p>
          <a:p>
            <a:pPr>
              <a:buFont typeface="+mj-lt"/>
              <a:buAutoNum type="arabicPeriod"/>
            </a:pPr>
            <a:r>
              <a:rPr lang="en-US" sz="1400" b="0" kern="1200" dirty="0">
                <a:solidFill>
                  <a:srgbClr val="000000"/>
                </a:solidFill>
                <a:ea typeface="ＭＳ Ｐゴシック" pitchFamily="-106" charset="-128"/>
                <a:cs typeface="+mn-cs"/>
              </a:rPr>
              <a:t>Data discoverability and reprocessing to be addressed at a later stage</a:t>
            </a:r>
          </a:p>
          <a:p>
            <a:pPr marL="457200" lvl="1" indent="0" algn="ctr">
              <a:buNone/>
            </a:pPr>
            <a:endParaRPr lang="en-US" sz="1400" b="0" kern="1200" dirty="0">
              <a:solidFill>
                <a:srgbClr val="000000"/>
              </a:solidFill>
              <a:ea typeface="ＭＳ Ｐゴシック" pitchFamily="-106" charset="-128"/>
              <a:cs typeface="+mn-cs"/>
            </a:endParaRPr>
          </a:p>
          <a:p>
            <a:pPr marL="457200" lvl="1" indent="0" algn="ctr">
              <a:buNone/>
            </a:pPr>
            <a:r>
              <a:rPr lang="en-US" sz="1400" kern="1200" dirty="0">
                <a:solidFill>
                  <a:srgbClr val="000000"/>
                </a:solidFill>
                <a:ea typeface="ＭＳ Ｐゴシック" pitchFamily="-106" charset="-128"/>
                <a:cs typeface="+mn-cs"/>
              </a:rPr>
              <a:t>Ad-hoc addressed requests for inputs will be sent soon to address item 1 above</a:t>
            </a:r>
          </a:p>
        </p:txBody>
      </p:sp>
    </p:spTree>
    <p:extLst>
      <p:ext uri="{BB962C8B-B14F-4D97-AF65-F5344CB8AC3E}">
        <p14:creationId xmlns:p14="http://schemas.microsoft.com/office/powerpoint/2010/main" val="160743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97743" y="206837"/>
            <a:ext cx="7396162" cy="501650"/>
          </a:xfrm>
        </p:spPr>
        <p:txBody>
          <a:bodyPr/>
          <a:lstStyle/>
          <a:p>
            <a:pPr algn="ctr"/>
            <a:r>
              <a:rPr lang="en-GB" sz="2400" dirty="0"/>
              <a:t>1km AVHRR dataset: a unique asset</a:t>
            </a:r>
          </a:p>
        </p:txBody>
      </p:sp>
      <p:sp>
        <p:nvSpPr>
          <p:cNvPr id="40965" name="Rectangle 5"/>
          <p:cNvSpPr>
            <a:spLocks noGrp="1" noChangeArrowheads="1"/>
          </p:cNvSpPr>
          <p:nvPr>
            <p:ph type="body" idx="1"/>
          </p:nvPr>
        </p:nvSpPr>
        <p:spPr>
          <a:xfrm>
            <a:off x="64395" y="1431307"/>
            <a:ext cx="8995892" cy="383331"/>
          </a:xfrm>
        </p:spPr>
        <p:txBody>
          <a:bodyPr/>
          <a:lstStyle/>
          <a:p>
            <a:r>
              <a:rPr lang="en-GB" sz="1600" b="0" kern="1200" dirty="0">
                <a:solidFill>
                  <a:srgbClr val="000000"/>
                </a:solidFill>
                <a:ea typeface="ＭＳ Ｐゴシック" pitchFamily="-106" charset="-128"/>
                <a:cs typeface="+mn-cs"/>
              </a:rPr>
              <a:t>The basis for global land applications is the </a:t>
            </a:r>
            <a:r>
              <a:rPr lang="en-GB" sz="1600" b="0" i="1" kern="1200" dirty="0">
                <a:solidFill>
                  <a:srgbClr val="000000"/>
                </a:solidFill>
                <a:ea typeface="ＭＳ Ｐゴシック" pitchFamily="-106" charset="-128"/>
                <a:cs typeface="+mn-cs"/>
              </a:rPr>
              <a:t>Global Land 1-km AVHRR data set </a:t>
            </a:r>
            <a:r>
              <a:rPr lang="en-GB" sz="1600" b="0" kern="1200" dirty="0">
                <a:solidFill>
                  <a:srgbClr val="000000"/>
                </a:solidFill>
                <a:ea typeface="ＭＳ Ｐゴシック" pitchFamily="-106" charset="-128"/>
                <a:cs typeface="+mn-cs"/>
              </a:rPr>
              <a:t>covering the period 1992-99</a:t>
            </a:r>
          </a:p>
          <a:p>
            <a:r>
              <a:rPr lang="en-GB" sz="1600" b="0" kern="1200" dirty="0">
                <a:solidFill>
                  <a:srgbClr val="000000"/>
                </a:solidFill>
                <a:ea typeface="ＭＳ Ｐゴシック" pitchFamily="-106" charset="-128"/>
                <a:cs typeface="+mn-cs"/>
              </a:rPr>
              <a:t>Spatial resolution makes a difference. Comparison of coarse resolution AVHRR GAC data and 1-km AVHRR LAC data gives new insights on structural changes on land.</a:t>
            </a:r>
          </a:p>
          <a:p>
            <a:pPr marL="0" indent="0">
              <a:buNone/>
            </a:pPr>
            <a:endParaRPr lang="en-GB" sz="1600" b="0" kern="1200" dirty="0">
              <a:solidFill>
                <a:srgbClr val="000000"/>
              </a:solidFill>
              <a:ea typeface="ＭＳ Ｐゴシック" pitchFamily="-106" charset="-128"/>
              <a:cs typeface="+mn-cs"/>
            </a:endParaRPr>
          </a:p>
        </p:txBody>
      </p:sp>
      <p:sp>
        <p:nvSpPr>
          <p:cNvPr id="4" name="Rectangle 5">
            <a:extLst>
              <a:ext uri="{FF2B5EF4-FFF2-40B4-BE49-F238E27FC236}">
                <a16:creationId xmlns:a16="http://schemas.microsoft.com/office/drawing/2014/main" id="{90F5C791-4EA8-6445-9777-A6C7ECD24648}"/>
              </a:ext>
            </a:extLst>
          </p:cNvPr>
          <p:cNvSpPr txBox="1">
            <a:spLocks noChangeArrowheads="1"/>
          </p:cNvSpPr>
          <p:nvPr/>
        </p:nvSpPr>
        <p:spPr bwMode="auto">
          <a:xfrm>
            <a:off x="5550669" y="3153676"/>
            <a:ext cx="3272306" cy="2562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0" indent="0" algn="just" defTabSz="914400">
              <a:buFont typeface="Arial" charset="0"/>
              <a:buNone/>
            </a:pPr>
            <a:r>
              <a:rPr lang="en-GB" sz="1600" b="0" dirty="0">
                <a:solidFill>
                  <a:srgbClr val="000000"/>
                </a:solidFill>
                <a:ea typeface="ＭＳ Ｐゴシック" pitchFamily="-106" charset="-128"/>
                <a:cs typeface="+mn-cs"/>
              </a:rPr>
              <a:t>In addition, there are many national / regional data archives of LAC data covering a longer period with high value for the retrieval of ECVs. The usage is today sometimes limited due to unknown:</a:t>
            </a:r>
          </a:p>
          <a:p>
            <a:pPr algn="just" defTabSz="914400"/>
            <a:r>
              <a:rPr lang="en-GB" sz="1600" b="0" dirty="0">
                <a:solidFill>
                  <a:srgbClr val="000000"/>
                </a:solidFill>
                <a:ea typeface="ＭＳ Ｐゴシック" pitchFamily="-106" charset="-128"/>
                <a:cs typeface="+mn-cs"/>
              </a:rPr>
              <a:t>Accessibility</a:t>
            </a:r>
          </a:p>
          <a:p>
            <a:pPr algn="just" defTabSz="914400"/>
            <a:r>
              <a:rPr lang="en-GB" sz="1600" b="0" dirty="0">
                <a:solidFill>
                  <a:srgbClr val="000000"/>
                </a:solidFill>
                <a:ea typeface="ＭＳ Ｐゴシック" pitchFamily="-106" charset="-128"/>
                <a:cs typeface="+mn-cs"/>
              </a:rPr>
              <a:t>Responsibility</a:t>
            </a:r>
          </a:p>
          <a:p>
            <a:pPr algn="just" defTabSz="914400"/>
            <a:r>
              <a:rPr lang="en-GB" sz="1600" b="0" dirty="0">
                <a:solidFill>
                  <a:srgbClr val="000000"/>
                </a:solidFill>
                <a:ea typeface="ＭＳ Ｐゴシック" pitchFamily="-106" charset="-128"/>
                <a:cs typeface="+mn-cs"/>
              </a:rPr>
              <a:t>Data format and structure</a:t>
            </a:r>
          </a:p>
        </p:txBody>
      </p:sp>
      <p:pic>
        <p:nvPicPr>
          <p:cNvPr id="5" name="Grafik 3">
            <a:extLst>
              <a:ext uri="{FF2B5EF4-FFF2-40B4-BE49-F238E27FC236}">
                <a16:creationId xmlns:a16="http://schemas.microsoft.com/office/drawing/2014/main" id="{AE0EBC15-915A-4840-947A-91F267D7C8B0}"/>
              </a:ext>
            </a:extLst>
          </p:cNvPr>
          <p:cNvPicPr/>
          <p:nvPr/>
        </p:nvPicPr>
        <p:blipFill>
          <a:blip r:embed="rId3">
            <a:extLst>
              <a:ext uri="{28A0092B-C50C-407E-A947-70E740481C1C}">
                <a14:useLocalDpi xmlns:a14="http://schemas.microsoft.com/office/drawing/2010/main" val="0"/>
              </a:ext>
            </a:extLst>
          </a:blip>
          <a:stretch>
            <a:fillRect/>
          </a:stretch>
        </p:blipFill>
        <p:spPr>
          <a:xfrm>
            <a:off x="231817" y="2738176"/>
            <a:ext cx="5054960" cy="3728432"/>
          </a:xfrm>
          <a:prstGeom prst="rect">
            <a:avLst/>
          </a:prstGeom>
        </p:spPr>
      </p:pic>
      <p:sp>
        <p:nvSpPr>
          <p:cNvPr id="6" name="Textfeld 4">
            <a:extLst>
              <a:ext uri="{FF2B5EF4-FFF2-40B4-BE49-F238E27FC236}">
                <a16:creationId xmlns:a16="http://schemas.microsoft.com/office/drawing/2014/main" id="{A4E471C1-A0E5-5840-B6E0-0571ACB855AA}"/>
              </a:ext>
            </a:extLst>
          </p:cNvPr>
          <p:cNvSpPr txBox="1"/>
          <p:nvPr/>
        </p:nvSpPr>
        <p:spPr>
          <a:xfrm>
            <a:off x="64395" y="6466607"/>
            <a:ext cx="5640945" cy="215444"/>
          </a:xfrm>
          <a:prstGeom prst="rect">
            <a:avLst/>
          </a:prstGeom>
          <a:noFill/>
        </p:spPr>
        <p:txBody>
          <a:bodyPr wrap="square" rtlCol="0">
            <a:spAutoFit/>
          </a:bodyPr>
          <a:lstStyle/>
          <a:p>
            <a:r>
              <a:rPr lang="de-CH" sz="800" dirty="0"/>
              <a:t>AVHRR </a:t>
            </a:r>
            <a:r>
              <a:rPr lang="de-CH" sz="800" dirty="0" err="1"/>
              <a:t>receiving</a:t>
            </a:r>
            <a:r>
              <a:rPr lang="de-CH" sz="800" dirty="0"/>
              <a:t> </a:t>
            </a:r>
            <a:r>
              <a:rPr lang="de-CH" sz="800" dirty="0" err="1"/>
              <a:t>stations</a:t>
            </a:r>
            <a:r>
              <a:rPr lang="de-CH" sz="800" dirty="0"/>
              <a:t> </a:t>
            </a:r>
            <a:r>
              <a:rPr lang="de-CH" sz="800" dirty="0" err="1"/>
              <a:t>contributing</a:t>
            </a:r>
            <a:r>
              <a:rPr lang="de-CH" sz="800" dirty="0"/>
              <a:t> </a:t>
            </a:r>
            <a:r>
              <a:rPr lang="de-CH" sz="800" dirty="0" err="1"/>
              <a:t>to</a:t>
            </a:r>
            <a:r>
              <a:rPr lang="de-CH" sz="800" dirty="0"/>
              <a:t> global </a:t>
            </a:r>
            <a:r>
              <a:rPr lang="de-CH" sz="800" dirty="0" err="1"/>
              <a:t>land</a:t>
            </a:r>
            <a:r>
              <a:rPr lang="de-CH" sz="800" dirty="0"/>
              <a:t> 1km AVHRR </a:t>
            </a:r>
            <a:r>
              <a:rPr lang="de-CH" sz="800" dirty="0" err="1"/>
              <a:t>data</a:t>
            </a:r>
            <a:r>
              <a:rPr lang="de-CH" sz="800" dirty="0"/>
              <a:t> </a:t>
            </a:r>
            <a:r>
              <a:rPr lang="de-CH" sz="800" dirty="0" err="1"/>
              <a:t>set</a:t>
            </a:r>
            <a:r>
              <a:rPr lang="de-CH" sz="800" dirty="0"/>
              <a:t>. (https://lta.cr.usgs.gov/1km/hrpt_image)</a:t>
            </a:r>
            <a:endParaRPr lang="en-US" sz="800" dirty="0"/>
          </a:p>
        </p:txBody>
      </p:sp>
    </p:spTree>
    <p:extLst>
      <p:ext uri="{BB962C8B-B14F-4D97-AF65-F5344CB8AC3E}">
        <p14:creationId xmlns:p14="http://schemas.microsoft.com/office/powerpoint/2010/main" val="50602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2828" y="255010"/>
            <a:ext cx="7396162" cy="501650"/>
          </a:xfrm>
        </p:spPr>
        <p:txBody>
          <a:bodyPr/>
          <a:lstStyle/>
          <a:p>
            <a:pPr algn="ctr"/>
            <a:r>
              <a:rPr lang="en-US" sz="2400" dirty="0"/>
              <a:t>Cooperation Activities on AVHRR</a:t>
            </a:r>
          </a:p>
        </p:txBody>
      </p:sp>
      <p:sp>
        <p:nvSpPr>
          <p:cNvPr id="3" name="Inhaltsplatzhalter 2"/>
          <p:cNvSpPr>
            <a:spLocks noGrp="1"/>
          </p:cNvSpPr>
          <p:nvPr>
            <p:ph idx="1"/>
          </p:nvPr>
        </p:nvSpPr>
        <p:spPr>
          <a:xfrm>
            <a:off x="197514" y="1427321"/>
            <a:ext cx="8748972" cy="5182773"/>
          </a:xfrm>
        </p:spPr>
        <p:txBody>
          <a:bodyPr/>
          <a:lstStyle/>
          <a:p>
            <a:pPr marL="0" indent="0">
              <a:buNone/>
            </a:pPr>
            <a:r>
              <a:rPr lang="en-US" sz="2000" kern="1200" dirty="0">
                <a:solidFill>
                  <a:srgbClr val="000000"/>
                </a:solidFill>
                <a:ea typeface="ＭＳ Ｐゴシック" pitchFamily="-106" charset="-128"/>
                <a:cs typeface="+mn-cs"/>
              </a:rPr>
              <a:t>Objectives</a:t>
            </a:r>
          </a:p>
          <a:p>
            <a:pPr marL="457200" indent="-457200">
              <a:buFont typeface="+mj-lt"/>
              <a:buAutoNum type="arabicPeriod"/>
            </a:pPr>
            <a:r>
              <a:rPr lang="en-US" sz="1800" b="0" kern="1200" dirty="0">
                <a:solidFill>
                  <a:srgbClr val="000000"/>
                </a:solidFill>
                <a:ea typeface="ＭＳ Ｐゴシック" pitchFamily="-106" charset="-128"/>
              </a:rPr>
              <a:t>Unfold and make accessible 1km AVHRR data from regional archives (possibly open and free)</a:t>
            </a:r>
          </a:p>
          <a:p>
            <a:pPr marL="457200" indent="-457200">
              <a:buFont typeface="+mj-lt"/>
              <a:buAutoNum type="arabicPeriod"/>
            </a:pPr>
            <a:endParaRPr lang="en-US" sz="1800" b="0" kern="1200" dirty="0">
              <a:solidFill>
                <a:srgbClr val="000000"/>
              </a:solidFill>
              <a:ea typeface="ＭＳ Ｐゴシック" pitchFamily="-106" charset="-128"/>
              <a:cs typeface="+mn-cs"/>
            </a:endParaRPr>
          </a:p>
          <a:p>
            <a:pPr marL="457200" indent="-457200">
              <a:buFont typeface="+mj-lt"/>
              <a:buAutoNum type="arabicPeriod"/>
            </a:pPr>
            <a:r>
              <a:rPr lang="en-US" sz="1800" b="0" kern="1200" dirty="0">
                <a:solidFill>
                  <a:srgbClr val="000000"/>
                </a:solidFill>
                <a:ea typeface="ＭＳ Ｐゴシック" pitchFamily="-106" charset="-128"/>
              </a:rPr>
              <a:t>Transcribe unique data from heritage media</a:t>
            </a:r>
          </a:p>
          <a:p>
            <a:pPr marL="457200" indent="-457200">
              <a:buFont typeface="+mj-lt"/>
              <a:buAutoNum type="arabicPeriod"/>
            </a:pPr>
            <a:endParaRPr lang="en-US" sz="1800" b="0" kern="1200" dirty="0">
              <a:solidFill>
                <a:srgbClr val="000000"/>
              </a:solidFill>
              <a:ea typeface="ＭＳ Ｐゴシック" pitchFamily="-106" charset="-128"/>
              <a:cs typeface="+mn-cs"/>
            </a:endParaRPr>
          </a:p>
          <a:p>
            <a:pPr marL="457200" indent="-457200">
              <a:buFont typeface="+mj-lt"/>
              <a:buAutoNum type="arabicPeriod"/>
            </a:pPr>
            <a:r>
              <a:rPr lang="en-US" sz="1800" b="0" kern="1200" dirty="0">
                <a:solidFill>
                  <a:srgbClr val="000000"/>
                </a:solidFill>
                <a:ea typeface="ＭＳ Ｐゴシック" pitchFamily="-106" charset="-128"/>
                <a:cs typeface="+mn-cs"/>
              </a:rPr>
              <a:t>Identify a common format for AVHRR Level-1b data and pursue (re)processing from AVHRR data owners/holders into the commonly identified format</a:t>
            </a:r>
          </a:p>
          <a:p>
            <a:pPr marL="457200" indent="-457200">
              <a:buFont typeface="+mj-lt"/>
              <a:buAutoNum type="arabicPeriod"/>
            </a:pPr>
            <a:endParaRPr lang="en-US" sz="1800" b="0" kern="1200" dirty="0">
              <a:solidFill>
                <a:srgbClr val="000000"/>
              </a:solidFill>
              <a:ea typeface="ＭＳ Ｐゴシック" pitchFamily="-106" charset="-128"/>
              <a:cs typeface="+mn-cs"/>
            </a:endParaRPr>
          </a:p>
          <a:p>
            <a:pPr marL="457200" indent="-457200">
              <a:buFont typeface="+mj-lt"/>
              <a:buAutoNum type="arabicPeriod"/>
            </a:pPr>
            <a:r>
              <a:rPr lang="en-US" sz="1800" b="0" kern="1200" dirty="0">
                <a:solidFill>
                  <a:srgbClr val="000000"/>
                </a:solidFill>
                <a:ea typeface="ＭＳ Ｐゴシック" pitchFamily="-106" charset="-128"/>
                <a:cs typeface="+mn-cs"/>
              </a:rPr>
              <a:t>Facilitate data access through the WGISS Connected Data Assets Infrastructure</a:t>
            </a:r>
          </a:p>
        </p:txBody>
      </p:sp>
      <p:sp>
        <p:nvSpPr>
          <p:cNvPr id="4" name="Rectangle 3">
            <a:extLst>
              <a:ext uri="{FF2B5EF4-FFF2-40B4-BE49-F238E27FC236}">
                <a16:creationId xmlns:a16="http://schemas.microsoft.com/office/drawing/2014/main" id="{C60A03BF-E45F-B34A-ACE4-C9F4BE228E6C}"/>
              </a:ext>
            </a:extLst>
          </p:cNvPr>
          <p:cNvSpPr/>
          <p:nvPr/>
        </p:nvSpPr>
        <p:spPr>
          <a:xfrm>
            <a:off x="1042828" y="5566894"/>
            <a:ext cx="7058343" cy="369332"/>
          </a:xfrm>
          <a:prstGeom prst="rect">
            <a:avLst/>
          </a:prstGeom>
        </p:spPr>
        <p:txBody>
          <a:bodyPr wrap="none">
            <a:spAutoFit/>
          </a:bodyPr>
          <a:lstStyle/>
          <a:p>
            <a:r>
              <a:rPr lang="en-US" i="1" dirty="0">
                <a:solidFill>
                  <a:srgbClr val="000000"/>
                </a:solidFill>
              </a:rPr>
              <a:t>First Discussion held at WGISS#50 and initial steps/actions defined.</a:t>
            </a:r>
            <a:endParaRPr lang="en-IT" i="1" dirty="0">
              <a:solidFill>
                <a:srgbClr val="000000"/>
              </a:solidFill>
            </a:endParaRPr>
          </a:p>
        </p:txBody>
      </p:sp>
    </p:spTree>
    <p:extLst>
      <p:ext uri="{BB962C8B-B14F-4D97-AF65-F5344CB8AC3E}">
        <p14:creationId xmlns:p14="http://schemas.microsoft.com/office/powerpoint/2010/main" val="354169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367" y="1406043"/>
            <a:ext cx="8681434" cy="5112743"/>
          </a:xfrm>
        </p:spPr>
        <p:txBody>
          <a:bodyPr/>
          <a:lstStyle/>
          <a:p>
            <a:pPr marL="0" indent="0">
              <a:spcBef>
                <a:spcPts val="1200"/>
              </a:spcBef>
              <a:buNone/>
            </a:pPr>
            <a:r>
              <a:rPr lang="en-US" sz="2000" kern="1200" dirty="0">
                <a:solidFill>
                  <a:srgbClr val="000000"/>
                </a:solidFill>
                <a:ea typeface="ＭＳ Ｐゴシック" pitchFamily="-106" charset="-128"/>
              </a:rPr>
              <a:t>GLOBAL</a:t>
            </a:r>
          </a:p>
          <a:p>
            <a:pPr>
              <a:spcBef>
                <a:spcPts val="1200"/>
              </a:spcBef>
            </a:pPr>
            <a:r>
              <a:rPr lang="en-US" sz="1600" b="0" kern="1200" dirty="0">
                <a:solidFill>
                  <a:srgbClr val="000000"/>
                </a:solidFill>
                <a:ea typeface="ＭＳ Ｐゴシック" pitchFamily="-106" charset="-128"/>
              </a:rPr>
              <a:t>NOAA POES AVHRR GAC global archive: 1978 onwards</a:t>
            </a:r>
          </a:p>
          <a:p>
            <a:pPr>
              <a:spcBef>
                <a:spcPts val="1200"/>
              </a:spcBef>
            </a:pPr>
            <a:r>
              <a:rPr lang="en-US" sz="1600" b="0" kern="1200" dirty="0">
                <a:solidFill>
                  <a:srgbClr val="000000"/>
                </a:solidFill>
                <a:ea typeface="ＭＳ Ｐゴシック" pitchFamily="-106" charset="-128"/>
              </a:rPr>
              <a:t>EUMETSAT </a:t>
            </a:r>
            <a:r>
              <a:rPr lang="en-US" sz="1600" b="0" kern="1200" dirty="0" err="1">
                <a:solidFill>
                  <a:srgbClr val="000000"/>
                </a:solidFill>
                <a:ea typeface="ＭＳ Ｐゴシック" pitchFamily="-106" charset="-128"/>
              </a:rPr>
              <a:t>MetOp</a:t>
            </a:r>
            <a:r>
              <a:rPr lang="en-US" sz="1600" b="0" kern="1200" dirty="0">
                <a:solidFill>
                  <a:srgbClr val="000000"/>
                </a:solidFill>
                <a:ea typeface="ＭＳ Ｐゴシック" pitchFamily="-106" charset="-128"/>
              </a:rPr>
              <a:t> AVHRR 1km FRAC global archive: late 2006 onwards</a:t>
            </a:r>
          </a:p>
          <a:p>
            <a:pPr marL="0" indent="0">
              <a:spcBef>
                <a:spcPts val="1200"/>
              </a:spcBef>
              <a:buNone/>
            </a:pPr>
            <a:endParaRPr lang="en-US" sz="2000" kern="1200" dirty="0">
              <a:solidFill>
                <a:srgbClr val="000000"/>
              </a:solidFill>
              <a:ea typeface="ＭＳ Ｐゴシック" pitchFamily="-106" charset="-128"/>
              <a:cs typeface="+mn-cs"/>
            </a:endParaRPr>
          </a:p>
          <a:p>
            <a:pPr marL="0" indent="0">
              <a:spcBef>
                <a:spcPts val="1200"/>
              </a:spcBef>
              <a:buNone/>
            </a:pPr>
            <a:r>
              <a:rPr lang="en-US" sz="2000" kern="1200" dirty="0">
                <a:solidFill>
                  <a:srgbClr val="000000"/>
                </a:solidFill>
                <a:ea typeface="ＭＳ Ｐゴシック" pitchFamily="-106" charset="-128"/>
                <a:cs typeface="+mn-cs"/>
              </a:rPr>
              <a:t>LOCAL</a:t>
            </a:r>
          </a:p>
          <a:p>
            <a:pPr>
              <a:spcBef>
                <a:spcPts val="1200"/>
              </a:spcBef>
            </a:pPr>
            <a:r>
              <a:rPr lang="en-US" sz="1600" kern="1200" dirty="0">
                <a:solidFill>
                  <a:srgbClr val="000000"/>
                </a:solidFill>
                <a:ea typeface="ＭＳ Ｐゴシック" pitchFamily="-106" charset="-128"/>
                <a:cs typeface="+mn-cs"/>
              </a:rPr>
              <a:t>Europe:</a:t>
            </a:r>
            <a:r>
              <a:rPr lang="en-US" sz="1600" b="0" kern="1200" dirty="0">
                <a:solidFill>
                  <a:srgbClr val="000000"/>
                </a:solidFill>
                <a:ea typeface="ＭＳ Ｐゴシック" pitchFamily="-106" charset="-128"/>
                <a:cs typeface="+mn-cs"/>
              </a:rPr>
              <a:t> ESA &amp; University of Bern, STFC CEDA (including Dundee Satellite Receiving Station), </a:t>
            </a:r>
            <a:r>
              <a:rPr lang="en-US" sz="1600" b="0" kern="1200" dirty="0" err="1">
                <a:solidFill>
                  <a:srgbClr val="000000"/>
                </a:solidFill>
                <a:ea typeface="ＭＳ Ｐゴシック" pitchFamily="-106" charset="-128"/>
                <a:cs typeface="+mn-cs"/>
              </a:rPr>
              <a:t>MeteoFrance</a:t>
            </a:r>
            <a:r>
              <a:rPr lang="en-US" sz="1600" b="0" kern="1200" dirty="0">
                <a:solidFill>
                  <a:srgbClr val="000000"/>
                </a:solidFill>
                <a:ea typeface="ＭＳ Ｐゴシック" pitchFamily="-106" charset="-128"/>
                <a:cs typeface="+mn-cs"/>
              </a:rPr>
              <a:t>.</a:t>
            </a:r>
          </a:p>
          <a:p>
            <a:pPr>
              <a:spcBef>
                <a:spcPts val="1200"/>
              </a:spcBef>
            </a:pPr>
            <a:r>
              <a:rPr lang="en-US" sz="1600" kern="1200" dirty="0">
                <a:solidFill>
                  <a:srgbClr val="000000"/>
                </a:solidFill>
                <a:ea typeface="ＭＳ Ｐゴシック" pitchFamily="-106" charset="-128"/>
                <a:cs typeface="+mn-cs"/>
              </a:rPr>
              <a:t>Americas: </a:t>
            </a:r>
            <a:r>
              <a:rPr lang="en-US" sz="1600" b="0" kern="1200" dirty="0">
                <a:solidFill>
                  <a:srgbClr val="000000"/>
                </a:solidFill>
                <a:ea typeface="ＭＳ Ｐゴシック" pitchFamily="-106" charset="-128"/>
                <a:cs typeface="+mn-cs"/>
              </a:rPr>
              <a:t>NOAA and USGS (USA), </a:t>
            </a:r>
            <a:r>
              <a:rPr lang="en-US" sz="1600" b="0" kern="1200" dirty="0">
                <a:solidFill>
                  <a:srgbClr val="000000"/>
                </a:solidFill>
                <a:ea typeface="ＭＳ Ｐゴシック" pitchFamily="-106" charset="-128"/>
              </a:rPr>
              <a:t>NRCan/CCMEO (Canada), </a:t>
            </a:r>
            <a:r>
              <a:rPr lang="en-US" sz="1600" b="0" kern="1200" dirty="0" err="1">
                <a:solidFill>
                  <a:srgbClr val="000000"/>
                </a:solidFill>
                <a:ea typeface="ＭＳ Ｐゴシック" pitchFamily="-106" charset="-128"/>
              </a:rPr>
              <a:t>GiDyC-Servicio</a:t>
            </a:r>
            <a:r>
              <a:rPr lang="en-US" sz="1600" b="0" kern="1200" dirty="0">
                <a:solidFill>
                  <a:srgbClr val="000000"/>
                </a:solidFill>
                <a:ea typeface="ＭＳ Ｐゴシック" pitchFamily="-106" charset="-128"/>
              </a:rPr>
              <a:t> </a:t>
            </a:r>
            <a:r>
              <a:rPr lang="en-US" sz="1600" b="0" kern="1200" dirty="0" err="1">
                <a:solidFill>
                  <a:srgbClr val="000000"/>
                </a:solidFill>
                <a:ea typeface="ＭＳ Ｐゴシック" pitchFamily="-106" charset="-128"/>
              </a:rPr>
              <a:t>Meteorológico</a:t>
            </a:r>
            <a:r>
              <a:rPr lang="en-US" sz="1600" b="0" kern="1200" dirty="0">
                <a:solidFill>
                  <a:srgbClr val="000000"/>
                </a:solidFill>
                <a:ea typeface="ＭＳ Ｐゴシック" pitchFamily="-106" charset="-128"/>
              </a:rPr>
              <a:t> Nacional (Argentina)</a:t>
            </a:r>
          </a:p>
          <a:p>
            <a:pPr>
              <a:spcBef>
                <a:spcPts val="1200"/>
              </a:spcBef>
            </a:pPr>
            <a:r>
              <a:rPr lang="en-US" sz="1600" kern="1200" dirty="0">
                <a:solidFill>
                  <a:srgbClr val="000000"/>
                </a:solidFill>
                <a:ea typeface="ＭＳ Ｐゴシック" pitchFamily="-106" charset="-128"/>
                <a:cs typeface="+mn-cs"/>
              </a:rPr>
              <a:t>Asia:</a:t>
            </a:r>
            <a:r>
              <a:rPr lang="en-US" sz="1600" b="0" kern="1200" dirty="0">
                <a:solidFill>
                  <a:srgbClr val="000000"/>
                </a:solidFill>
                <a:ea typeface="ＭＳ Ｐゴシック" pitchFamily="-106" charset="-128"/>
                <a:cs typeface="+mn-cs"/>
              </a:rPr>
              <a:t> CMA (China), </a:t>
            </a:r>
            <a:r>
              <a:rPr lang="en-US" sz="1600" b="0" dirty="0">
                <a:solidFill>
                  <a:srgbClr val="000000"/>
                </a:solidFill>
              </a:rPr>
              <a:t>IRIM (Mongolia)</a:t>
            </a:r>
            <a:endParaRPr lang="en-US" sz="1600" b="0" kern="1200" dirty="0">
              <a:solidFill>
                <a:srgbClr val="000000"/>
              </a:solidFill>
              <a:ea typeface="ＭＳ Ｐゴシック" pitchFamily="-106" charset="-128"/>
              <a:cs typeface="+mn-cs"/>
            </a:endParaRPr>
          </a:p>
          <a:p>
            <a:pPr>
              <a:spcBef>
                <a:spcPts val="1200"/>
              </a:spcBef>
            </a:pPr>
            <a:r>
              <a:rPr lang="en-US" sz="1600" kern="1200" dirty="0">
                <a:solidFill>
                  <a:srgbClr val="000000"/>
                </a:solidFill>
                <a:ea typeface="ＭＳ Ｐゴシック" pitchFamily="-106" charset="-128"/>
                <a:cs typeface="+mn-cs"/>
              </a:rPr>
              <a:t>Africa:</a:t>
            </a:r>
            <a:r>
              <a:rPr lang="en-US" sz="1600" b="0" kern="1200" dirty="0">
                <a:solidFill>
                  <a:srgbClr val="000000"/>
                </a:solidFill>
                <a:ea typeface="ＭＳ Ｐゴシック" pitchFamily="-106" charset="-128"/>
                <a:cs typeface="+mn-cs"/>
              </a:rPr>
              <a:t> SANSA (South Africa), University of Rome (Kenya)</a:t>
            </a:r>
          </a:p>
          <a:p>
            <a:pPr>
              <a:spcBef>
                <a:spcPts val="1200"/>
              </a:spcBef>
            </a:pPr>
            <a:r>
              <a:rPr lang="en-US" sz="1600" kern="1200" dirty="0">
                <a:solidFill>
                  <a:srgbClr val="000000"/>
                </a:solidFill>
                <a:ea typeface="ＭＳ Ｐゴシック" pitchFamily="-106" charset="-128"/>
                <a:cs typeface="+mn-cs"/>
              </a:rPr>
              <a:t>Australia:</a:t>
            </a:r>
            <a:r>
              <a:rPr lang="en-US" sz="1600" b="0" kern="1200" dirty="0">
                <a:solidFill>
                  <a:srgbClr val="000000"/>
                </a:solidFill>
                <a:ea typeface="ＭＳ Ｐゴシック" pitchFamily="-106" charset="-128"/>
                <a:cs typeface="+mn-cs"/>
              </a:rPr>
              <a:t> CSIRO</a:t>
            </a:r>
          </a:p>
        </p:txBody>
      </p:sp>
      <p:sp>
        <p:nvSpPr>
          <p:cNvPr id="6" name="Rectangle 2">
            <a:extLst>
              <a:ext uri="{FF2B5EF4-FFF2-40B4-BE49-F238E27FC236}">
                <a16:creationId xmlns:a16="http://schemas.microsoft.com/office/drawing/2014/main" id="{E876D29F-9622-9540-B101-B6AF9C6FB0EE}"/>
              </a:ext>
            </a:extLst>
          </p:cNvPr>
          <p:cNvSpPr>
            <a:spLocks noGrp="1" noChangeArrowheads="1"/>
          </p:cNvSpPr>
          <p:nvPr>
            <p:ph type="title"/>
          </p:nvPr>
        </p:nvSpPr>
        <p:spPr>
          <a:xfrm>
            <a:off x="1094712" y="277987"/>
            <a:ext cx="7396162" cy="501650"/>
          </a:xfrm>
        </p:spPr>
        <p:txBody>
          <a:bodyPr/>
          <a:lstStyle/>
          <a:p>
            <a:pPr algn="ctr"/>
            <a:r>
              <a:rPr lang="en-GB" sz="2400" dirty="0"/>
              <a:t>AVHRR 1 Km digital data archives (excerpt)</a:t>
            </a:r>
          </a:p>
        </p:txBody>
      </p:sp>
      <p:sp>
        <p:nvSpPr>
          <p:cNvPr id="7" name="Rectangle 6">
            <a:extLst>
              <a:ext uri="{FF2B5EF4-FFF2-40B4-BE49-F238E27FC236}">
                <a16:creationId xmlns:a16="http://schemas.microsoft.com/office/drawing/2014/main" id="{3D06F044-3FDB-154E-8A19-1444D91D5204}"/>
              </a:ext>
            </a:extLst>
          </p:cNvPr>
          <p:cNvSpPr/>
          <p:nvPr/>
        </p:nvSpPr>
        <p:spPr>
          <a:xfrm>
            <a:off x="6400826" y="5888710"/>
            <a:ext cx="1851789" cy="369332"/>
          </a:xfrm>
          <a:prstGeom prst="rect">
            <a:avLst/>
          </a:prstGeom>
        </p:spPr>
        <p:txBody>
          <a:bodyPr wrap="none">
            <a:spAutoFit/>
          </a:bodyPr>
          <a:lstStyle/>
          <a:p>
            <a:r>
              <a:rPr lang="en-US" dirty="0">
                <a:solidFill>
                  <a:schemeClr val="accent5">
                    <a:lumMod val="50000"/>
                  </a:schemeClr>
                </a:solidFill>
              </a:rPr>
              <a:t>Others missing?</a:t>
            </a:r>
            <a:endParaRPr lang="en-IT" dirty="0">
              <a:solidFill>
                <a:schemeClr val="accent5">
                  <a:lumMod val="50000"/>
                </a:schemeClr>
              </a:solidFill>
            </a:endParaRPr>
          </a:p>
        </p:txBody>
      </p:sp>
    </p:spTree>
    <p:extLst>
      <p:ext uri="{BB962C8B-B14F-4D97-AF65-F5344CB8AC3E}">
        <p14:creationId xmlns:p14="http://schemas.microsoft.com/office/powerpoint/2010/main" val="69040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3822" y="153059"/>
            <a:ext cx="7111241" cy="613172"/>
          </a:xfrm>
        </p:spPr>
        <p:txBody>
          <a:bodyPr/>
          <a:lstStyle/>
          <a:p>
            <a:r>
              <a:rPr lang="en-US" sz="2400" dirty="0"/>
              <a:t>European 1-km AVHRR archive hosted at ESA</a:t>
            </a:r>
          </a:p>
        </p:txBody>
      </p:sp>
      <p:sp>
        <p:nvSpPr>
          <p:cNvPr id="3" name="Textfeld 2"/>
          <p:cNvSpPr txBox="1"/>
          <p:nvPr/>
        </p:nvSpPr>
        <p:spPr>
          <a:xfrm>
            <a:off x="5500184" y="2457624"/>
            <a:ext cx="3437874" cy="4247317"/>
          </a:xfrm>
          <a:prstGeom prst="rect">
            <a:avLst/>
          </a:prstGeom>
          <a:noFill/>
        </p:spPr>
        <p:txBody>
          <a:bodyPr wrap="square" rtlCol="0">
            <a:spAutoFit/>
          </a:bodyPr>
          <a:lstStyle/>
          <a:p>
            <a:pPr marL="285750" indent="-285750">
              <a:buFont typeface="Arial" panose="020B0604020202020204" pitchFamily="34" charset="0"/>
              <a:buChar char="•"/>
            </a:pPr>
            <a:r>
              <a:rPr lang="en-US" sz="1350" dirty="0">
                <a:solidFill>
                  <a:srgbClr val="000000"/>
                </a:solidFill>
              </a:rPr>
              <a:t>Includes data from University of Bern, Dundee Satellite Receiving Station and ESA holdings. </a:t>
            </a:r>
          </a:p>
          <a:p>
            <a:endParaRPr lang="en-US" sz="1350" dirty="0">
              <a:solidFill>
                <a:srgbClr val="000000"/>
              </a:solidFill>
            </a:endParaRPr>
          </a:p>
          <a:p>
            <a:pPr marL="285750" indent="-285750">
              <a:buFont typeface="Arial" panose="020B0604020202020204" pitchFamily="34" charset="0"/>
              <a:buChar char="•"/>
            </a:pPr>
            <a:r>
              <a:rPr lang="en-US" sz="1350" dirty="0">
                <a:solidFill>
                  <a:srgbClr val="000000"/>
                </a:solidFill>
              </a:rPr>
              <a:t>Two-ten overpasses per day.</a:t>
            </a:r>
          </a:p>
          <a:p>
            <a:pPr marL="285750" indent="-285750">
              <a:buFont typeface="Arial" panose="020B0604020202020204" pitchFamily="34" charset="0"/>
              <a:buChar char="•"/>
            </a:pPr>
            <a:endParaRPr lang="en-US" sz="1350" dirty="0">
              <a:solidFill>
                <a:srgbClr val="000000"/>
              </a:solidFill>
            </a:endParaRPr>
          </a:p>
          <a:p>
            <a:pPr marL="285750" indent="-285750">
              <a:buFont typeface="Arial" panose="020B0604020202020204" pitchFamily="34" charset="0"/>
              <a:buChar char="•"/>
            </a:pPr>
            <a:r>
              <a:rPr lang="en-US" sz="1350" dirty="0">
                <a:solidFill>
                  <a:srgbClr val="000000"/>
                </a:solidFill>
              </a:rPr>
              <a:t>Dataset consists of more than </a:t>
            </a:r>
            <a:r>
              <a:rPr lang="en-US" sz="1350" b="1" dirty="0">
                <a:solidFill>
                  <a:srgbClr val="000000"/>
                </a:solidFill>
              </a:rPr>
              <a:t>260.000 data products </a:t>
            </a:r>
            <a:r>
              <a:rPr lang="en-US" sz="1350" dirty="0">
                <a:solidFill>
                  <a:srgbClr val="000000"/>
                </a:solidFill>
              </a:rPr>
              <a:t>harmonized and consolidated through a dedicated ESA project (Heritage Space Programme).</a:t>
            </a:r>
          </a:p>
          <a:p>
            <a:pPr marL="285750" indent="-285750">
              <a:buFont typeface="Arial" panose="020B0604020202020204" pitchFamily="34" charset="0"/>
              <a:buChar char="•"/>
            </a:pPr>
            <a:endParaRPr lang="en-US" sz="1350" dirty="0">
              <a:solidFill>
                <a:srgbClr val="000000"/>
              </a:solidFill>
            </a:endParaRPr>
          </a:p>
          <a:p>
            <a:pPr marL="285750" indent="-285750">
              <a:buFont typeface="Arial" panose="020B0604020202020204" pitchFamily="34" charset="0"/>
              <a:buChar char="•"/>
            </a:pPr>
            <a:r>
              <a:rPr lang="en-US" sz="1350" dirty="0">
                <a:solidFill>
                  <a:srgbClr val="000000"/>
                </a:solidFill>
              </a:rPr>
              <a:t>All accessible </a:t>
            </a:r>
            <a:r>
              <a:rPr lang="en-US" sz="1350" b="1" dirty="0">
                <a:solidFill>
                  <a:srgbClr val="000000"/>
                </a:solidFill>
              </a:rPr>
              <a:t>free of charge via ESA dissemination services.</a:t>
            </a:r>
          </a:p>
          <a:p>
            <a:pPr marL="285750" indent="-285750">
              <a:buFont typeface="Arial" panose="020B0604020202020204" pitchFamily="34" charset="0"/>
              <a:buChar char="•"/>
            </a:pPr>
            <a:endParaRPr lang="en-US" sz="1350" b="1" dirty="0">
              <a:solidFill>
                <a:srgbClr val="000000"/>
              </a:solidFill>
            </a:endParaRPr>
          </a:p>
          <a:p>
            <a:pPr marL="285750" indent="-285750">
              <a:buFont typeface="Arial" panose="020B0604020202020204" pitchFamily="34" charset="0"/>
              <a:buChar char="•"/>
            </a:pPr>
            <a:r>
              <a:rPr lang="en-US" sz="1350" b="1" dirty="0">
                <a:solidFill>
                  <a:srgbClr val="000000"/>
                </a:solidFill>
              </a:rPr>
              <a:t>Archived for unlimited time by ESA.</a:t>
            </a:r>
          </a:p>
          <a:p>
            <a:pPr marL="285750" indent="-285750">
              <a:buFont typeface="Arial" panose="020B0604020202020204" pitchFamily="34" charset="0"/>
              <a:buChar char="•"/>
            </a:pPr>
            <a:endParaRPr lang="en-US" sz="1350" b="1" dirty="0">
              <a:solidFill>
                <a:srgbClr val="000000"/>
              </a:solidFill>
            </a:endParaRPr>
          </a:p>
          <a:p>
            <a:pPr marL="285750" indent="-285750">
              <a:buFont typeface="Arial" panose="020B0604020202020204" pitchFamily="34" charset="0"/>
              <a:buChar char="•"/>
            </a:pPr>
            <a:r>
              <a:rPr lang="en-US" sz="1350" b="1" dirty="0">
                <a:solidFill>
                  <a:srgbClr val="000000"/>
                </a:solidFill>
              </a:rPr>
              <a:t>Processing to Level-1c ongoing.</a:t>
            </a:r>
          </a:p>
          <a:p>
            <a:pPr marL="285750" indent="-285750">
              <a:buFont typeface="Arial" panose="020B0604020202020204" pitchFamily="34" charset="0"/>
              <a:buChar char="•"/>
            </a:pPr>
            <a:endParaRPr lang="en-US" sz="1350" b="1" dirty="0">
              <a:solidFill>
                <a:srgbClr val="000000"/>
              </a:solidFill>
            </a:endParaRPr>
          </a:p>
          <a:p>
            <a:pPr marL="285750" indent="-285750">
              <a:buFont typeface="Arial" panose="020B0604020202020204" pitchFamily="34" charset="0"/>
              <a:buChar char="•"/>
            </a:pPr>
            <a:r>
              <a:rPr lang="en-US" sz="1350" dirty="0">
                <a:solidFill>
                  <a:srgbClr val="000000"/>
                </a:solidFill>
              </a:rPr>
              <a:t>Additional activities being defined for 2023-24</a:t>
            </a:r>
          </a:p>
        </p:txBody>
      </p:sp>
      <p:pic>
        <p:nvPicPr>
          <p:cNvPr id="6" name="Picture 5"/>
          <p:cNvPicPr>
            <a:picLocks noChangeAspect="1"/>
          </p:cNvPicPr>
          <p:nvPr/>
        </p:nvPicPr>
        <p:blipFill>
          <a:blip r:embed="rId2"/>
          <a:stretch>
            <a:fillRect/>
          </a:stretch>
        </p:blipFill>
        <p:spPr>
          <a:xfrm>
            <a:off x="283999" y="2512187"/>
            <a:ext cx="5204964" cy="4246762"/>
          </a:xfrm>
          <a:prstGeom prst="rect">
            <a:avLst/>
          </a:prstGeom>
        </p:spPr>
      </p:pic>
      <p:sp>
        <p:nvSpPr>
          <p:cNvPr id="4" name="TextBox 3">
            <a:extLst>
              <a:ext uri="{FF2B5EF4-FFF2-40B4-BE49-F238E27FC236}">
                <a16:creationId xmlns:a16="http://schemas.microsoft.com/office/drawing/2014/main" id="{F7873171-5ED2-13DA-1F79-65C9FF095F0A}"/>
              </a:ext>
            </a:extLst>
          </p:cNvPr>
          <p:cNvSpPr txBox="1"/>
          <p:nvPr/>
        </p:nvSpPr>
        <p:spPr>
          <a:xfrm>
            <a:off x="111123" y="1384722"/>
            <a:ext cx="8921753" cy="1077218"/>
          </a:xfrm>
          <a:prstGeom prst="rect">
            <a:avLst/>
          </a:prstGeom>
          <a:noFill/>
        </p:spPr>
        <p:txBody>
          <a:bodyPr wrap="square">
            <a:spAutoFit/>
          </a:bodyPr>
          <a:lstStyle/>
          <a:p>
            <a:pPr marL="285750" indent="-285750">
              <a:buFont typeface="Arial" panose="020B0604020202020204" pitchFamily="34" charset="0"/>
              <a:buChar char="•"/>
            </a:pPr>
            <a:r>
              <a:rPr lang="en-GB" sz="1600" b="0" kern="1200" dirty="0">
                <a:solidFill>
                  <a:srgbClr val="000000"/>
                </a:solidFill>
                <a:ea typeface="ＭＳ Ｐゴシック" pitchFamily="-106" charset="-128"/>
                <a:cs typeface="+mn-cs"/>
              </a:rPr>
              <a:t>Europe: Long time series (1981–2021 ongoing) of AVHRR data from different platforms (POES, </a:t>
            </a:r>
            <a:r>
              <a:rPr lang="en-GB" sz="1600" b="0" kern="1200" dirty="0" err="1">
                <a:solidFill>
                  <a:srgbClr val="000000"/>
                </a:solidFill>
                <a:ea typeface="ＭＳ Ｐゴシック" pitchFamily="-106" charset="-128"/>
                <a:cs typeface="+mn-cs"/>
              </a:rPr>
              <a:t>MetOp</a:t>
            </a:r>
            <a:r>
              <a:rPr lang="en-GB" sz="1600" b="0" kern="1200" dirty="0">
                <a:solidFill>
                  <a:srgbClr val="000000"/>
                </a:solidFill>
                <a:ea typeface="ＭＳ Ｐゴシック" pitchFamily="-106" charset="-128"/>
                <a:cs typeface="+mn-cs"/>
              </a:rPr>
              <a:t>)</a:t>
            </a:r>
          </a:p>
          <a:p>
            <a:pPr marL="285750" indent="-285750">
              <a:buFont typeface="Arial" panose="020B0604020202020204" pitchFamily="34" charset="0"/>
              <a:buChar char="•"/>
            </a:pPr>
            <a:r>
              <a:rPr lang="en-US" sz="1600" b="0" kern="1200" dirty="0">
                <a:solidFill>
                  <a:srgbClr val="000000"/>
                </a:solidFill>
                <a:ea typeface="ＭＳ Ｐゴシック" pitchFamily="-106" charset="-128"/>
                <a:cs typeface="+mn-cs"/>
              </a:rPr>
              <a:t>Unique source to retrieve Essential Climate Variables (ECV) to investigate climate change over last 40 </a:t>
            </a:r>
            <a:r>
              <a:rPr lang="en-US" sz="1600" b="0" kern="1200" dirty="0" err="1">
                <a:solidFill>
                  <a:srgbClr val="000000"/>
                </a:solidFill>
                <a:ea typeface="ＭＳ Ｐゴシック" pitchFamily="-106" charset="-128"/>
                <a:cs typeface="+mn-cs"/>
              </a:rPr>
              <a:t>yrs</a:t>
            </a:r>
            <a:endParaRPr lang="en-US" sz="1600" b="0" kern="1200" dirty="0">
              <a:solidFill>
                <a:srgbClr val="000000"/>
              </a:solidFill>
              <a:ea typeface="ＭＳ Ｐゴシック" pitchFamily="-106" charset="-128"/>
              <a:cs typeface="+mn-cs"/>
            </a:endParaRPr>
          </a:p>
        </p:txBody>
      </p:sp>
    </p:spTree>
    <p:extLst>
      <p:ext uri="{BB962C8B-B14F-4D97-AF65-F5344CB8AC3E}">
        <p14:creationId xmlns:p14="http://schemas.microsoft.com/office/powerpoint/2010/main" val="311881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3822" y="153059"/>
            <a:ext cx="7111241" cy="613172"/>
          </a:xfrm>
        </p:spPr>
        <p:txBody>
          <a:bodyPr/>
          <a:lstStyle/>
          <a:p>
            <a:pPr algn="ctr"/>
            <a:r>
              <a:rPr lang="en-US" sz="2400" dirty="0"/>
              <a:t>North America 1-km AVHRR archives</a:t>
            </a:r>
          </a:p>
        </p:txBody>
      </p:sp>
      <p:pic>
        <p:nvPicPr>
          <p:cNvPr id="5" name="Picture 4">
            <a:extLst>
              <a:ext uri="{FF2B5EF4-FFF2-40B4-BE49-F238E27FC236}">
                <a16:creationId xmlns:a16="http://schemas.microsoft.com/office/drawing/2014/main" id="{AEB7B82D-61C5-7D7D-284E-883670834F31}"/>
              </a:ext>
            </a:extLst>
          </p:cNvPr>
          <p:cNvPicPr>
            <a:picLocks noChangeAspect="1"/>
          </p:cNvPicPr>
          <p:nvPr/>
        </p:nvPicPr>
        <p:blipFill>
          <a:blip r:embed="rId2"/>
          <a:stretch>
            <a:fillRect/>
          </a:stretch>
        </p:blipFill>
        <p:spPr>
          <a:xfrm>
            <a:off x="0" y="1320321"/>
            <a:ext cx="6701138" cy="4534070"/>
          </a:xfrm>
          <a:prstGeom prst="rect">
            <a:avLst/>
          </a:prstGeom>
        </p:spPr>
      </p:pic>
      <p:pic>
        <p:nvPicPr>
          <p:cNvPr id="7" name="Picture 6">
            <a:extLst>
              <a:ext uri="{FF2B5EF4-FFF2-40B4-BE49-F238E27FC236}">
                <a16:creationId xmlns:a16="http://schemas.microsoft.com/office/drawing/2014/main" id="{81E821A8-D464-19A2-051B-D43778960E65}"/>
              </a:ext>
            </a:extLst>
          </p:cNvPr>
          <p:cNvPicPr>
            <a:picLocks noChangeAspect="1"/>
          </p:cNvPicPr>
          <p:nvPr/>
        </p:nvPicPr>
        <p:blipFill>
          <a:blip r:embed="rId3"/>
          <a:stretch>
            <a:fillRect/>
          </a:stretch>
        </p:blipFill>
        <p:spPr>
          <a:xfrm>
            <a:off x="2320197" y="3290946"/>
            <a:ext cx="6701138" cy="3413995"/>
          </a:xfrm>
          <a:prstGeom prst="rect">
            <a:avLst/>
          </a:prstGeom>
        </p:spPr>
      </p:pic>
    </p:spTree>
    <p:extLst>
      <p:ext uri="{BB962C8B-B14F-4D97-AF65-F5344CB8AC3E}">
        <p14:creationId xmlns:p14="http://schemas.microsoft.com/office/powerpoint/2010/main" val="106220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2342" y="1487160"/>
            <a:ext cx="8698150" cy="1831226"/>
          </a:xfrm>
        </p:spPr>
        <p:txBody>
          <a:bodyPr/>
          <a:lstStyle/>
          <a:p>
            <a:pPr marL="0" indent="0">
              <a:buNone/>
            </a:pPr>
            <a:r>
              <a:rPr lang="en-US" sz="1800" b="0" kern="1200" dirty="0">
                <a:solidFill>
                  <a:srgbClr val="000000"/>
                </a:solidFill>
                <a:ea typeface="ＭＳ Ｐゴシック" pitchFamily="-106" charset="-128"/>
                <a:cs typeface="+mn-cs"/>
              </a:rPr>
              <a:t>In addition, several hundred heritage media (optical disks, DLTs) with potential unique AVHRR data are available in different places like for example:</a:t>
            </a:r>
          </a:p>
          <a:p>
            <a:pPr lvl="1"/>
            <a:r>
              <a:rPr lang="en-US" sz="1600" b="0" kern="1200" dirty="0">
                <a:solidFill>
                  <a:srgbClr val="000000"/>
                </a:solidFill>
                <a:ea typeface="ＭＳ Ｐゴシック" pitchFamily="-106" charset="-128"/>
                <a:cs typeface="+mn-cs"/>
              </a:rPr>
              <a:t>ESA (Optical Disks)</a:t>
            </a:r>
          </a:p>
          <a:p>
            <a:pPr lvl="1"/>
            <a:r>
              <a:rPr lang="en-US" sz="1600" b="0" kern="1200" dirty="0">
                <a:solidFill>
                  <a:srgbClr val="000000"/>
                </a:solidFill>
                <a:ea typeface="ＭＳ Ｐゴシック" pitchFamily="-106" charset="-128"/>
                <a:cs typeface="+mn-cs"/>
              </a:rPr>
              <a:t>University of Reading (Optical Disks)</a:t>
            </a:r>
          </a:p>
          <a:p>
            <a:pPr lvl="1"/>
            <a:r>
              <a:rPr lang="en-US" sz="1600" b="0" kern="1200" dirty="0">
                <a:solidFill>
                  <a:srgbClr val="000000"/>
                </a:solidFill>
                <a:ea typeface="ＭＳ Ｐゴシック" pitchFamily="-106" charset="-128"/>
                <a:cs typeface="+mn-cs"/>
              </a:rPr>
              <a:t>University of Rome (DLTs)</a:t>
            </a:r>
          </a:p>
          <a:p>
            <a:pPr lvl="1"/>
            <a:r>
              <a:rPr lang="en-US" sz="1600" b="0" kern="1200" dirty="0">
                <a:solidFill>
                  <a:schemeClr val="accent5">
                    <a:lumMod val="50000"/>
                  </a:schemeClr>
                </a:solidFill>
                <a:ea typeface="ＭＳ Ｐゴシック" pitchFamily="-106" charset="-128"/>
                <a:cs typeface="+mn-cs"/>
              </a:rPr>
              <a:t>Others to be added</a:t>
            </a:r>
          </a:p>
        </p:txBody>
      </p:sp>
      <p:sp>
        <p:nvSpPr>
          <p:cNvPr id="6" name="Rectangle 2">
            <a:extLst>
              <a:ext uri="{FF2B5EF4-FFF2-40B4-BE49-F238E27FC236}">
                <a16:creationId xmlns:a16="http://schemas.microsoft.com/office/drawing/2014/main" id="{E876D29F-9622-9540-B101-B6AF9C6FB0EE}"/>
              </a:ext>
            </a:extLst>
          </p:cNvPr>
          <p:cNvSpPr>
            <a:spLocks noGrp="1" noChangeArrowheads="1"/>
          </p:cNvSpPr>
          <p:nvPr>
            <p:ph type="title"/>
          </p:nvPr>
        </p:nvSpPr>
        <p:spPr>
          <a:xfrm>
            <a:off x="757239" y="246868"/>
            <a:ext cx="7396162" cy="501650"/>
          </a:xfrm>
        </p:spPr>
        <p:txBody>
          <a:bodyPr/>
          <a:lstStyle/>
          <a:p>
            <a:pPr algn="ctr"/>
            <a:r>
              <a:rPr lang="en-GB" sz="2400" dirty="0"/>
              <a:t>AVHRR 1 Km media archives (excerpt) </a:t>
            </a:r>
          </a:p>
        </p:txBody>
      </p:sp>
      <p:pic>
        <p:nvPicPr>
          <p:cNvPr id="2" name="Picture 1">
            <a:extLst>
              <a:ext uri="{FF2B5EF4-FFF2-40B4-BE49-F238E27FC236}">
                <a16:creationId xmlns:a16="http://schemas.microsoft.com/office/drawing/2014/main" id="{52BF62C5-5921-2F4D-9DF8-4B3B0B3F0DC7}"/>
              </a:ext>
            </a:extLst>
          </p:cNvPr>
          <p:cNvPicPr>
            <a:picLocks noChangeAspect="1"/>
          </p:cNvPicPr>
          <p:nvPr/>
        </p:nvPicPr>
        <p:blipFill>
          <a:blip r:embed="rId2"/>
          <a:stretch>
            <a:fillRect/>
          </a:stretch>
        </p:blipFill>
        <p:spPr>
          <a:xfrm>
            <a:off x="412955" y="3539614"/>
            <a:ext cx="6740013" cy="3234857"/>
          </a:xfrm>
          <a:prstGeom prst="rect">
            <a:avLst/>
          </a:prstGeom>
        </p:spPr>
      </p:pic>
    </p:spTree>
    <p:extLst>
      <p:ext uri="{BB962C8B-B14F-4D97-AF65-F5344CB8AC3E}">
        <p14:creationId xmlns:p14="http://schemas.microsoft.com/office/powerpoint/2010/main" val="243898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0324" y="188913"/>
            <a:ext cx="7396162" cy="501650"/>
          </a:xfrm>
        </p:spPr>
        <p:txBody>
          <a:bodyPr/>
          <a:lstStyle/>
          <a:p>
            <a:pPr algn="ctr"/>
            <a:r>
              <a:rPr lang="en-US" sz="2400" dirty="0"/>
              <a:t>Cooperation Activities on AVHRR</a:t>
            </a:r>
          </a:p>
        </p:txBody>
      </p:sp>
      <p:sp>
        <p:nvSpPr>
          <p:cNvPr id="3" name="Inhaltsplatzhalter 2"/>
          <p:cNvSpPr>
            <a:spLocks noGrp="1"/>
          </p:cNvSpPr>
          <p:nvPr>
            <p:ph idx="1"/>
          </p:nvPr>
        </p:nvSpPr>
        <p:spPr>
          <a:xfrm>
            <a:off x="197514" y="1353579"/>
            <a:ext cx="8748972" cy="5380944"/>
          </a:xfrm>
        </p:spPr>
        <p:txBody>
          <a:bodyPr/>
          <a:lstStyle/>
          <a:p>
            <a:pPr marL="0" indent="0">
              <a:buNone/>
            </a:pPr>
            <a:r>
              <a:rPr lang="en-US" sz="1600" kern="1200" dirty="0">
                <a:solidFill>
                  <a:srgbClr val="000000"/>
                </a:solidFill>
                <a:ea typeface="ＭＳ Ｐゴシック" pitchFamily="-106" charset="-128"/>
                <a:cs typeface="+mn-cs"/>
              </a:rPr>
              <a:t>Ongoing activities</a:t>
            </a:r>
          </a:p>
          <a:p>
            <a:pPr>
              <a:buFont typeface="+mj-lt"/>
              <a:buAutoNum type="arabicPeriod"/>
            </a:pPr>
            <a:r>
              <a:rPr lang="en-US" sz="1600" b="0" kern="1200" dirty="0">
                <a:solidFill>
                  <a:srgbClr val="000000"/>
                </a:solidFill>
                <a:ea typeface="ＭＳ Ｐゴシック" pitchFamily="-106" charset="-128"/>
                <a:cs typeface="+mn-cs"/>
              </a:rPr>
              <a:t>Build an inventory of existing national/regional HRPT and LAC data archives:</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Version 1 updated with feedback received from few people: </a:t>
            </a:r>
            <a:r>
              <a:rPr lang="en-US" sz="1400" i="1" kern="1200" dirty="0">
                <a:solidFill>
                  <a:srgbClr val="FFC000"/>
                </a:solidFill>
                <a:ea typeface="ＭＳ Ｐゴシック" pitchFamily="-106" charset="-128"/>
                <a:cs typeface="+mn-cs"/>
                <a:sym typeface="Wingdings" pitchFamily="2" charset="2"/>
              </a:rPr>
              <a:t>more inputs needed – please help in compiling V2 (expected by end December 2022)</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High Priority Datasets identified (for further action): Africa (SANSA) and (University of Rome / ASI), Australia (CSIRO), South America (</a:t>
            </a:r>
            <a:r>
              <a:rPr lang="en-US" sz="1400" b="0" dirty="0" err="1">
                <a:solidFill>
                  <a:srgbClr val="000000"/>
                </a:solidFill>
              </a:rPr>
              <a:t>GiDyC-Servicio</a:t>
            </a:r>
            <a:r>
              <a:rPr lang="en-US" sz="1400" b="0" dirty="0">
                <a:solidFill>
                  <a:srgbClr val="000000"/>
                </a:solidFill>
              </a:rPr>
              <a:t> </a:t>
            </a:r>
            <a:r>
              <a:rPr lang="en-US" sz="1400" b="0" dirty="0" err="1">
                <a:solidFill>
                  <a:srgbClr val="000000"/>
                </a:solidFill>
              </a:rPr>
              <a:t>Meteorológico</a:t>
            </a:r>
            <a:r>
              <a:rPr lang="en-US" sz="1400" b="0" dirty="0">
                <a:solidFill>
                  <a:srgbClr val="000000"/>
                </a:solidFill>
              </a:rPr>
              <a:t> Nacional </a:t>
            </a:r>
            <a:r>
              <a:rPr lang="en-US" sz="1400" b="0" kern="1200" dirty="0">
                <a:solidFill>
                  <a:srgbClr val="000000"/>
                </a:solidFill>
                <a:ea typeface="ＭＳ Ｐゴシック" pitchFamily="-106" charset="-128"/>
                <a:cs typeface="+mn-cs"/>
                <a:sym typeface="Wingdings" pitchFamily="2" charset="2"/>
              </a:rPr>
              <a:t>Argentina):</a:t>
            </a:r>
            <a:r>
              <a:rPr lang="en-US" sz="1400" b="0" i="1" kern="1200" dirty="0">
                <a:solidFill>
                  <a:schemeClr val="accent2">
                    <a:lumMod val="60000"/>
                    <a:lumOff val="40000"/>
                  </a:schemeClr>
                </a:solidFill>
                <a:ea typeface="ＭＳ Ｐゴシック" pitchFamily="-106" charset="-128"/>
                <a:cs typeface="+mn-cs"/>
                <a:sym typeface="Wingdings" pitchFamily="2" charset="2"/>
              </a:rPr>
              <a:t> </a:t>
            </a:r>
            <a:r>
              <a:rPr lang="en-US" sz="1400" i="1" kern="1200" dirty="0">
                <a:solidFill>
                  <a:schemeClr val="accent2">
                    <a:lumMod val="60000"/>
                    <a:lumOff val="40000"/>
                  </a:schemeClr>
                </a:solidFill>
                <a:ea typeface="ＭＳ Ｐゴシック" pitchFamily="-106" charset="-128"/>
                <a:cs typeface="+mn-cs"/>
                <a:sym typeface="Wingdings" pitchFamily="2" charset="2"/>
              </a:rPr>
              <a:t>will seek for more info and contact relevant people in these organizations to discuss way forward</a:t>
            </a:r>
            <a:endParaRPr lang="en-US" sz="1400" b="0" kern="1200" dirty="0">
              <a:solidFill>
                <a:srgbClr val="000000"/>
              </a:solidFill>
              <a:ea typeface="ＭＳ Ｐゴシック" pitchFamily="-106" charset="-128"/>
              <a:cs typeface="+mn-cs"/>
            </a:endParaRPr>
          </a:p>
          <a:p>
            <a:pPr>
              <a:buFont typeface="+mj-lt"/>
              <a:buAutoNum type="arabicPeriod"/>
            </a:pPr>
            <a:endParaRPr lang="en-US" sz="500" b="0" kern="1200" dirty="0">
              <a:solidFill>
                <a:srgbClr val="000000"/>
              </a:solidFill>
              <a:ea typeface="ＭＳ Ｐゴシック" pitchFamily="-106" charset="-128"/>
              <a:cs typeface="+mn-cs"/>
            </a:endParaRPr>
          </a:p>
          <a:p>
            <a:pPr>
              <a:buFont typeface="+mj-lt"/>
              <a:buAutoNum type="arabicPeriod"/>
            </a:pPr>
            <a:r>
              <a:rPr lang="en-US" sz="1600" b="0" kern="1200" dirty="0">
                <a:solidFill>
                  <a:srgbClr val="000000"/>
                </a:solidFill>
                <a:ea typeface="ＭＳ Ｐゴシック" pitchFamily="-106" charset="-128"/>
                <a:cs typeface="+mn-cs"/>
              </a:rPr>
              <a:t>Provide AVHRR points of contact and stakeholders with the AVHRR Dataset Consolidation Procedure and Processing Format used in the European consolidation project run at ESA. Collect feedback and discuss possibility to have a common/</a:t>
            </a:r>
            <a:r>
              <a:rPr lang="en-US" sz="1600" b="0" kern="1200" dirty="0" err="1">
                <a:solidFill>
                  <a:srgbClr val="000000"/>
                </a:solidFill>
                <a:ea typeface="ＭＳ Ｐゴシック" pitchFamily="-106" charset="-128"/>
                <a:cs typeface="+mn-cs"/>
              </a:rPr>
              <a:t>harmonised</a:t>
            </a:r>
            <a:r>
              <a:rPr lang="en-US" sz="1600" b="0" kern="1200" dirty="0">
                <a:solidFill>
                  <a:srgbClr val="000000"/>
                </a:solidFill>
                <a:ea typeface="ＭＳ Ｐゴシック" pitchFamily="-106" charset="-128"/>
                <a:cs typeface="+mn-cs"/>
              </a:rPr>
              <a:t> format.</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To be started after inventory completion</a:t>
            </a:r>
          </a:p>
          <a:p>
            <a:pPr>
              <a:buFont typeface="+mj-lt"/>
              <a:buAutoNum type="arabicPeriod"/>
            </a:pPr>
            <a:endParaRPr lang="en-US" sz="500" b="0" kern="1200" dirty="0">
              <a:solidFill>
                <a:srgbClr val="000000"/>
              </a:solidFill>
              <a:ea typeface="ＭＳ Ｐゴシック" pitchFamily="-106" charset="-128"/>
              <a:cs typeface="+mn-cs"/>
            </a:endParaRPr>
          </a:p>
          <a:p>
            <a:pPr>
              <a:buFont typeface="+mj-lt"/>
              <a:buAutoNum type="arabicPeriod"/>
            </a:pPr>
            <a:r>
              <a:rPr lang="en-US" sz="1600" b="0" kern="1200" dirty="0">
                <a:solidFill>
                  <a:srgbClr val="000000"/>
                </a:solidFill>
                <a:ea typeface="ＭＳ Ｐゴシック" pitchFamily="-106" charset="-128"/>
                <a:cs typeface="+mn-cs"/>
              </a:rPr>
              <a:t>Identify high priority heritage media to be transcribed and identify transcription approaches/opportunities</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Pilot activity started by ESA with Memnon (Sony Europe) to assess feasibility of transcribing three types of Optical Disks containing unique AVHRR data: </a:t>
            </a:r>
            <a:r>
              <a:rPr lang="en-US" sz="1400" i="1" kern="1200" dirty="0">
                <a:solidFill>
                  <a:srgbClr val="00B050"/>
                </a:solidFill>
                <a:ea typeface="ＭＳ Ｐゴシック" pitchFamily="-106" charset="-128"/>
                <a:cs typeface="+mn-cs"/>
                <a:sym typeface="Wingdings" pitchFamily="2" charset="2"/>
              </a:rPr>
              <a:t>successful transcription of the provided samples; </a:t>
            </a:r>
            <a:r>
              <a:rPr lang="en-US" sz="1400" i="1" kern="1200" dirty="0">
                <a:solidFill>
                  <a:srgbClr val="FFC000"/>
                </a:solidFill>
                <a:ea typeface="ＭＳ Ｐゴシック" pitchFamily="-106" charset="-128"/>
                <a:cs typeface="+mn-cs"/>
                <a:sym typeface="Wingdings" pitchFamily="2" charset="2"/>
              </a:rPr>
              <a:t>full transcription of 300 disks from UK university of Reading plus additional available at ESA will be attempted in 2023.</a:t>
            </a:r>
            <a:endParaRPr lang="en-US" sz="1400" i="1" kern="1200" dirty="0">
              <a:solidFill>
                <a:srgbClr val="00B050"/>
              </a:solidFill>
              <a:ea typeface="ＭＳ Ｐゴシック" pitchFamily="-106" charset="-128"/>
              <a:cs typeface="+mn-cs"/>
              <a:sym typeface="Wingdings" pitchFamily="2" charset="2"/>
            </a:endParaRPr>
          </a:p>
          <a:p>
            <a:pPr lvl="1">
              <a:buFont typeface="Wingdings" pitchFamily="2" charset="2"/>
              <a:buChar char="à"/>
            </a:pPr>
            <a:endParaRPr lang="en-US" sz="500" b="0" kern="1200" dirty="0">
              <a:solidFill>
                <a:srgbClr val="000000"/>
              </a:solidFill>
              <a:ea typeface="ＭＳ Ｐゴシック" pitchFamily="-106" charset="-128"/>
              <a:cs typeface="+mn-cs"/>
              <a:sym typeface="Wingdings" pitchFamily="2" charset="2"/>
            </a:endParaRPr>
          </a:p>
          <a:p>
            <a:pPr>
              <a:buFont typeface="+mj-lt"/>
              <a:buAutoNum type="arabicPeriod"/>
            </a:pPr>
            <a:r>
              <a:rPr lang="en-US" sz="1600" b="0" kern="1200" dirty="0">
                <a:solidFill>
                  <a:srgbClr val="000000"/>
                </a:solidFill>
                <a:ea typeface="ＭＳ Ｐゴシック" pitchFamily="-106" charset="-128"/>
                <a:cs typeface="+mn-cs"/>
              </a:rPr>
              <a:t>Check status of Discoverability of AVHRR datasets worldwide and pursue common entry point through WGISS CDA infrastructure</a:t>
            </a:r>
          </a:p>
          <a:p>
            <a:pPr lvl="1">
              <a:buFont typeface="Wingdings" pitchFamily="2" charset="2"/>
              <a:buChar char="à"/>
            </a:pPr>
            <a:r>
              <a:rPr lang="en-US" sz="1400" b="0" kern="1200" dirty="0">
                <a:solidFill>
                  <a:srgbClr val="000000"/>
                </a:solidFill>
                <a:ea typeface="ＭＳ Ｐゴシック" pitchFamily="-106" charset="-128"/>
                <a:cs typeface="+mn-cs"/>
                <a:sym typeface="Wingdings" pitchFamily="2" charset="2"/>
              </a:rPr>
              <a:t>To be started after inventory completion</a:t>
            </a:r>
            <a:r>
              <a:rPr lang="en-US" sz="1600" b="0" kern="1200" dirty="0">
                <a:solidFill>
                  <a:srgbClr val="000000"/>
                </a:solidFill>
                <a:ea typeface="ＭＳ Ｐゴシック" pitchFamily="-106" charset="-128"/>
                <a:cs typeface="+mn-cs"/>
              </a:rPr>
              <a:t>    </a:t>
            </a:r>
          </a:p>
        </p:txBody>
      </p:sp>
    </p:spTree>
    <p:extLst>
      <p:ext uri="{BB962C8B-B14F-4D97-AF65-F5344CB8AC3E}">
        <p14:creationId xmlns:p14="http://schemas.microsoft.com/office/powerpoint/2010/main" val="4162314309"/>
      </p:ext>
    </p:extLst>
  </p:cSld>
  <p:clrMapOvr>
    <a:masterClrMapping/>
  </p:clrMapOvr>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416</TotalTime>
  <Words>1642</Words>
  <Application>Microsoft Macintosh PowerPoint</Application>
  <PresentationFormat>On-screen Show (4:3)</PresentationFormat>
  <Paragraphs>154</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Courier New</vt:lpstr>
      <vt:lpstr>Droid Serif</vt:lpstr>
      <vt:lpstr>Tahoma</vt:lpstr>
      <vt:lpstr>Wingdings</vt:lpstr>
      <vt:lpstr>4_EUM_template_v03</vt:lpstr>
      <vt:lpstr>AVHRR International Cooperation Activities and Partners</vt:lpstr>
      <vt:lpstr>Executive Summary</vt:lpstr>
      <vt:lpstr>1km AVHRR dataset: a unique asset</vt:lpstr>
      <vt:lpstr>Cooperation Activities on AVHRR</vt:lpstr>
      <vt:lpstr>AVHRR 1 Km digital data archives (excerpt)</vt:lpstr>
      <vt:lpstr>European 1-km AVHRR archive hosted at ESA</vt:lpstr>
      <vt:lpstr>North America 1-km AVHRR archives</vt:lpstr>
      <vt:lpstr>AVHRR 1 Km media archives (excerpt) </vt:lpstr>
      <vt:lpstr>Cooperation Activities on AVHRR</vt:lpstr>
      <vt:lpstr>Back-up Slides – Initial List of Regional Archives</vt:lpstr>
      <vt:lpstr>Canada – NRCan/CCMEO</vt:lpstr>
      <vt:lpstr>Australia - CSIRO</vt:lpstr>
      <vt:lpstr>China - CMA</vt:lpstr>
      <vt:lpstr>GiDyC-Servicio Meteorológico Nacional, Buenos Aires, Argentina</vt:lpstr>
      <vt:lpstr>Ulaanbatar, Mongolia</vt:lpstr>
      <vt:lpstr>South Africa, Hartebeesthoek Kenya, Malindi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Mirko Albani</cp:lastModifiedBy>
  <cp:revision>1043</cp:revision>
  <dcterms:created xsi:type="dcterms:W3CDTF">2012-08-31T01:11:17Z</dcterms:created>
  <dcterms:modified xsi:type="dcterms:W3CDTF">2022-10-04T01:50:17Z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2021-04-15T14:06:54Z</vt:lpwstr>
  </property>
  <property fmtid="{D5CDD505-2E9C-101B-9397-08002B2CF9AE}" pid="4" name="MSIP_Label_3976fa30-1907-4356-8241-62ea5e1c0256_Method">
    <vt:lpwstr>Privileged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d6cb8605-2bc4-4f74-8386-f4af8d4b7bca</vt:lpwstr>
  </property>
  <property fmtid="{D5CDD505-2E9C-101B-9397-08002B2CF9AE}" pid="8" name="MSIP_Label_3976fa30-1907-4356-8241-62ea5e1c0256_ContentBits">
    <vt:lpwstr>0</vt:lpwstr>
  </property>
</Properties>
</file>