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9"/>
  </p:notesMasterIdLst>
  <p:sldIdLst>
    <p:sldId id="256" r:id="rId2"/>
    <p:sldId id="808" r:id="rId3"/>
    <p:sldId id="812" r:id="rId4"/>
    <p:sldId id="824" r:id="rId5"/>
    <p:sldId id="802" r:id="rId6"/>
    <p:sldId id="813" r:id="rId7"/>
    <p:sldId id="814" r:id="rId8"/>
    <p:sldId id="815" r:id="rId9"/>
    <p:sldId id="816" r:id="rId10"/>
    <p:sldId id="825" r:id="rId11"/>
    <p:sldId id="817" r:id="rId12"/>
    <p:sldId id="819" r:id="rId13"/>
    <p:sldId id="820" r:id="rId14"/>
    <p:sldId id="818" r:id="rId15"/>
    <p:sldId id="821" r:id="rId16"/>
    <p:sldId id="822" r:id="rId17"/>
    <p:sldId id="823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60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4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81" y="198867"/>
            <a:ext cx="5872784" cy="574516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04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400" dirty="0"/>
              <a:t>WGISS-54 -  </a:t>
            </a:r>
            <a:r>
              <a:rPr lang="en-US" sz="4400" dirty="0"/>
              <a:t>WGISS DSIG Best Practices Refreshment</a:t>
            </a:r>
            <a:endParaRPr sz="4400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656220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I.Maggio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Rhea GROUP for ESA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ID: 2022.10.</a:t>
            </a:r>
            <a:r>
              <a:rPr lang="en-GB" sz="1800" b="1" dirty="0">
                <a:solidFill>
                  <a:schemeClr val="accent1"/>
                </a:solidFill>
              </a:rPr>
              <a:t>04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_11.45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WGISS-54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Tokyo, Japan (JAXA)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3-7 </a:t>
            </a:r>
            <a:r>
              <a:rPr lang="en-GB" sz="1800" b="1" dirty="0">
                <a:solidFill>
                  <a:schemeClr val="accent1"/>
                </a:solidFill>
              </a:rPr>
              <a:t>Octo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ber 2022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F492-F3C3-1042-B3F7-E57E50D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5" y="135312"/>
            <a:ext cx="10343107" cy="666975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CEOS Persistent Identifier Best Practices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D9A668-E4E8-A69F-EF10-57D50427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0DD8EDD-1957-D466-2A0C-61BAF6E13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54475"/>
              </p:ext>
            </p:extLst>
          </p:nvPr>
        </p:nvGraphicFramePr>
        <p:xfrm>
          <a:off x="152563" y="1554383"/>
          <a:ext cx="3673100" cy="411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124680" imgH="6867360" progId="PBrush">
                  <p:embed/>
                </p:oleObj>
              </mc:Choice>
              <mc:Fallback>
                <p:oleObj name="Bitmap Image" r:id="rId2" imgW="6124680" imgH="6867360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0DD8EDD-1957-D466-2A0C-61BAF6E136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563" y="1554383"/>
                        <a:ext cx="3673100" cy="411836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CAB456D-DA9B-3F3C-39A4-8A982BD6C321}"/>
              </a:ext>
            </a:extLst>
          </p:cNvPr>
          <p:cNvSpPr txBox="1"/>
          <p:nvPr/>
        </p:nvSpPr>
        <p:spPr>
          <a:xfrm>
            <a:off x="3825663" y="1185257"/>
            <a:ext cx="83663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+mn-lt"/>
              </a:rPr>
              <a:t>On Landing Page following the statement of Best Practices for DOI Landing Pages from </a:t>
            </a:r>
            <a:r>
              <a:rPr lang="en-GB" sz="2000" dirty="0" err="1">
                <a:latin typeface="+mn-lt"/>
              </a:rPr>
              <a:t>Datacite</a:t>
            </a:r>
            <a:r>
              <a:rPr lang="en-GB" sz="2000" dirty="0">
                <a:latin typeface="+mn-lt"/>
              </a:rPr>
              <a:t> (https://support.datacite.org/docs/landing-pages)</a:t>
            </a:r>
            <a:endParaRPr lang="en-US" sz="2000" dirty="0">
              <a:latin typeface="+mn-lt"/>
            </a:endParaRPr>
          </a:p>
          <a:p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29A81B2-8AB6-9853-007E-01AA23DFDE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000506"/>
              </p:ext>
            </p:extLst>
          </p:nvPr>
        </p:nvGraphicFramePr>
        <p:xfrm>
          <a:off x="5479085" y="2429999"/>
          <a:ext cx="5085779" cy="3454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7781760" imgH="5286240" progId="PBrush">
                  <p:embed/>
                </p:oleObj>
              </mc:Choice>
              <mc:Fallback>
                <p:oleObj name="Bitmap Image" r:id="rId4" imgW="7781760" imgH="52862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9085" y="2429999"/>
                        <a:ext cx="5085779" cy="3454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83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F492-F3C3-1042-B3F7-E57E50D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" y="135312"/>
            <a:ext cx="9432646" cy="666975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Generic Earth Observation Data Set Consolidation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D9A668-E4E8-A69F-EF10-57D50427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96B7758-FA57-34E4-3EB6-E7C118BEC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357875"/>
              </p:ext>
            </p:extLst>
          </p:nvPr>
        </p:nvGraphicFramePr>
        <p:xfrm>
          <a:off x="346056" y="1270360"/>
          <a:ext cx="4365546" cy="4896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429240" imgH="7210440" progId="PBrush">
                  <p:embed/>
                </p:oleObj>
              </mc:Choice>
              <mc:Fallback>
                <p:oleObj name="Bitmap Image" r:id="rId2" imgW="6429240" imgH="72104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6056" y="1270360"/>
                        <a:ext cx="4365546" cy="4896354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6C86ABE-9A3D-2BE1-6F17-359648C43D20}"/>
              </a:ext>
            </a:extLst>
          </p:cNvPr>
          <p:cNvSpPr txBox="1"/>
          <p:nvPr/>
        </p:nvSpPr>
        <p:spPr>
          <a:xfrm>
            <a:off x="4840941" y="2226833"/>
            <a:ext cx="294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changes identified</a:t>
            </a:r>
          </a:p>
        </p:txBody>
      </p:sp>
    </p:spTree>
    <p:extLst>
      <p:ext uri="{BB962C8B-B14F-4D97-AF65-F5344CB8AC3E}">
        <p14:creationId xmlns:p14="http://schemas.microsoft.com/office/powerpoint/2010/main" val="114733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F492-F3C3-1042-B3F7-E57E50D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" y="135312"/>
            <a:ext cx="9432646" cy="666975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Long term Preservation of EO: Preservation Workflow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D9A668-E4E8-A69F-EF10-57D50427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28D3B3D-3F45-F868-9CD9-27E53B277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243924"/>
              </p:ext>
            </p:extLst>
          </p:nvPr>
        </p:nvGraphicFramePr>
        <p:xfrm>
          <a:off x="258310" y="1213990"/>
          <a:ext cx="4072288" cy="49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762520" imgH="7000920" progId="PBrush">
                  <p:embed/>
                </p:oleObj>
              </mc:Choice>
              <mc:Fallback>
                <p:oleObj name="Bitmap Image" r:id="rId2" imgW="5762520" imgH="7000920" progId="PBrus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28D3B3D-3F45-F868-9CD9-27E53B2776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8310" y="1213990"/>
                        <a:ext cx="4072288" cy="494792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9EB9D37-5B8B-CE41-55BA-8BAB0D7FF242}"/>
              </a:ext>
            </a:extLst>
          </p:cNvPr>
          <p:cNvSpPr txBox="1"/>
          <p:nvPr/>
        </p:nvSpPr>
        <p:spPr>
          <a:xfrm>
            <a:off x="4647304" y="1904104"/>
            <a:ext cx="6745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contains all detailed tasks of the Reference Model White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document needs a refreshment in terms of terminology and a verification of the links inside</a:t>
            </a:r>
          </a:p>
        </p:txBody>
      </p:sp>
    </p:spTree>
    <p:extLst>
      <p:ext uri="{BB962C8B-B14F-4D97-AF65-F5344CB8AC3E}">
        <p14:creationId xmlns:p14="http://schemas.microsoft.com/office/powerpoint/2010/main" val="254899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F492-F3C3-1042-B3F7-E57E50D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" y="135312"/>
            <a:ext cx="9432646" cy="666975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Long term Preservation of EO: Glossary of Acronyms and Terms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D9A668-E4E8-A69F-EF10-57D50427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42D9116-7129-E41E-A4F4-2A756B1F9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361352"/>
              </p:ext>
            </p:extLst>
          </p:nvPr>
        </p:nvGraphicFramePr>
        <p:xfrm>
          <a:off x="413088" y="1190426"/>
          <a:ext cx="5013783" cy="486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838840" imgH="5667480" progId="PBrush">
                  <p:embed/>
                </p:oleObj>
              </mc:Choice>
              <mc:Fallback>
                <p:oleObj name="Bitmap Image" r:id="rId2" imgW="5838840" imgH="56674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3088" y="1190426"/>
                        <a:ext cx="5013783" cy="486656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35DBC2-8F0E-F5D9-5240-2B9CD3118474}"/>
              </a:ext>
            </a:extLst>
          </p:cNvPr>
          <p:cNvSpPr txBox="1"/>
          <p:nvPr/>
        </p:nvSpPr>
        <p:spPr>
          <a:xfrm>
            <a:off x="5529431" y="1893346"/>
            <a:ext cx="6347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One of the starting point for the CEOS online Dictionary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 we want to be aligned with respect to the CEOS online Dictionary? Or it will be superseded by the CEOS online Dictionary?</a:t>
            </a:r>
          </a:p>
        </p:txBody>
      </p:sp>
    </p:spTree>
    <p:extLst>
      <p:ext uri="{BB962C8B-B14F-4D97-AF65-F5344CB8AC3E}">
        <p14:creationId xmlns:p14="http://schemas.microsoft.com/office/powerpoint/2010/main" val="1110110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F492-F3C3-1042-B3F7-E57E50D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" y="135312"/>
            <a:ext cx="9432646" cy="666975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CEOS Technical Content and Associated Information Preservation Best Practices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D9A668-E4E8-A69F-EF10-57D50427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8A352C9-5843-7F51-DBF9-6DEE9C092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517322"/>
              </p:ext>
            </p:extLst>
          </p:nvPr>
        </p:nvGraphicFramePr>
        <p:xfrm>
          <a:off x="89647" y="1378266"/>
          <a:ext cx="4281187" cy="4101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353280" imgH="6086520" progId="PBrush">
                  <p:embed/>
                </p:oleObj>
              </mc:Choice>
              <mc:Fallback>
                <p:oleObj name="Bitmap Image" r:id="rId2" imgW="6353280" imgH="60865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647" y="1378266"/>
                        <a:ext cx="4281187" cy="4101467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A2E4BBC-574D-EFF4-9E36-75A7BD5B6093}"/>
              </a:ext>
            </a:extLst>
          </p:cNvPr>
          <p:cNvSpPr txBox="1"/>
          <p:nvPr/>
        </p:nvSpPr>
        <p:spPr>
          <a:xfrm>
            <a:off x="4650935" y="1095768"/>
            <a:ext cx="74514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Few formats for long term preservation of associated information (e.g. email, presentation, images, video, etc.) should be updated considering new trends and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Proposal for separation of the Associated information BP and SW preservation annex that can be considered as a technical white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SW preservation white paper could be focused and updated with new technical solutions (e.g. Virtual Machine vs Containers)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5BE19-4563-A6DD-E612-33E502759727}"/>
              </a:ext>
            </a:extLst>
          </p:cNvPr>
          <p:cNvSpPr txBox="1"/>
          <p:nvPr/>
        </p:nvSpPr>
        <p:spPr>
          <a:xfrm>
            <a:off x="5215738" y="3958090"/>
            <a:ext cx="628308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Draft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of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Potential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PT" sz="1200" b="1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Long </a:t>
            </a:r>
            <a:r>
              <a:rPr lang="pt-PT" sz="1200" b="1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Term</a:t>
            </a:r>
            <a:r>
              <a:rPr lang="pt-PT" sz="1200" b="1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Software </a:t>
            </a:r>
            <a:r>
              <a:rPr lang="pt-PT" sz="1200" b="1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Preservation</a:t>
            </a:r>
            <a:r>
              <a:rPr lang="pt-PT" sz="1200" b="1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White </a:t>
            </a:r>
            <a:r>
              <a:rPr lang="pt-PT" sz="1200" b="1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Paper</a:t>
            </a:r>
            <a:endParaRPr lang="pt-PT" sz="1200" b="1" kern="1200" dirty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PT" sz="1200" i="1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Table</a:t>
            </a:r>
            <a:r>
              <a:rPr lang="pt-PT" sz="1200" i="1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PT" sz="1200" i="1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of</a:t>
            </a:r>
            <a:r>
              <a:rPr lang="pt-PT" sz="1200" i="1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PT" sz="1200" i="1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Contents</a:t>
            </a:r>
            <a:r>
              <a:rPr lang="pt-PT" sz="1200" i="1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:</a:t>
            </a:r>
          </a:p>
          <a:p>
            <a:pPr marL="1067076" lvl="1" indent="-28575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Introduction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to SW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Preservation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and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State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of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The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Art</a:t>
            </a:r>
            <a:r>
              <a:rPr lang="en-GB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endParaRPr lang="pt-PT" sz="1200" kern="1200" dirty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  <a:p>
            <a:pPr marL="1067076" lvl="1" indent="-28575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Existing projects and Space actors involved</a:t>
            </a:r>
          </a:p>
          <a:p>
            <a:pPr marL="1067076" lvl="1" indent="-28575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Techniques for Long Term Software Preservation</a:t>
            </a:r>
          </a:p>
          <a:p>
            <a:pPr marL="1700671" lvl="2" indent="-34290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Storage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,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Retrieval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,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Reconstruction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, Replay</a:t>
            </a:r>
          </a:p>
          <a:p>
            <a:pPr marL="1700671" lvl="2" indent="-34290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Salvaging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,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Virtualization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,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Emulation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,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Migration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,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Containerization</a:t>
            </a:r>
            <a:endParaRPr lang="pt-PT" sz="1200" kern="1200" dirty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  <a:p>
            <a:pPr marL="1124226" lvl="1" indent="-34290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Formats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and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preservation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of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source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code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,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binaries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and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compilers</a:t>
            </a:r>
            <a:endParaRPr lang="pt-PT" sz="1200" kern="1200" dirty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  <a:p>
            <a:pPr marL="1124226" lvl="1" indent="-342900"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Persistent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identifiers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for software </a:t>
            </a:r>
            <a:r>
              <a:rPr lang="pt-PT" sz="1200" kern="1200" dirty="0" err="1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preservation</a:t>
            </a:r>
            <a:r>
              <a:rPr lang="pt-PT" sz="12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(e.g. DOI)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DE" sz="1200" kern="1200" dirty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38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F492-F3C3-1042-B3F7-E57E50D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" y="135312"/>
            <a:ext cx="9432646" cy="666975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Measuring Earth Observation Data Usage Best Practices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D9A668-E4E8-A69F-EF10-57D50427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647CB9C-F2D2-4A9D-2631-4ABAABD47A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257387"/>
              </p:ext>
            </p:extLst>
          </p:nvPr>
        </p:nvGraphicFramePr>
        <p:xfrm>
          <a:off x="346056" y="1173340"/>
          <a:ext cx="4063388" cy="451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048360" imgH="6715080" progId="PBrush">
                  <p:embed/>
                </p:oleObj>
              </mc:Choice>
              <mc:Fallback>
                <p:oleObj name="Bitmap Image" r:id="rId2" imgW="6048360" imgH="67150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6056" y="1173340"/>
                        <a:ext cx="4063388" cy="451132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9BFFD2-8C30-AB1D-EB7F-E4EB25A02324}"/>
              </a:ext>
            </a:extLst>
          </p:cNvPr>
          <p:cNvSpPr txBox="1"/>
          <p:nvPr/>
        </p:nvSpPr>
        <p:spPr>
          <a:xfrm>
            <a:off x="4823926" y="1797784"/>
            <a:ext cx="687880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New metrics suggested;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couple of metrics not fully clear or might be redundant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with others.</a:t>
            </a:r>
            <a:endParaRPr lang="en-US" sz="2000" dirty="0">
              <a:effectLst/>
              <a:latin typeface="+mn-lt"/>
              <a:ea typeface="Calibri" panose="020F0502020204030204" pitchFamily="34" charset="0"/>
            </a:endParaRP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694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F492-F3C3-1042-B3F7-E57E50D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" y="135312"/>
            <a:ext cx="9432646" cy="666975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White Paper Refreshment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D9A668-E4E8-A69F-EF10-57D50427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2D9EBFA-33A6-8D9C-8CA7-20BF7F15B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916766"/>
              </p:ext>
            </p:extLst>
          </p:nvPr>
        </p:nvGraphicFramePr>
        <p:xfrm>
          <a:off x="346056" y="1645958"/>
          <a:ext cx="7179295" cy="403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000760" imgH="2809800" progId="PBrush">
                  <p:embed/>
                </p:oleObj>
              </mc:Choice>
              <mc:Fallback>
                <p:oleObj name="Bitmap Image" r:id="rId2" imgW="5000760" imgH="28098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6056" y="1645958"/>
                        <a:ext cx="7179295" cy="4034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171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9BA9B5-E7AA-3E41-9B27-0C5480F8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92" y="1160231"/>
            <a:ext cx="11174308" cy="4048263"/>
          </a:xfrm>
        </p:spPr>
        <p:txBody>
          <a:bodyPr>
            <a:normAutofit fontScale="92500" lnSpcReduction="10000"/>
          </a:bodyPr>
          <a:lstStyle/>
          <a:p>
            <a:pPr marL="380990" indent="-38099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 of agreements concerning the implementation of the proposed refreshments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During WGISS#54 meeting</a:t>
            </a:r>
          </a:p>
          <a:p>
            <a:pPr marL="380990" indent="-38099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“Implementation plan” of the Refreshment Activities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Mid of October 2022</a:t>
            </a: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Circulation of the “</a:t>
            </a:r>
            <a:r>
              <a:rPr lang="en-GB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lmplementation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plan” and … work can starts immediately </a:t>
            </a:r>
          </a:p>
          <a:p>
            <a:pPr>
              <a:buClr>
                <a:schemeClr val="tx1"/>
              </a:buClr>
            </a:pPr>
            <a:endParaRPr lang="en-GB" sz="3200" dirty="0">
              <a:solidFill>
                <a:schemeClr val="tx1"/>
              </a:solidFill>
            </a:endParaRPr>
          </a:p>
          <a:p>
            <a:endParaRPr lang="en-GB" sz="3733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3B0D2A-F5A9-474F-BF68-9C67BF9F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81" y="198867"/>
            <a:ext cx="5872784" cy="574516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63148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9BA9B5-E7AA-3E41-9B27-0C5480F8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045" y="1626762"/>
            <a:ext cx="11174308" cy="4048263"/>
          </a:xfrm>
        </p:spPr>
        <p:txBody>
          <a:bodyPr>
            <a:normAutofit/>
          </a:bodyPr>
          <a:lstStyle/>
          <a:p>
            <a:pPr marL="380990" indent="-38099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WGISS DSIG Best Practices Landscape</a:t>
            </a:r>
          </a:p>
          <a:p>
            <a:pPr marL="380990" indent="-38099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and refreshment proposal</a:t>
            </a:r>
          </a:p>
          <a:p>
            <a:pPr marL="380990" indent="-38099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 Forward</a:t>
            </a:r>
          </a:p>
          <a:p>
            <a:pPr>
              <a:buClr>
                <a:schemeClr val="tx1"/>
              </a:buClr>
            </a:pPr>
            <a:endParaRPr lang="en-GB" sz="3200" dirty="0">
              <a:solidFill>
                <a:schemeClr val="tx1"/>
              </a:solidFill>
            </a:endParaRPr>
          </a:p>
          <a:p>
            <a:endParaRPr lang="en-GB" sz="3733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3B0D2A-F5A9-474F-BF68-9C67BF9F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81" y="198867"/>
            <a:ext cx="5872784" cy="574516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21952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CA1DAA4-26BF-E324-AF91-A6331623EE49}"/>
              </a:ext>
            </a:extLst>
          </p:cNvPr>
          <p:cNvSpPr txBox="1">
            <a:spLocks/>
          </p:cNvSpPr>
          <p:nvPr/>
        </p:nvSpPr>
        <p:spPr>
          <a:xfrm>
            <a:off x="223216" y="189902"/>
            <a:ext cx="5872784" cy="574516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DSIG BP Landscape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1922BC0-EC87-A576-03A7-7106F8BB5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101978"/>
              </p:ext>
            </p:extLst>
          </p:nvPr>
        </p:nvGraphicFramePr>
        <p:xfrm>
          <a:off x="379376" y="1228725"/>
          <a:ext cx="8162925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163000" imgH="2200320" progId="PBrush">
                  <p:embed/>
                </p:oleObj>
              </mc:Choice>
              <mc:Fallback>
                <p:oleObj name="Bitmap Image" r:id="rId2" imgW="8163000" imgH="22003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9376" y="1228725"/>
                        <a:ext cx="8162925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19C33E1-D039-E35B-2B6C-F61B087B44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787207"/>
              </p:ext>
            </p:extLst>
          </p:nvPr>
        </p:nvGraphicFramePr>
        <p:xfrm>
          <a:off x="3609706" y="3622638"/>
          <a:ext cx="7003168" cy="274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781600" imgH="2266920" progId="PBrush">
                  <p:embed/>
                </p:oleObj>
              </mc:Choice>
              <mc:Fallback>
                <p:oleObj name="Bitmap Image" r:id="rId4" imgW="5781600" imgH="22669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9706" y="3622638"/>
                        <a:ext cx="7003168" cy="274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17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92553-23D1-6E0F-D750-33B48AA54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F6FA03E-D907-B539-9AD7-CCD498D0FD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499" y="198438"/>
            <a:ext cx="7038639" cy="574675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DSIG BP Review general concepts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F5C710-3D9B-1CE0-BBE9-E70861949BA5}"/>
              </a:ext>
            </a:extLst>
          </p:cNvPr>
          <p:cNvSpPr txBox="1">
            <a:spLocks/>
          </p:cNvSpPr>
          <p:nvPr/>
        </p:nvSpPr>
        <p:spPr>
          <a:xfrm>
            <a:off x="328045" y="1626762"/>
            <a:ext cx="11174308" cy="4048263"/>
          </a:xfrm>
        </p:spPr>
        <p:txBody>
          <a:bodyPr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90" indent="-38099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terms introduced by the rapid technology evolution</a:t>
            </a:r>
          </a:p>
          <a:p>
            <a:pPr marL="380990" indent="-38099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Updates of the Document References considering the BP created in different periods</a:t>
            </a:r>
          </a:p>
          <a:p>
            <a:pPr marL="380990" indent="-38099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Harmonising statements considering the full vision of the BPs in WGISS-DSIG landscape</a:t>
            </a:r>
          </a:p>
          <a:p>
            <a:pPr marL="380990" indent="-38099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Adding/updating, when needed, use cases, recommendation and guidelines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endParaRPr lang="en-GB" sz="3200" dirty="0">
              <a:solidFill>
                <a:schemeClr val="tx1"/>
              </a:solidFill>
            </a:endParaRPr>
          </a:p>
          <a:p>
            <a:endParaRPr lang="en-GB" sz="3733" dirty="0"/>
          </a:p>
        </p:txBody>
      </p:sp>
    </p:spTree>
    <p:extLst>
      <p:ext uri="{BB962C8B-B14F-4D97-AF65-F5344CB8AC3E}">
        <p14:creationId xmlns:p14="http://schemas.microsoft.com/office/powerpoint/2010/main" val="245242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F492-F3C3-1042-B3F7-E57E50D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81" y="215152"/>
            <a:ext cx="10343107" cy="666975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EO Preserved Data Set Content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D9A668-E4E8-A69F-EF10-57D50427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149950E-F19D-1C14-0B15-FC8F2AF349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683097"/>
              </p:ext>
            </p:extLst>
          </p:nvPr>
        </p:nvGraphicFramePr>
        <p:xfrm>
          <a:off x="190781" y="1286723"/>
          <a:ext cx="3822280" cy="4901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334200" imgH="8124840" progId="PBrush">
                  <p:embed/>
                </p:oleObj>
              </mc:Choice>
              <mc:Fallback>
                <p:oleObj name="Bitmap Image" r:id="rId2" imgW="6334200" imgH="81248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781" y="1286723"/>
                        <a:ext cx="3822280" cy="4901936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110114-2666-29D8-E8EA-7C12A8F99D34}"/>
              </a:ext>
            </a:extLst>
          </p:cNvPr>
          <p:cNvSpPr txBox="1"/>
          <p:nvPr/>
        </p:nvSpPr>
        <p:spPr>
          <a:xfrm>
            <a:off x="4120180" y="1484555"/>
            <a:ext cx="75518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Starting point for ISO/DIS 19165-2 Geographic information — Preservation of digital data and metadata —- Part 2: Content specifications for earth observation data and derived digital products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Lessons Learned: using it in the ESA Preservation Workflow task the Data Curator identified few additional notes to be added to the BP.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Should these improvements be communicated to </a:t>
            </a:r>
            <a:r>
              <a:rPr lang="pt-BR" sz="2000" dirty="0"/>
              <a:t>Hampapuram Ramapriyan or we can create an internal  version 1.1 to WGISS?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744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F492-F3C3-1042-B3F7-E57E50D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5" y="135312"/>
            <a:ext cx="10343107" cy="666975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EO Data Preservation Guideline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D9A668-E4E8-A69F-EF10-57D50427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FD20716-FD60-BF42-307B-7DF44F515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213815"/>
              </p:ext>
            </p:extLst>
          </p:nvPr>
        </p:nvGraphicFramePr>
        <p:xfrm>
          <a:off x="506966" y="1117171"/>
          <a:ext cx="4075792" cy="5093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257880" imgH="7819920" progId="PBrush">
                  <p:embed/>
                </p:oleObj>
              </mc:Choice>
              <mc:Fallback>
                <p:oleObj name="Bitmap Image" r:id="rId2" imgW="6257880" imgH="78199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6966" y="1117171"/>
                        <a:ext cx="4075792" cy="5093619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B244532-5F5D-49B0-DD50-8DAEAD5D7B69}"/>
              </a:ext>
            </a:extLst>
          </p:cNvPr>
          <p:cNvSpPr txBox="1"/>
          <p:nvPr/>
        </p:nvSpPr>
        <p:spPr>
          <a:xfrm>
            <a:off x="4582758" y="1772323"/>
            <a:ext cx="6485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Only minor changes in the THEME 7: DATA EXPLOITATION AND RE-PROCESSING - GUIDELINE 7.12 – Facilitate data citation - (Level B): Landing page concept needs to be added</a:t>
            </a:r>
          </a:p>
        </p:txBody>
      </p:sp>
    </p:spTree>
    <p:extLst>
      <p:ext uri="{BB962C8B-B14F-4D97-AF65-F5344CB8AC3E}">
        <p14:creationId xmlns:p14="http://schemas.microsoft.com/office/powerpoint/2010/main" val="295295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F492-F3C3-1042-B3F7-E57E50D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5" y="135312"/>
            <a:ext cx="10343107" cy="666975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Preview Image Principle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D9A668-E4E8-A69F-EF10-57D50427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08D3BF4-18D0-A477-F14B-B3585A020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122580"/>
              </p:ext>
            </p:extLst>
          </p:nvPr>
        </p:nvGraphicFramePr>
        <p:xfrm>
          <a:off x="1253912" y="1179831"/>
          <a:ext cx="9367758" cy="266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734160" imgH="1914480" progId="PBrush">
                  <p:embed/>
                </p:oleObj>
              </mc:Choice>
              <mc:Fallback>
                <p:oleObj name="Bitmap Image" r:id="rId2" imgW="6734160" imgH="19144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3912" y="1179831"/>
                        <a:ext cx="9367758" cy="2663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272DC2-8C29-E10F-A776-1FC999AF35D2}"/>
              </a:ext>
            </a:extLst>
          </p:cNvPr>
          <p:cNvSpPr txBox="1"/>
          <p:nvPr/>
        </p:nvSpPr>
        <p:spPr>
          <a:xfrm>
            <a:off x="1416025" y="4346543"/>
            <a:ext cx="9498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Is it a real BP?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Could it be removed? It seems to be a general statement concept already present in other BPs?</a:t>
            </a:r>
          </a:p>
        </p:txBody>
      </p:sp>
    </p:spTree>
    <p:extLst>
      <p:ext uri="{BB962C8B-B14F-4D97-AF65-F5344CB8AC3E}">
        <p14:creationId xmlns:p14="http://schemas.microsoft.com/office/powerpoint/2010/main" val="16215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F492-F3C3-1042-B3F7-E57E50D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5" y="135312"/>
            <a:ext cx="10343107" cy="666975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Data Management Statement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D9A668-E4E8-A69F-EF10-57D50427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D055079-51CA-8B69-AE4A-447DE8DBF9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525236"/>
              </p:ext>
            </p:extLst>
          </p:nvPr>
        </p:nvGraphicFramePr>
        <p:xfrm>
          <a:off x="236669" y="1178184"/>
          <a:ext cx="4910966" cy="4981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620040" imgH="6715080" progId="PBrush">
                  <p:embed/>
                </p:oleObj>
              </mc:Choice>
              <mc:Fallback>
                <p:oleObj name="Bitmap Image" r:id="rId2" imgW="6620040" imgH="67150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6669" y="1178184"/>
                        <a:ext cx="4910966" cy="4981627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1627134-1151-6BBE-6EA7-D8D715EE98AB}"/>
              </a:ext>
            </a:extLst>
          </p:cNvPr>
          <p:cNvSpPr txBox="1"/>
          <p:nvPr/>
        </p:nvSpPr>
        <p:spPr>
          <a:xfrm>
            <a:off x="5147635" y="2178713"/>
            <a:ext cx="66590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Is it a real BP?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Could be removed? The included concepts are already present in other BPs.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some original statements are found, they will be included in the relevant BP.</a:t>
            </a:r>
          </a:p>
        </p:txBody>
      </p:sp>
    </p:spTree>
    <p:extLst>
      <p:ext uri="{BB962C8B-B14F-4D97-AF65-F5344CB8AC3E}">
        <p14:creationId xmlns:p14="http://schemas.microsoft.com/office/powerpoint/2010/main" val="122791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F492-F3C3-1042-B3F7-E57E50D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5" y="135312"/>
            <a:ext cx="10343107" cy="666975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CEOS Persistent Identifier Best Practices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D9A668-E4E8-A69F-EF10-57D50427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0DD8EDD-1957-D466-2A0C-61BAF6E13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643122"/>
              </p:ext>
            </p:extLst>
          </p:nvPr>
        </p:nvGraphicFramePr>
        <p:xfrm>
          <a:off x="106407" y="1375355"/>
          <a:ext cx="3777777" cy="4235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124680" imgH="6867360" progId="PBrush">
                  <p:embed/>
                </p:oleObj>
              </mc:Choice>
              <mc:Fallback>
                <p:oleObj name="Bitmap Image" r:id="rId2" imgW="6124680" imgH="68673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407" y="1375355"/>
                        <a:ext cx="3777777" cy="4235727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C60FFD-E36F-0263-A9EC-F48A0260FC3F}"/>
              </a:ext>
            </a:extLst>
          </p:cNvPr>
          <p:cNvSpPr txBox="1"/>
          <p:nvPr/>
        </p:nvSpPr>
        <p:spPr>
          <a:xfrm>
            <a:off x="3884185" y="1909256"/>
            <a:ext cx="80688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Lessons Learned: using this BP in the ESA context few comments were collected.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2000" dirty="0">
                <a:effectLst/>
                <a:latin typeface="+mn-lt"/>
                <a:ea typeface="Calibri" panose="020F0502020204030204" pitchFamily="34" charset="0"/>
              </a:rPr>
              <a:t>In general:</a:t>
            </a:r>
            <a:endParaRPr lang="en-US" sz="2000" dirty="0">
              <a:effectLst/>
              <a:latin typeface="+mn-lt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ea typeface="Times New Roman" panose="02020603050405020304" pitchFamily="18" charset="0"/>
              </a:rPr>
              <a:t>W</a:t>
            </a:r>
            <a:r>
              <a:rPr lang="en-GB" sz="2000" dirty="0">
                <a:effectLst/>
                <a:latin typeface="+mn-lt"/>
                <a:ea typeface="Times New Roman" panose="02020603050405020304" pitchFamily="18" charset="0"/>
              </a:rPr>
              <a:t>eb links broken. A best practise should not include web links that are not preserved along time excepting the </a:t>
            </a:r>
            <a:r>
              <a:rPr lang="en-GB" sz="2000" dirty="0" err="1">
                <a:effectLst/>
                <a:latin typeface="+mn-lt"/>
                <a:ea typeface="Times New Roman" panose="02020603050405020304" pitchFamily="18" charset="0"/>
              </a:rPr>
              <a:t>url</a:t>
            </a:r>
            <a:r>
              <a:rPr lang="en-GB" sz="20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hlinkClick r:id="rId4"/>
              </a:rPr>
              <a:t>https://doi.org/</a:t>
            </a:r>
            <a:endParaRPr lang="en-US" sz="2000" u="sng" dirty="0">
              <a:solidFill>
                <a:srgbClr val="0000FF"/>
              </a:solidFill>
              <a:latin typeface="+mn-lt"/>
              <a:ea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Any agency related</a:t>
            </a:r>
            <a:r>
              <a:rPr lang="en-GB" sz="2000" dirty="0">
                <a:effectLst/>
                <a:latin typeface="+mn-lt"/>
                <a:ea typeface="Times New Roman" panose="02020603050405020304" pitchFamily="18" charset="0"/>
              </a:rPr>
              <a:t> technical aspect should be removed because each DOI registration agency implements a specific interface.</a:t>
            </a:r>
            <a:endParaRPr lang="en-US" sz="2000" dirty="0">
              <a:effectLst/>
              <a:latin typeface="+mn-l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78038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Words>701</Words>
  <Application>Microsoft Office PowerPoint</Application>
  <PresentationFormat>Widescreen</PresentationFormat>
  <Paragraphs>74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Noto Sans Symbols</vt:lpstr>
      <vt:lpstr>Verdana</vt:lpstr>
      <vt:lpstr>Wingdings</vt:lpstr>
      <vt:lpstr>ceos</vt:lpstr>
      <vt:lpstr>Bitmap Image</vt:lpstr>
      <vt:lpstr>WGISS-54 -  WGISS DSIG Best Practices Refreshment</vt:lpstr>
      <vt:lpstr>Executive Summary</vt:lpstr>
      <vt:lpstr>PowerPoint Presentation</vt:lpstr>
      <vt:lpstr>DSIG BP Review general concepts</vt:lpstr>
      <vt:lpstr>EO Preserved Data Set Content</vt:lpstr>
      <vt:lpstr>EO Data Preservation Guideline</vt:lpstr>
      <vt:lpstr>Preview Image Principle</vt:lpstr>
      <vt:lpstr>Data Management Statement</vt:lpstr>
      <vt:lpstr>CEOS Persistent Identifier Best Practices</vt:lpstr>
      <vt:lpstr>CEOS Persistent Identifier Best Practices</vt:lpstr>
      <vt:lpstr>Generic Earth Observation Data Set Consolidation Process</vt:lpstr>
      <vt:lpstr>Long term Preservation of EO: Preservation Workflow</vt:lpstr>
      <vt:lpstr>Long term Preservation of EO: Glossary of Acronyms and Terms</vt:lpstr>
      <vt:lpstr>CEOS Technical Content and Associated Information Preservation Best Practices</vt:lpstr>
      <vt:lpstr>Measuring Earth Observation Data Usage Best Practices</vt:lpstr>
      <vt:lpstr>White Paper Refreshment</vt:lpstr>
      <vt:lpstr>Way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Iolanda maggio</cp:lastModifiedBy>
  <cp:revision>21</cp:revision>
  <dcterms:modified xsi:type="dcterms:W3CDTF">2022-09-30T08:34:56Z</dcterms:modified>
</cp:coreProperties>
</file>