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 id="214748369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y="5143500" cx="9144000"/>
  <p:notesSz cx="6858000" cy="9144000"/>
  <p:embeddedFontLst>
    <p:embeddedFont>
      <p:font typeface="Roboto"/>
      <p:regular r:id="rId25"/>
      <p:bold r:id="rId26"/>
      <p:italic r:id="rId27"/>
      <p:boldItalic r:id="rId28"/>
    </p:embeddedFont>
    <p:embeddedFont>
      <p:font typeface="Arial Narrow"/>
      <p:regular r:id="rId29"/>
      <p:bold r:id="rId30"/>
      <p:italic r:id="rId31"/>
      <p:boldItalic r:id="rId32"/>
    </p:embeddedFont>
    <p:embeddedFont>
      <p:font typeface="Helvetica Neue"/>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5E3598-EC91-49EB-97C7-FEDA73804ABE}">
  <a:tblStyle styleId="{A45E3598-EC91-49EB-97C7-FEDA73804AB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6CA60D4-8E21-4BFD-A423-39A0AB0CEFED}"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alNarrow-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2.xml"/><Relationship Id="rId33" Type="http://schemas.openxmlformats.org/officeDocument/2006/relationships/font" Target="fonts/HelveticaNeue-regular.fntdata"/><Relationship Id="rId10" Type="http://schemas.openxmlformats.org/officeDocument/2006/relationships/slide" Target="slides/slide1.xml"/><Relationship Id="rId32" Type="http://schemas.openxmlformats.org/officeDocument/2006/relationships/font" Target="fonts/ArialNarrow-boldItalic.fntdata"/><Relationship Id="rId13" Type="http://schemas.openxmlformats.org/officeDocument/2006/relationships/slide" Target="slides/slide4.xml"/><Relationship Id="rId35" Type="http://schemas.openxmlformats.org/officeDocument/2006/relationships/font" Target="fonts/HelveticaNeue-italic.fntdata"/><Relationship Id="rId12" Type="http://schemas.openxmlformats.org/officeDocument/2006/relationships/slide" Target="slides/slide3.xml"/><Relationship Id="rId34" Type="http://schemas.openxmlformats.org/officeDocument/2006/relationships/font" Target="fonts/HelveticaNeue-bold.fntdata"/><Relationship Id="rId15" Type="http://schemas.openxmlformats.org/officeDocument/2006/relationships/slide" Target="slides/slide6.xml"/><Relationship Id="rId37" Type="http://schemas.openxmlformats.org/officeDocument/2006/relationships/font" Target="fonts/OpenSans-regular.fntdata"/><Relationship Id="rId14" Type="http://schemas.openxmlformats.org/officeDocument/2006/relationships/slide" Target="slides/slide5.xml"/><Relationship Id="rId36" Type="http://schemas.openxmlformats.org/officeDocument/2006/relationships/font" Target="fonts/HelveticaNeue-boldItalic.fntdata"/><Relationship Id="rId17" Type="http://schemas.openxmlformats.org/officeDocument/2006/relationships/slide" Target="slides/slide8.xml"/><Relationship Id="rId39" Type="http://schemas.openxmlformats.org/officeDocument/2006/relationships/font" Target="fonts/OpenSans-italic.fntdata"/><Relationship Id="rId16" Type="http://schemas.openxmlformats.org/officeDocument/2006/relationships/slide" Target="slides/slide7.xml"/><Relationship Id="rId38" Type="http://schemas.openxmlformats.org/officeDocument/2006/relationships/font" Target="fonts/OpenSans-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61e317ddf7_0_0:notes"/>
          <p:cNvSpPr txBox="1"/>
          <p:nvPr>
            <p:ph idx="1" type="body"/>
          </p:nvPr>
        </p:nvSpPr>
        <p:spPr>
          <a:xfrm>
            <a:off x="685799" y="4343399"/>
            <a:ext cx="5486400" cy="4114800"/>
          </a:xfrm>
          <a:prstGeom prst="rect">
            <a:avLst/>
          </a:prstGeom>
          <a:noFill/>
          <a:ln>
            <a:noFill/>
          </a:ln>
        </p:spPr>
        <p:txBody>
          <a:bodyPr anchorCtr="0" anchor="t" bIns="89575" lIns="89575" spcFirstLastPara="1" rIns="89575" wrap="square" tIns="8957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3" name="Google Shape;293;g61e317ddf7_0_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5b766d4009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15b766d4009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There is a lot here, so to start we focused on a minimum viable product (MVP) that handles recurring data, such as data that is arriving routinely from a satellite or radar or other operational observing system.</a:t>
            </a:r>
            <a:endParaRPr/>
          </a:p>
        </p:txBody>
      </p:sp>
      <p:sp>
        <p:nvSpPr>
          <p:cNvPr id="483" name="Google Shape;483;g15b766d4009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5b766d4009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15b766d4009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And as you can see here, after the MVP we have a number of other components to develop… very excited to get this MVP into operations but lots more to do!</a:t>
            </a:r>
            <a:endParaRPr sz="1100">
              <a:latin typeface="Arial"/>
              <a:ea typeface="Arial"/>
              <a:cs typeface="Arial"/>
              <a:sym typeface="Arial"/>
            </a:endParaRPr>
          </a:p>
          <a:p>
            <a:pPr indent="0" lvl="0" marL="0" rtl="0" algn="l">
              <a:lnSpc>
                <a:spcPct val="100000"/>
              </a:lnSpc>
              <a:spcBef>
                <a:spcPts val="1200"/>
              </a:spcBef>
              <a:spcAft>
                <a:spcPts val="0"/>
              </a:spcAft>
              <a:buSzPts val="1100"/>
              <a:buNone/>
            </a:pPr>
            <a:r>
              <a:t/>
            </a:r>
            <a:endParaRPr/>
          </a:p>
        </p:txBody>
      </p:sp>
      <p:sp>
        <p:nvSpPr>
          <p:cNvPr id="494" name="Google Shape;494;g15b766d4009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5b766d4009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5b766d4009_0_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Right now we are focused on deploying that MVP as an initial operating capability by next March (March of 2023). From there we will continue development of the archive functionality while starting to migrate data into the workflow, leveraging the migration to inform the development of the enterprise archive and access functionality.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While the full migration is expected to be complete about 2027, the ability to access data from the Cloud archive and leverage the technology will be available incrementally as we migrate data into the Cloud.</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518" name="Google Shape;518;g15b766d4009_0_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61c7d8b67c_0_3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61c7d8b67c_0_3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552" name="Google Shape;552;g61c7d8b67c_0_3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1df0ca905c_0_7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11df0ca905c_0_79: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560" name="Google Shape;560;g11df0ca905c_0_79: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61e317ddf7_0_179: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61e317ddf7_0_179: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61e317ddf7_0_179: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96ff513b6_0_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196ff513b6_0_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317500" lvl="0" marL="457200" marR="0" rtl="0" algn="l">
              <a:lnSpc>
                <a:spcPct val="100000"/>
              </a:lnSpc>
              <a:spcBef>
                <a:spcPts val="0"/>
              </a:spcBef>
              <a:spcAft>
                <a:spcPts val="0"/>
              </a:spcAft>
              <a:buClr>
                <a:schemeClr val="dk1"/>
              </a:buClr>
              <a:buSzPts val="1400"/>
              <a:buFont typeface="Calibri"/>
              <a:buChar char="●"/>
            </a:pPr>
            <a:r>
              <a:t/>
            </a:r>
            <a:endParaRPr>
              <a:solidFill>
                <a:schemeClr val="dk1"/>
              </a:solidFill>
              <a:latin typeface="Calibri"/>
              <a:ea typeface="Calibri"/>
              <a:cs typeface="Calibri"/>
              <a:sym typeface="Calibri"/>
            </a:endParaRPr>
          </a:p>
        </p:txBody>
      </p:sp>
      <p:sp>
        <p:nvSpPr>
          <p:cNvPr id="302" name="Google Shape;302;g1196ff513b6_0_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9b0ce5ff7_0_1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9b0ce5ff7_0_1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Several sets of activities, organic at first, but more organized and planned more recently, have led us to where we are today….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5b766d40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5b766d4009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NESDIS is building the NESDIS Common Cloud Framework, which is a Cloud enterprise architecture that will bring the data, processing, and dissemination into the a common, secure, and scalable architecture.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There will be loosely coupled, independently scalable service and implemented using infrastructure as code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 high level concept is shown in this diagram with secure ingest of data and going through consolidated ingest, into storage, metadata management, and archive that is leverage for algorithms in a compute environment as well as science exploration. Finally there is distribution and access of data.</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 NCCF archive and access development is focused on this yellow highlighted box.</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This NCCF service will replace the current on-premise archives, including CLASS and three additional archival storage solutions that NCEI operates</a:t>
            </a:r>
            <a:endParaRPr sz="1100">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316" name="Google Shape;316;g15b766d4009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5b766d4009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5b766d4009_0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 sz="1100">
                <a:latin typeface="Arial"/>
                <a:ea typeface="Arial"/>
                <a:cs typeface="Arial"/>
                <a:sym typeface="Arial"/>
              </a:rPr>
              <a:t>Underlying this new cloud archive is a new, essential component: a knowledge graph (KG).  This diagram from Baclawski et al. (2020) shows a generalized view of how a KG is built.  In our KG, we start with data acquisition, then extract features from that data/metadata and align them to </a:t>
            </a:r>
            <a:r>
              <a:rPr b="1" i="1" lang="en" sz="1100">
                <a:latin typeface="Arial"/>
                <a:ea typeface="Arial"/>
                <a:cs typeface="Arial"/>
                <a:sym typeface="Arial"/>
              </a:rPr>
              <a:t>concepts</a:t>
            </a:r>
            <a:r>
              <a:rPr lang="en" sz="1100">
                <a:latin typeface="Arial"/>
                <a:ea typeface="Arial"/>
                <a:cs typeface="Arial"/>
                <a:sym typeface="Arial"/>
              </a:rPr>
              <a:t> and </a:t>
            </a:r>
            <a:r>
              <a:rPr b="1" i="1" lang="en" sz="1100">
                <a:latin typeface="Arial"/>
                <a:ea typeface="Arial"/>
                <a:cs typeface="Arial"/>
                <a:sym typeface="Arial"/>
              </a:rPr>
              <a:t>relationships</a:t>
            </a:r>
            <a:r>
              <a:rPr lang="en" sz="1100">
                <a:latin typeface="Arial"/>
                <a:ea typeface="Arial"/>
                <a:cs typeface="Arial"/>
                <a:sym typeface="Arial"/>
              </a:rPr>
              <a:t> to be stored in the graph.  There are many challenges in these processes, but when done well the resulting graph enables a whole new kind of interaction… no longer are we limited by basic free-text and key-value pair type searches (show me datasets where “platform” equals “R/V Knorr”).  With a KG, we can move toward knowledge </a:t>
            </a:r>
            <a:r>
              <a:rPr b="1" i="1" lang="en" sz="1100">
                <a:latin typeface="Arial"/>
                <a:ea typeface="Arial"/>
                <a:cs typeface="Arial"/>
                <a:sym typeface="Arial"/>
              </a:rPr>
              <a:t>discovery…</a:t>
            </a:r>
            <a:r>
              <a:rPr lang="en" sz="1100">
                <a:latin typeface="Arial"/>
                <a:ea typeface="Arial"/>
                <a:cs typeface="Arial"/>
                <a:sym typeface="Arial"/>
              </a:rPr>
              <a:t> think of it like a map, that helps you explore new territory and follow your own line of inquiry.  Connections that simply do not exist in current systems can be discovered and explored… “oh look, this dataset was </a:t>
            </a:r>
            <a:r>
              <a:rPr lang="en" sz="1100" u="sng">
                <a:latin typeface="Arial"/>
                <a:ea typeface="Arial"/>
                <a:cs typeface="Arial"/>
                <a:sym typeface="Arial"/>
              </a:rPr>
              <a:t>funded</a:t>
            </a:r>
            <a:r>
              <a:rPr lang="en" sz="1100">
                <a:latin typeface="Arial"/>
                <a:ea typeface="Arial"/>
                <a:cs typeface="Arial"/>
                <a:sym typeface="Arial"/>
              </a:rPr>
              <a:t> by the NOAA Coral Reef Conservation Program but it was also </a:t>
            </a:r>
            <a:r>
              <a:rPr lang="en" sz="1100" u="sng">
                <a:latin typeface="Arial"/>
                <a:ea typeface="Arial"/>
                <a:cs typeface="Arial"/>
                <a:sym typeface="Arial"/>
              </a:rPr>
              <a:t>used</a:t>
            </a:r>
            <a:r>
              <a:rPr lang="en" sz="1100">
                <a:latin typeface="Arial"/>
                <a:ea typeface="Arial"/>
                <a:cs typeface="Arial"/>
                <a:sym typeface="Arial"/>
              </a:rPr>
              <a:t> by that application that identifies appropriate placement of offshore wind farms, which means the CRCP indirectly helped support an entirely different segment of the economy.”  </a:t>
            </a:r>
            <a:endParaRPr/>
          </a:p>
          <a:p>
            <a:pPr indent="-298450" lvl="0" marL="457200" rtl="0" algn="l">
              <a:lnSpc>
                <a:spcPct val="115000"/>
              </a:lnSpc>
              <a:spcBef>
                <a:spcPts val="0"/>
              </a:spcBef>
              <a:spcAft>
                <a:spcPts val="0"/>
              </a:spcAft>
              <a:buSzPts val="1100"/>
              <a:buFont typeface="Arial"/>
              <a:buChar char="●"/>
            </a:pPr>
            <a:r>
              <a:rPr lang="en" sz="1100">
                <a:latin typeface="Arial"/>
                <a:ea typeface="Arial"/>
                <a:cs typeface="Arial"/>
                <a:sym typeface="Arial"/>
              </a:rPr>
              <a:t>One of the key challenges is to accurately and consistently capture the concepts and their relationships…. I say “platform”, you say “ship” or “buoy” or “satellite”.  So we must be able to align domain-specific terms to the more generalized concepts and relationships in the KG.</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 sz="700">
                <a:latin typeface="Arial"/>
                <a:ea typeface="Arial"/>
                <a:cs typeface="Arial"/>
                <a:sym typeface="Arial"/>
              </a:rPr>
              <a:t> </a:t>
            </a:r>
            <a:r>
              <a:rPr lang="en" sz="1100">
                <a:latin typeface="Arial"/>
                <a:ea typeface="Arial"/>
                <a:cs typeface="Arial"/>
                <a:sym typeface="Arial"/>
              </a:rPr>
              <a:t>Importantly, the knowledge graph is an integrated component of the archive workflow, it’s not bolted on after the fact. The information and relationships are extracted throughout this workflow, and all these pieces are part of the data model.</a:t>
            </a:r>
            <a:endParaRPr/>
          </a:p>
        </p:txBody>
      </p:sp>
      <p:sp>
        <p:nvSpPr>
          <p:cNvPr id="337" name="Google Shape;337;g15b766d4009_0_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5b766d400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5b766d400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This full integration enables tracking provenance and relating data, standards, processes throughout these steps. Each step in this process is considered data. For example, if I want to search for a particular feature extraction method that might fit my use case I can search across all the ones being used.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You can also search and see how a particular data set is composed that provides transparency into the data sets and how to recreate those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As a data user you will be able to better discover the data you want, understand the origin of those data, how to use them, and understand how that asset is connected to other assets through the “connective” power of the knowledge graph</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19b0ce5ff7_0_1234:notes"/>
          <p:cNvSpPr/>
          <p:nvPr>
            <p:ph idx="2" type="sldImg"/>
          </p:nvPr>
        </p:nvSpPr>
        <p:spPr>
          <a:xfrm>
            <a:off x="-206694" y="378921"/>
            <a:ext cx="7271400" cy="41151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19b0ce5ff7_0_1234:notes"/>
          <p:cNvSpPr txBox="1"/>
          <p:nvPr>
            <p:ph idx="1" type="body"/>
          </p:nvPr>
        </p:nvSpPr>
        <p:spPr>
          <a:xfrm>
            <a:off x="685800" y="4648203"/>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Ensuring the workflows to ingest data and metadata and build the KG are manageable at scale requires the use of repeatable process templates.  </a:t>
            </a:r>
            <a:r>
              <a:rPr lang="en" sz="1200"/>
              <a:t>This slide illustrates the concept of the repeatable, reusable templates… configurable steps, combined with other predefined steps, are managed and executed by the Event Bus (using AWS Eventbridge), allowing us to have a full, repeatable provenance trace for every granule and every collection in the NOAA Cloud Archive. Next to each step (in grey), interactions take place with the KG (“graph”) or persistent storage (“store”, S3 or a database)</a:t>
            </a:r>
            <a:endParaRPr sz="1200">
              <a:latin typeface="Arial"/>
              <a:ea typeface="Arial"/>
              <a:cs typeface="Arial"/>
              <a:sym typeface="Arial"/>
            </a:endParaRPr>
          </a:p>
        </p:txBody>
      </p:sp>
      <p:sp>
        <p:nvSpPr>
          <p:cNvPr id="355" name="Google Shape;355;g119b0ce5ff7_0_1234:notes"/>
          <p:cNvSpPr txBox="1"/>
          <p:nvPr>
            <p:ph idx="12" type="sldNum"/>
          </p:nvPr>
        </p:nvSpPr>
        <p:spPr>
          <a:xfrm>
            <a:off x="3884617" y="8685216"/>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1df0ca905c_0_0:notes"/>
          <p:cNvSpPr/>
          <p:nvPr>
            <p:ph idx="2" type="sldImg"/>
          </p:nvPr>
        </p:nvSpPr>
        <p:spPr>
          <a:xfrm>
            <a:off x="-206694" y="378921"/>
            <a:ext cx="7271400" cy="4115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1df0ca905c_0_0:notes"/>
          <p:cNvSpPr txBox="1"/>
          <p:nvPr>
            <p:ph idx="1" type="body"/>
          </p:nvPr>
        </p:nvSpPr>
        <p:spPr>
          <a:xfrm>
            <a:off x="685800" y="4648203"/>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slide attempts to visualize the kind of knowledge - concepts and their relationships - that are being stored in the graph.  The ones shown link to others not shown, so the whole graph can be thought of as a map that can be explored by moving from one linked relationship to another.</a:t>
            </a:r>
            <a:endParaRPr sz="1200">
              <a:latin typeface="Arial"/>
              <a:ea typeface="Arial"/>
              <a:cs typeface="Arial"/>
              <a:sym typeface="Arial"/>
            </a:endParaRPr>
          </a:p>
        </p:txBody>
      </p:sp>
      <p:sp>
        <p:nvSpPr>
          <p:cNvPr id="434" name="Google Shape;434;g11df0ca905c_0_0:notes"/>
          <p:cNvSpPr txBox="1"/>
          <p:nvPr>
            <p:ph idx="12" type="sldNum"/>
          </p:nvPr>
        </p:nvSpPr>
        <p:spPr>
          <a:xfrm>
            <a:off x="3884617" y="8685216"/>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5b766d400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15b766d4009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So what does the overall cloud archive workflow look like? You can see that we are accommodating both “one-off” Send2NCEI-style single submissions on the left as well as recurring submission on the right, but critically all data will flow through the same steps…  going from </a:t>
            </a:r>
            <a:r>
              <a:rPr b="1" lang="en" sz="1100">
                <a:latin typeface="Arial"/>
                <a:ea typeface="Arial"/>
                <a:cs typeface="Arial"/>
                <a:sym typeface="Arial"/>
              </a:rPr>
              <a:t>identifying</a:t>
            </a:r>
            <a:r>
              <a:rPr lang="en" sz="1100">
                <a:latin typeface="Arial"/>
                <a:ea typeface="Arial"/>
                <a:cs typeface="Arial"/>
                <a:sym typeface="Arial"/>
              </a:rPr>
              <a:t> requests to archive through </a:t>
            </a:r>
            <a:r>
              <a:rPr b="1" lang="en" sz="1100">
                <a:latin typeface="Arial"/>
                <a:ea typeface="Arial"/>
                <a:cs typeface="Arial"/>
                <a:sym typeface="Arial"/>
              </a:rPr>
              <a:t>appraising</a:t>
            </a:r>
            <a:r>
              <a:rPr lang="en" sz="1100">
                <a:latin typeface="Arial"/>
                <a:ea typeface="Arial"/>
                <a:cs typeface="Arial"/>
                <a:sym typeface="Arial"/>
              </a:rPr>
              <a:t> the requests, to </a:t>
            </a:r>
            <a:r>
              <a:rPr b="1" lang="en" sz="1100">
                <a:latin typeface="Arial"/>
                <a:ea typeface="Arial"/>
                <a:cs typeface="Arial"/>
                <a:sym typeface="Arial"/>
              </a:rPr>
              <a:t>implementing</a:t>
            </a:r>
            <a:r>
              <a:rPr lang="en" sz="1100">
                <a:latin typeface="Arial"/>
                <a:ea typeface="Arial"/>
                <a:cs typeface="Arial"/>
                <a:sym typeface="Arial"/>
              </a:rPr>
              <a:t> the archive of and access to the data, and then continuously </a:t>
            </a:r>
            <a:r>
              <a:rPr b="1" lang="en" sz="1100">
                <a:latin typeface="Arial"/>
                <a:ea typeface="Arial"/>
                <a:cs typeface="Arial"/>
                <a:sym typeface="Arial"/>
              </a:rPr>
              <a:t>maintaining</a:t>
            </a:r>
            <a:r>
              <a:rPr lang="en" sz="1100">
                <a:latin typeface="Arial"/>
                <a:ea typeface="Arial"/>
                <a:cs typeface="Arial"/>
                <a:sym typeface="Arial"/>
              </a:rPr>
              <a:t> and curating the data and data flows</a:t>
            </a:r>
            <a:endParaRPr/>
          </a:p>
        </p:txBody>
      </p:sp>
      <p:sp>
        <p:nvSpPr>
          <p:cNvPr id="475" name="Google Shape;475;g15b766d4009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idx="1" type="body"/>
          </p:nvPr>
        </p:nvSpPr>
        <p:spPr>
          <a:xfrm>
            <a:off x="309300" y="1122850"/>
            <a:ext cx="8525400" cy="352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 name="Google Shape;58;p14"/>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61" name="Google Shape;61;p14"/>
          <p:cNvSpPr txBox="1"/>
          <p:nvPr>
            <p:ph type="title"/>
          </p:nvPr>
        </p:nvSpPr>
        <p:spPr>
          <a:xfrm>
            <a:off x="0" y="4262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62" name="Google Shape;62;p14"/>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5"/>
          <p:cNvSpPr txBox="1"/>
          <p:nvPr>
            <p:ph idx="1" type="subTitle"/>
          </p:nvPr>
        </p:nvSpPr>
        <p:spPr>
          <a:xfrm>
            <a:off x="1143000" y="2799988"/>
            <a:ext cx="6858000" cy="17763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5" name="Google Shape;65;p15"/>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National Oceanic</a:t>
            </a:r>
            <a:r>
              <a:rPr b="0" i="0" lang="en" sz="1100" u="none" cap="none" strike="noStrike">
                <a:solidFill>
                  <a:srgbClr val="80AECC"/>
                </a:solidFill>
                <a:latin typeface="Arial Narrow"/>
                <a:ea typeface="Arial Narrow"/>
                <a:cs typeface="Arial Narrow"/>
                <a:sym typeface="Arial Narrow"/>
              </a:rPr>
              <a:t> and Atmospheric Administration   </a:t>
            </a:r>
            <a:r>
              <a:rPr b="0" i="0" lang="en" sz="1100" u="none" cap="none" strike="noStrike">
                <a:solidFill>
                  <a:srgbClr val="80AECC"/>
                </a:solidFill>
                <a:latin typeface="Arial Narrow"/>
                <a:ea typeface="Arial Narrow"/>
                <a:cs typeface="Arial Narrow"/>
                <a:sym typeface="Arial Narrow"/>
              </a:rPr>
              <a:t>|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 name="Google Shape;69;p15"/>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8"/>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8" name="Google Shape;88;p18"/>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1"/>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4" name="Google Shape;104;p21"/>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2"/>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1" name="Google Shape;111;p22"/>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2" name="Google Shape;112;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7"/>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0" name="Google Shape;140;p27"/>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1" name="Google Shape;141;p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Merriweather Sans"/>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Merriweather Sans"/>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2" name="Google Shape;142;p27"/>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3" name="Shape 143"/>
        <p:cNvGrpSpPr/>
        <p:nvPr/>
      </p:nvGrpSpPr>
      <p:grpSpPr>
        <a:xfrm>
          <a:off x="0" y="0"/>
          <a:ext cx="0" cy="0"/>
          <a:chOff x="0" y="0"/>
          <a:chExt cx="0" cy="0"/>
        </a:xfrm>
      </p:grpSpPr>
      <p:sp>
        <p:nvSpPr>
          <p:cNvPr id="144" name="Google Shape;144;p28"/>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5" name="Google Shape;145;p28"/>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6" name="Google Shape;146;p2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Arial"/>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Arial"/>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7" name="Google Shape;147;p28"/>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29"/>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9"/>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1" name="Google Shape;151;p29"/>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Google Shape;152;p29"/>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3" name="Google Shape;153;p2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0"/>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6" name="Google Shape;156;p30"/>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57" name="Google Shape;157;p30"/>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8" name="Google Shape;158;p30"/>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9" name="Google Shape;159;p3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2" name="Google Shape;162;p31"/>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3" name="Google Shape;163;p31"/>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4" name="Google Shape;164;p31"/>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5" name="Google Shape;165;p31"/>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6" name="Google Shape;166;p3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32"/>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9" name="Google Shape;169;p32"/>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0" name="Google Shape;170;p32"/>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1" name="Google Shape;171;p32"/>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2" name="Google Shape;172;p32"/>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3" name="Google Shape;173;p32"/>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Google Shape;174;p32"/>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3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3" name="Google Shape;183;p34"/>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0" name="Google Shape;190;p35"/>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91" name="Google Shape;191;p35"/>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92" name="Google Shape;192;p35"/>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p3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5" name="Shape 195"/>
        <p:cNvGrpSpPr/>
        <p:nvPr/>
      </p:nvGrpSpPr>
      <p:grpSpPr>
        <a:xfrm>
          <a:off x="0" y="0"/>
          <a:ext cx="0" cy="0"/>
          <a:chOff x="0" y="0"/>
          <a:chExt cx="0" cy="0"/>
        </a:xfrm>
      </p:grpSpPr>
      <p:sp>
        <p:nvSpPr>
          <p:cNvPr id="196" name="Google Shape;196;p36"/>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7" name="Google Shape;197;p36"/>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8" name="Google Shape;198;p3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Google Shape;199;p3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Google Shape;200;p3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1" name="Shape 201"/>
        <p:cNvGrpSpPr/>
        <p:nvPr/>
      </p:nvGrpSpPr>
      <p:grpSpPr>
        <a:xfrm>
          <a:off x="0" y="0"/>
          <a:ext cx="0" cy="0"/>
          <a:chOff x="0" y="0"/>
          <a:chExt cx="0" cy="0"/>
        </a:xfrm>
      </p:grpSpPr>
      <p:sp>
        <p:nvSpPr>
          <p:cNvPr id="202" name="Google Shape;202;p37"/>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3" name="Google Shape;203;p37"/>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6" name="Google Shape;206;p3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Bullet Slide">
  <p:cSld name="TITLE_1_1">
    <p:spTree>
      <p:nvGrpSpPr>
        <p:cNvPr id="207" name="Shape 207"/>
        <p:cNvGrpSpPr/>
        <p:nvPr/>
      </p:nvGrpSpPr>
      <p:grpSpPr>
        <a:xfrm>
          <a:off x="0" y="0"/>
          <a:ext cx="0" cy="0"/>
          <a:chOff x="0" y="0"/>
          <a:chExt cx="0" cy="0"/>
        </a:xfrm>
      </p:grpSpPr>
      <p:sp>
        <p:nvSpPr>
          <p:cNvPr id="208" name="Google Shape;208;p38"/>
          <p:cNvSpPr txBox="1"/>
          <p:nvPr>
            <p:ph type="title"/>
          </p:nvPr>
        </p:nvSpPr>
        <p:spPr>
          <a:xfrm>
            <a:off x="805475" y="78563"/>
            <a:ext cx="7537200" cy="4923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SzPts val="3600"/>
              <a:buFont typeface="Open Sans"/>
              <a:buNone/>
              <a:defRPr b="1">
                <a:latin typeface="Open Sans"/>
                <a:ea typeface="Open Sans"/>
                <a:cs typeface="Open Sans"/>
                <a:sym typeface="Open Sans"/>
              </a:defRPr>
            </a:lvl1pPr>
            <a:lvl2pPr indent="0" lvl="1" marL="0" marR="0" rtl="0" algn="l">
              <a:lnSpc>
                <a:spcPct val="100000"/>
              </a:lnSpc>
              <a:spcBef>
                <a:spcPts val="0"/>
              </a:spcBef>
              <a:spcAft>
                <a:spcPts val="0"/>
              </a:spcAft>
              <a:buSzPts val="1700"/>
              <a:buFont typeface="Open Sans"/>
              <a:buNone/>
              <a:defRPr b="1" sz="1700">
                <a:latin typeface="Open Sans"/>
                <a:ea typeface="Open Sans"/>
                <a:cs typeface="Open Sans"/>
                <a:sym typeface="Open Sans"/>
              </a:defRPr>
            </a:lvl2pPr>
            <a:lvl3pPr indent="0" lvl="2" marL="0" marR="0" rtl="0" algn="l">
              <a:spcBef>
                <a:spcPts val="0"/>
              </a:spcBef>
              <a:spcAft>
                <a:spcPts val="0"/>
              </a:spcAft>
              <a:buSzPts val="1700"/>
              <a:buFont typeface="Open Sans"/>
              <a:buNone/>
              <a:defRPr b="1" sz="1700">
                <a:latin typeface="Open Sans"/>
                <a:ea typeface="Open Sans"/>
                <a:cs typeface="Open Sans"/>
                <a:sym typeface="Open Sans"/>
              </a:defRPr>
            </a:lvl3pPr>
            <a:lvl4pPr indent="0" lvl="3" marL="0" marR="0" rtl="0" algn="l">
              <a:spcBef>
                <a:spcPts val="0"/>
              </a:spcBef>
              <a:spcAft>
                <a:spcPts val="0"/>
              </a:spcAft>
              <a:buSzPts val="1700"/>
              <a:buFont typeface="Open Sans"/>
              <a:buNone/>
              <a:defRPr b="1" sz="1700">
                <a:latin typeface="Open Sans"/>
                <a:ea typeface="Open Sans"/>
                <a:cs typeface="Open Sans"/>
                <a:sym typeface="Open Sans"/>
              </a:defRPr>
            </a:lvl4pPr>
            <a:lvl5pPr indent="0" lvl="4" marL="0" marR="0" rtl="0" algn="l">
              <a:spcBef>
                <a:spcPts val="0"/>
              </a:spcBef>
              <a:spcAft>
                <a:spcPts val="0"/>
              </a:spcAft>
              <a:buSzPts val="1700"/>
              <a:buFont typeface="Open Sans"/>
              <a:buNone/>
              <a:defRPr b="1" sz="1700">
                <a:latin typeface="Open Sans"/>
                <a:ea typeface="Open Sans"/>
                <a:cs typeface="Open Sans"/>
                <a:sym typeface="Open Sans"/>
              </a:defRPr>
            </a:lvl5pPr>
            <a:lvl6pPr indent="0" lvl="5" marL="444500" marR="0" rtl="0" algn="l">
              <a:spcBef>
                <a:spcPts val="0"/>
              </a:spcBef>
              <a:spcAft>
                <a:spcPts val="0"/>
              </a:spcAft>
              <a:buSzPts val="1700"/>
              <a:buFont typeface="Open Sans"/>
              <a:buNone/>
              <a:defRPr b="1" sz="1700">
                <a:latin typeface="Open Sans"/>
                <a:ea typeface="Open Sans"/>
                <a:cs typeface="Open Sans"/>
                <a:sym typeface="Open Sans"/>
              </a:defRPr>
            </a:lvl6pPr>
            <a:lvl7pPr indent="0" lvl="6" marL="889000" marR="0" rtl="0" algn="l">
              <a:spcBef>
                <a:spcPts val="0"/>
              </a:spcBef>
              <a:spcAft>
                <a:spcPts val="0"/>
              </a:spcAft>
              <a:buSzPts val="1700"/>
              <a:buFont typeface="Open Sans"/>
              <a:buNone/>
              <a:defRPr b="1" sz="1700">
                <a:latin typeface="Open Sans"/>
                <a:ea typeface="Open Sans"/>
                <a:cs typeface="Open Sans"/>
                <a:sym typeface="Open Sans"/>
              </a:defRPr>
            </a:lvl7pPr>
            <a:lvl8pPr indent="0" lvl="7" marL="1320800" marR="0" rtl="0" algn="l">
              <a:spcBef>
                <a:spcPts val="0"/>
              </a:spcBef>
              <a:spcAft>
                <a:spcPts val="0"/>
              </a:spcAft>
              <a:buSzPts val="1700"/>
              <a:buFont typeface="Open Sans"/>
              <a:buNone/>
              <a:defRPr b="1" sz="1700">
                <a:latin typeface="Open Sans"/>
                <a:ea typeface="Open Sans"/>
                <a:cs typeface="Open Sans"/>
                <a:sym typeface="Open Sans"/>
              </a:defRPr>
            </a:lvl8pPr>
            <a:lvl9pPr indent="0" lvl="8" marL="1778000" marR="0" rtl="0" algn="l">
              <a:spcBef>
                <a:spcPts val="0"/>
              </a:spcBef>
              <a:spcAft>
                <a:spcPts val="0"/>
              </a:spcAft>
              <a:buSzPts val="1700"/>
              <a:buFont typeface="Open Sans"/>
              <a:buNone/>
              <a:defRPr b="1" sz="1700">
                <a:latin typeface="Open Sans"/>
                <a:ea typeface="Open Sans"/>
                <a:cs typeface="Open Sans"/>
                <a:sym typeface="Open Sans"/>
              </a:defRPr>
            </a:lvl9pPr>
          </a:lstStyle>
          <a:p/>
        </p:txBody>
      </p:sp>
      <p:sp>
        <p:nvSpPr>
          <p:cNvPr id="209" name="Google Shape;209;p38"/>
          <p:cNvSpPr txBox="1"/>
          <p:nvPr>
            <p:ph idx="1" type="body"/>
          </p:nvPr>
        </p:nvSpPr>
        <p:spPr>
          <a:xfrm>
            <a:off x="0" y="1108331"/>
            <a:ext cx="9144000" cy="38025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500"/>
              </a:spcBef>
              <a:spcAft>
                <a:spcPts val="0"/>
              </a:spcAft>
              <a:buClr>
                <a:srgbClr val="1C4587"/>
              </a:buClr>
              <a:buSzPts val="2100"/>
              <a:buFont typeface="Arial"/>
              <a:buChar char="•"/>
              <a:defRPr>
                <a:solidFill>
                  <a:srgbClr val="1C4587"/>
                </a:solidFill>
                <a:latin typeface="Arial"/>
                <a:ea typeface="Arial"/>
                <a:cs typeface="Arial"/>
                <a:sym typeface="Arial"/>
              </a:defRPr>
            </a:lvl1pPr>
            <a:lvl2pPr indent="-342900" lvl="1" marL="914400" marR="0" rtl="0" algn="l">
              <a:lnSpc>
                <a:spcPct val="100000"/>
              </a:lnSpc>
              <a:spcBef>
                <a:spcPts val="500"/>
              </a:spcBef>
              <a:spcAft>
                <a:spcPts val="0"/>
              </a:spcAft>
              <a:buClr>
                <a:srgbClr val="1C4587"/>
              </a:buClr>
              <a:buSzPts val="1800"/>
              <a:buFont typeface="Arial"/>
              <a:buChar char="–"/>
              <a:defRPr>
                <a:solidFill>
                  <a:srgbClr val="1C4587"/>
                </a:solidFill>
                <a:latin typeface="Arial"/>
                <a:ea typeface="Arial"/>
                <a:cs typeface="Arial"/>
                <a:sym typeface="Arial"/>
              </a:defRPr>
            </a:lvl2pPr>
            <a:lvl3pPr indent="-323850" lvl="2" marL="1371600" marR="0" rtl="0" algn="l">
              <a:lnSpc>
                <a:spcPct val="100000"/>
              </a:lnSpc>
              <a:spcBef>
                <a:spcPts val="400"/>
              </a:spcBef>
              <a:spcAft>
                <a:spcPts val="0"/>
              </a:spcAft>
              <a:buClr>
                <a:srgbClr val="1C4587"/>
              </a:buClr>
              <a:buSzPts val="1500"/>
              <a:buFont typeface="Arial"/>
              <a:buChar char="•"/>
              <a:defRPr>
                <a:solidFill>
                  <a:srgbClr val="1C4587"/>
                </a:solidFill>
                <a:latin typeface="Arial"/>
                <a:ea typeface="Arial"/>
                <a:cs typeface="Arial"/>
                <a:sym typeface="Arial"/>
              </a:defRPr>
            </a:lvl3pPr>
            <a:lvl4pPr indent="-317500" lvl="3" marL="1828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4pPr>
            <a:lvl5pPr indent="-317500" lvl="4" marL="22860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5pPr>
            <a:lvl6pPr indent="-317500" lvl="5" marL="27432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6pPr>
            <a:lvl7pPr indent="-317500" lvl="6" marL="32004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7pPr>
            <a:lvl8pPr indent="-317500" lvl="7" marL="36576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8pPr>
            <a:lvl9pPr indent="-317500" lvl="8" marL="4114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9pPr>
          </a:lstStyle>
          <a:p/>
        </p:txBody>
      </p:sp>
      <p:sp>
        <p:nvSpPr>
          <p:cNvPr id="210" name="Google Shape;210;p38"/>
          <p:cNvSpPr txBox="1"/>
          <p:nvPr>
            <p:ph idx="2" type="subTitle"/>
          </p:nvPr>
        </p:nvSpPr>
        <p:spPr>
          <a:xfrm>
            <a:off x="162300" y="593447"/>
            <a:ext cx="8819400" cy="492300"/>
          </a:xfrm>
          <a:prstGeom prst="rect">
            <a:avLst/>
          </a:prstGeom>
        </p:spPr>
        <p:txBody>
          <a:bodyPr anchorCtr="0" anchor="ctr" bIns="68575" lIns="68575" spcFirstLastPara="1" rIns="68575" wrap="square" tIns="68575">
            <a:noAutofit/>
          </a:bodyPr>
          <a:lstStyle>
            <a:lvl1pPr lvl="0" rtl="0" algn="ctr">
              <a:spcBef>
                <a:spcPts val="800"/>
              </a:spcBef>
              <a:spcAft>
                <a:spcPts val="0"/>
              </a:spcAft>
              <a:buNone/>
              <a:defRPr b="1" sz="2900">
                <a:latin typeface="Arial"/>
                <a:ea typeface="Arial"/>
                <a:cs typeface="Arial"/>
                <a:sym typeface="Arial"/>
              </a:defRPr>
            </a:lvl1pPr>
            <a:lvl2pPr lvl="1" rtl="0">
              <a:spcBef>
                <a:spcPts val="800"/>
              </a:spcBef>
              <a:spcAft>
                <a:spcPts val="0"/>
              </a:spcAft>
              <a:buNone/>
              <a:defRPr b="1" sz="2900"/>
            </a:lvl2pPr>
            <a:lvl3pPr lvl="2" rtl="0">
              <a:spcBef>
                <a:spcPts val="800"/>
              </a:spcBef>
              <a:spcAft>
                <a:spcPts val="0"/>
              </a:spcAft>
              <a:buNone/>
              <a:defRPr b="1" sz="2900"/>
            </a:lvl3pPr>
            <a:lvl4pPr lvl="3" rtl="0">
              <a:spcBef>
                <a:spcPts val="800"/>
              </a:spcBef>
              <a:spcAft>
                <a:spcPts val="0"/>
              </a:spcAft>
              <a:buNone/>
              <a:defRPr b="1" sz="2900"/>
            </a:lvl4pPr>
            <a:lvl5pPr lvl="4" rtl="0">
              <a:spcBef>
                <a:spcPts val="800"/>
              </a:spcBef>
              <a:spcAft>
                <a:spcPts val="0"/>
              </a:spcAft>
              <a:buNone/>
              <a:defRPr b="1" sz="2900"/>
            </a:lvl5pPr>
            <a:lvl6pPr lvl="5" rtl="0">
              <a:spcBef>
                <a:spcPts val="800"/>
              </a:spcBef>
              <a:spcAft>
                <a:spcPts val="0"/>
              </a:spcAft>
              <a:buNone/>
              <a:defRPr b="1" sz="2900"/>
            </a:lvl6pPr>
            <a:lvl7pPr lvl="6" rtl="0">
              <a:spcBef>
                <a:spcPts val="800"/>
              </a:spcBef>
              <a:spcAft>
                <a:spcPts val="0"/>
              </a:spcAft>
              <a:buNone/>
              <a:defRPr b="1" sz="2900"/>
            </a:lvl7pPr>
            <a:lvl8pPr lvl="7" rtl="0">
              <a:spcBef>
                <a:spcPts val="800"/>
              </a:spcBef>
              <a:spcAft>
                <a:spcPts val="0"/>
              </a:spcAft>
              <a:buNone/>
              <a:defRPr b="1" sz="2900"/>
            </a:lvl8pPr>
            <a:lvl9pPr lvl="8" rtl="0">
              <a:spcBef>
                <a:spcPts val="800"/>
              </a:spcBef>
              <a:spcAft>
                <a:spcPts val="0"/>
              </a:spcAft>
              <a:buNone/>
              <a:defRPr b="1" sz="2900"/>
            </a:lvl9pPr>
          </a:lstStyle>
          <a:p/>
        </p:txBody>
      </p:sp>
      <p:sp>
        <p:nvSpPr>
          <p:cNvPr id="211" name="Google Shape;211;p38"/>
          <p:cNvSpPr txBox="1"/>
          <p:nvPr>
            <p:ph idx="12" type="sldNum"/>
          </p:nvPr>
        </p:nvSpPr>
        <p:spPr>
          <a:xfrm>
            <a:off x="8404375" y="4886505"/>
            <a:ext cx="548700" cy="233100"/>
          </a:xfrm>
          <a:prstGeom prst="rect">
            <a:avLst/>
          </a:prstGeom>
          <a:noFill/>
          <a:ln>
            <a:noFill/>
          </a:ln>
        </p:spPr>
        <p:txBody>
          <a:bodyPr anchorCtr="0" anchor="ctr" bIns="88375" lIns="88375" spcFirstLastPara="1" rIns="88375" wrap="square" tIns="8837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p40"/>
          <p:cNvSpPr txBox="1"/>
          <p:nvPr>
            <p:ph idx="1" type="subTitle"/>
          </p:nvPr>
        </p:nvSpPr>
        <p:spPr>
          <a:xfrm>
            <a:off x="1143000" y="3082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19" name="Google Shape;219;p40"/>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220" name="Google Shape;220;p40"/>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221" name="Google Shape;221;p40"/>
          <p:cNvSpPr/>
          <p:nvPr/>
        </p:nvSpPr>
        <p:spPr>
          <a:xfrm>
            <a:off x="139175" y="84375"/>
            <a:ext cx="859500" cy="859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0"/>
          <p:cNvSpPr/>
          <p:nvPr/>
        </p:nvSpPr>
        <p:spPr>
          <a:xfrm>
            <a:off x="0" y="1112831"/>
            <a:ext cx="9144000" cy="14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40"/>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40"/>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5" name="Shape 225"/>
        <p:cNvGrpSpPr/>
        <p:nvPr/>
      </p:nvGrpSpPr>
      <p:grpSpPr>
        <a:xfrm>
          <a:off x="0" y="0"/>
          <a:ext cx="0" cy="0"/>
          <a:chOff x="0" y="0"/>
          <a:chExt cx="0" cy="0"/>
        </a:xfrm>
      </p:grpSpPr>
      <p:sp>
        <p:nvSpPr>
          <p:cNvPr id="226" name="Google Shape;226;p41"/>
          <p:cNvSpPr txBox="1"/>
          <p:nvPr>
            <p:ph idx="1" type="body"/>
          </p:nvPr>
        </p:nvSpPr>
        <p:spPr>
          <a:xfrm>
            <a:off x="309300" y="969169"/>
            <a:ext cx="8525400" cy="36750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7" name="Google Shape;227;p41"/>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41"/>
          <p:cNvPicPr preferRelativeResize="0"/>
          <p:nvPr/>
        </p:nvPicPr>
        <p:blipFill rotWithShape="1">
          <a:blip r:embed="rId2">
            <a:alphaModFix/>
          </a:blip>
          <a:srcRect b="24485" l="0" r="0" t="53157"/>
          <a:stretch/>
        </p:blipFill>
        <p:spPr>
          <a:xfrm>
            <a:off x="0" y="-11081"/>
            <a:ext cx="9143999" cy="337706"/>
          </a:xfrm>
          <a:prstGeom prst="rect">
            <a:avLst/>
          </a:prstGeom>
          <a:noFill/>
          <a:ln>
            <a:noFill/>
          </a:ln>
        </p:spPr>
      </p:pic>
      <p:pic>
        <p:nvPicPr>
          <p:cNvPr id="229" name="Google Shape;229;p41"/>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230" name="Google Shape;230;p41"/>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231" name="Google Shape;231;p41"/>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p4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42"/>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35" name="Google Shape;235;p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4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0" name="Google Shape;240;p4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1" name="Google Shape;241;p4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2" name="Shape 242"/>
        <p:cNvGrpSpPr/>
        <p:nvPr/>
      </p:nvGrpSpPr>
      <p:grpSpPr>
        <a:xfrm>
          <a:off x="0" y="0"/>
          <a:ext cx="0" cy="0"/>
          <a:chOff x="0" y="0"/>
          <a:chExt cx="0" cy="0"/>
        </a:xfrm>
      </p:grpSpPr>
      <p:sp>
        <p:nvSpPr>
          <p:cNvPr id="243" name="Google Shape;243;p44"/>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44"/>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5" name="Google Shape;245;p44"/>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6" name="Google Shape;246;p44"/>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7" name="Google Shape;247;p44"/>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8" name="Google Shape;248;p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4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4" name="Google Shape;254;p4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5" name="Google Shape;255;p46"/>
          <p:cNvSpPr txBox="1"/>
          <p:nvPr/>
        </p:nvSpPr>
        <p:spPr>
          <a:xfrm>
            <a:off x="2686050" y="4733800"/>
            <a:ext cx="34764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Calibri"/>
                <a:ea typeface="Calibri"/>
                <a:cs typeface="Calibri"/>
                <a:sym typeface="Calibri"/>
              </a:rPr>
              <a:t>FOR OFFICIAL USE ONLY</a:t>
            </a:r>
            <a:endParaRPr b="0" i="0" sz="1200" u="none" cap="none" strike="noStrike">
              <a:solidFill>
                <a:srgbClr val="434343"/>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p47"/>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7"/>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59" name="Google Shape;259;p47"/>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0" name="Google Shape;260;p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p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p48"/>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5" name="Google Shape;265;p48"/>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66" name="Google Shape;266;p48"/>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7" name="Google Shape;267;p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9" name="Google Shape;269;p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4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p49"/>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3" name="Google Shape;273;p4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4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5" name="Google Shape;275;p4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p50"/>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p50"/>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9" name="Google Shape;279;p5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5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1" name="Google Shape;281;p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2" name="Shape 282"/>
        <p:cNvGrpSpPr/>
        <p:nvPr/>
      </p:nvGrpSpPr>
      <p:grpSpPr>
        <a:xfrm>
          <a:off x="0" y="0"/>
          <a:ext cx="0" cy="0"/>
          <a:chOff x="0" y="0"/>
          <a:chExt cx="0" cy="0"/>
        </a:xfrm>
      </p:grpSpPr>
      <p:sp>
        <p:nvSpPr>
          <p:cNvPr id="283" name="Google Shape;283;p51"/>
          <p:cNvSpPr txBox="1"/>
          <p:nvPr>
            <p:ph type="title"/>
          </p:nvPr>
        </p:nvSpPr>
        <p:spPr>
          <a:xfrm>
            <a:off x="1088213" y="265325"/>
            <a:ext cx="6954000" cy="572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Font typeface="Cambria"/>
              <a:buNone/>
              <a:defRPr>
                <a:latin typeface="Cambria"/>
                <a:ea typeface="Cambria"/>
                <a:cs typeface="Cambria"/>
                <a:sym typeface="Cambria"/>
              </a:defRPr>
            </a:lvl1pPr>
            <a:lvl2pPr lvl="1" rtl="0" algn="l">
              <a:lnSpc>
                <a:spcPct val="100000"/>
              </a:lnSpc>
              <a:spcBef>
                <a:spcPts val="0"/>
              </a:spcBef>
              <a:spcAft>
                <a:spcPts val="0"/>
              </a:spcAft>
              <a:buSzPts val="1400"/>
              <a:buFont typeface="Cambria"/>
              <a:buNone/>
              <a:defRPr>
                <a:latin typeface="Cambria"/>
                <a:ea typeface="Cambria"/>
                <a:cs typeface="Cambria"/>
                <a:sym typeface="Cambria"/>
              </a:defRPr>
            </a:lvl2pPr>
            <a:lvl3pPr lvl="2" rtl="0" algn="l">
              <a:lnSpc>
                <a:spcPct val="100000"/>
              </a:lnSpc>
              <a:spcBef>
                <a:spcPts val="0"/>
              </a:spcBef>
              <a:spcAft>
                <a:spcPts val="0"/>
              </a:spcAft>
              <a:buSzPts val="1400"/>
              <a:buFont typeface="Cambria"/>
              <a:buNone/>
              <a:defRPr>
                <a:latin typeface="Cambria"/>
                <a:ea typeface="Cambria"/>
                <a:cs typeface="Cambria"/>
                <a:sym typeface="Cambria"/>
              </a:defRPr>
            </a:lvl3pPr>
            <a:lvl4pPr lvl="3" rtl="0" algn="l">
              <a:lnSpc>
                <a:spcPct val="100000"/>
              </a:lnSpc>
              <a:spcBef>
                <a:spcPts val="0"/>
              </a:spcBef>
              <a:spcAft>
                <a:spcPts val="0"/>
              </a:spcAft>
              <a:buSzPts val="1400"/>
              <a:buFont typeface="Cambria"/>
              <a:buNone/>
              <a:defRPr>
                <a:latin typeface="Cambria"/>
                <a:ea typeface="Cambria"/>
                <a:cs typeface="Cambria"/>
                <a:sym typeface="Cambria"/>
              </a:defRPr>
            </a:lvl4pPr>
            <a:lvl5pPr lvl="4" rtl="0" algn="l">
              <a:lnSpc>
                <a:spcPct val="100000"/>
              </a:lnSpc>
              <a:spcBef>
                <a:spcPts val="0"/>
              </a:spcBef>
              <a:spcAft>
                <a:spcPts val="0"/>
              </a:spcAft>
              <a:buSzPts val="1400"/>
              <a:buFont typeface="Cambria"/>
              <a:buNone/>
              <a:defRPr>
                <a:latin typeface="Cambria"/>
                <a:ea typeface="Cambria"/>
                <a:cs typeface="Cambria"/>
                <a:sym typeface="Cambria"/>
              </a:defRPr>
            </a:lvl5pPr>
            <a:lvl6pPr lvl="5" rtl="0" algn="l">
              <a:lnSpc>
                <a:spcPct val="100000"/>
              </a:lnSpc>
              <a:spcBef>
                <a:spcPts val="0"/>
              </a:spcBef>
              <a:spcAft>
                <a:spcPts val="0"/>
              </a:spcAft>
              <a:buSzPts val="1400"/>
              <a:buFont typeface="Cambria"/>
              <a:buNone/>
              <a:defRPr>
                <a:latin typeface="Cambria"/>
                <a:ea typeface="Cambria"/>
                <a:cs typeface="Cambria"/>
                <a:sym typeface="Cambria"/>
              </a:defRPr>
            </a:lvl6pPr>
            <a:lvl7pPr lvl="6" rtl="0" algn="l">
              <a:lnSpc>
                <a:spcPct val="100000"/>
              </a:lnSpc>
              <a:spcBef>
                <a:spcPts val="0"/>
              </a:spcBef>
              <a:spcAft>
                <a:spcPts val="0"/>
              </a:spcAft>
              <a:buSzPts val="1400"/>
              <a:buFont typeface="Cambria"/>
              <a:buNone/>
              <a:defRPr>
                <a:latin typeface="Cambria"/>
                <a:ea typeface="Cambria"/>
                <a:cs typeface="Cambria"/>
                <a:sym typeface="Cambria"/>
              </a:defRPr>
            </a:lvl7pPr>
            <a:lvl8pPr lvl="7" rtl="0" algn="l">
              <a:lnSpc>
                <a:spcPct val="100000"/>
              </a:lnSpc>
              <a:spcBef>
                <a:spcPts val="0"/>
              </a:spcBef>
              <a:spcAft>
                <a:spcPts val="0"/>
              </a:spcAft>
              <a:buSzPts val="1400"/>
              <a:buFont typeface="Cambria"/>
              <a:buNone/>
              <a:defRPr>
                <a:latin typeface="Cambria"/>
                <a:ea typeface="Cambria"/>
                <a:cs typeface="Cambria"/>
                <a:sym typeface="Cambria"/>
              </a:defRPr>
            </a:lvl8pPr>
            <a:lvl9pPr lvl="8" rtl="0" algn="l">
              <a:lnSpc>
                <a:spcPct val="100000"/>
              </a:lnSpc>
              <a:spcBef>
                <a:spcPts val="0"/>
              </a:spcBef>
              <a:spcAft>
                <a:spcPts val="0"/>
              </a:spcAft>
              <a:buSzPts val="1400"/>
              <a:buFont typeface="Cambria"/>
              <a:buNone/>
              <a:defRPr>
                <a:latin typeface="Cambria"/>
                <a:ea typeface="Cambria"/>
                <a:cs typeface="Cambria"/>
                <a:sym typeface="Cambria"/>
              </a:defRPr>
            </a:lvl9pPr>
          </a:lstStyle>
          <a:p/>
        </p:txBody>
      </p:sp>
      <p:sp>
        <p:nvSpPr>
          <p:cNvPr id="284" name="Google Shape;284;p51"/>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Char char="•"/>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285" name="Google Shape;285;p5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286" name="Google Shape;286;p51"/>
          <p:cNvCxnSpPr/>
          <p:nvPr/>
        </p:nvCxnSpPr>
        <p:spPr>
          <a:xfrm>
            <a:off x="228600" y="1066800"/>
            <a:ext cx="8686800" cy="0"/>
          </a:xfrm>
          <a:prstGeom prst="straightConnector1">
            <a:avLst/>
          </a:prstGeom>
          <a:noFill/>
          <a:ln cap="flat" cmpd="sng" w="28575">
            <a:solidFill>
              <a:srgbClr val="4F81BD"/>
            </a:solidFill>
            <a:prstDash val="solid"/>
            <a:round/>
            <a:headEnd len="sm" w="sm" type="none"/>
            <a:tailEnd len="sm" w="sm" type="none"/>
          </a:ln>
        </p:spPr>
      </p:cxnSp>
      <p:pic>
        <p:nvPicPr>
          <p:cNvPr id="287" name="Google Shape;287;p51"/>
          <p:cNvPicPr preferRelativeResize="0"/>
          <p:nvPr/>
        </p:nvPicPr>
        <p:blipFill rotWithShape="1">
          <a:blip r:embed="rId2">
            <a:alphaModFix/>
          </a:blip>
          <a:srcRect b="0" l="0" r="0" t="0"/>
          <a:stretch/>
        </p:blipFill>
        <p:spPr>
          <a:xfrm>
            <a:off x="8095828" y="89013"/>
            <a:ext cx="693994" cy="693994"/>
          </a:xfrm>
          <a:prstGeom prst="rect">
            <a:avLst/>
          </a:prstGeom>
          <a:noFill/>
          <a:ln>
            <a:noFill/>
          </a:ln>
        </p:spPr>
      </p:pic>
      <p:pic>
        <p:nvPicPr>
          <p:cNvPr descr="doc_logo" id="288" name="Google Shape;288;p51"/>
          <p:cNvPicPr preferRelativeResize="0"/>
          <p:nvPr/>
        </p:nvPicPr>
        <p:blipFill rotWithShape="1">
          <a:blip r:embed="rId3">
            <a:alphaModFix/>
          </a:blip>
          <a:srcRect b="0" l="0" r="0" t="0"/>
          <a:stretch/>
        </p:blipFill>
        <p:spPr>
          <a:xfrm>
            <a:off x="109275" y="91650"/>
            <a:ext cx="693993" cy="690037"/>
          </a:xfrm>
          <a:prstGeom prst="rect">
            <a:avLst/>
          </a:prstGeom>
          <a:noFill/>
          <a:ln>
            <a:noFill/>
          </a:ln>
        </p:spPr>
      </p:pic>
      <p:sp>
        <p:nvSpPr>
          <p:cNvPr id="289" name="Google Shape;289;p51"/>
          <p:cNvSpPr txBox="1"/>
          <p:nvPr/>
        </p:nvSpPr>
        <p:spPr>
          <a:xfrm>
            <a:off x="2816250" y="4796575"/>
            <a:ext cx="3511500" cy="23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Cambria"/>
                <a:ea typeface="Cambria"/>
                <a:cs typeface="Cambria"/>
                <a:sym typeface="Cambria"/>
              </a:rPr>
              <a:t>FOR OFFICIAL USE ONLY</a:t>
            </a:r>
            <a:endParaRPr b="0" i="0" sz="1000" u="none" cap="none" strike="noStrike">
              <a:solidFill>
                <a:schemeClr val="dk2"/>
              </a:solidFill>
              <a:latin typeface="Cambria"/>
              <a:ea typeface="Cambria"/>
              <a:cs typeface="Cambria"/>
              <a:sym typeface="Cambria"/>
            </a:endParaRPr>
          </a:p>
        </p:txBody>
      </p:sp>
      <p:sp>
        <p:nvSpPr>
          <p:cNvPr id="290" name="Google Shape;290;p51"/>
          <p:cNvSpPr txBox="1"/>
          <p:nvPr/>
        </p:nvSpPr>
        <p:spPr>
          <a:xfrm>
            <a:off x="109275" y="4765075"/>
            <a:ext cx="1557000" cy="3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mbria"/>
                <a:ea typeface="Cambria"/>
                <a:cs typeface="Cambria"/>
                <a:sym typeface="Cambria"/>
              </a:rPr>
              <a:t>2019 September 16</a:t>
            </a:r>
            <a:endParaRPr b="0" i="0" sz="1200" u="none" cap="none" strike="noStrike">
              <a:solidFill>
                <a:srgbClr val="000000"/>
              </a:solidFill>
              <a:latin typeface="Cambria"/>
              <a:ea typeface="Cambria"/>
              <a:cs typeface="Cambria"/>
              <a:sym typeface="Cambr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4.png"/><Relationship Id="rId2" Type="http://schemas.openxmlformats.org/officeDocument/2006/relationships/image" Target="../media/image2.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5.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theme" Target="../theme/theme2.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p:nvPr/>
        </p:nvSpPr>
        <p:spPr>
          <a:xfrm>
            <a:off x="-1" y="205978"/>
            <a:ext cx="9139500" cy="10620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29" name="Google Shape;129;p25"/>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0" name="Google Shape;130;p2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nvSpPr>
        <p:spPr>
          <a:xfrm>
            <a:off x="8213248" y="4867276"/>
            <a:ext cx="812100" cy="1833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pic>
        <p:nvPicPr>
          <p:cNvPr id="132" name="Google Shape;132;p25"/>
          <p:cNvPicPr preferRelativeResize="0"/>
          <p:nvPr/>
        </p:nvPicPr>
        <p:blipFill rotWithShape="1">
          <a:blip r:embed="rId1">
            <a:alphaModFix/>
          </a:blip>
          <a:srcRect b="0" l="0" r="0" t="0"/>
          <a:stretch/>
        </p:blipFill>
        <p:spPr>
          <a:xfrm>
            <a:off x="47625" y="4725590"/>
            <a:ext cx="390525" cy="390524"/>
          </a:xfrm>
          <a:prstGeom prst="rect">
            <a:avLst/>
          </a:prstGeom>
          <a:noFill/>
          <a:ln>
            <a:noFill/>
          </a:ln>
        </p:spPr>
      </p:pic>
      <p:pic>
        <p:nvPicPr>
          <p:cNvPr id="133" name="Google Shape;133;p25"/>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sp>
        <p:nvSpPr>
          <p:cNvPr id="134" name="Google Shape;134;p25"/>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 name="Google Shape;214;p3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6" name="Google Shape;216;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ontologforum.s3.amazonaws.com/OntologySummit2020/Communique/OntologySummit2020Communique.pdf" TargetMode="External"/><Relationship Id="rId5" Type="http://schemas.openxmlformats.org/officeDocument/2006/relationships/hyperlink" Target="https://ontologforum.s3.amazonaws.com/OntologySummit2020/Communique/OntologySummit2020Communique.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descr="Auto Text Box for Title" id="295" name="Google Shape;295;p52"/>
          <p:cNvSpPr txBox="1"/>
          <p:nvPr>
            <p:ph type="ctrTitle"/>
          </p:nvPr>
        </p:nvSpPr>
        <p:spPr>
          <a:xfrm>
            <a:off x="1143000" y="1222775"/>
            <a:ext cx="6858000" cy="15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Calibri"/>
              <a:buNone/>
            </a:pPr>
            <a:r>
              <a:rPr b="1" lang="en"/>
              <a:t>NOAA Agency and Data Preservation Report</a:t>
            </a:r>
            <a:endParaRPr b="1"/>
          </a:p>
        </p:txBody>
      </p:sp>
      <p:pic>
        <p:nvPicPr>
          <p:cNvPr descr="Department of Veterans Affairs, Veterans Health Administration, Office of Health Information" id="296" name="Google Shape;296;p52"/>
          <p:cNvPicPr preferRelativeResize="0"/>
          <p:nvPr/>
        </p:nvPicPr>
        <p:blipFill rotWithShape="1">
          <a:blip r:embed="rId3">
            <a:alphaModFix/>
          </a:blip>
          <a:srcRect b="0" l="0" r="0" t="0"/>
          <a:stretch/>
        </p:blipFill>
        <p:spPr>
          <a:xfrm>
            <a:off x="993775" y="371475"/>
            <a:ext cx="123825" cy="123825"/>
          </a:xfrm>
          <a:prstGeom prst="rect">
            <a:avLst/>
          </a:prstGeom>
          <a:noFill/>
          <a:ln>
            <a:noFill/>
          </a:ln>
        </p:spPr>
      </p:pic>
      <p:sp>
        <p:nvSpPr>
          <p:cNvPr descr="Auto Text Box for Title" id="297" name="Google Shape;297;p52"/>
          <p:cNvSpPr txBox="1"/>
          <p:nvPr/>
        </p:nvSpPr>
        <p:spPr>
          <a:xfrm>
            <a:off x="314700" y="3009175"/>
            <a:ext cx="8514600" cy="171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Kenneth Casey, PhD, Nancy Ritchey, and Rich Baldwin*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Deputy Chief, Data Stewardship Division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NOAA/NESDIS National Centers for Environmental Information (NCEI)</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October </a:t>
            </a:r>
            <a:r>
              <a:rPr lang="en" sz="1200">
                <a:solidFill>
                  <a:schemeClr val="dk1"/>
                </a:solidFill>
                <a:latin typeface="Calibri"/>
                <a:ea typeface="Calibri"/>
                <a:cs typeface="Calibri"/>
                <a:sym typeface="Calibri"/>
              </a:rPr>
              <a:t>2022</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WGISS-54</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Tokyo</a:t>
            </a:r>
            <a:endParaRPr sz="1200">
              <a:solidFill>
                <a:schemeClr val="dk1"/>
              </a:solidFill>
              <a:latin typeface="Calibri"/>
              <a:ea typeface="Calibri"/>
              <a:cs typeface="Calibri"/>
              <a:sym typeface="Calibri"/>
            </a:endParaRPr>
          </a:p>
        </p:txBody>
      </p:sp>
      <p:sp>
        <p:nvSpPr>
          <p:cNvPr id="298" name="Google Shape;298;p52"/>
          <p:cNvSpPr txBox="1"/>
          <p:nvPr/>
        </p:nvSpPr>
        <p:spPr>
          <a:xfrm>
            <a:off x="5550900" y="4081350"/>
            <a:ext cx="35376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Calibri"/>
                <a:ea typeface="Calibri"/>
                <a:cs typeface="Calibri"/>
                <a:sym typeface="Calibri"/>
              </a:rPr>
              <a:t>*With thanks to the NCCF Archive and Access Team, especially Ryan Berkheimer, Jeremy Hall, and John LaRocque</a:t>
            </a:r>
            <a:endParaRPr sz="13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descr="https://lh5.googleusercontent.com/Ppd6UwSnAXFvM2iw1ar-TdqaRgSzoEIVMOri0JgG4jkd8hzkTYCh_c7UJx6iVOflOPHLepgQR4gbd8N_hecIld7GuxP2Cvd5GT84N_Q2q1WvY0XypHLzEJDWMjnCjLcy5C1mfeLRk_U=s0" id="485" name="Google Shape;485;p61"/>
          <p:cNvPicPr preferRelativeResize="0"/>
          <p:nvPr/>
        </p:nvPicPr>
        <p:blipFill rotWithShape="1">
          <a:blip r:embed="rId3">
            <a:alphaModFix/>
          </a:blip>
          <a:srcRect b="0" l="0" r="0" t="0"/>
          <a:stretch/>
        </p:blipFill>
        <p:spPr>
          <a:xfrm>
            <a:off x="2481399" y="719160"/>
            <a:ext cx="6662600" cy="3828132"/>
          </a:xfrm>
          <a:prstGeom prst="rect">
            <a:avLst/>
          </a:prstGeom>
          <a:noFill/>
          <a:ln>
            <a:noFill/>
          </a:ln>
        </p:spPr>
      </p:pic>
      <p:sp>
        <p:nvSpPr>
          <p:cNvPr id="486" name="Google Shape;486;p61"/>
          <p:cNvSpPr/>
          <p:nvPr/>
        </p:nvSpPr>
        <p:spPr>
          <a:xfrm>
            <a:off x="4572000" y="4177959"/>
            <a:ext cx="4572000" cy="73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Calibri"/>
                <a:ea typeface="Calibri"/>
                <a:cs typeface="Calibri"/>
                <a:sym typeface="Calibri"/>
              </a:rPr>
              <a:t>Minimum Viable Product (MVP)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87" name="Google Shape;487;p61"/>
          <p:cNvSpPr/>
          <p:nvPr/>
        </p:nvSpPr>
        <p:spPr>
          <a:xfrm>
            <a:off x="4907009" y="2599837"/>
            <a:ext cx="4236900" cy="19476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8" name="Google Shape;488;p61"/>
          <p:cNvSpPr txBox="1"/>
          <p:nvPr>
            <p:ph type="title"/>
          </p:nvPr>
        </p:nvSpPr>
        <p:spPr>
          <a:xfrm>
            <a:off x="0" y="173639"/>
            <a:ext cx="9144000" cy="757200"/>
          </a:xfrm>
          <a:prstGeom prst="rect">
            <a:avLst/>
          </a:prstGeom>
          <a:solidFill>
            <a:schemeClr val="lt2"/>
          </a:solid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100"/>
              <a:buNone/>
            </a:pPr>
            <a:r>
              <a:rPr lang="en">
                <a:solidFill>
                  <a:schemeClr val="dk1"/>
                </a:solidFill>
              </a:rPr>
              <a:t>Enterprise Cloud Archive Functionality</a:t>
            </a:r>
            <a:endParaRPr>
              <a:solidFill>
                <a:schemeClr val="dk1"/>
              </a:solidFill>
            </a:endParaRPr>
          </a:p>
        </p:txBody>
      </p:sp>
      <p:sp>
        <p:nvSpPr>
          <p:cNvPr id="489" name="Google Shape;489;p61"/>
          <p:cNvSpPr/>
          <p:nvPr/>
        </p:nvSpPr>
        <p:spPr>
          <a:xfrm>
            <a:off x="182719" y="1266694"/>
            <a:ext cx="2073000" cy="1040100"/>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sz="1400">
                <a:solidFill>
                  <a:schemeClr val="dk1"/>
                </a:solidFill>
                <a:latin typeface="Calibri"/>
                <a:ea typeface="Calibri"/>
                <a:cs typeface="Calibri"/>
                <a:sym typeface="Calibri"/>
              </a:rPr>
              <a:t>Initial focus is on the Minimally Viable Product (MVP) for recurring data submissions</a:t>
            </a:r>
            <a:endParaRPr b="0" i="0" sz="1400" u="none" cap="none" strike="noStrike">
              <a:solidFill>
                <a:schemeClr val="dk1"/>
              </a:solidFill>
              <a:latin typeface="Arial"/>
              <a:ea typeface="Arial"/>
              <a:cs typeface="Arial"/>
              <a:sym typeface="Arial"/>
            </a:endParaRPr>
          </a:p>
        </p:txBody>
      </p:sp>
      <p:cxnSp>
        <p:nvCxnSpPr>
          <p:cNvPr id="490" name="Google Shape;490;p61"/>
          <p:cNvCxnSpPr>
            <a:stCxn id="489" idx="3"/>
            <a:endCxn id="487" idx="1"/>
          </p:cNvCxnSpPr>
          <p:nvPr/>
        </p:nvCxnSpPr>
        <p:spPr>
          <a:xfrm>
            <a:off x="2255719" y="1786744"/>
            <a:ext cx="2651400" cy="17868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https://lh5.googleusercontent.com/Ppd6UwSnAXFvM2iw1ar-TdqaRgSzoEIVMOri0JgG4jkd8hzkTYCh_c7UJx6iVOflOPHLepgQR4gbd8N_hecIld7GuxP2Cvd5GT84N_Q2q1WvY0XypHLzEJDWMjnCjLcy5C1mfeLRk_U=s0" id="496" name="Google Shape;496;p62"/>
          <p:cNvPicPr preferRelativeResize="0"/>
          <p:nvPr/>
        </p:nvPicPr>
        <p:blipFill rotWithShape="1">
          <a:blip r:embed="rId3">
            <a:alphaModFix/>
          </a:blip>
          <a:srcRect b="0" l="0" r="0" t="0"/>
          <a:stretch/>
        </p:blipFill>
        <p:spPr>
          <a:xfrm>
            <a:off x="2481399" y="719160"/>
            <a:ext cx="6662600" cy="3828132"/>
          </a:xfrm>
          <a:prstGeom prst="rect">
            <a:avLst/>
          </a:prstGeom>
          <a:noFill/>
          <a:ln>
            <a:noFill/>
          </a:ln>
        </p:spPr>
      </p:pic>
      <p:sp>
        <p:nvSpPr>
          <p:cNvPr id="497" name="Google Shape;497;p62"/>
          <p:cNvSpPr/>
          <p:nvPr/>
        </p:nvSpPr>
        <p:spPr>
          <a:xfrm>
            <a:off x="4572000" y="4177959"/>
            <a:ext cx="4572000" cy="73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Calibri"/>
                <a:ea typeface="Calibri"/>
                <a:cs typeface="Calibri"/>
                <a:sym typeface="Calibri"/>
              </a:rPr>
              <a:t>Minimum Viable Product (MVP)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98" name="Google Shape;498;p62"/>
          <p:cNvSpPr/>
          <p:nvPr/>
        </p:nvSpPr>
        <p:spPr>
          <a:xfrm>
            <a:off x="4907009" y="2599837"/>
            <a:ext cx="4236900" cy="19476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 name="Google Shape;499;p62"/>
          <p:cNvSpPr/>
          <p:nvPr/>
        </p:nvSpPr>
        <p:spPr>
          <a:xfrm>
            <a:off x="182888" y="1053283"/>
            <a:ext cx="2111700" cy="373800"/>
          </a:xfrm>
          <a:prstGeom prst="rect">
            <a:avLst/>
          </a:prstGeom>
          <a:no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Single Request Portal</a:t>
            </a:r>
            <a:endParaRPr b="0" i="0" sz="1400" u="none" cap="none" strike="noStrike">
              <a:solidFill>
                <a:schemeClr val="dk1"/>
              </a:solidFill>
              <a:latin typeface="Arial"/>
              <a:ea typeface="Arial"/>
              <a:cs typeface="Arial"/>
              <a:sym typeface="Arial"/>
            </a:endParaRPr>
          </a:p>
        </p:txBody>
      </p:sp>
      <p:sp>
        <p:nvSpPr>
          <p:cNvPr id="500" name="Google Shape;500;p62"/>
          <p:cNvSpPr/>
          <p:nvPr/>
        </p:nvSpPr>
        <p:spPr>
          <a:xfrm>
            <a:off x="182888" y="1637212"/>
            <a:ext cx="2111700" cy="402300"/>
          </a:xfrm>
          <a:prstGeom prst="rect">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Single Data Submissions</a:t>
            </a:r>
            <a:endParaRPr b="0" i="0" sz="1400" u="none" cap="none" strike="noStrike">
              <a:solidFill>
                <a:schemeClr val="dk1"/>
              </a:solidFill>
              <a:latin typeface="Arial"/>
              <a:ea typeface="Arial"/>
              <a:cs typeface="Arial"/>
              <a:sym typeface="Arial"/>
            </a:endParaRPr>
          </a:p>
        </p:txBody>
      </p:sp>
      <p:sp>
        <p:nvSpPr>
          <p:cNvPr id="501" name="Google Shape;501;p62"/>
          <p:cNvSpPr/>
          <p:nvPr/>
        </p:nvSpPr>
        <p:spPr>
          <a:xfrm>
            <a:off x="182879" y="2386966"/>
            <a:ext cx="2111700" cy="523200"/>
          </a:xfrm>
          <a:prstGeom prst="rect">
            <a:avLst/>
          </a:prstGeom>
          <a:noFill/>
          <a:ln cap="flat" cmpd="sng" w="38100">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Appraisal and Ingest Configuration</a:t>
            </a:r>
            <a:endParaRPr b="0" i="0" sz="1400" u="none" cap="none" strike="noStrike">
              <a:solidFill>
                <a:schemeClr val="dk1"/>
              </a:solidFill>
              <a:latin typeface="Arial"/>
              <a:ea typeface="Arial"/>
              <a:cs typeface="Arial"/>
              <a:sym typeface="Arial"/>
            </a:endParaRPr>
          </a:p>
        </p:txBody>
      </p:sp>
      <p:sp>
        <p:nvSpPr>
          <p:cNvPr id="502" name="Google Shape;502;p62"/>
          <p:cNvSpPr/>
          <p:nvPr/>
        </p:nvSpPr>
        <p:spPr>
          <a:xfrm>
            <a:off x="182725" y="3138103"/>
            <a:ext cx="2111700" cy="523200"/>
          </a:xfrm>
          <a:prstGeom prst="rect">
            <a:avLst/>
          </a:prstGeom>
          <a:noFill/>
          <a:ln cap="flat" cmpd="sng" w="381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Mature Metadata Management Tools</a:t>
            </a:r>
            <a:endParaRPr b="0" i="0" sz="1400" u="none" cap="none" strike="noStrike">
              <a:solidFill>
                <a:schemeClr val="dk1"/>
              </a:solidFill>
              <a:latin typeface="Arial"/>
              <a:ea typeface="Arial"/>
              <a:cs typeface="Arial"/>
              <a:sym typeface="Arial"/>
            </a:endParaRPr>
          </a:p>
        </p:txBody>
      </p:sp>
      <p:sp>
        <p:nvSpPr>
          <p:cNvPr id="503" name="Google Shape;503;p62"/>
          <p:cNvSpPr/>
          <p:nvPr/>
        </p:nvSpPr>
        <p:spPr>
          <a:xfrm>
            <a:off x="3554166" y="866063"/>
            <a:ext cx="4572000" cy="610200"/>
          </a:xfrm>
          <a:prstGeom prst="rect">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4" name="Google Shape;504;p62"/>
          <p:cNvSpPr/>
          <p:nvPr/>
        </p:nvSpPr>
        <p:spPr>
          <a:xfrm>
            <a:off x="2960978" y="2599837"/>
            <a:ext cx="2061300" cy="1076400"/>
          </a:xfrm>
          <a:prstGeom prst="rect">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p62"/>
          <p:cNvSpPr/>
          <p:nvPr/>
        </p:nvSpPr>
        <p:spPr>
          <a:xfrm>
            <a:off x="5049486" y="1548400"/>
            <a:ext cx="3728700" cy="1527600"/>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p62"/>
          <p:cNvSpPr txBox="1"/>
          <p:nvPr>
            <p:ph type="title"/>
          </p:nvPr>
        </p:nvSpPr>
        <p:spPr>
          <a:xfrm>
            <a:off x="0" y="173639"/>
            <a:ext cx="9144000" cy="757200"/>
          </a:xfrm>
          <a:prstGeom prst="rect">
            <a:avLst/>
          </a:prstGeom>
          <a:solidFill>
            <a:schemeClr val="lt2"/>
          </a:solid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100"/>
              <a:buNone/>
            </a:pPr>
            <a:r>
              <a:rPr lang="en">
                <a:solidFill>
                  <a:schemeClr val="dk1"/>
                </a:solidFill>
              </a:rPr>
              <a:t>Enterprise Cloud Archive Functionality</a:t>
            </a:r>
            <a:endParaRPr>
              <a:solidFill>
                <a:schemeClr val="dk1"/>
              </a:solidFill>
            </a:endParaRPr>
          </a:p>
        </p:txBody>
      </p:sp>
      <p:sp>
        <p:nvSpPr>
          <p:cNvPr id="507" name="Google Shape;507;p62"/>
          <p:cNvSpPr/>
          <p:nvPr/>
        </p:nvSpPr>
        <p:spPr>
          <a:xfrm>
            <a:off x="4920325" y="2648579"/>
            <a:ext cx="288600" cy="1775700"/>
          </a:xfrm>
          <a:prstGeom prst="rect">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08" name="Google Shape;508;p62"/>
          <p:cNvCxnSpPr>
            <a:stCxn id="499" idx="3"/>
            <a:endCxn id="503" idx="1"/>
          </p:cNvCxnSpPr>
          <p:nvPr/>
        </p:nvCxnSpPr>
        <p:spPr>
          <a:xfrm flipH="1" rot="10800000">
            <a:off x="2294588" y="1171183"/>
            <a:ext cx="1259700" cy="69000"/>
          </a:xfrm>
          <a:prstGeom prst="straightConnector1">
            <a:avLst/>
          </a:prstGeom>
          <a:noFill/>
          <a:ln cap="flat" cmpd="sng" w="12700">
            <a:solidFill>
              <a:srgbClr val="7030A0"/>
            </a:solidFill>
            <a:prstDash val="solid"/>
            <a:round/>
            <a:headEnd len="sm" w="sm" type="none"/>
            <a:tailEnd len="sm" w="sm" type="none"/>
          </a:ln>
        </p:spPr>
      </p:cxnSp>
      <p:cxnSp>
        <p:nvCxnSpPr>
          <p:cNvPr id="509" name="Google Shape;509;p62"/>
          <p:cNvCxnSpPr>
            <a:stCxn id="500" idx="3"/>
            <a:endCxn id="504" idx="0"/>
          </p:cNvCxnSpPr>
          <p:nvPr/>
        </p:nvCxnSpPr>
        <p:spPr>
          <a:xfrm>
            <a:off x="2294588" y="1838362"/>
            <a:ext cx="1697100" cy="761400"/>
          </a:xfrm>
          <a:prstGeom prst="straightConnector1">
            <a:avLst/>
          </a:prstGeom>
          <a:noFill/>
          <a:ln cap="flat" cmpd="sng" w="12700">
            <a:solidFill>
              <a:srgbClr val="FFC000"/>
            </a:solidFill>
            <a:prstDash val="solid"/>
            <a:round/>
            <a:headEnd len="sm" w="sm" type="none"/>
            <a:tailEnd len="sm" w="sm" type="none"/>
          </a:ln>
        </p:spPr>
      </p:cxnSp>
      <p:cxnSp>
        <p:nvCxnSpPr>
          <p:cNvPr id="510" name="Google Shape;510;p62"/>
          <p:cNvCxnSpPr>
            <a:stCxn id="501" idx="3"/>
            <a:endCxn id="505" idx="1"/>
          </p:cNvCxnSpPr>
          <p:nvPr/>
        </p:nvCxnSpPr>
        <p:spPr>
          <a:xfrm flipH="1" rot="10800000">
            <a:off x="2294579" y="2312266"/>
            <a:ext cx="2754900" cy="336300"/>
          </a:xfrm>
          <a:prstGeom prst="straightConnector1">
            <a:avLst/>
          </a:prstGeom>
          <a:noFill/>
          <a:ln cap="flat" cmpd="sng" w="12700">
            <a:solidFill>
              <a:srgbClr val="00B050"/>
            </a:solidFill>
            <a:prstDash val="solid"/>
            <a:round/>
            <a:headEnd len="sm" w="sm" type="none"/>
            <a:tailEnd len="sm" w="sm" type="none"/>
          </a:ln>
        </p:spPr>
      </p:cxnSp>
      <p:cxnSp>
        <p:nvCxnSpPr>
          <p:cNvPr id="511" name="Google Shape;511;p62"/>
          <p:cNvCxnSpPr>
            <a:stCxn id="502" idx="3"/>
            <a:endCxn id="507" idx="1"/>
          </p:cNvCxnSpPr>
          <p:nvPr/>
        </p:nvCxnSpPr>
        <p:spPr>
          <a:xfrm>
            <a:off x="2294425" y="3399703"/>
            <a:ext cx="2625900" cy="136800"/>
          </a:xfrm>
          <a:prstGeom prst="straightConnector1">
            <a:avLst/>
          </a:prstGeom>
          <a:noFill/>
          <a:ln cap="flat" cmpd="sng" w="12700">
            <a:solidFill>
              <a:srgbClr val="0070C0"/>
            </a:solidFill>
            <a:prstDash val="solid"/>
            <a:round/>
            <a:headEnd len="sm" w="sm" type="none"/>
            <a:tailEnd len="sm" w="sm" type="none"/>
          </a:ln>
        </p:spPr>
      </p:cxnSp>
      <p:sp>
        <p:nvSpPr>
          <p:cNvPr id="512" name="Google Shape;512;p62"/>
          <p:cNvSpPr/>
          <p:nvPr/>
        </p:nvSpPr>
        <p:spPr>
          <a:xfrm>
            <a:off x="182725" y="3781299"/>
            <a:ext cx="2111700" cy="757200"/>
          </a:xfrm>
          <a:prstGeom prst="rect">
            <a:avLst/>
          </a:prstGeom>
          <a:noFill/>
          <a:ln cap="flat" cmpd="sng" w="38100">
            <a:solidFill>
              <a:srgbClr val="C27B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Implement Enterprise Public Discovery and Access Capabilities</a:t>
            </a:r>
            <a:endParaRPr b="0" i="0" sz="1400" u="none" cap="none" strike="noStrike">
              <a:solidFill>
                <a:schemeClr val="dk1"/>
              </a:solidFill>
              <a:latin typeface="Arial"/>
              <a:ea typeface="Arial"/>
              <a:cs typeface="Arial"/>
              <a:sym typeface="Arial"/>
            </a:endParaRPr>
          </a:p>
        </p:txBody>
      </p:sp>
      <p:sp>
        <p:nvSpPr>
          <p:cNvPr id="513" name="Google Shape;513;p62"/>
          <p:cNvSpPr/>
          <p:nvPr/>
        </p:nvSpPr>
        <p:spPr>
          <a:xfrm>
            <a:off x="4782050" y="3570675"/>
            <a:ext cx="2061300" cy="373800"/>
          </a:xfrm>
          <a:prstGeom prst="rect">
            <a:avLst/>
          </a:prstGeom>
          <a:noFill/>
          <a:ln cap="flat" cmpd="sng" w="38100">
            <a:solidFill>
              <a:srgbClr val="C27B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514" name="Google Shape;514;p62"/>
          <p:cNvCxnSpPr>
            <a:stCxn id="512" idx="3"/>
            <a:endCxn id="513" idx="1"/>
          </p:cNvCxnSpPr>
          <p:nvPr/>
        </p:nvCxnSpPr>
        <p:spPr>
          <a:xfrm flipH="1" rot="10800000">
            <a:off x="2294425" y="3757599"/>
            <a:ext cx="2487600" cy="402300"/>
          </a:xfrm>
          <a:prstGeom prst="straightConnector1">
            <a:avLst/>
          </a:prstGeom>
          <a:noFill/>
          <a:ln cap="flat" cmpd="sng" w="12700">
            <a:solidFill>
              <a:srgbClr val="C27BA0"/>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3"/>
          <p:cNvSpPr txBox="1"/>
          <p:nvPr>
            <p:ph type="title"/>
          </p:nvPr>
        </p:nvSpPr>
        <p:spPr>
          <a:xfrm>
            <a:off x="0" y="205375"/>
            <a:ext cx="9144000" cy="52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Cloud Archive Timeline</a:t>
            </a:r>
            <a:endParaRPr/>
          </a:p>
        </p:txBody>
      </p:sp>
      <p:graphicFrame>
        <p:nvGraphicFramePr>
          <p:cNvPr id="521" name="Google Shape;521;p63"/>
          <p:cNvGraphicFramePr/>
          <p:nvPr/>
        </p:nvGraphicFramePr>
        <p:xfrm>
          <a:off x="399314" y="1259470"/>
          <a:ext cx="3000000" cy="3000000"/>
        </p:xfrm>
        <a:graphic>
          <a:graphicData uri="http://schemas.openxmlformats.org/drawingml/2006/table">
            <a:tbl>
              <a:tblPr>
                <a:noFill/>
                <a:tableStyleId>{A45E3598-EC91-49EB-97C7-FEDA73804ABE}</a:tableStyleId>
              </a:tblPr>
              <a:tblGrid>
                <a:gridCol w="1174200"/>
                <a:gridCol w="1174200"/>
                <a:gridCol w="1174200"/>
                <a:gridCol w="1174200"/>
                <a:gridCol w="1174200"/>
                <a:gridCol w="1174200"/>
                <a:gridCol w="1174200"/>
              </a:tblGrid>
              <a:tr h="2857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2021</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2022</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2023</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2024</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2025</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2026</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2027</a:t>
                      </a:r>
                      <a:endParaRPr b="1" sz="1200" u="none" cap="none" strike="noStrike"/>
                    </a:p>
                  </a:txBody>
                  <a:tcPr marT="68575" marB="68575" marR="68575" marL="68575"/>
                </a:tc>
              </a:tr>
            </a:tbl>
          </a:graphicData>
        </a:graphic>
      </p:graphicFrame>
      <p:sp>
        <p:nvSpPr>
          <p:cNvPr id="522" name="Google Shape;522;p63"/>
          <p:cNvSpPr txBox="1"/>
          <p:nvPr/>
        </p:nvSpPr>
        <p:spPr>
          <a:xfrm>
            <a:off x="3316175" y="3005060"/>
            <a:ext cx="2140200" cy="315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Connection/Development of Functionality of Existing Archive Systems</a:t>
            </a:r>
            <a:endParaRPr b="0" i="0" sz="1100" u="none" cap="none" strike="noStrike">
              <a:solidFill>
                <a:srgbClr val="000000"/>
              </a:solidFill>
              <a:latin typeface="Arial"/>
              <a:ea typeface="Arial"/>
              <a:cs typeface="Arial"/>
              <a:sym typeface="Arial"/>
            </a:endParaRPr>
          </a:p>
        </p:txBody>
      </p:sp>
      <p:grpSp>
        <p:nvGrpSpPr>
          <p:cNvPr id="523" name="Google Shape;523;p63"/>
          <p:cNvGrpSpPr/>
          <p:nvPr/>
        </p:nvGrpSpPr>
        <p:grpSpPr>
          <a:xfrm>
            <a:off x="2822082" y="2882892"/>
            <a:ext cx="3180547" cy="147375"/>
            <a:chOff x="3845476" y="4149081"/>
            <a:chExt cx="4240729" cy="196500"/>
          </a:xfrm>
        </p:grpSpPr>
        <p:sp>
          <p:nvSpPr>
            <p:cNvPr id="524" name="Google Shape;524;p63"/>
            <p:cNvSpPr/>
            <p:nvPr/>
          </p:nvSpPr>
          <p:spPr>
            <a:xfrm>
              <a:off x="7858205" y="4149081"/>
              <a:ext cx="228000" cy="196500"/>
            </a:xfrm>
            <a:prstGeom prst="triangle">
              <a:avLst>
                <a:gd fmla="val 50000" name="adj"/>
              </a:avLst>
            </a:prstGeom>
            <a:no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cxnSp>
          <p:nvCxnSpPr>
            <p:cNvPr id="525" name="Google Shape;525;p63"/>
            <p:cNvCxnSpPr/>
            <p:nvPr/>
          </p:nvCxnSpPr>
          <p:spPr>
            <a:xfrm flipH="1" rot="10800000">
              <a:off x="3845476" y="4246861"/>
              <a:ext cx="4069800" cy="900"/>
            </a:xfrm>
            <a:prstGeom prst="straightConnector1">
              <a:avLst/>
            </a:prstGeom>
            <a:solidFill>
              <a:srgbClr val="2F5496"/>
            </a:solidFill>
            <a:ln cap="flat" cmpd="sng" w="57150">
              <a:solidFill>
                <a:srgbClr val="2F5496"/>
              </a:solidFill>
              <a:prstDash val="solid"/>
              <a:round/>
              <a:headEnd len="sm" w="sm" type="none"/>
              <a:tailEnd len="sm" w="sm" type="none"/>
            </a:ln>
          </p:spPr>
        </p:cxnSp>
      </p:grpSp>
      <p:sp>
        <p:nvSpPr>
          <p:cNvPr id="526" name="Google Shape;526;p63"/>
          <p:cNvSpPr txBox="1"/>
          <p:nvPr/>
        </p:nvSpPr>
        <p:spPr>
          <a:xfrm>
            <a:off x="138225" y="3558525"/>
            <a:ext cx="4313700" cy="915900"/>
          </a:xfrm>
          <a:prstGeom prst="rect">
            <a:avLst/>
          </a:prstGeom>
          <a:solidFill>
            <a:srgbClr val="D8E2F3"/>
          </a:solidFill>
          <a:ln cap="flat" cmpd="sng" w="9525">
            <a:solidFill>
              <a:srgbClr val="2F5496"/>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sng" cap="none" strike="noStrike">
                <a:solidFill>
                  <a:srgbClr val="000000"/>
                </a:solidFill>
                <a:latin typeface="Arial"/>
                <a:ea typeface="Arial"/>
                <a:cs typeface="Arial"/>
                <a:sym typeface="Arial"/>
              </a:rPr>
              <a:t>Key Accomplishments / Insights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184150" lvl="0" marL="1778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Transition from pilot to NCCF in progress</a:t>
            </a:r>
            <a:endParaRPr b="0" i="0" sz="1100" u="none" cap="none" strike="noStrike">
              <a:solidFill>
                <a:srgbClr val="000000"/>
              </a:solidFill>
              <a:latin typeface="Arial"/>
              <a:ea typeface="Arial"/>
              <a:cs typeface="Arial"/>
              <a:sym typeface="Arial"/>
            </a:endParaRPr>
          </a:p>
          <a:p>
            <a:pPr indent="-184150" lvl="0" marL="1778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NCAP - Piloted archive capability in NCCF within 12 months</a:t>
            </a:r>
            <a:endParaRPr b="0" i="0" sz="1100" u="none" cap="none" strike="noStrike">
              <a:solidFill>
                <a:srgbClr val="000000"/>
              </a:solidFill>
              <a:latin typeface="Arial"/>
              <a:ea typeface="Arial"/>
              <a:cs typeface="Arial"/>
              <a:sym typeface="Arial"/>
            </a:endParaRPr>
          </a:p>
          <a:p>
            <a:pPr indent="-184150" lvl="0" marL="1778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Initial Operational Capability for </a:t>
            </a:r>
            <a:r>
              <a:rPr lang="en" sz="1100">
                <a:solidFill>
                  <a:srgbClr val="000000"/>
                </a:solidFill>
              </a:rPr>
              <a:t>Archive</a:t>
            </a:r>
            <a:r>
              <a:rPr b="0" i="0" lang="en" sz="1100" u="none" cap="none" strike="noStrike">
                <a:solidFill>
                  <a:srgbClr val="000000"/>
                </a:solidFill>
                <a:latin typeface="Arial"/>
                <a:ea typeface="Arial"/>
                <a:cs typeface="Arial"/>
                <a:sym typeface="Arial"/>
              </a:rPr>
              <a:t> </a:t>
            </a:r>
            <a:r>
              <a:rPr lang="en" sz="1100">
                <a:solidFill>
                  <a:srgbClr val="000000"/>
                </a:solidFill>
              </a:rPr>
              <a:t>end of Q2FY23</a:t>
            </a:r>
            <a:r>
              <a:rPr b="0" i="0" lang="en"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527" name="Google Shape;527;p63"/>
          <p:cNvSpPr/>
          <p:nvPr/>
        </p:nvSpPr>
        <p:spPr>
          <a:xfrm>
            <a:off x="3004200" y="1668881"/>
            <a:ext cx="2140200" cy="369600"/>
          </a:xfrm>
          <a:prstGeom prst="chevron">
            <a:avLst>
              <a:gd fmla="val 50000" name="adj"/>
            </a:avLst>
          </a:prstGeom>
          <a:solidFill>
            <a:srgbClr val="2F5496"/>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8" name="Google Shape;528;p63"/>
          <p:cNvSpPr txBox="1"/>
          <p:nvPr/>
        </p:nvSpPr>
        <p:spPr>
          <a:xfrm>
            <a:off x="3316181" y="1683356"/>
            <a:ext cx="15783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Arial"/>
                <a:ea typeface="Arial"/>
                <a:cs typeface="Arial"/>
                <a:sym typeface="Arial"/>
              </a:rPr>
              <a:t>Enterprise Archive Capability</a:t>
            </a:r>
            <a:endParaRPr b="0" i="0" sz="1100" u="none" cap="none" strike="noStrike">
              <a:solidFill>
                <a:srgbClr val="000000"/>
              </a:solidFill>
              <a:latin typeface="Arial"/>
              <a:ea typeface="Arial"/>
              <a:cs typeface="Arial"/>
              <a:sym typeface="Arial"/>
            </a:endParaRPr>
          </a:p>
        </p:txBody>
      </p:sp>
      <p:sp>
        <p:nvSpPr>
          <p:cNvPr id="529" name="Google Shape;529;p63"/>
          <p:cNvSpPr/>
          <p:nvPr/>
        </p:nvSpPr>
        <p:spPr>
          <a:xfrm>
            <a:off x="5018631" y="1664292"/>
            <a:ext cx="282300" cy="369600"/>
          </a:xfrm>
          <a:prstGeom prst="chevron">
            <a:avLst>
              <a:gd fmla="val 66659" name="adj"/>
            </a:avLst>
          </a:prstGeom>
          <a:solidFill>
            <a:srgbClr val="1F3864"/>
          </a:solidFill>
          <a:ln cap="flat" cmpd="sng" w="25400">
            <a:solidFill>
              <a:srgbClr val="1F386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0" name="Google Shape;530;p63"/>
          <p:cNvSpPr/>
          <p:nvPr/>
        </p:nvSpPr>
        <p:spPr>
          <a:xfrm>
            <a:off x="5179388" y="1664288"/>
            <a:ext cx="3381900" cy="369600"/>
          </a:xfrm>
          <a:prstGeom prst="chevron">
            <a:avLst>
              <a:gd fmla="val 50000" name="adj"/>
            </a:avLst>
          </a:prstGeom>
          <a:solidFill>
            <a:srgbClr val="1F3864"/>
          </a:solidFill>
          <a:ln cap="flat" cmpd="sng" w="25400">
            <a:solidFill>
              <a:srgbClr val="1F386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1" name="Google Shape;531;p63"/>
          <p:cNvSpPr txBox="1"/>
          <p:nvPr/>
        </p:nvSpPr>
        <p:spPr>
          <a:xfrm>
            <a:off x="5389668" y="1683244"/>
            <a:ext cx="3020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Arial"/>
                <a:ea typeface="Arial"/>
                <a:cs typeface="Arial"/>
                <a:sym typeface="Arial"/>
              </a:rPr>
              <a:t>Sustainment of Archive / Access Enterprise Functionality</a:t>
            </a:r>
            <a:endParaRPr b="0" i="0" sz="1100" u="none" cap="none" strike="noStrike">
              <a:solidFill>
                <a:srgbClr val="000000"/>
              </a:solidFill>
              <a:latin typeface="Arial"/>
              <a:ea typeface="Arial"/>
              <a:cs typeface="Arial"/>
              <a:sym typeface="Arial"/>
            </a:endParaRPr>
          </a:p>
        </p:txBody>
      </p:sp>
      <p:sp>
        <p:nvSpPr>
          <p:cNvPr id="532" name="Google Shape;532;p63"/>
          <p:cNvSpPr txBox="1"/>
          <p:nvPr/>
        </p:nvSpPr>
        <p:spPr>
          <a:xfrm>
            <a:off x="2811863" y="2457047"/>
            <a:ext cx="2171100" cy="315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NCCF Enterprise, Archive,</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and Stewardship Development</a:t>
            </a:r>
            <a:endParaRPr b="0" i="0" sz="1100" u="none" cap="none" strike="noStrike">
              <a:solidFill>
                <a:srgbClr val="000000"/>
              </a:solidFill>
              <a:latin typeface="Arial"/>
              <a:ea typeface="Arial"/>
              <a:cs typeface="Arial"/>
              <a:sym typeface="Arial"/>
            </a:endParaRPr>
          </a:p>
        </p:txBody>
      </p:sp>
      <p:graphicFrame>
        <p:nvGraphicFramePr>
          <p:cNvPr id="533" name="Google Shape;533;p63"/>
          <p:cNvGraphicFramePr/>
          <p:nvPr/>
        </p:nvGraphicFramePr>
        <p:xfrm>
          <a:off x="399314" y="1095119"/>
          <a:ext cx="3000000" cy="3000000"/>
        </p:xfrm>
        <a:graphic>
          <a:graphicData uri="http://schemas.openxmlformats.org/drawingml/2006/table">
            <a:tbl>
              <a:tblPr bandRow="1" firstRow="1">
                <a:noFill/>
                <a:tableStyleId>{E6CA60D4-8E21-4BFD-A423-39A0AB0CEFED}</a:tableStyleId>
              </a:tblPr>
              <a:tblGrid>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gridCol w="293550"/>
              </a:tblGrid>
              <a:tr h="66675">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PI3</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PI4</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PI5</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PI6</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PI7</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PI8</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PI9</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PI10</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PI11</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PI12</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PI13</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PI14</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PI15</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PI16</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PI17</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PI18</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PI19</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PI20</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PI21</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PI22</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PI23</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PI24</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PI25</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PI26</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PI27</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PI28</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500"/>
                        <a:buFont typeface="Arial"/>
                        <a:buNone/>
                      </a:pPr>
                      <a:r>
                        <a:rPr lang="en" sz="500" u="none" cap="none" strike="noStrike"/>
                        <a:t>PI29</a:t>
                      </a:r>
                      <a:endParaRPr sz="11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34" name="Google Shape;534;p63"/>
          <p:cNvSpPr txBox="1"/>
          <p:nvPr/>
        </p:nvSpPr>
        <p:spPr>
          <a:xfrm>
            <a:off x="4134152" y="3514913"/>
            <a:ext cx="4027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Migration of Legacy Data Streams from Existing Archive Systems</a:t>
            </a:r>
            <a:endParaRPr b="0" i="0" sz="1100" u="none" cap="none" strike="noStrike">
              <a:solidFill>
                <a:srgbClr val="000000"/>
              </a:solidFill>
              <a:latin typeface="Arial"/>
              <a:ea typeface="Arial"/>
              <a:cs typeface="Arial"/>
              <a:sym typeface="Arial"/>
            </a:endParaRPr>
          </a:p>
        </p:txBody>
      </p:sp>
      <p:cxnSp>
        <p:nvCxnSpPr>
          <p:cNvPr id="535" name="Google Shape;535;p63"/>
          <p:cNvCxnSpPr>
            <a:stCxn id="536" idx="5"/>
          </p:cNvCxnSpPr>
          <p:nvPr/>
        </p:nvCxnSpPr>
        <p:spPr>
          <a:xfrm>
            <a:off x="3100253" y="2371950"/>
            <a:ext cx="2507400" cy="5100"/>
          </a:xfrm>
          <a:prstGeom prst="straightConnector1">
            <a:avLst/>
          </a:prstGeom>
          <a:solidFill>
            <a:srgbClr val="2F5496"/>
          </a:solidFill>
          <a:ln cap="flat" cmpd="sng" w="57150">
            <a:solidFill>
              <a:srgbClr val="2F5496"/>
            </a:solidFill>
            <a:prstDash val="solid"/>
            <a:round/>
            <a:headEnd len="sm" w="sm" type="none"/>
            <a:tailEnd len="sm" w="sm" type="none"/>
          </a:ln>
        </p:spPr>
      </p:cxnSp>
      <p:cxnSp>
        <p:nvCxnSpPr>
          <p:cNvPr id="537" name="Google Shape;537;p63"/>
          <p:cNvCxnSpPr/>
          <p:nvPr/>
        </p:nvCxnSpPr>
        <p:spPr>
          <a:xfrm flipH="1" rot="10800000">
            <a:off x="5256893" y="2373206"/>
            <a:ext cx="3308100" cy="3300"/>
          </a:xfrm>
          <a:prstGeom prst="straightConnector1">
            <a:avLst/>
          </a:prstGeom>
          <a:noFill/>
          <a:ln cap="flat" cmpd="sng" w="57150">
            <a:solidFill>
              <a:srgbClr val="2F5496"/>
            </a:solidFill>
            <a:prstDash val="solid"/>
            <a:round/>
            <a:headEnd len="sm" w="sm" type="none"/>
            <a:tailEnd len="med" w="med" type="triangle"/>
          </a:ln>
        </p:spPr>
      </p:cxnSp>
      <p:cxnSp>
        <p:nvCxnSpPr>
          <p:cNvPr id="538" name="Google Shape;538;p63"/>
          <p:cNvCxnSpPr>
            <a:stCxn id="539" idx="5"/>
            <a:endCxn id="536" idx="5"/>
          </p:cNvCxnSpPr>
          <p:nvPr/>
        </p:nvCxnSpPr>
        <p:spPr>
          <a:xfrm>
            <a:off x="1235069" y="2371950"/>
            <a:ext cx="1865100" cy="0"/>
          </a:xfrm>
          <a:prstGeom prst="straightConnector1">
            <a:avLst/>
          </a:prstGeom>
          <a:solidFill>
            <a:srgbClr val="2F5496"/>
          </a:solidFill>
          <a:ln cap="flat" cmpd="sng" w="57150">
            <a:solidFill>
              <a:srgbClr val="2F5496"/>
            </a:solidFill>
            <a:prstDash val="solid"/>
            <a:round/>
            <a:headEnd len="sm" w="sm" type="none"/>
            <a:tailEnd len="sm" w="sm" type="none"/>
          </a:ln>
        </p:spPr>
      </p:cxnSp>
      <p:sp>
        <p:nvSpPr>
          <p:cNvPr id="539" name="Google Shape;539;p63"/>
          <p:cNvSpPr/>
          <p:nvPr/>
        </p:nvSpPr>
        <p:spPr>
          <a:xfrm>
            <a:off x="1091519" y="2298300"/>
            <a:ext cx="191400" cy="147300"/>
          </a:xfrm>
          <a:prstGeom prst="triangle">
            <a:avLst>
              <a:gd fmla="val 50000" name="adj"/>
            </a:avLst>
          </a:prstGeom>
          <a:solidFill>
            <a:srgbClr val="2F5496"/>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540" name="Google Shape;540;p63"/>
          <p:cNvSpPr txBox="1"/>
          <p:nvPr/>
        </p:nvSpPr>
        <p:spPr>
          <a:xfrm>
            <a:off x="5061525" y="2438070"/>
            <a:ext cx="3380100" cy="315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NCCF Enterprise Archive, and Stewardship and Iterative Optimization Releases</a:t>
            </a:r>
            <a:endParaRPr b="0" i="0" sz="1100" u="none" cap="none" strike="noStrike">
              <a:solidFill>
                <a:srgbClr val="000000"/>
              </a:solidFill>
              <a:latin typeface="Arial"/>
              <a:ea typeface="Arial"/>
              <a:cs typeface="Arial"/>
              <a:sym typeface="Arial"/>
            </a:endParaRPr>
          </a:p>
        </p:txBody>
      </p:sp>
      <p:sp>
        <p:nvSpPr>
          <p:cNvPr id="541" name="Google Shape;541;p63"/>
          <p:cNvSpPr/>
          <p:nvPr/>
        </p:nvSpPr>
        <p:spPr>
          <a:xfrm>
            <a:off x="2682470" y="2872519"/>
            <a:ext cx="183600" cy="147300"/>
          </a:xfrm>
          <a:prstGeom prst="triangle">
            <a:avLst>
              <a:gd fmla="val 50000" name="adj"/>
            </a:avLst>
          </a:prstGeom>
          <a:no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cxnSp>
        <p:nvCxnSpPr>
          <p:cNvPr id="542" name="Google Shape;542;p63"/>
          <p:cNvCxnSpPr/>
          <p:nvPr/>
        </p:nvCxnSpPr>
        <p:spPr>
          <a:xfrm flipH="1" rot="10800000">
            <a:off x="3999593" y="3401006"/>
            <a:ext cx="4527600" cy="4200"/>
          </a:xfrm>
          <a:prstGeom prst="straightConnector1">
            <a:avLst/>
          </a:prstGeom>
          <a:noFill/>
          <a:ln cap="flat" cmpd="sng" w="57150">
            <a:solidFill>
              <a:srgbClr val="2F5496"/>
            </a:solidFill>
            <a:prstDash val="solid"/>
            <a:round/>
            <a:headEnd len="sm" w="sm" type="none"/>
            <a:tailEnd len="med" w="med" type="triangle"/>
          </a:ln>
        </p:spPr>
      </p:cxnSp>
      <p:sp>
        <p:nvSpPr>
          <p:cNvPr id="543" name="Google Shape;543;p63"/>
          <p:cNvSpPr/>
          <p:nvPr/>
        </p:nvSpPr>
        <p:spPr>
          <a:xfrm>
            <a:off x="3888529" y="3340092"/>
            <a:ext cx="171000" cy="147300"/>
          </a:xfrm>
          <a:prstGeom prst="triangle">
            <a:avLst>
              <a:gd fmla="val 50000" name="adj"/>
            </a:avLst>
          </a:prstGeom>
          <a:no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544" name="Google Shape;544;p63"/>
          <p:cNvSpPr/>
          <p:nvPr/>
        </p:nvSpPr>
        <p:spPr>
          <a:xfrm>
            <a:off x="1253607" y="1665713"/>
            <a:ext cx="1678500" cy="369600"/>
          </a:xfrm>
          <a:prstGeom prst="chevron">
            <a:avLst>
              <a:gd fmla="val 50000" name="adj"/>
            </a:avLst>
          </a:prstGeom>
          <a:solidFill>
            <a:srgbClr val="D8E2F3"/>
          </a:solidFill>
          <a:ln cap="flat" cmpd="sng" w="25400">
            <a:solidFill>
              <a:srgbClr val="D8E2F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5" name="Google Shape;545;p63"/>
          <p:cNvSpPr/>
          <p:nvPr/>
        </p:nvSpPr>
        <p:spPr>
          <a:xfrm>
            <a:off x="2830823" y="1665710"/>
            <a:ext cx="282300" cy="369600"/>
          </a:xfrm>
          <a:prstGeom prst="chevron">
            <a:avLst>
              <a:gd fmla="val 66659" name="adj"/>
            </a:avLst>
          </a:prstGeom>
          <a:solidFill>
            <a:srgbClr val="8DA9DB"/>
          </a:solidFill>
          <a:ln cap="flat" cmpd="sng" w="25400">
            <a:solidFill>
              <a:srgbClr val="8DA9D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6" name="Google Shape;546;p63"/>
          <p:cNvSpPr txBox="1"/>
          <p:nvPr/>
        </p:nvSpPr>
        <p:spPr>
          <a:xfrm>
            <a:off x="1791359" y="1770629"/>
            <a:ext cx="9057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IOC</a:t>
            </a:r>
            <a:endParaRPr b="0" i="0" sz="1100" u="none" cap="none" strike="noStrike">
              <a:solidFill>
                <a:srgbClr val="000000"/>
              </a:solidFill>
              <a:latin typeface="Arial"/>
              <a:ea typeface="Arial"/>
              <a:cs typeface="Arial"/>
              <a:sym typeface="Arial"/>
            </a:endParaRPr>
          </a:p>
        </p:txBody>
      </p:sp>
      <p:sp>
        <p:nvSpPr>
          <p:cNvPr id="547" name="Google Shape;547;p63"/>
          <p:cNvSpPr txBox="1"/>
          <p:nvPr/>
        </p:nvSpPr>
        <p:spPr>
          <a:xfrm>
            <a:off x="1376429" y="2514210"/>
            <a:ext cx="1162800" cy="315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NCCF Archive</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 IOC</a:t>
            </a:r>
            <a:endParaRPr b="0" i="0" sz="1100" u="none" cap="none" strike="noStrike">
              <a:solidFill>
                <a:srgbClr val="000000"/>
              </a:solidFill>
              <a:latin typeface="Arial"/>
              <a:ea typeface="Arial"/>
              <a:cs typeface="Arial"/>
              <a:sym typeface="Arial"/>
            </a:endParaRPr>
          </a:p>
        </p:txBody>
      </p:sp>
      <p:sp>
        <p:nvSpPr>
          <p:cNvPr id="536" name="Google Shape;536;p63"/>
          <p:cNvSpPr/>
          <p:nvPr/>
        </p:nvSpPr>
        <p:spPr>
          <a:xfrm>
            <a:off x="2956703" y="2298300"/>
            <a:ext cx="191400" cy="147300"/>
          </a:xfrm>
          <a:prstGeom prst="triangle">
            <a:avLst>
              <a:gd fmla="val 50000" name="adj"/>
            </a:avLst>
          </a:prstGeom>
          <a:solidFill>
            <a:srgbClr val="FFFFFF"/>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548" name="Google Shape;548;p63"/>
          <p:cNvSpPr/>
          <p:nvPr/>
        </p:nvSpPr>
        <p:spPr>
          <a:xfrm>
            <a:off x="5119271" y="2302839"/>
            <a:ext cx="171000" cy="147300"/>
          </a:xfrm>
          <a:prstGeom prst="triangle">
            <a:avLst>
              <a:gd fmla="val 50000" name="adj"/>
            </a:avLst>
          </a:prstGeom>
          <a:solidFill>
            <a:schemeClr val="lt1"/>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4"/>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Activities at NCEI</a:t>
            </a:r>
            <a:endParaRPr b="1" i="0" sz="3600" u="none" cap="none" strike="noStrike">
              <a:latin typeface="Calibri"/>
              <a:ea typeface="Calibri"/>
              <a:cs typeface="Calibri"/>
              <a:sym typeface="Calibri"/>
            </a:endParaRPr>
          </a:p>
        </p:txBody>
      </p:sp>
      <p:sp>
        <p:nvSpPr>
          <p:cNvPr id="555" name="Google Shape;555;p64"/>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Scaled Agile Framework (SAFe) implementation of an Agile Release Train (ART), focused on sustaining our on-premise enterprise archive systems and data ingest until we migrate to the cloud is going extremely well… exceeded 80% target every program increment</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OneStop-Inventory Manager V3 going operational again this month (public updates have been on hold for last couple years)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Re-enables the official NOAA Data Catalog</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CoMET updates </a:t>
            </a:r>
            <a:r>
              <a:rPr lang="en" sz="2300">
                <a:solidFill>
                  <a:schemeClr val="dk1"/>
                </a:solidFill>
                <a:latin typeface="Calibri"/>
                <a:ea typeface="Calibri"/>
                <a:cs typeface="Calibri"/>
                <a:sym typeface="Calibri"/>
              </a:rPr>
              <a:t>continue…</a:t>
            </a:r>
            <a:endParaRPr sz="2300">
              <a:solidFill>
                <a:schemeClr val="dk1"/>
              </a:solidFill>
              <a:latin typeface="Calibri"/>
              <a:ea typeface="Calibri"/>
              <a:cs typeface="Calibri"/>
              <a:sym typeface="Calibri"/>
            </a:endParaRPr>
          </a:p>
        </p:txBody>
      </p:sp>
      <p:sp>
        <p:nvSpPr>
          <p:cNvPr id="556" name="Google Shape;556;p64"/>
          <p:cNvSpPr txBox="1"/>
          <p:nvPr/>
        </p:nvSpPr>
        <p:spPr>
          <a:xfrm>
            <a:off x="5643150" y="4585150"/>
            <a:ext cx="3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CoMET</a:t>
            </a:r>
            <a:r>
              <a:rPr lang="en">
                <a:latin typeface="Calibri"/>
                <a:ea typeface="Calibri"/>
                <a:cs typeface="Calibri"/>
                <a:sym typeface="Calibri"/>
              </a:rPr>
              <a:t> = Collection Metadata </a:t>
            </a:r>
            <a:r>
              <a:rPr lang="en">
                <a:latin typeface="Calibri"/>
                <a:ea typeface="Calibri"/>
                <a:cs typeface="Calibri"/>
                <a:sym typeface="Calibri"/>
              </a:rPr>
              <a:t>Editing</a:t>
            </a:r>
            <a:r>
              <a:rPr lang="en">
                <a:latin typeface="Calibri"/>
                <a:ea typeface="Calibri"/>
                <a:cs typeface="Calibri"/>
                <a:sym typeface="Calibri"/>
              </a:rPr>
              <a:t> Tool</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5"/>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Activities at NCEI: </a:t>
            </a:r>
            <a:r>
              <a:rPr b="1" lang="en" sz="3600">
                <a:latin typeface="Calibri"/>
                <a:ea typeface="Calibri"/>
                <a:cs typeface="Calibri"/>
                <a:sym typeface="Calibri"/>
              </a:rPr>
              <a:t>CoMET</a:t>
            </a:r>
            <a:endParaRPr b="1" i="0" sz="3600" u="none" cap="none" strike="noStrike">
              <a:latin typeface="Calibri"/>
              <a:ea typeface="Calibri"/>
              <a:cs typeface="Calibri"/>
              <a:sym typeface="Calibri"/>
            </a:endParaRPr>
          </a:p>
        </p:txBody>
      </p:sp>
      <p:sp>
        <p:nvSpPr>
          <p:cNvPr id="563" name="Google Shape;563;p65"/>
          <p:cNvSpPr txBox="1"/>
          <p:nvPr/>
        </p:nvSpPr>
        <p:spPr>
          <a:xfrm>
            <a:off x="454200" y="1242575"/>
            <a:ext cx="8235600" cy="35313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CoMET User Guide and Documentation Updated</a:t>
            </a:r>
            <a:endParaRPr sz="20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Application Programming Interface (API) Trainings Held</a:t>
            </a:r>
            <a:endParaRPr sz="23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Bulk automation and flexible workflow</a:t>
            </a:r>
            <a:endParaRPr sz="20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Data Stewardship Maturity Report (DSMR) </a:t>
            </a:r>
            <a:r>
              <a:rPr lang="en" sz="2300">
                <a:solidFill>
                  <a:schemeClr val="dk1"/>
                </a:solidFill>
                <a:latin typeface="Calibri"/>
                <a:ea typeface="Calibri"/>
                <a:cs typeface="Calibri"/>
                <a:sym typeface="Calibri"/>
              </a:rPr>
              <a:t>integrated</a:t>
            </a:r>
            <a:r>
              <a:rPr lang="en"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Allows for output of a compliant PDF document for submission to </a:t>
            </a:r>
            <a:r>
              <a:rPr lang="en" sz="2000">
                <a:solidFill>
                  <a:schemeClr val="dk1"/>
                </a:solidFill>
                <a:latin typeface="Calibri"/>
                <a:ea typeface="Calibri"/>
                <a:cs typeface="Calibri"/>
                <a:sym typeface="Calibri"/>
              </a:rPr>
              <a:t>NOAA Central Library</a:t>
            </a:r>
            <a:r>
              <a:rPr lang="en" sz="2000">
                <a:solidFill>
                  <a:schemeClr val="dk1"/>
                </a:solidFill>
                <a:latin typeface="Calibri"/>
                <a:ea typeface="Calibri"/>
                <a:cs typeface="Calibri"/>
                <a:sym typeface="Calibri"/>
              </a:rPr>
              <a:t> (with cross-referencing and DOI)</a:t>
            </a:r>
            <a:endParaRPr sz="2000">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Timeframe </a:t>
            </a:r>
            <a:r>
              <a:rPr lang="en" sz="2100">
                <a:solidFill>
                  <a:schemeClr val="dk1"/>
                </a:solidFill>
                <a:latin typeface="Calibri"/>
                <a:ea typeface="Calibri"/>
                <a:cs typeface="Calibri"/>
                <a:sym typeface="Calibri"/>
              </a:rPr>
              <a:t>for public availability still being determined</a:t>
            </a:r>
            <a:endParaRPr sz="2100">
              <a:solidFill>
                <a:schemeClr val="dk1"/>
              </a:solidFill>
              <a:latin typeface="Calibri"/>
              <a:ea typeface="Calibri"/>
              <a:cs typeface="Calibri"/>
              <a:sym typeface="Calibri"/>
            </a:endParaRPr>
          </a:p>
          <a:p>
            <a:pPr indent="-361950" lvl="1" marL="9144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Login.gov is the highly-likely solution to be implemented</a:t>
            </a:r>
            <a:endParaRPr sz="2100">
              <a:solidFill>
                <a:schemeClr val="dk1"/>
              </a:solidFill>
              <a:latin typeface="Calibri"/>
              <a:ea typeface="Calibri"/>
              <a:cs typeface="Calibri"/>
              <a:sym typeface="Calibri"/>
            </a:endParaRPr>
          </a:p>
          <a:p>
            <a:pPr indent="-361950" lvl="1" marL="914400" marR="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Login.gov recently incorporated into NCEI’s Send2NCEI (S2N) system and has been selected for cloud applications as well</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p:txBody>
      </p:sp>
      <p:sp>
        <p:nvSpPr>
          <p:cNvPr id="564" name="Google Shape;564;p65"/>
          <p:cNvSpPr txBox="1"/>
          <p:nvPr/>
        </p:nvSpPr>
        <p:spPr>
          <a:xfrm>
            <a:off x="6269550" y="4585150"/>
            <a:ext cx="26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65" name="Google Shape;565;p65"/>
          <p:cNvSpPr txBox="1"/>
          <p:nvPr/>
        </p:nvSpPr>
        <p:spPr>
          <a:xfrm>
            <a:off x="5643150" y="4585150"/>
            <a:ext cx="3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CoMET = Collection Metadata Editing Tool</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6"/>
          <p:cNvSpPr txBox="1"/>
          <p:nvPr>
            <p:ph type="ctrTitle"/>
          </p:nvPr>
        </p:nvSpPr>
        <p:spPr>
          <a:xfrm>
            <a:off x="1143000" y="1454524"/>
            <a:ext cx="6858000" cy="12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3"/>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One-Slide Summary</a:t>
            </a:r>
            <a:endParaRPr b="1" i="0" sz="3600" u="none" cap="none" strike="noStrike">
              <a:latin typeface="Calibri"/>
              <a:ea typeface="Calibri"/>
              <a:cs typeface="Calibri"/>
              <a:sym typeface="Calibri"/>
            </a:endParaRPr>
          </a:p>
        </p:txBody>
      </p:sp>
      <p:sp>
        <p:nvSpPr>
          <p:cNvPr id="305" name="Google Shape;305;p53"/>
          <p:cNvSpPr txBox="1"/>
          <p:nvPr/>
        </p:nvSpPr>
        <p:spPr>
          <a:xfrm>
            <a:off x="383250" y="1242575"/>
            <a:ext cx="8377500" cy="3316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300"/>
              </a:spcBef>
              <a:spcAft>
                <a:spcPts val="0"/>
              </a:spcAft>
              <a:buClr>
                <a:schemeClr val="dk1"/>
              </a:buClr>
              <a:buSzPts val="1800"/>
              <a:buChar char="●"/>
            </a:pPr>
            <a:r>
              <a:rPr lang="en" sz="1800">
                <a:solidFill>
                  <a:schemeClr val="dk1"/>
                </a:solidFill>
                <a:highlight>
                  <a:srgbClr val="FFFFFF"/>
                </a:highlight>
              </a:rPr>
              <a:t>Update on NESDIS Common Cloud Framework (NCCF)</a:t>
            </a:r>
            <a:endParaRPr sz="1800">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NCCF continues progress since last WGISS update</a:t>
            </a:r>
            <a:endParaRPr>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NESDIS Cloud Archive and Access Team (A&amp;A) delivered working MVP to NCCF Dev tier, now being operationalized (moved through Test tier and to Production tier) with March 2023 target</a:t>
            </a:r>
            <a:endParaRPr>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Virtual Archive Information Packages (vAIP) and Knowledge Graph lay the foundation for </a:t>
            </a:r>
            <a:r>
              <a:rPr lang="en">
                <a:solidFill>
                  <a:schemeClr val="dk1"/>
                </a:solidFill>
                <a:highlight>
                  <a:srgbClr val="FFFFFF"/>
                </a:highlight>
              </a:rPr>
              <a:t>enhanced provence and discovery services and open the door to linked open data and open knowledge network capabilities</a:t>
            </a:r>
            <a:endParaRPr>
              <a:solidFill>
                <a:schemeClr val="dk1"/>
              </a:solidFill>
              <a:highlight>
                <a:srgbClr val="FFFFFF"/>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rgbClr val="FFFFFF"/>
                </a:highlight>
              </a:rPr>
              <a:t>Upda</a:t>
            </a:r>
            <a:r>
              <a:rPr lang="en" sz="1800">
                <a:solidFill>
                  <a:schemeClr val="dk1"/>
                </a:solidFill>
                <a:highlight>
                  <a:srgbClr val="FFFFFF"/>
                </a:highlight>
              </a:rPr>
              <a:t>tes from NOAA/NESDIS/NCEI</a:t>
            </a:r>
            <a:endParaRPr sz="1800">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OneStop NOAA Data Catalog </a:t>
            </a:r>
            <a:r>
              <a:rPr lang="en">
                <a:solidFill>
                  <a:schemeClr val="dk1"/>
                </a:solidFill>
                <a:highlight>
                  <a:srgbClr val="FFFFFF"/>
                </a:highlight>
              </a:rPr>
              <a:t>go operational again this month</a:t>
            </a:r>
            <a:endParaRPr>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Collection Metadata Editing Tool (CoMET)</a:t>
            </a:r>
            <a:r>
              <a:rPr lang="en">
                <a:solidFill>
                  <a:schemeClr val="dk1"/>
                </a:solidFill>
                <a:highlight>
                  <a:srgbClr val="FFFFFF"/>
                </a:highlight>
              </a:rPr>
              <a:t> continues progress </a:t>
            </a:r>
            <a:r>
              <a:rPr lang="en">
                <a:solidFill>
                  <a:schemeClr val="dk1"/>
                </a:solidFill>
                <a:highlight>
                  <a:srgbClr val="FFFFFF"/>
                </a:highlight>
              </a:rPr>
              <a:t>with improved documentation, training, and Data Stewardship Maturity Report integration</a:t>
            </a:r>
            <a:endParaRPr>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idx="1" type="body"/>
          </p:nvPr>
        </p:nvSpPr>
        <p:spPr>
          <a:xfrm>
            <a:off x="309300" y="1045375"/>
            <a:ext cx="8525400" cy="3835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400"/>
              <a:t>(2014-2015) NODC Cloud Pilots:</a:t>
            </a:r>
            <a:r>
              <a:rPr lang="en" sz="1400"/>
              <a:t> teams from the NOAA National Data Centers worked in AWS to demonstrate serving archived data and generating value-added products</a:t>
            </a:r>
            <a:endParaRPr sz="14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b="1" lang="en" sz="1400"/>
              <a:t>(2015-today) NOAA OneStop and the Mission Data Management System (MDMS):</a:t>
            </a:r>
            <a:r>
              <a:rPr lang="en" sz="1400"/>
              <a:t> NESDIS then launched the OneStop project at NCEI to unify NOAA data discovery. Concurrently, NCEI worked on the MDMS to unify data management for the NCEI archives.  Both built on premise but with cloud implementation in mind</a:t>
            </a:r>
            <a:endParaRPr sz="14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b="1" lang="en" sz="1400"/>
              <a:t>(2017-2018) NESDIS Secure Ingest Gateway Pilot (SIGP):</a:t>
            </a:r>
            <a:r>
              <a:rPr lang="en" sz="1400"/>
              <a:t> a cloud-based service for securely receiving and ingesting foreign satellite data sources into NESDIS </a:t>
            </a:r>
            <a:endParaRPr sz="14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Clr>
                <a:schemeClr val="dk1"/>
              </a:buClr>
              <a:buSzPts val="1100"/>
              <a:buFont typeface="Arial"/>
              <a:buNone/>
            </a:pPr>
            <a:r>
              <a:rPr b="1" lang="en" sz="1400"/>
              <a:t>(2019-2021) NESDIS Cloud Integrated Project Team (IPT):</a:t>
            </a:r>
            <a:r>
              <a:rPr lang="en" sz="1400"/>
              <a:t> two projects to demonstrate its single enterprise data management and production system in the cloud</a:t>
            </a:r>
            <a:endParaRPr sz="14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b="1" lang="en" sz="1400"/>
              <a:t>(2020-today) NESDIS Common Cloud Framework (NCCF):</a:t>
            </a:r>
            <a:r>
              <a:rPr lang="en" sz="1400"/>
              <a:t> ongoing efforts to operationalize capabilities, develop new features, migrate products and systems, etc</a:t>
            </a:r>
            <a:endParaRPr sz="14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Clr>
                <a:schemeClr val="dk1"/>
              </a:buClr>
              <a:buSzPts val="1100"/>
              <a:buFont typeface="Arial"/>
              <a:buNone/>
            </a:pPr>
            <a:r>
              <a:rPr b="1" lang="en" sz="1400"/>
              <a:t>(2021-today) NESDIS Cloud Archive Program (NCAP) and NCCF Archive and Access (A&amp;A) Team:</a:t>
            </a:r>
            <a:r>
              <a:rPr lang="en" sz="1400"/>
              <a:t> the effort to first prototype (NCAP) and now operationalize (A&amp;A) and improve the cloud archive implementation in the NCCF</a:t>
            </a:r>
            <a:endParaRPr sz="1400"/>
          </a:p>
          <a:p>
            <a:pPr indent="0" lvl="0" marL="0" rtl="0" algn="l">
              <a:lnSpc>
                <a:spcPct val="100000"/>
              </a:lnSpc>
              <a:spcBef>
                <a:spcPts val="0"/>
              </a:spcBef>
              <a:spcAft>
                <a:spcPts val="0"/>
              </a:spcAft>
              <a:buClr>
                <a:schemeClr val="dk1"/>
              </a:buClr>
              <a:buSzPts val="1100"/>
              <a:buFont typeface="Arial"/>
              <a:buNone/>
            </a:pPr>
            <a:r>
              <a:t/>
            </a:r>
            <a:endParaRPr sz="1400"/>
          </a:p>
        </p:txBody>
      </p:sp>
      <p:sp>
        <p:nvSpPr>
          <p:cNvPr id="311" name="Google Shape;311;p54"/>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12" name="Google Shape;312;p54"/>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Update on the</a:t>
            </a:r>
            <a:r>
              <a:rPr lang="en"/>
              <a:t> NOAA/NESDIS Cloud: Context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NESDIS Common Cloud Framework (NCCF) </a:t>
            </a:r>
            <a:endParaRPr/>
          </a:p>
        </p:txBody>
      </p:sp>
      <p:sp>
        <p:nvSpPr>
          <p:cNvPr id="319" name="Google Shape;319;p55"/>
          <p:cNvSpPr txBox="1"/>
          <p:nvPr/>
        </p:nvSpPr>
        <p:spPr>
          <a:xfrm>
            <a:off x="156806" y="1175494"/>
            <a:ext cx="3499200" cy="2998200"/>
          </a:xfrm>
          <a:prstGeom prst="rect">
            <a:avLst/>
          </a:prstGeom>
          <a:noFill/>
          <a:ln>
            <a:noFill/>
          </a:ln>
        </p:spPr>
        <p:txBody>
          <a:bodyPr anchorCtr="0" anchor="t" bIns="34275" lIns="68575" spcFirstLastPara="1" rIns="68575" wrap="square" tIns="34275">
            <a:normAutofit/>
          </a:bodyPr>
          <a:lstStyle/>
          <a:p>
            <a:pPr indent="-273050" lvl="0" marL="342900" rtl="0" algn="l">
              <a:lnSpc>
                <a:spcPct val="90000"/>
              </a:lnSpc>
              <a:spcBef>
                <a:spcPts val="0"/>
              </a:spcBef>
              <a:spcAft>
                <a:spcPts val="0"/>
              </a:spcAft>
              <a:buClr>
                <a:srgbClr val="000000"/>
              </a:buClr>
              <a:buSzPts val="1700"/>
              <a:buChar char="•"/>
            </a:pPr>
            <a:r>
              <a:rPr lang="en" sz="1700">
                <a:solidFill>
                  <a:srgbClr val="000000"/>
                </a:solidFill>
                <a:latin typeface="Calibri"/>
                <a:ea typeface="Calibri"/>
                <a:cs typeface="Calibri"/>
                <a:sym typeface="Calibri"/>
              </a:rPr>
              <a:t>Cloud enterprise architecture with a multi-account and multi-Virtual Private Clouds (VPC) deployment </a:t>
            </a:r>
            <a:endParaRPr sz="1700">
              <a:solidFill>
                <a:srgbClr val="000000"/>
              </a:solidFill>
              <a:latin typeface="Calibri"/>
              <a:ea typeface="Calibri"/>
              <a:cs typeface="Calibri"/>
              <a:sym typeface="Calibri"/>
            </a:endParaRPr>
          </a:p>
          <a:p>
            <a:pPr indent="-273050" lvl="0" marL="342900" rtl="0" algn="l">
              <a:lnSpc>
                <a:spcPct val="90000"/>
              </a:lnSpc>
              <a:spcBef>
                <a:spcPts val="600"/>
              </a:spcBef>
              <a:spcAft>
                <a:spcPts val="0"/>
              </a:spcAft>
              <a:buClr>
                <a:srgbClr val="000000"/>
              </a:buClr>
              <a:buSzPts val="1700"/>
              <a:buChar char="•"/>
            </a:pPr>
            <a:r>
              <a:rPr lang="en" sz="1700">
                <a:solidFill>
                  <a:srgbClr val="000000"/>
                </a:solidFill>
                <a:latin typeface="Calibri"/>
                <a:ea typeface="Calibri"/>
                <a:cs typeface="Calibri"/>
                <a:sym typeface="Calibri"/>
              </a:rPr>
              <a:t>Secure, fault tolerant, highly available, scalable architecture</a:t>
            </a:r>
            <a:endParaRPr sz="1700">
              <a:solidFill>
                <a:srgbClr val="000000"/>
              </a:solidFill>
              <a:latin typeface="Calibri"/>
              <a:ea typeface="Calibri"/>
              <a:cs typeface="Calibri"/>
              <a:sym typeface="Calibri"/>
            </a:endParaRPr>
          </a:p>
          <a:p>
            <a:pPr indent="-273050" lvl="0" marL="342900" rtl="0" algn="l">
              <a:lnSpc>
                <a:spcPct val="90000"/>
              </a:lnSpc>
              <a:spcBef>
                <a:spcPts val="600"/>
              </a:spcBef>
              <a:spcAft>
                <a:spcPts val="0"/>
              </a:spcAft>
              <a:buClr>
                <a:srgbClr val="000000"/>
              </a:buClr>
              <a:buSzPts val="1700"/>
              <a:buChar char="•"/>
            </a:pPr>
            <a:r>
              <a:rPr lang="en" sz="1700">
                <a:solidFill>
                  <a:srgbClr val="000000"/>
                </a:solidFill>
                <a:latin typeface="Calibri"/>
                <a:ea typeface="Calibri"/>
                <a:cs typeface="Calibri"/>
                <a:sym typeface="Calibri"/>
              </a:rPr>
              <a:t>Loosely coupled, independently scalable services</a:t>
            </a:r>
            <a:endParaRPr sz="1700">
              <a:solidFill>
                <a:srgbClr val="000000"/>
              </a:solidFill>
              <a:latin typeface="Calibri"/>
              <a:ea typeface="Calibri"/>
              <a:cs typeface="Calibri"/>
              <a:sym typeface="Calibri"/>
            </a:endParaRPr>
          </a:p>
          <a:p>
            <a:pPr indent="-273050" lvl="0" marL="342900" rtl="0" algn="l">
              <a:lnSpc>
                <a:spcPct val="90000"/>
              </a:lnSpc>
              <a:spcBef>
                <a:spcPts val="600"/>
              </a:spcBef>
              <a:spcAft>
                <a:spcPts val="0"/>
              </a:spcAft>
              <a:buClr>
                <a:srgbClr val="000000"/>
              </a:buClr>
              <a:buSzPts val="1700"/>
              <a:buChar char="•"/>
            </a:pPr>
            <a:r>
              <a:rPr lang="en" sz="1700">
                <a:solidFill>
                  <a:srgbClr val="000000"/>
                </a:solidFill>
                <a:latin typeface="Calibri"/>
                <a:ea typeface="Calibri"/>
                <a:cs typeface="Calibri"/>
                <a:sym typeface="Calibri"/>
              </a:rPr>
              <a:t>Implemented using Infrastructure as Code (IaC)</a:t>
            </a:r>
            <a:endParaRPr sz="1700">
              <a:solidFill>
                <a:srgbClr val="000000"/>
              </a:solidFill>
              <a:latin typeface="Calibri"/>
              <a:ea typeface="Calibri"/>
              <a:cs typeface="Calibri"/>
              <a:sym typeface="Calibri"/>
            </a:endParaRPr>
          </a:p>
          <a:p>
            <a:pPr indent="-254000" lvl="1" marL="685800" rtl="0" algn="l">
              <a:lnSpc>
                <a:spcPct val="90000"/>
              </a:lnSpc>
              <a:spcBef>
                <a:spcPts val="0"/>
              </a:spcBef>
              <a:spcAft>
                <a:spcPts val="0"/>
              </a:spcAft>
              <a:buClr>
                <a:srgbClr val="000000"/>
              </a:buClr>
              <a:buSzPts val="1400"/>
              <a:buChar char="•"/>
            </a:pPr>
            <a:r>
              <a:rPr lang="en" sz="1400">
                <a:solidFill>
                  <a:srgbClr val="000000"/>
                </a:solidFill>
                <a:latin typeface="Calibri"/>
                <a:ea typeface="Calibri"/>
                <a:cs typeface="Calibri"/>
                <a:sym typeface="Calibri"/>
              </a:rPr>
              <a:t>Reduced failover risk</a:t>
            </a:r>
            <a:endParaRPr sz="1400">
              <a:solidFill>
                <a:srgbClr val="000000"/>
              </a:solidFill>
              <a:latin typeface="Calibri"/>
              <a:ea typeface="Calibri"/>
              <a:cs typeface="Calibri"/>
              <a:sym typeface="Calibri"/>
            </a:endParaRPr>
          </a:p>
          <a:p>
            <a:pPr indent="-254000" lvl="1" marL="685800" rtl="0" algn="l">
              <a:lnSpc>
                <a:spcPct val="90000"/>
              </a:lnSpc>
              <a:spcBef>
                <a:spcPts val="0"/>
              </a:spcBef>
              <a:spcAft>
                <a:spcPts val="0"/>
              </a:spcAft>
              <a:buClr>
                <a:srgbClr val="000000"/>
              </a:buClr>
              <a:buSzPts val="1400"/>
              <a:buChar char="•"/>
            </a:pPr>
            <a:r>
              <a:rPr lang="en" sz="1400">
                <a:solidFill>
                  <a:srgbClr val="000000"/>
                </a:solidFill>
                <a:latin typeface="Calibri"/>
                <a:ea typeface="Calibri"/>
                <a:cs typeface="Calibri"/>
                <a:sym typeface="Calibri"/>
              </a:rPr>
              <a:t>Allows to minimize vendor </a:t>
            </a:r>
            <a:r>
              <a:rPr lang="en" sz="1400">
                <a:solidFill>
                  <a:srgbClr val="000000"/>
                </a:solidFill>
                <a:latin typeface="Calibri"/>
                <a:ea typeface="Calibri"/>
                <a:cs typeface="Calibri"/>
                <a:sym typeface="Calibri"/>
              </a:rPr>
              <a:t>lock</a:t>
            </a:r>
            <a:r>
              <a:rPr lang="en" sz="1400">
                <a:solidFill>
                  <a:srgbClr val="000000"/>
                </a:solidFill>
                <a:latin typeface="Calibri"/>
                <a:ea typeface="Calibri"/>
                <a:cs typeface="Calibri"/>
                <a:sym typeface="Calibri"/>
              </a:rPr>
              <a:t> in</a:t>
            </a:r>
            <a:endParaRPr sz="1400">
              <a:solidFill>
                <a:srgbClr val="000000"/>
              </a:solidFill>
              <a:latin typeface="Calibri"/>
              <a:ea typeface="Calibri"/>
              <a:cs typeface="Calibri"/>
              <a:sym typeface="Calibri"/>
            </a:endParaRPr>
          </a:p>
        </p:txBody>
      </p:sp>
      <p:pic>
        <p:nvPicPr>
          <p:cNvPr id="320" name="Google Shape;320;p55"/>
          <p:cNvPicPr preferRelativeResize="0"/>
          <p:nvPr/>
        </p:nvPicPr>
        <p:blipFill rotWithShape="1">
          <a:blip r:embed="rId3">
            <a:alphaModFix/>
          </a:blip>
          <a:srcRect b="0" l="0" r="0" t="0"/>
          <a:stretch/>
        </p:blipFill>
        <p:spPr>
          <a:xfrm>
            <a:off x="3655856" y="1056750"/>
            <a:ext cx="5328600" cy="2567171"/>
          </a:xfrm>
          <a:prstGeom prst="rect">
            <a:avLst/>
          </a:prstGeom>
          <a:noFill/>
          <a:ln>
            <a:noFill/>
          </a:ln>
        </p:spPr>
      </p:pic>
      <p:sp>
        <p:nvSpPr>
          <p:cNvPr id="321" name="Google Shape;321;p55"/>
          <p:cNvSpPr txBox="1"/>
          <p:nvPr/>
        </p:nvSpPr>
        <p:spPr>
          <a:xfrm>
            <a:off x="156806" y="4002244"/>
            <a:ext cx="8827500" cy="1120500"/>
          </a:xfrm>
          <a:prstGeom prst="rect">
            <a:avLst/>
          </a:prstGeom>
          <a:noFill/>
          <a:ln>
            <a:noFill/>
          </a:ln>
        </p:spPr>
        <p:txBody>
          <a:bodyPr anchorCtr="0" anchor="t" bIns="34275" lIns="68575" spcFirstLastPara="1" rIns="68575" wrap="square" tIns="34275">
            <a:noAutofit/>
          </a:bodyPr>
          <a:lstStyle/>
          <a:p>
            <a:pPr indent="-273050" lvl="0" marL="342900" rtl="0" algn="l">
              <a:lnSpc>
                <a:spcPct val="80000"/>
              </a:lnSpc>
              <a:spcBef>
                <a:spcPts val="500"/>
              </a:spcBef>
              <a:spcAft>
                <a:spcPts val="0"/>
              </a:spcAft>
              <a:buClr>
                <a:srgbClr val="000000"/>
              </a:buClr>
              <a:buSzPts val="1700"/>
              <a:buChar char="•"/>
            </a:pPr>
            <a:r>
              <a:rPr lang="en" sz="1700">
                <a:solidFill>
                  <a:srgbClr val="000000"/>
                </a:solidFill>
                <a:latin typeface="Calibri"/>
                <a:ea typeface="Calibri"/>
                <a:cs typeface="Calibri"/>
                <a:sym typeface="Calibri"/>
              </a:rPr>
              <a:t>Operationally deployed for high availability workflows in the Amazon Web Services (AWS) commercial cloud</a:t>
            </a:r>
            <a:endParaRPr sz="1700">
              <a:solidFill>
                <a:srgbClr val="000000"/>
              </a:solidFill>
              <a:latin typeface="Calibri"/>
              <a:ea typeface="Calibri"/>
              <a:cs typeface="Calibri"/>
              <a:sym typeface="Calibri"/>
            </a:endParaRPr>
          </a:p>
          <a:p>
            <a:pPr indent="-273050" lvl="0" marL="342900" rtl="0" algn="l">
              <a:lnSpc>
                <a:spcPct val="80000"/>
              </a:lnSpc>
              <a:spcBef>
                <a:spcPts val="500"/>
              </a:spcBef>
              <a:spcAft>
                <a:spcPts val="0"/>
              </a:spcAft>
              <a:buClr>
                <a:srgbClr val="000000"/>
              </a:buClr>
              <a:buSzPts val="1700"/>
              <a:buChar char="•"/>
            </a:pPr>
            <a:r>
              <a:rPr lang="en" sz="1700">
                <a:solidFill>
                  <a:srgbClr val="000000"/>
                </a:solidFill>
                <a:latin typeface="Calibri"/>
                <a:ea typeface="Calibri"/>
                <a:cs typeface="Calibri"/>
                <a:sym typeface="Calibri"/>
              </a:rPr>
              <a:t>Inclusion of automation to ensure secure deployment of new software and service updates</a:t>
            </a:r>
            <a:endParaRPr sz="1700">
              <a:solidFill>
                <a:srgbClr val="000000"/>
              </a:solidFill>
              <a:latin typeface="Calibri"/>
              <a:ea typeface="Calibri"/>
              <a:cs typeface="Calibri"/>
              <a:sym typeface="Calibri"/>
            </a:endParaRPr>
          </a:p>
        </p:txBody>
      </p:sp>
      <p:sp>
        <p:nvSpPr>
          <p:cNvPr id="322" name="Google Shape;322;p55"/>
          <p:cNvSpPr/>
          <p:nvPr/>
        </p:nvSpPr>
        <p:spPr>
          <a:xfrm>
            <a:off x="5577788" y="2400000"/>
            <a:ext cx="1894500" cy="936600"/>
          </a:xfrm>
          <a:prstGeom prst="rect">
            <a:avLst/>
          </a:prstGeom>
          <a:noFill/>
          <a:ln cap="flat" cmpd="sng" w="114300">
            <a:solidFill>
              <a:srgbClr val="FFFF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23" name="Google Shape;323;p55"/>
          <p:cNvPicPr preferRelativeResize="0"/>
          <p:nvPr/>
        </p:nvPicPr>
        <p:blipFill>
          <a:blip r:embed="rId4">
            <a:alphaModFix/>
          </a:blip>
          <a:stretch>
            <a:fillRect/>
          </a:stretch>
        </p:blipFill>
        <p:spPr>
          <a:xfrm>
            <a:off x="4277832" y="876956"/>
            <a:ext cx="294170" cy="391500"/>
          </a:xfrm>
          <a:prstGeom prst="rect">
            <a:avLst/>
          </a:prstGeom>
          <a:noFill/>
          <a:ln>
            <a:noFill/>
          </a:ln>
        </p:spPr>
      </p:pic>
      <p:grpSp>
        <p:nvGrpSpPr>
          <p:cNvPr id="324" name="Google Shape;324;p55"/>
          <p:cNvGrpSpPr/>
          <p:nvPr/>
        </p:nvGrpSpPr>
        <p:grpSpPr>
          <a:xfrm>
            <a:off x="3543006" y="913971"/>
            <a:ext cx="332612" cy="317678"/>
            <a:chOff x="-1523687" y="1852048"/>
            <a:chExt cx="493344" cy="470495"/>
          </a:xfrm>
        </p:grpSpPr>
        <p:sp>
          <p:nvSpPr>
            <p:cNvPr id="325" name="Google Shape;325;p55"/>
            <p:cNvSpPr/>
            <p:nvPr/>
          </p:nvSpPr>
          <p:spPr>
            <a:xfrm>
              <a:off x="-1523687" y="2093814"/>
              <a:ext cx="220264" cy="228729"/>
            </a:xfrm>
            <a:custGeom>
              <a:rect b="b" l="l" r="r" t="t"/>
              <a:pathLst>
                <a:path extrusionOk="0" h="158" w="156">
                  <a:moveTo>
                    <a:pt x="111" y="4"/>
                  </a:moveTo>
                  <a:cubicBezTo>
                    <a:pt x="107" y="0"/>
                    <a:pt x="101" y="0"/>
                    <a:pt x="97" y="4"/>
                  </a:cubicBezTo>
                  <a:cubicBezTo>
                    <a:pt x="4" y="100"/>
                    <a:pt x="4" y="100"/>
                    <a:pt x="4" y="100"/>
                  </a:cubicBezTo>
                  <a:cubicBezTo>
                    <a:pt x="0" y="104"/>
                    <a:pt x="0" y="110"/>
                    <a:pt x="4" y="114"/>
                  </a:cubicBezTo>
                  <a:cubicBezTo>
                    <a:pt x="45" y="154"/>
                    <a:pt x="45" y="154"/>
                    <a:pt x="45" y="154"/>
                  </a:cubicBezTo>
                  <a:cubicBezTo>
                    <a:pt x="49" y="158"/>
                    <a:pt x="55" y="158"/>
                    <a:pt x="59" y="154"/>
                  </a:cubicBezTo>
                  <a:cubicBezTo>
                    <a:pt x="152" y="57"/>
                    <a:pt x="152" y="57"/>
                    <a:pt x="152" y="57"/>
                  </a:cubicBezTo>
                  <a:cubicBezTo>
                    <a:pt x="156" y="53"/>
                    <a:pt x="156" y="47"/>
                    <a:pt x="152" y="43"/>
                  </a:cubicBezTo>
                  <a:lnTo>
                    <a:pt x="111" y="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26" name="Google Shape;326;p55"/>
            <p:cNvSpPr/>
            <p:nvPr/>
          </p:nvSpPr>
          <p:spPr>
            <a:xfrm>
              <a:off x="-1290704" y="1852048"/>
              <a:ext cx="221998" cy="229914"/>
            </a:xfrm>
            <a:custGeom>
              <a:rect b="b" l="l" r="r" t="t"/>
              <a:pathLst>
                <a:path extrusionOk="0" h="159" w="157">
                  <a:moveTo>
                    <a:pt x="153" y="44"/>
                  </a:moveTo>
                  <a:cubicBezTo>
                    <a:pt x="112" y="4"/>
                    <a:pt x="112" y="4"/>
                    <a:pt x="112" y="4"/>
                  </a:cubicBezTo>
                  <a:cubicBezTo>
                    <a:pt x="108" y="0"/>
                    <a:pt x="102" y="0"/>
                    <a:pt x="98" y="4"/>
                  </a:cubicBezTo>
                  <a:cubicBezTo>
                    <a:pt x="4" y="101"/>
                    <a:pt x="4" y="101"/>
                    <a:pt x="4" y="101"/>
                  </a:cubicBezTo>
                  <a:cubicBezTo>
                    <a:pt x="4" y="101"/>
                    <a:pt x="3" y="102"/>
                    <a:pt x="3" y="103"/>
                  </a:cubicBezTo>
                  <a:cubicBezTo>
                    <a:pt x="0" y="107"/>
                    <a:pt x="1" y="112"/>
                    <a:pt x="4" y="116"/>
                  </a:cubicBezTo>
                  <a:cubicBezTo>
                    <a:pt x="45" y="155"/>
                    <a:pt x="45" y="155"/>
                    <a:pt x="45" y="155"/>
                  </a:cubicBezTo>
                  <a:cubicBezTo>
                    <a:pt x="49" y="159"/>
                    <a:pt x="55" y="159"/>
                    <a:pt x="59" y="155"/>
                  </a:cubicBezTo>
                  <a:cubicBezTo>
                    <a:pt x="153" y="59"/>
                    <a:pt x="153" y="59"/>
                    <a:pt x="153" y="59"/>
                  </a:cubicBezTo>
                  <a:cubicBezTo>
                    <a:pt x="153" y="58"/>
                    <a:pt x="154" y="57"/>
                    <a:pt x="154" y="56"/>
                  </a:cubicBezTo>
                  <a:cubicBezTo>
                    <a:pt x="157" y="52"/>
                    <a:pt x="156" y="47"/>
                    <a:pt x="153" y="44"/>
                  </a:cubicBez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27" name="Google Shape;327;p55"/>
            <p:cNvSpPr/>
            <p:nvPr/>
          </p:nvSpPr>
          <p:spPr>
            <a:xfrm>
              <a:off x="-1395344" y="1996633"/>
              <a:ext cx="175171" cy="162362"/>
            </a:xfrm>
            <a:custGeom>
              <a:rect b="b" l="l" r="r" t="t"/>
              <a:pathLst>
                <a:path extrusionOk="0" h="112" w="124">
                  <a:moveTo>
                    <a:pt x="112" y="74"/>
                  </a:moveTo>
                  <a:cubicBezTo>
                    <a:pt x="116" y="68"/>
                    <a:pt x="115" y="60"/>
                    <a:pt x="110" y="55"/>
                  </a:cubicBezTo>
                  <a:cubicBezTo>
                    <a:pt x="81" y="29"/>
                    <a:pt x="81" y="29"/>
                    <a:pt x="81" y="29"/>
                  </a:cubicBezTo>
                  <a:cubicBezTo>
                    <a:pt x="78" y="26"/>
                    <a:pt x="73" y="25"/>
                    <a:pt x="68" y="26"/>
                  </a:cubicBezTo>
                  <a:cubicBezTo>
                    <a:pt x="52" y="11"/>
                    <a:pt x="52" y="11"/>
                    <a:pt x="52" y="11"/>
                  </a:cubicBezTo>
                  <a:cubicBezTo>
                    <a:pt x="48" y="8"/>
                    <a:pt x="42" y="7"/>
                    <a:pt x="38" y="9"/>
                  </a:cubicBezTo>
                  <a:cubicBezTo>
                    <a:pt x="31" y="3"/>
                    <a:pt x="31" y="3"/>
                    <a:pt x="31" y="3"/>
                  </a:cubicBezTo>
                  <a:cubicBezTo>
                    <a:pt x="27" y="0"/>
                    <a:pt x="22" y="0"/>
                    <a:pt x="19" y="4"/>
                  </a:cubicBezTo>
                  <a:cubicBezTo>
                    <a:pt x="4" y="20"/>
                    <a:pt x="4" y="20"/>
                    <a:pt x="4" y="20"/>
                  </a:cubicBezTo>
                  <a:cubicBezTo>
                    <a:pt x="0" y="24"/>
                    <a:pt x="1" y="29"/>
                    <a:pt x="4" y="33"/>
                  </a:cubicBezTo>
                  <a:cubicBezTo>
                    <a:pt x="12" y="40"/>
                    <a:pt x="12" y="40"/>
                    <a:pt x="12" y="40"/>
                  </a:cubicBezTo>
                  <a:cubicBezTo>
                    <a:pt x="11" y="44"/>
                    <a:pt x="13" y="48"/>
                    <a:pt x="16" y="51"/>
                  </a:cubicBezTo>
                  <a:cubicBezTo>
                    <a:pt x="33" y="66"/>
                    <a:pt x="33" y="66"/>
                    <a:pt x="33" y="66"/>
                  </a:cubicBezTo>
                  <a:cubicBezTo>
                    <a:pt x="33" y="70"/>
                    <a:pt x="35" y="74"/>
                    <a:pt x="38" y="77"/>
                  </a:cubicBezTo>
                  <a:cubicBezTo>
                    <a:pt x="66" y="103"/>
                    <a:pt x="66" y="103"/>
                    <a:pt x="66" y="103"/>
                  </a:cubicBezTo>
                  <a:cubicBezTo>
                    <a:pt x="72" y="108"/>
                    <a:pt x="81" y="108"/>
                    <a:pt x="87" y="102"/>
                  </a:cubicBezTo>
                  <a:cubicBezTo>
                    <a:pt x="88" y="101"/>
                    <a:pt x="88" y="101"/>
                    <a:pt x="88" y="101"/>
                  </a:cubicBezTo>
                  <a:cubicBezTo>
                    <a:pt x="96" y="109"/>
                    <a:pt x="96" y="109"/>
                    <a:pt x="96" y="109"/>
                  </a:cubicBezTo>
                  <a:cubicBezTo>
                    <a:pt x="100" y="112"/>
                    <a:pt x="105" y="112"/>
                    <a:pt x="108" y="109"/>
                  </a:cubicBezTo>
                  <a:cubicBezTo>
                    <a:pt x="122" y="93"/>
                    <a:pt x="122" y="93"/>
                    <a:pt x="122" y="93"/>
                  </a:cubicBezTo>
                  <a:cubicBezTo>
                    <a:pt x="124" y="90"/>
                    <a:pt x="124" y="85"/>
                    <a:pt x="121" y="82"/>
                  </a:cubicBezTo>
                  <a:lnTo>
                    <a:pt x="112" y="7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grpSp>
          <p:nvGrpSpPr>
            <p:cNvPr id="328" name="Google Shape;328;p55"/>
            <p:cNvGrpSpPr/>
            <p:nvPr/>
          </p:nvGrpSpPr>
          <p:grpSpPr>
            <a:xfrm rot="-572261">
              <a:off x="-1263407" y="2094107"/>
              <a:ext cx="218748" cy="191047"/>
              <a:chOff x="-1249178" y="2127032"/>
              <a:chExt cx="218743" cy="191043"/>
            </a:xfrm>
          </p:grpSpPr>
          <p:sp>
            <p:nvSpPr>
              <p:cNvPr id="329" name="Google Shape;329;p55"/>
              <p:cNvSpPr/>
              <p:nvPr/>
            </p:nvSpPr>
            <p:spPr>
              <a:xfrm>
                <a:off x="-1230679" y="2129524"/>
                <a:ext cx="101599" cy="88408"/>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30" name="Google Shape;330;p55"/>
              <p:cNvSpPr/>
              <p:nvPr/>
            </p:nvSpPr>
            <p:spPr>
              <a:xfrm>
                <a:off x="-1243397" y="2127032"/>
                <a:ext cx="167111" cy="140083"/>
              </a:xfrm>
              <a:custGeom>
                <a:rect b="b" l="l" r="r" t="t"/>
                <a:pathLst>
                  <a:path extrusionOk="0" h="92" w="123">
                    <a:moveTo>
                      <a:pt x="4" y="91"/>
                    </a:moveTo>
                    <a:cubicBezTo>
                      <a:pt x="4" y="91"/>
                      <a:pt x="10" y="92"/>
                      <a:pt x="18" y="92"/>
                    </a:cubicBezTo>
                    <a:cubicBezTo>
                      <a:pt x="18" y="92"/>
                      <a:pt x="18" y="92"/>
                      <a:pt x="18" y="92"/>
                    </a:cubicBezTo>
                    <a:cubicBezTo>
                      <a:pt x="43" y="92"/>
                      <a:pt x="101" y="84"/>
                      <a:pt x="123" y="7"/>
                    </a:cubicBezTo>
                    <a:cubicBezTo>
                      <a:pt x="123" y="5"/>
                      <a:pt x="123" y="4"/>
                      <a:pt x="123" y="3"/>
                    </a:cubicBezTo>
                    <a:cubicBezTo>
                      <a:pt x="122" y="3"/>
                      <a:pt x="121" y="2"/>
                      <a:pt x="120" y="2"/>
                    </a:cubicBezTo>
                    <a:cubicBezTo>
                      <a:pt x="119" y="1"/>
                      <a:pt x="119" y="1"/>
                      <a:pt x="119" y="1"/>
                    </a:cubicBezTo>
                    <a:cubicBezTo>
                      <a:pt x="116" y="0"/>
                      <a:pt x="114" y="2"/>
                      <a:pt x="114" y="4"/>
                    </a:cubicBezTo>
                    <a:cubicBezTo>
                      <a:pt x="94" y="72"/>
                      <a:pt x="46" y="82"/>
                      <a:pt x="18" y="82"/>
                    </a:cubicBezTo>
                    <a:cubicBezTo>
                      <a:pt x="12" y="82"/>
                      <a:pt x="7" y="81"/>
                      <a:pt x="6" y="81"/>
                    </a:cubicBezTo>
                    <a:cubicBezTo>
                      <a:pt x="5" y="81"/>
                      <a:pt x="5" y="81"/>
                      <a:pt x="5" y="81"/>
                    </a:cubicBezTo>
                    <a:cubicBezTo>
                      <a:pt x="3" y="81"/>
                      <a:pt x="1" y="82"/>
                      <a:pt x="1" y="84"/>
                    </a:cubicBezTo>
                    <a:cubicBezTo>
                      <a:pt x="1" y="86"/>
                      <a:pt x="1" y="86"/>
                      <a:pt x="1" y="86"/>
                    </a:cubicBezTo>
                    <a:cubicBezTo>
                      <a:pt x="1" y="86"/>
                      <a:pt x="1" y="86"/>
                      <a:pt x="1" y="86"/>
                    </a:cubicBezTo>
                    <a:cubicBezTo>
                      <a:pt x="0" y="88"/>
                      <a:pt x="2" y="90"/>
                      <a:pt x="4" y="9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31" name="Google Shape;331;p55"/>
              <p:cNvSpPr/>
              <p:nvPr/>
            </p:nvSpPr>
            <p:spPr>
              <a:xfrm>
                <a:off x="-1249178" y="2133788"/>
                <a:ext cx="218743" cy="184287"/>
              </a:xfrm>
              <a:custGeom>
                <a:rect b="b" l="l" r="r" t="t"/>
                <a:pathLst>
                  <a:path extrusionOk="0" h="121" w="161">
                    <a:moveTo>
                      <a:pt x="158" y="1"/>
                    </a:moveTo>
                    <a:cubicBezTo>
                      <a:pt x="156" y="0"/>
                      <a:pt x="156" y="0"/>
                      <a:pt x="156" y="0"/>
                    </a:cubicBezTo>
                    <a:cubicBezTo>
                      <a:pt x="155" y="0"/>
                      <a:pt x="154" y="0"/>
                      <a:pt x="153" y="1"/>
                    </a:cubicBezTo>
                    <a:cubicBezTo>
                      <a:pt x="152" y="1"/>
                      <a:pt x="151" y="2"/>
                      <a:pt x="151" y="3"/>
                    </a:cubicBezTo>
                    <a:cubicBezTo>
                      <a:pt x="126" y="101"/>
                      <a:pt x="50" y="111"/>
                      <a:pt x="18" y="111"/>
                    </a:cubicBezTo>
                    <a:cubicBezTo>
                      <a:pt x="11" y="111"/>
                      <a:pt x="6" y="111"/>
                      <a:pt x="5" y="111"/>
                    </a:cubicBezTo>
                    <a:cubicBezTo>
                      <a:pt x="5" y="111"/>
                      <a:pt x="5" y="111"/>
                      <a:pt x="5" y="111"/>
                    </a:cubicBezTo>
                    <a:cubicBezTo>
                      <a:pt x="5" y="111"/>
                      <a:pt x="5" y="111"/>
                      <a:pt x="5" y="111"/>
                    </a:cubicBezTo>
                    <a:cubicBezTo>
                      <a:pt x="3" y="111"/>
                      <a:pt x="1" y="112"/>
                      <a:pt x="1" y="114"/>
                    </a:cubicBezTo>
                    <a:cubicBezTo>
                      <a:pt x="0" y="116"/>
                      <a:pt x="0" y="116"/>
                      <a:pt x="0" y="116"/>
                    </a:cubicBezTo>
                    <a:cubicBezTo>
                      <a:pt x="0" y="117"/>
                      <a:pt x="0" y="118"/>
                      <a:pt x="1" y="119"/>
                    </a:cubicBezTo>
                    <a:cubicBezTo>
                      <a:pt x="2" y="120"/>
                      <a:pt x="3" y="120"/>
                      <a:pt x="4" y="121"/>
                    </a:cubicBezTo>
                    <a:cubicBezTo>
                      <a:pt x="4" y="121"/>
                      <a:pt x="9" y="121"/>
                      <a:pt x="18" y="121"/>
                    </a:cubicBezTo>
                    <a:cubicBezTo>
                      <a:pt x="19" y="121"/>
                      <a:pt x="19" y="121"/>
                      <a:pt x="19" y="121"/>
                    </a:cubicBezTo>
                    <a:cubicBezTo>
                      <a:pt x="52" y="121"/>
                      <a:pt x="134" y="110"/>
                      <a:pt x="161" y="5"/>
                    </a:cubicBezTo>
                    <a:cubicBezTo>
                      <a:pt x="161" y="3"/>
                      <a:pt x="160" y="1"/>
                      <a:pt x="158" y="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grpSp>
      </p:grpSp>
      <p:sp>
        <p:nvSpPr>
          <p:cNvPr id="332" name="Google Shape;332;p55"/>
          <p:cNvSpPr/>
          <p:nvPr/>
        </p:nvSpPr>
        <p:spPr>
          <a:xfrm>
            <a:off x="3893344" y="914400"/>
            <a:ext cx="332700" cy="332100"/>
          </a:xfrm>
          <a:prstGeom prst="rect">
            <a:avLst/>
          </a:prstGeom>
          <a:solidFill>
            <a:srgbClr val="193D6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33" name="Google Shape;333;p55"/>
          <p:cNvPicPr preferRelativeResize="0"/>
          <p:nvPr/>
        </p:nvPicPr>
        <p:blipFill>
          <a:blip r:embed="rId5">
            <a:alphaModFix/>
          </a:blip>
          <a:stretch>
            <a:fillRect/>
          </a:stretch>
        </p:blipFill>
        <p:spPr>
          <a:xfrm>
            <a:off x="3809400" y="783600"/>
            <a:ext cx="540170" cy="5401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6"/>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dk1"/>
                </a:solidFill>
              </a:rPr>
              <a:t>Knowledge </a:t>
            </a:r>
            <a:r>
              <a:rPr lang="en">
                <a:solidFill>
                  <a:schemeClr val="dk1"/>
                </a:solidFill>
              </a:rPr>
              <a:t>Graph</a:t>
            </a:r>
            <a:r>
              <a:rPr lang="en">
                <a:solidFill>
                  <a:schemeClr val="dk1"/>
                </a:solidFill>
              </a:rPr>
              <a:t> (KG) Workflow</a:t>
            </a:r>
            <a:endParaRPr/>
          </a:p>
        </p:txBody>
      </p:sp>
      <p:pic>
        <p:nvPicPr>
          <p:cNvPr id="340" name="Google Shape;340;p56"/>
          <p:cNvPicPr preferRelativeResize="0"/>
          <p:nvPr/>
        </p:nvPicPr>
        <p:blipFill rotWithShape="1">
          <a:blip r:embed="rId3">
            <a:alphaModFix/>
          </a:blip>
          <a:srcRect b="0" l="8355" r="2850" t="0"/>
          <a:stretch/>
        </p:blipFill>
        <p:spPr>
          <a:xfrm>
            <a:off x="362756" y="1038225"/>
            <a:ext cx="6343182" cy="2616281"/>
          </a:xfrm>
          <a:prstGeom prst="rect">
            <a:avLst/>
          </a:prstGeom>
          <a:noFill/>
          <a:ln>
            <a:noFill/>
          </a:ln>
        </p:spPr>
      </p:pic>
      <p:sp>
        <p:nvSpPr>
          <p:cNvPr id="341" name="Google Shape;341;p56"/>
          <p:cNvSpPr txBox="1"/>
          <p:nvPr/>
        </p:nvSpPr>
        <p:spPr>
          <a:xfrm>
            <a:off x="1060200" y="3623906"/>
            <a:ext cx="7023600" cy="414600"/>
          </a:xfrm>
          <a:prstGeom prst="rect">
            <a:avLst/>
          </a:prstGeom>
          <a:noFill/>
          <a:ln>
            <a:noFill/>
          </a:ln>
        </p:spPr>
        <p:txBody>
          <a:bodyPr anchorCtr="0" anchor="t" bIns="68575" lIns="68575" spcFirstLastPara="1" rIns="68575" wrap="square" tIns="68575">
            <a:normAutofit/>
          </a:bodyPr>
          <a:lstStyle/>
          <a:p>
            <a:pPr indent="0" lvl="0" marL="0" rtl="0" algn="ctr">
              <a:spcBef>
                <a:spcPts val="0"/>
              </a:spcBef>
              <a:spcAft>
                <a:spcPts val="0"/>
              </a:spcAft>
              <a:buNone/>
            </a:pPr>
            <a:r>
              <a:rPr lang="en" sz="800">
                <a:solidFill>
                  <a:srgbClr val="1A73E8"/>
                </a:solidFill>
                <a:highlight>
                  <a:srgbClr val="FFFFFF"/>
                </a:highlight>
                <a:uFill>
                  <a:noFill/>
                </a:uFill>
                <a:latin typeface="Roboto"/>
                <a:ea typeface="Roboto"/>
                <a:cs typeface="Roboto"/>
                <a:sym typeface="Roboto"/>
                <a:hlinkClick r:id="rId4">
                  <a:extLst>
                    <a:ext uri="{A12FA001-AC4F-418D-AE19-62706E023703}">
                      <ahyp:hlinkClr val="tx"/>
                    </a:ext>
                  </a:extLst>
                </a:hlinkClick>
              </a:rPr>
              <a:t>https://ontologforum.s3.amazonaws.com/OntologySummit2020/Communique/OntologySummit2020Communique.pdf</a:t>
            </a:r>
            <a:endParaRPr sz="1100"/>
          </a:p>
        </p:txBody>
      </p:sp>
      <p:sp>
        <p:nvSpPr>
          <p:cNvPr id="342" name="Google Shape;342;p56"/>
          <p:cNvSpPr txBox="1"/>
          <p:nvPr/>
        </p:nvSpPr>
        <p:spPr>
          <a:xfrm>
            <a:off x="6437550" y="1046500"/>
            <a:ext cx="2605800" cy="221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500">
                <a:latin typeface="Calibri"/>
                <a:ea typeface="Calibri"/>
                <a:cs typeface="Calibri"/>
                <a:sym typeface="Calibri"/>
              </a:rPr>
              <a:t>“Methods of building a KG take us from raw, messy, and disconnected data/information that is hard to query, analyze, and visualize to a more refined, organized, cleaned, and linked product that is easier to visualize, query, and analyze.” (</a:t>
            </a:r>
            <a:r>
              <a:rPr lang="en" sz="1500" u="sng">
                <a:solidFill>
                  <a:schemeClr val="hlink"/>
                </a:solidFill>
                <a:latin typeface="Calibri"/>
                <a:ea typeface="Calibri"/>
                <a:cs typeface="Calibri"/>
                <a:sym typeface="Calibri"/>
                <a:hlinkClick r:id="rId5"/>
              </a:rPr>
              <a:t>Baclawski et al., 2020</a:t>
            </a:r>
            <a:r>
              <a:rPr lang="en" sz="1500">
                <a:latin typeface="Calibri"/>
                <a:ea typeface="Calibri"/>
                <a:cs typeface="Calibri"/>
                <a:sym typeface="Calibri"/>
              </a:rPr>
              <a:t>)</a:t>
            </a:r>
            <a:endParaRPr sz="1500">
              <a:latin typeface="Calibri"/>
              <a:ea typeface="Calibri"/>
              <a:cs typeface="Calibri"/>
              <a:sym typeface="Calibri"/>
            </a:endParaRPr>
          </a:p>
        </p:txBody>
      </p:sp>
      <p:sp>
        <p:nvSpPr>
          <p:cNvPr id="343" name="Google Shape;343;p56"/>
          <p:cNvSpPr txBox="1"/>
          <p:nvPr/>
        </p:nvSpPr>
        <p:spPr>
          <a:xfrm>
            <a:off x="254950" y="3849950"/>
            <a:ext cx="8624100" cy="104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lang="en" sz="1300">
                <a:solidFill>
                  <a:schemeClr val="dk1"/>
                </a:solidFill>
              </a:rPr>
              <a:t> </a:t>
            </a:r>
            <a:r>
              <a:rPr lang="en" sz="1700">
                <a:solidFill>
                  <a:schemeClr val="dk1"/>
                </a:solidFill>
              </a:rPr>
              <a:t>Critically, the KG is an integrated component of the archive workflow, not bolted on after the fact. Information and relationships are extracted throughout the workflow, and all these pieces are part of the data model.</a:t>
            </a: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idx="1" type="body"/>
          </p:nvPr>
        </p:nvSpPr>
        <p:spPr>
          <a:xfrm>
            <a:off x="309300" y="969175"/>
            <a:ext cx="5499300" cy="36750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 sz="2400"/>
              <a:t>Every archive workflow step is tracked and considered “data”, enabling new kinds of searches and interactions </a:t>
            </a:r>
            <a:endParaRPr sz="2400"/>
          </a:p>
          <a:p>
            <a:pPr indent="-381000" lvl="0" marL="457200" rtl="0" algn="l">
              <a:spcBef>
                <a:spcPts val="0"/>
              </a:spcBef>
              <a:spcAft>
                <a:spcPts val="0"/>
              </a:spcAft>
              <a:buSzPts val="2400"/>
              <a:buChar char="●"/>
            </a:pPr>
            <a:r>
              <a:rPr lang="en" sz="2400"/>
              <a:t>Deep provenance inquiries become possible, enabling scientific reproducibility and transparency</a:t>
            </a:r>
            <a:endParaRPr sz="2400"/>
          </a:p>
          <a:p>
            <a:pPr indent="-381000" lvl="0" marL="457200" rtl="0" algn="l">
              <a:spcBef>
                <a:spcPts val="0"/>
              </a:spcBef>
              <a:spcAft>
                <a:spcPts val="0"/>
              </a:spcAft>
              <a:buSzPts val="2400"/>
              <a:buChar char="●"/>
            </a:pPr>
            <a:r>
              <a:rPr lang="en" sz="2400"/>
              <a:t>Linkages to other concepts in the KG (and even to other KGs) can be explored and traversed via the “connective” power of the KG</a:t>
            </a:r>
            <a:endParaRPr sz="2400"/>
          </a:p>
        </p:txBody>
      </p:sp>
      <p:sp>
        <p:nvSpPr>
          <p:cNvPr id="349" name="Google Shape;349;p57"/>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Power of a Fully-Integrated KG</a:t>
            </a:r>
            <a:endParaRPr/>
          </a:p>
        </p:txBody>
      </p:sp>
      <p:pic>
        <p:nvPicPr>
          <p:cNvPr id="350" name="Google Shape;350;p57"/>
          <p:cNvPicPr preferRelativeResize="0"/>
          <p:nvPr/>
        </p:nvPicPr>
        <p:blipFill>
          <a:blip r:embed="rId3">
            <a:alphaModFix/>
          </a:blip>
          <a:stretch>
            <a:fillRect/>
          </a:stretch>
        </p:blipFill>
        <p:spPr>
          <a:xfrm>
            <a:off x="5903425" y="1300450"/>
            <a:ext cx="3023125" cy="2736450"/>
          </a:xfrm>
          <a:prstGeom prst="rect">
            <a:avLst/>
          </a:prstGeom>
          <a:noFill/>
          <a:ln>
            <a:noFill/>
          </a:ln>
        </p:spPr>
      </p:pic>
      <p:sp>
        <p:nvSpPr>
          <p:cNvPr id="351" name="Google Shape;351;p57"/>
          <p:cNvSpPr txBox="1"/>
          <p:nvPr/>
        </p:nvSpPr>
        <p:spPr>
          <a:xfrm>
            <a:off x="3569400" y="4479050"/>
            <a:ext cx="32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So how do we do this at scale?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8"/>
          <p:cNvSpPr/>
          <p:nvPr/>
        </p:nvSpPr>
        <p:spPr>
          <a:xfrm>
            <a:off x="7225850" y="42795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AA Messages</a:t>
            </a:r>
            <a:endParaRPr sz="900"/>
          </a:p>
        </p:txBody>
      </p:sp>
      <p:sp>
        <p:nvSpPr>
          <p:cNvPr id="358" name="Google Shape;358;p58"/>
          <p:cNvSpPr/>
          <p:nvPr/>
        </p:nvSpPr>
        <p:spPr>
          <a:xfrm>
            <a:off x="6937313" y="387592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Delivery Record</a:t>
            </a:r>
            <a:endParaRPr sz="900"/>
          </a:p>
        </p:txBody>
      </p:sp>
      <p:sp>
        <p:nvSpPr>
          <p:cNvPr id="359" name="Google Shape;359;p58"/>
          <p:cNvSpPr/>
          <p:nvPr/>
        </p:nvSpPr>
        <p:spPr>
          <a:xfrm>
            <a:off x="3492050" y="39747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AA Messages</a:t>
            </a:r>
            <a:endParaRPr sz="900"/>
          </a:p>
        </p:txBody>
      </p:sp>
      <p:sp>
        <p:nvSpPr>
          <p:cNvPr id="360" name="Google Shape;360;p58"/>
          <p:cNvSpPr/>
          <p:nvPr/>
        </p:nvSpPr>
        <p:spPr>
          <a:xfrm>
            <a:off x="3263450" y="3517563"/>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AIU</a:t>
            </a:r>
            <a:endParaRPr sz="900"/>
          </a:p>
        </p:txBody>
      </p:sp>
      <p:sp>
        <p:nvSpPr>
          <p:cNvPr id="361" name="Google Shape;361;p58"/>
          <p:cNvSpPr/>
          <p:nvPr/>
        </p:nvSpPr>
        <p:spPr>
          <a:xfrm>
            <a:off x="3011300" y="3074525"/>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Archive Data</a:t>
            </a:r>
            <a:endParaRPr sz="900"/>
          </a:p>
        </p:txBody>
      </p:sp>
      <p:sp>
        <p:nvSpPr>
          <p:cNvPr id="362" name="Google Shape;362;p58"/>
          <p:cNvSpPr/>
          <p:nvPr/>
        </p:nvSpPr>
        <p:spPr>
          <a:xfrm>
            <a:off x="309275" y="1907250"/>
            <a:ext cx="941400" cy="448200"/>
          </a:xfrm>
          <a:prstGeom prst="roundRect">
            <a:avLst>
              <a:gd fmla="val 16667" name="adj"/>
            </a:avLst>
          </a:prstGeom>
          <a:solidFill>
            <a:srgbClr val="D9EAD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file</a:t>
            </a:r>
            <a:endParaRPr sz="1200"/>
          </a:p>
        </p:txBody>
      </p:sp>
      <p:sp>
        <p:nvSpPr>
          <p:cNvPr id="363" name="Google Shape;363;p58"/>
          <p:cNvSpPr/>
          <p:nvPr/>
        </p:nvSpPr>
        <p:spPr>
          <a:xfrm>
            <a:off x="1640675" y="18310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Pre-</a:t>
            </a:r>
            <a:br>
              <a:rPr lang="en" sz="1200"/>
            </a:br>
            <a:r>
              <a:rPr lang="en" sz="1200"/>
              <a:t>processor</a:t>
            </a:r>
            <a:endParaRPr sz="1200"/>
          </a:p>
        </p:txBody>
      </p:sp>
      <p:sp>
        <p:nvSpPr>
          <p:cNvPr id="364" name="Google Shape;364;p58"/>
          <p:cNvSpPr/>
          <p:nvPr/>
        </p:nvSpPr>
        <p:spPr>
          <a:xfrm>
            <a:off x="2707838" y="1830763"/>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AIU </a:t>
            </a:r>
            <a:br>
              <a:rPr lang="en" sz="1200"/>
            </a:br>
            <a:r>
              <a:rPr lang="en" sz="1200"/>
              <a:t>Workflow</a:t>
            </a:r>
            <a:endParaRPr sz="1200"/>
          </a:p>
        </p:txBody>
      </p:sp>
      <p:sp>
        <p:nvSpPr>
          <p:cNvPr id="365" name="Google Shape;365;p58"/>
          <p:cNvSpPr/>
          <p:nvPr/>
        </p:nvSpPr>
        <p:spPr>
          <a:xfrm>
            <a:off x="2707850" y="26225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Load Config</a:t>
            </a:r>
            <a:endParaRPr sz="900"/>
          </a:p>
        </p:txBody>
      </p:sp>
      <p:sp>
        <p:nvSpPr>
          <p:cNvPr id="366" name="Google Shape;366;p58"/>
          <p:cNvSpPr/>
          <p:nvPr/>
        </p:nvSpPr>
        <p:spPr>
          <a:xfrm>
            <a:off x="200975" y="968750"/>
            <a:ext cx="1191300" cy="448200"/>
          </a:xfrm>
          <a:prstGeom prst="roundRect">
            <a:avLst>
              <a:gd fmla="val 16667" name="adj"/>
            </a:avLst>
          </a:prstGeom>
          <a:solidFill>
            <a:srgbClr val="0000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Ingest</a:t>
            </a:r>
            <a:endParaRPr sz="1200">
              <a:solidFill>
                <a:srgbClr val="FFFFFF"/>
              </a:solidFill>
            </a:endParaRPr>
          </a:p>
        </p:txBody>
      </p:sp>
      <p:sp>
        <p:nvSpPr>
          <p:cNvPr id="367" name="Google Shape;367;p58"/>
          <p:cNvSpPr/>
          <p:nvPr/>
        </p:nvSpPr>
        <p:spPr>
          <a:xfrm>
            <a:off x="2476950" y="1118750"/>
            <a:ext cx="1153500" cy="298200"/>
          </a:xfrm>
          <a:prstGeom prst="cube">
            <a:avLst>
              <a:gd fmla="val 28932" name="adj"/>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8"/>
          <p:cNvSpPr/>
          <p:nvPr/>
        </p:nvSpPr>
        <p:spPr>
          <a:xfrm>
            <a:off x="1783800" y="968750"/>
            <a:ext cx="6181200" cy="448200"/>
          </a:xfrm>
          <a:prstGeom prst="cube">
            <a:avLst>
              <a:gd fmla="val 28932" name="adj"/>
            </a:avLst>
          </a:prstGeom>
          <a:solidFill>
            <a:srgbClr val="45818E"/>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9" name="Google Shape;369;p58"/>
          <p:cNvCxnSpPr>
            <a:stCxn id="364" idx="2"/>
            <a:endCxn id="365" idx="0"/>
          </p:cNvCxnSpPr>
          <p:nvPr/>
        </p:nvCxnSpPr>
        <p:spPr>
          <a:xfrm>
            <a:off x="3178538" y="2278963"/>
            <a:ext cx="0" cy="3435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70" name="Google Shape;370;p58"/>
          <p:cNvCxnSpPr/>
          <p:nvPr/>
        </p:nvCxnSpPr>
        <p:spPr>
          <a:xfrm flipH="1" rot="10800000">
            <a:off x="789800" y="1257750"/>
            <a:ext cx="1003800" cy="6495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cxnSp>
        <p:nvCxnSpPr>
          <p:cNvPr id="371" name="Google Shape;371;p58"/>
          <p:cNvCxnSpPr>
            <a:endCxn id="363" idx="0"/>
          </p:cNvCxnSpPr>
          <p:nvPr/>
        </p:nvCxnSpPr>
        <p:spPr>
          <a:xfrm>
            <a:off x="2107775" y="1429350"/>
            <a:ext cx="3600" cy="4017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42000"/>
              </a:srgbClr>
            </a:outerShdw>
          </a:effectLst>
        </p:spPr>
      </p:cxnSp>
      <p:cxnSp>
        <p:nvCxnSpPr>
          <p:cNvPr id="372" name="Google Shape;372;p58"/>
          <p:cNvCxnSpPr>
            <a:stCxn id="366" idx="2"/>
            <a:endCxn id="362" idx="0"/>
          </p:cNvCxnSpPr>
          <p:nvPr/>
        </p:nvCxnSpPr>
        <p:spPr>
          <a:xfrm flipH="1">
            <a:off x="780125" y="1416950"/>
            <a:ext cx="16500" cy="4902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cxnSp>
        <p:nvCxnSpPr>
          <p:cNvPr id="373" name="Google Shape;373;p58"/>
          <p:cNvCxnSpPr>
            <a:stCxn id="363" idx="2"/>
            <a:endCxn id="374" idx="0"/>
          </p:cNvCxnSpPr>
          <p:nvPr/>
        </p:nvCxnSpPr>
        <p:spPr>
          <a:xfrm flipH="1">
            <a:off x="2102075" y="2279250"/>
            <a:ext cx="9300" cy="331500"/>
          </a:xfrm>
          <a:prstGeom prst="straightConnector1">
            <a:avLst/>
          </a:prstGeom>
          <a:noFill/>
          <a:ln cap="flat" cmpd="sng" w="19050">
            <a:solidFill>
              <a:srgbClr val="A64D79"/>
            </a:solidFill>
            <a:prstDash val="solid"/>
            <a:round/>
            <a:headEnd len="med" w="med" type="none"/>
            <a:tailEnd len="med" w="med" type="triangle"/>
          </a:ln>
          <a:effectLst>
            <a:outerShdw blurRad="57150" rotWithShape="0" algn="bl" dir="5400000" dist="19050">
              <a:srgbClr val="000000">
                <a:alpha val="42000"/>
              </a:srgbClr>
            </a:outerShdw>
          </a:effectLst>
        </p:spPr>
      </p:cxnSp>
      <p:sp>
        <p:nvSpPr>
          <p:cNvPr id="375" name="Google Shape;375;p58"/>
          <p:cNvSpPr txBox="1"/>
          <p:nvPr/>
        </p:nvSpPr>
        <p:spPr>
          <a:xfrm>
            <a:off x="3419853" y="1083200"/>
            <a:ext cx="2596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CCCCCC"/>
                </a:solidFill>
              </a:rPr>
              <a:t>Event Bus (EventBridge)</a:t>
            </a:r>
            <a:endParaRPr sz="1200">
              <a:solidFill>
                <a:srgbClr val="CCCCCC"/>
              </a:solidFill>
            </a:endParaRPr>
          </a:p>
        </p:txBody>
      </p:sp>
      <p:cxnSp>
        <p:nvCxnSpPr>
          <p:cNvPr id="376" name="Google Shape;376;p58"/>
          <p:cNvCxnSpPr>
            <a:endCxn id="364" idx="0"/>
          </p:cNvCxnSpPr>
          <p:nvPr/>
        </p:nvCxnSpPr>
        <p:spPr>
          <a:xfrm flipH="1">
            <a:off x="3178538" y="1457563"/>
            <a:ext cx="1200" cy="3732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377" name="Google Shape;377;p58"/>
          <p:cNvSpPr/>
          <p:nvPr/>
        </p:nvSpPr>
        <p:spPr>
          <a:xfrm>
            <a:off x="3794300" y="2962250"/>
            <a:ext cx="495900" cy="2613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store</a:t>
            </a:r>
            <a:endParaRPr sz="1000"/>
          </a:p>
        </p:txBody>
      </p:sp>
      <p:sp>
        <p:nvSpPr>
          <p:cNvPr id="378" name="Google Shape;378;p58"/>
          <p:cNvSpPr/>
          <p:nvPr/>
        </p:nvSpPr>
        <p:spPr>
          <a:xfrm>
            <a:off x="3978800" y="344137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379" name="Google Shape;379;p58"/>
          <p:cNvSpPr/>
          <p:nvPr/>
        </p:nvSpPr>
        <p:spPr>
          <a:xfrm>
            <a:off x="3419850" y="247762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380" name="Google Shape;380;p58"/>
          <p:cNvSpPr/>
          <p:nvPr/>
        </p:nvSpPr>
        <p:spPr>
          <a:xfrm>
            <a:off x="4263325" y="38133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381" name="Google Shape;381;p58"/>
          <p:cNvSpPr/>
          <p:nvPr/>
        </p:nvSpPr>
        <p:spPr>
          <a:xfrm>
            <a:off x="1018900" y="1798350"/>
            <a:ext cx="495900" cy="2613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store</a:t>
            </a:r>
            <a:endParaRPr sz="1000"/>
          </a:p>
        </p:txBody>
      </p:sp>
      <p:sp>
        <p:nvSpPr>
          <p:cNvPr id="374" name="Google Shape;374;p58"/>
          <p:cNvSpPr/>
          <p:nvPr/>
        </p:nvSpPr>
        <p:spPr>
          <a:xfrm>
            <a:off x="1631400" y="26107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Apply Tags</a:t>
            </a:r>
            <a:endParaRPr sz="1200"/>
          </a:p>
        </p:txBody>
      </p:sp>
      <p:cxnSp>
        <p:nvCxnSpPr>
          <p:cNvPr id="382" name="Google Shape;382;p58"/>
          <p:cNvCxnSpPr>
            <a:stCxn id="363" idx="0"/>
          </p:cNvCxnSpPr>
          <p:nvPr/>
        </p:nvCxnSpPr>
        <p:spPr>
          <a:xfrm flipH="1" rot="10800000">
            <a:off x="2111375" y="1447950"/>
            <a:ext cx="278700" cy="3831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42000"/>
              </a:srgbClr>
            </a:outerShdw>
          </a:effectLst>
        </p:spPr>
      </p:cxnSp>
      <p:cxnSp>
        <p:nvCxnSpPr>
          <p:cNvPr id="383" name="Google Shape;383;p58"/>
          <p:cNvCxnSpPr>
            <a:stCxn id="364" idx="0"/>
          </p:cNvCxnSpPr>
          <p:nvPr/>
        </p:nvCxnSpPr>
        <p:spPr>
          <a:xfrm flipH="1" rot="10800000">
            <a:off x="3178538" y="1447963"/>
            <a:ext cx="714300" cy="382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384" name="Google Shape;384;p58"/>
          <p:cNvSpPr/>
          <p:nvPr/>
        </p:nvSpPr>
        <p:spPr>
          <a:xfrm>
            <a:off x="4308050" y="17983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AIC</a:t>
            </a:r>
            <a:br>
              <a:rPr lang="en" sz="1200"/>
            </a:br>
            <a:r>
              <a:rPr lang="en" sz="1200"/>
              <a:t>Workflow</a:t>
            </a:r>
            <a:endParaRPr sz="1200"/>
          </a:p>
        </p:txBody>
      </p:sp>
      <p:cxnSp>
        <p:nvCxnSpPr>
          <p:cNvPr id="385" name="Google Shape;385;p58"/>
          <p:cNvCxnSpPr>
            <a:endCxn id="384" idx="0"/>
          </p:cNvCxnSpPr>
          <p:nvPr/>
        </p:nvCxnSpPr>
        <p:spPr>
          <a:xfrm>
            <a:off x="4773050" y="1457250"/>
            <a:ext cx="5700" cy="3411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386" name="Google Shape;386;p58"/>
          <p:cNvSpPr/>
          <p:nvPr/>
        </p:nvSpPr>
        <p:spPr>
          <a:xfrm>
            <a:off x="5092250" y="40509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AA Messages</a:t>
            </a:r>
            <a:endParaRPr sz="900"/>
          </a:p>
        </p:txBody>
      </p:sp>
      <p:sp>
        <p:nvSpPr>
          <p:cNvPr id="387" name="Google Shape;387;p58"/>
          <p:cNvSpPr/>
          <p:nvPr/>
        </p:nvSpPr>
        <p:spPr>
          <a:xfrm>
            <a:off x="4863650" y="3593763"/>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AIC Membership</a:t>
            </a:r>
            <a:endParaRPr sz="900"/>
          </a:p>
        </p:txBody>
      </p:sp>
      <p:sp>
        <p:nvSpPr>
          <p:cNvPr id="388" name="Google Shape;388;p58"/>
          <p:cNvSpPr/>
          <p:nvPr/>
        </p:nvSpPr>
        <p:spPr>
          <a:xfrm>
            <a:off x="4577000" y="3172025"/>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Compute Membership</a:t>
            </a:r>
            <a:endParaRPr sz="900"/>
          </a:p>
        </p:txBody>
      </p:sp>
      <p:sp>
        <p:nvSpPr>
          <p:cNvPr id="389" name="Google Shape;389;p58"/>
          <p:cNvSpPr/>
          <p:nvPr/>
        </p:nvSpPr>
        <p:spPr>
          <a:xfrm>
            <a:off x="4308050" y="27749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a:t>
            </a:r>
            <a:endParaRPr sz="900"/>
          </a:p>
        </p:txBody>
      </p:sp>
      <p:sp>
        <p:nvSpPr>
          <p:cNvPr id="390" name="Google Shape;390;p58"/>
          <p:cNvSpPr/>
          <p:nvPr/>
        </p:nvSpPr>
        <p:spPr>
          <a:xfrm>
            <a:off x="5731400" y="351757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391" name="Google Shape;391;p58"/>
          <p:cNvSpPr/>
          <p:nvPr/>
        </p:nvSpPr>
        <p:spPr>
          <a:xfrm>
            <a:off x="6015925" y="39657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392" name="Google Shape;392;p58"/>
          <p:cNvCxnSpPr>
            <a:stCxn id="384" idx="2"/>
            <a:endCxn id="389" idx="0"/>
          </p:cNvCxnSpPr>
          <p:nvPr/>
        </p:nvCxnSpPr>
        <p:spPr>
          <a:xfrm>
            <a:off x="4778750" y="2246550"/>
            <a:ext cx="0" cy="5283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393" name="Google Shape;393;p58"/>
          <p:cNvSpPr/>
          <p:nvPr/>
        </p:nvSpPr>
        <p:spPr>
          <a:xfrm>
            <a:off x="5945275" y="17983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AA</a:t>
            </a:r>
            <a:br>
              <a:rPr lang="en" sz="1200"/>
            </a:br>
            <a:r>
              <a:rPr lang="en" sz="1200"/>
              <a:t>Workflow</a:t>
            </a:r>
            <a:endParaRPr sz="1200"/>
          </a:p>
        </p:txBody>
      </p:sp>
      <p:cxnSp>
        <p:nvCxnSpPr>
          <p:cNvPr id="394" name="Google Shape;394;p58"/>
          <p:cNvCxnSpPr>
            <a:stCxn id="393" idx="2"/>
            <a:endCxn id="395" idx="0"/>
          </p:cNvCxnSpPr>
          <p:nvPr/>
        </p:nvCxnSpPr>
        <p:spPr>
          <a:xfrm>
            <a:off x="6415975" y="2246550"/>
            <a:ext cx="0" cy="3465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396" name="Google Shape;396;p58"/>
          <p:cNvSpPr/>
          <p:nvPr/>
        </p:nvSpPr>
        <p:spPr>
          <a:xfrm>
            <a:off x="6624900" y="3457750"/>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Store Data</a:t>
            </a:r>
            <a:endParaRPr sz="900"/>
          </a:p>
        </p:txBody>
      </p:sp>
      <p:sp>
        <p:nvSpPr>
          <p:cNvPr id="397" name="Google Shape;397;p58"/>
          <p:cNvSpPr/>
          <p:nvPr/>
        </p:nvSpPr>
        <p:spPr>
          <a:xfrm>
            <a:off x="6261775" y="3040800"/>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Transform Data</a:t>
            </a:r>
            <a:endParaRPr sz="900"/>
          </a:p>
        </p:txBody>
      </p:sp>
      <p:sp>
        <p:nvSpPr>
          <p:cNvPr id="395" name="Google Shape;395;p58"/>
          <p:cNvSpPr/>
          <p:nvPr/>
        </p:nvSpPr>
        <p:spPr>
          <a:xfrm>
            <a:off x="5945275" y="2593050"/>
            <a:ext cx="941400" cy="448200"/>
          </a:xfrm>
          <a:prstGeom prst="roundRect">
            <a:avLst>
              <a:gd fmla="val 16667" name="adj"/>
            </a:avLst>
          </a:prstGeom>
          <a:solidFill>
            <a:srgbClr val="ADADAD"/>
          </a:solidFill>
          <a:ln cap="flat" cmpd="sng" w="9525">
            <a:solidFill>
              <a:srgbClr val="30303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a:t>
            </a:r>
            <a:endParaRPr sz="900"/>
          </a:p>
        </p:txBody>
      </p:sp>
      <p:cxnSp>
        <p:nvCxnSpPr>
          <p:cNvPr id="398" name="Google Shape;398;p58"/>
          <p:cNvCxnSpPr>
            <a:endCxn id="393" idx="0"/>
          </p:cNvCxnSpPr>
          <p:nvPr/>
        </p:nvCxnSpPr>
        <p:spPr>
          <a:xfrm>
            <a:off x="6405775" y="1457550"/>
            <a:ext cx="10200" cy="340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399" name="Google Shape;399;p58"/>
          <p:cNvSpPr/>
          <p:nvPr/>
        </p:nvSpPr>
        <p:spPr>
          <a:xfrm>
            <a:off x="7478650" y="3299750"/>
            <a:ext cx="516300" cy="261300"/>
          </a:xfrm>
          <a:prstGeom prst="foldedCorner">
            <a:avLst>
              <a:gd fmla="val 50000" name="adj"/>
            </a:avLst>
          </a:prstGeom>
          <a:solidFill>
            <a:srgbClr val="F1C232"/>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store</a:t>
            </a:r>
            <a:endParaRPr sz="1000"/>
          </a:p>
        </p:txBody>
      </p:sp>
      <p:sp>
        <p:nvSpPr>
          <p:cNvPr id="400" name="Google Shape;400;p58"/>
          <p:cNvSpPr/>
          <p:nvPr/>
        </p:nvSpPr>
        <p:spPr>
          <a:xfrm>
            <a:off x="7860988" y="371452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401" name="Google Shape;401;p58"/>
          <p:cNvCxnSpPr>
            <a:stCxn id="384" idx="0"/>
          </p:cNvCxnSpPr>
          <p:nvPr/>
        </p:nvCxnSpPr>
        <p:spPr>
          <a:xfrm flipH="1" rot="10800000">
            <a:off x="4778750" y="1457550"/>
            <a:ext cx="516300" cy="340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402" name="Google Shape;402;p58"/>
          <p:cNvSpPr/>
          <p:nvPr/>
        </p:nvSpPr>
        <p:spPr>
          <a:xfrm>
            <a:off x="8149525" y="41943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403" name="Google Shape;403;p58"/>
          <p:cNvCxnSpPr>
            <a:stCxn id="393" idx="0"/>
          </p:cNvCxnSpPr>
          <p:nvPr/>
        </p:nvCxnSpPr>
        <p:spPr>
          <a:xfrm flipH="1" rot="10800000">
            <a:off x="6415975" y="1438650"/>
            <a:ext cx="542400" cy="3597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grpSp>
        <p:nvGrpSpPr>
          <p:cNvPr id="404" name="Google Shape;404;p58"/>
          <p:cNvGrpSpPr/>
          <p:nvPr/>
        </p:nvGrpSpPr>
        <p:grpSpPr>
          <a:xfrm>
            <a:off x="110050" y="3171879"/>
            <a:ext cx="2751850" cy="1375783"/>
            <a:chOff x="110050" y="3385725"/>
            <a:chExt cx="2751850" cy="1167600"/>
          </a:xfrm>
        </p:grpSpPr>
        <p:sp>
          <p:nvSpPr>
            <p:cNvPr id="405" name="Google Shape;405;p58"/>
            <p:cNvSpPr/>
            <p:nvPr/>
          </p:nvSpPr>
          <p:spPr>
            <a:xfrm>
              <a:off x="110050" y="3387225"/>
              <a:ext cx="2688300" cy="1166100"/>
            </a:xfrm>
            <a:prstGeom prst="rect">
              <a:avLst/>
            </a:prstGeom>
            <a:solidFill>
              <a:srgbClr val="CEDBE6"/>
            </a:solidFill>
            <a:ln cap="flat" cmpd="sng" w="9525">
              <a:solidFill>
                <a:srgbClr val="37354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Legend</a:t>
              </a:r>
              <a:endParaRPr b="1" sz="1000"/>
            </a:p>
            <a:p>
              <a:pPr indent="0" lvl="0" marL="0" rtl="0" algn="l">
                <a:spcBef>
                  <a:spcPts val="0"/>
                </a:spcBef>
                <a:spcAft>
                  <a:spcPts val="0"/>
                </a:spcAft>
                <a:buNone/>
              </a:pPr>
              <a:r>
                <a:t/>
              </a:r>
              <a:endParaRPr b="1" sz="1000"/>
            </a:p>
          </p:txBody>
        </p:sp>
        <p:grpSp>
          <p:nvGrpSpPr>
            <p:cNvPr id="406" name="Google Shape;406;p58"/>
            <p:cNvGrpSpPr/>
            <p:nvPr/>
          </p:nvGrpSpPr>
          <p:grpSpPr>
            <a:xfrm>
              <a:off x="156875" y="3523515"/>
              <a:ext cx="1155775" cy="274200"/>
              <a:chOff x="309275" y="3523515"/>
              <a:chExt cx="1155775" cy="274200"/>
            </a:xfrm>
          </p:grpSpPr>
          <p:sp>
            <p:nvSpPr>
              <p:cNvPr id="407" name="Google Shape;407;p58"/>
              <p:cNvSpPr/>
              <p:nvPr/>
            </p:nvSpPr>
            <p:spPr>
              <a:xfrm>
                <a:off x="309275" y="3628339"/>
                <a:ext cx="236100" cy="1485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408" name="Google Shape;408;p58"/>
              <p:cNvSpPr txBox="1"/>
              <p:nvPr/>
            </p:nvSpPr>
            <p:spPr>
              <a:xfrm>
                <a:off x="523650" y="3523515"/>
                <a:ext cx="9414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read</a:t>
                </a:r>
                <a:endParaRPr sz="900">
                  <a:latin typeface="Calibri"/>
                  <a:ea typeface="Calibri"/>
                  <a:cs typeface="Calibri"/>
                  <a:sym typeface="Calibri"/>
                </a:endParaRPr>
              </a:p>
            </p:txBody>
          </p:sp>
        </p:grpSp>
        <p:sp>
          <p:nvSpPr>
            <p:cNvPr id="409" name="Google Shape;409;p58"/>
            <p:cNvSpPr/>
            <p:nvPr/>
          </p:nvSpPr>
          <p:spPr>
            <a:xfrm>
              <a:off x="110050" y="4191400"/>
              <a:ext cx="2688300" cy="359700"/>
            </a:xfrm>
            <a:prstGeom prst="rect">
              <a:avLst/>
            </a:prstGeom>
            <a:solidFill>
              <a:srgbClr val="CEDBE6"/>
            </a:solidFill>
            <a:ln cap="flat" cmpd="sng" w="9525">
              <a:solidFill>
                <a:srgbClr val="373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8"/>
            <p:cNvSpPr txBox="1"/>
            <p:nvPr/>
          </p:nvSpPr>
          <p:spPr>
            <a:xfrm>
              <a:off x="110050" y="4287826"/>
              <a:ext cx="2688300" cy="2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s</a:t>
              </a:r>
              <a:r>
                <a:rPr b="1" lang="en" sz="800"/>
                <a:t>tore</a:t>
              </a:r>
              <a:r>
                <a:rPr lang="en" sz="800"/>
                <a:t> </a:t>
              </a:r>
              <a:r>
                <a:rPr b="1" lang="en" sz="800">
                  <a:solidFill>
                    <a:srgbClr val="000000"/>
                  </a:solidFill>
                </a:rPr>
                <a:t> </a:t>
              </a:r>
              <a:r>
                <a:rPr lang="en" sz="800">
                  <a:solidFill>
                    <a:srgbClr val="000000"/>
                  </a:solidFill>
                </a:rPr>
                <a:t>= S3 object storage or database  interaction</a:t>
              </a:r>
              <a:endParaRPr sz="1500">
                <a:latin typeface="Calibri"/>
                <a:ea typeface="Calibri"/>
                <a:cs typeface="Calibri"/>
                <a:sym typeface="Calibri"/>
              </a:endParaRPr>
            </a:p>
          </p:txBody>
        </p:sp>
        <p:grpSp>
          <p:nvGrpSpPr>
            <p:cNvPr id="411" name="Google Shape;411;p58"/>
            <p:cNvGrpSpPr/>
            <p:nvPr/>
          </p:nvGrpSpPr>
          <p:grpSpPr>
            <a:xfrm>
              <a:off x="156875" y="3711171"/>
              <a:ext cx="771175" cy="274200"/>
              <a:chOff x="294875" y="3687446"/>
              <a:chExt cx="771175" cy="274200"/>
            </a:xfrm>
          </p:grpSpPr>
          <p:sp>
            <p:nvSpPr>
              <p:cNvPr id="412" name="Google Shape;412;p58"/>
              <p:cNvSpPr txBox="1"/>
              <p:nvPr/>
            </p:nvSpPr>
            <p:spPr>
              <a:xfrm>
                <a:off x="523650" y="3687446"/>
                <a:ext cx="5424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write</a:t>
                </a:r>
                <a:endParaRPr sz="900">
                  <a:latin typeface="Calibri"/>
                  <a:ea typeface="Calibri"/>
                  <a:cs typeface="Calibri"/>
                  <a:sym typeface="Calibri"/>
                </a:endParaRPr>
              </a:p>
            </p:txBody>
          </p:sp>
          <p:sp>
            <p:nvSpPr>
              <p:cNvPr id="413" name="Google Shape;413;p58"/>
              <p:cNvSpPr/>
              <p:nvPr/>
            </p:nvSpPr>
            <p:spPr>
              <a:xfrm>
                <a:off x="294875" y="3774746"/>
                <a:ext cx="236100" cy="148500"/>
              </a:xfrm>
              <a:prstGeom prst="foldedCorner">
                <a:avLst>
                  <a:gd fmla="val 50000" name="adj"/>
                </a:avLst>
              </a:prstGeom>
              <a:solidFill>
                <a:srgbClr val="F1C232"/>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414" name="Google Shape;414;p58"/>
            <p:cNvSpPr txBox="1"/>
            <p:nvPr/>
          </p:nvSpPr>
          <p:spPr>
            <a:xfrm>
              <a:off x="110050" y="4146372"/>
              <a:ext cx="2688300" cy="2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000000"/>
                  </a:solidFill>
                </a:rPr>
                <a:t>graph </a:t>
              </a:r>
              <a:r>
                <a:rPr lang="en" sz="800">
                  <a:solidFill>
                    <a:srgbClr val="000000"/>
                  </a:solidFill>
                </a:rPr>
                <a:t>= vAIP knowledge graph interaction</a:t>
              </a:r>
              <a:endParaRPr>
                <a:latin typeface="Calibri"/>
                <a:ea typeface="Calibri"/>
                <a:cs typeface="Calibri"/>
                <a:sym typeface="Calibri"/>
              </a:endParaRPr>
            </a:p>
          </p:txBody>
        </p:sp>
        <p:sp>
          <p:nvSpPr>
            <p:cNvPr id="415" name="Google Shape;415;p58"/>
            <p:cNvSpPr/>
            <p:nvPr/>
          </p:nvSpPr>
          <p:spPr>
            <a:xfrm>
              <a:off x="1203100" y="3385725"/>
              <a:ext cx="1595400" cy="808500"/>
            </a:xfrm>
            <a:prstGeom prst="rect">
              <a:avLst/>
            </a:prstGeom>
            <a:solidFill>
              <a:srgbClr val="CEDBE6"/>
            </a:solidFill>
            <a:ln cap="flat" cmpd="sng" w="9525">
              <a:solidFill>
                <a:srgbClr val="373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58"/>
            <p:cNvGrpSpPr/>
            <p:nvPr/>
          </p:nvGrpSpPr>
          <p:grpSpPr>
            <a:xfrm>
              <a:off x="1259675" y="3385725"/>
              <a:ext cx="1602225" cy="274200"/>
              <a:chOff x="1335875" y="3461925"/>
              <a:chExt cx="1602225" cy="274200"/>
            </a:xfrm>
          </p:grpSpPr>
          <p:sp>
            <p:nvSpPr>
              <p:cNvPr id="417" name="Google Shape;417;p58"/>
              <p:cNvSpPr/>
              <p:nvPr/>
            </p:nvSpPr>
            <p:spPr>
              <a:xfrm>
                <a:off x="1335875" y="3549225"/>
                <a:ext cx="234000" cy="1485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sp>
            <p:nvSpPr>
              <p:cNvPr id="418" name="Google Shape;418;p58"/>
              <p:cNvSpPr txBox="1"/>
              <p:nvPr/>
            </p:nvSpPr>
            <p:spPr>
              <a:xfrm>
                <a:off x="1521800" y="3461925"/>
                <a:ext cx="14163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step function archetype</a:t>
                </a:r>
                <a:endParaRPr sz="900">
                  <a:latin typeface="Calibri"/>
                  <a:ea typeface="Calibri"/>
                  <a:cs typeface="Calibri"/>
                  <a:sym typeface="Calibri"/>
                </a:endParaRPr>
              </a:p>
            </p:txBody>
          </p:sp>
        </p:grpSp>
        <p:grpSp>
          <p:nvGrpSpPr>
            <p:cNvPr id="419" name="Google Shape;419;p58"/>
            <p:cNvGrpSpPr/>
            <p:nvPr/>
          </p:nvGrpSpPr>
          <p:grpSpPr>
            <a:xfrm>
              <a:off x="1259675" y="3625450"/>
              <a:ext cx="1290125" cy="274200"/>
              <a:chOff x="1259675" y="3701650"/>
              <a:chExt cx="1290125" cy="274200"/>
            </a:xfrm>
          </p:grpSpPr>
          <p:sp>
            <p:nvSpPr>
              <p:cNvPr id="420" name="Google Shape;420;p58"/>
              <p:cNvSpPr txBox="1"/>
              <p:nvPr/>
            </p:nvSpPr>
            <p:spPr>
              <a:xfrm>
                <a:off x="1440700" y="3701650"/>
                <a:ext cx="11091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predefined step</a:t>
                </a:r>
                <a:endParaRPr sz="900">
                  <a:latin typeface="Calibri"/>
                  <a:ea typeface="Calibri"/>
                  <a:cs typeface="Calibri"/>
                  <a:sym typeface="Calibri"/>
                </a:endParaRPr>
              </a:p>
            </p:txBody>
          </p:sp>
          <p:sp>
            <p:nvSpPr>
              <p:cNvPr id="421" name="Google Shape;421;p58"/>
              <p:cNvSpPr/>
              <p:nvPr/>
            </p:nvSpPr>
            <p:spPr>
              <a:xfrm>
                <a:off x="1259675" y="3805575"/>
                <a:ext cx="234000" cy="1506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p>
            </p:txBody>
          </p:sp>
        </p:grpSp>
        <p:grpSp>
          <p:nvGrpSpPr>
            <p:cNvPr id="422" name="Google Shape;422;p58"/>
            <p:cNvGrpSpPr/>
            <p:nvPr/>
          </p:nvGrpSpPr>
          <p:grpSpPr>
            <a:xfrm>
              <a:off x="1259675" y="3883225"/>
              <a:ext cx="1290113" cy="274200"/>
              <a:chOff x="1259675" y="3930250"/>
              <a:chExt cx="1290113" cy="274200"/>
            </a:xfrm>
          </p:grpSpPr>
          <p:sp>
            <p:nvSpPr>
              <p:cNvPr id="423" name="Google Shape;423;p58"/>
              <p:cNvSpPr txBox="1"/>
              <p:nvPr/>
            </p:nvSpPr>
            <p:spPr>
              <a:xfrm>
                <a:off x="1440688" y="3930250"/>
                <a:ext cx="11091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configurable step</a:t>
                </a:r>
                <a:endParaRPr sz="900">
                  <a:latin typeface="Calibri"/>
                  <a:ea typeface="Calibri"/>
                  <a:cs typeface="Calibri"/>
                  <a:sym typeface="Calibri"/>
                </a:endParaRPr>
              </a:p>
            </p:txBody>
          </p:sp>
          <p:sp>
            <p:nvSpPr>
              <p:cNvPr id="424" name="Google Shape;424;p58"/>
              <p:cNvSpPr/>
              <p:nvPr/>
            </p:nvSpPr>
            <p:spPr>
              <a:xfrm>
                <a:off x="1259675" y="4016488"/>
                <a:ext cx="234000" cy="1506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p>
            </p:txBody>
          </p:sp>
        </p:grpSp>
      </p:grpSp>
      <p:grpSp>
        <p:nvGrpSpPr>
          <p:cNvPr id="425" name="Google Shape;425;p58"/>
          <p:cNvGrpSpPr/>
          <p:nvPr/>
        </p:nvGrpSpPr>
        <p:grpSpPr>
          <a:xfrm>
            <a:off x="156875" y="3783950"/>
            <a:ext cx="1000075" cy="323090"/>
            <a:chOff x="294875" y="3687444"/>
            <a:chExt cx="1000075" cy="274200"/>
          </a:xfrm>
        </p:grpSpPr>
        <p:sp>
          <p:nvSpPr>
            <p:cNvPr id="426" name="Google Shape;426;p58"/>
            <p:cNvSpPr txBox="1"/>
            <p:nvPr/>
          </p:nvSpPr>
          <p:spPr>
            <a:xfrm>
              <a:off x="523650" y="3687444"/>
              <a:ext cx="7713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read/write</a:t>
              </a:r>
              <a:endParaRPr sz="900">
                <a:latin typeface="Calibri"/>
                <a:ea typeface="Calibri"/>
                <a:cs typeface="Calibri"/>
                <a:sym typeface="Calibri"/>
              </a:endParaRPr>
            </a:p>
          </p:txBody>
        </p:sp>
        <p:sp>
          <p:nvSpPr>
            <p:cNvPr id="427" name="Google Shape;427;p58"/>
            <p:cNvSpPr/>
            <p:nvPr/>
          </p:nvSpPr>
          <p:spPr>
            <a:xfrm>
              <a:off x="294875" y="3774746"/>
              <a:ext cx="236100" cy="1485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428" name="Google Shape;428;p58"/>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Repeatable Process Templates</a:t>
            </a:r>
            <a:endParaRPr/>
          </a:p>
        </p:txBody>
      </p:sp>
      <p:sp>
        <p:nvSpPr>
          <p:cNvPr id="429" name="Google Shape;429;p58"/>
          <p:cNvSpPr/>
          <p:nvPr/>
        </p:nvSpPr>
        <p:spPr>
          <a:xfrm>
            <a:off x="5394500" y="3038450"/>
            <a:ext cx="495900" cy="2613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store</a:t>
            </a:r>
            <a:endParaRPr sz="1000"/>
          </a:p>
        </p:txBody>
      </p:sp>
      <p:sp>
        <p:nvSpPr>
          <p:cNvPr id="430" name="Google Shape;430;p58"/>
          <p:cNvSpPr/>
          <p:nvPr/>
        </p:nvSpPr>
        <p:spPr>
          <a:xfrm>
            <a:off x="7070900" y="2962250"/>
            <a:ext cx="495900" cy="2613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store</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9"/>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Cloud Archive Knowledge Graph</a:t>
            </a:r>
            <a:endParaRPr/>
          </a:p>
        </p:txBody>
      </p:sp>
      <p:sp>
        <p:nvSpPr>
          <p:cNvPr id="437" name="Google Shape;437;p59"/>
          <p:cNvSpPr txBox="1"/>
          <p:nvPr/>
        </p:nvSpPr>
        <p:spPr>
          <a:xfrm>
            <a:off x="556925" y="4764225"/>
            <a:ext cx="6498600" cy="361800"/>
          </a:xfrm>
          <a:prstGeom prst="rect">
            <a:avLst/>
          </a:prstGeom>
          <a:solidFill>
            <a:srgbClr val="D8D8D8"/>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Helvetica Neue"/>
                <a:ea typeface="Helvetica Neue"/>
                <a:cs typeface="Helvetica Neue"/>
                <a:sym typeface="Helvetica Neue"/>
              </a:rPr>
              <a:t>With thanks to Dave Neufeld: </a:t>
            </a:r>
            <a:r>
              <a:rPr b="0" i="0" lang="en" sz="1100" u="none" cap="none" strike="noStrike">
                <a:solidFill>
                  <a:schemeClr val="dk1"/>
                </a:solidFill>
                <a:latin typeface="Helvetica Neue"/>
                <a:ea typeface="Helvetica Neue"/>
                <a:cs typeface="Helvetica Neue"/>
                <a:sym typeface="Helvetica Neue"/>
              </a:rPr>
              <a:t>Cooperative Institute for Research in Environmental Sciences</a:t>
            </a:r>
            <a:endParaRPr sz="1100">
              <a:solidFill>
                <a:schemeClr val="dk1"/>
              </a:solidFill>
            </a:endParaRPr>
          </a:p>
          <a:p>
            <a:pPr indent="0" lvl="0" marL="0" marR="0" rtl="0" algn="ctr">
              <a:spcBef>
                <a:spcPts val="0"/>
              </a:spcBef>
              <a:spcAft>
                <a:spcPts val="0"/>
              </a:spcAft>
              <a:buNone/>
            </a:pPr>
            <a:r>
              <a:rPr lang="en" sz="800">
                <a:solidFill>
                  <a:schemeClr val="dk1"/>
                </a:solidFill>
                <a:latin typeface="Helvetica Neue"/>
                <a:ea typeface="Helvetica Neue"/>
                <a:cs typeface="Helvetica Neue"/>
                <a:sym typeface="Helvetica Neue"/>
              </a:rPr>
              <a:t>UNIVERSITY OF COLORADO </a:t>
            </a:r>
            <a:r>
              <a:rPr b="1" lang="en" sz="800">
                <a:solidFill>
                  <a:schemeClr val="dk1"/>
                </a:solidFill>
                <a:latin typeface="Helvetica Neue"/>
                <a:ea typeface="Helvetica Neue"/>
                <a:cs typeface="Helvetica Neue"/>
                <a:sym typeface="Helvetica Neue"/>
              </a:rPr>
              <a:t>BOULDER</a:t>
            </a:r>
            <a:r>
              <a:rPr lang="en" sz="800">
                <a:solidFill>
                  <a:schemeClr val="dk1"/>
                </a:solidFill>
                <a:latin typeface="Helvetica Neue"/>
                <a:ea typeface="Helvetica Neue"/>
                <a:cs typeface="Helvetica Neue"/>
                <a:sym typeface="Helvetica Neue"/>
              </a:rPr>
              <a:t> and </a:t>
            </a:r>
            <a:r>
              <a:rPr b="1" lang="en" sz="800">
                <a:solidFill>
                  <a:schemeClr val="dk1"/>
                </a:solidFill>
                <a:latin typeface="Helvetica Neue"/>
                <a:ea typeface="Helvetica Neue"/>
                <a:cs typeface="Helvetica Neue"/>
                <a:sym typeface="Helvetica Neue"/>
              </a:rPr>
              <a:t>NOAA</a:t>
            </a:r>
            <a:endParaRPr sz="1100">
              <a:solidFill>
                <a:schemeClr val="dk1"/>
              </a:solidFill>
            </a:endParaRPr>
          </a:p>
        </p:txBody>
      </p:sp>
      <p:sp>
        <p:nvSpPr>
          <p:cNvPr id="438" name="Google Shape;438;p59"/>
          <p:cNvSpPr/>
          <p:nvPr/>
        </p:nvSpPr>
        <p:spPr>
          <a:xfrm>
            <a:off x="2785514" y="247962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Archival Information Unit</a:t>
            </a:r>
            <a:endParaRPr sz="1000">
              <a:solidFill>
                <a:schemeClr val="lt1"/>
              </a:solidFill>
            </a:endParaRPr>
          </a:p>
        </p:txBody>
      </p:sp>
      <p:sp>
        <p:nvSpPr>
          <p:cNvPr id="439" name="Google Shape;439;p59"/>
          <p:cNvSpPr txBox="1"/>
          <p:nvPr/>
        </p:nvSpPr>
        <p:spPr>
          <a:xfrm>
            <a:off x="4958513" y="995425"/>
            <a:ext cx="1143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rPr>
              <a:t>Archival</a:t>
            </a:r>
            <a:endParaRPr b="1" sz="1100">
              <a:solidFill>
                <a:srgbClr val="FFFFFF"/>
              </a:solidFill>
            </a:endParaRPr>
          </a:p>
          <a:p>
            <a:pPr indent="0" lvl="0" marL="0" rtl="0" algn="ctr">
              <a:spcBef>
                <a:spcPts val="0"/>
              </a:spcBef>
              <a:spcAft>
                <a:spcPts val="0"/>
              </a:spcAft>
              <a:buNone/>
            </a:pPr>
            <a:r>
              <a:rPr b="1" lang="en" sz="1100">
                <a:solidFill>
                  <a:srgbClr val="FFFFFF"/>
                </a:solidFill>
              </a:rPr>
              <a:t>Information </a:t>
            </a:r>
            <a:endParaRPr b="1" sz="1100">
              <a:solidFill>
                <a:srgbClr val="FFFFFF"/>
              </a:solidFill>
            </a:endParaRPr>
          </a:p>
          <a:p>
            <a:pPr indent="0" lvl="0" marL="0" rtl="0" algn="ctr">
              <a:spcBef>
                <a:spcPts val="0"/>
              </a:spcBef>
              <a:spcAft>
                <a:spcPts val="0"/>
              </a:spcAft>
              <a:buNone/>
            </a:pPr>
            <a:r>
              <a:rPr b="1" lang="en" sz="1100">
                <a:solidFill>
                  <a:srgbClr val="FFFFFF"/>
                </a:solidFill>
              </a:rPr>
              <a:t>Unit</a:t>
            </a:r>
            <a:endParaRPr b="1" sz="1100">
              <a:solidFill>
                <a:srgbClr val="FFFFFF"/>
              </a:solidFill>
            </a:endParaRPr>
          </a:p>
        </p:txBody>
      </p:sp>
      <p:cxnSp>
        <p:nvCxnSpPr>
          <p:cNvPr id="440" name="Google Shape;440;p59"/>
          <p:cNvCxnSpPr>
            <a:stCxn id="438" idx="7"/>
            <a:endCxn id="441" idx="2"/>
          </p:cNvCxnSpPr>
          <p:nvPr/>
        </p:nvCxnSpPr>
        <p:spPr>
          <a:xfrm flipH="1" rot="10800000">
            <a:off x="3609279" y="1890818"/>
            <a:ext cx="1210200" cy="729000"/>
          </a:xfrm>
          <a:prstGeom prst="straightConnector1">
            <a:avLst/>
          </a:prstGeom>
          <a:noFill/>
          <a:ln cap="flat" cmpd="sng" w="28575">
            <a:solidFill>
              <a:srgbClr val="595959"/>
            </a:solidFill>
            <a:prstDash val="dash"/>
            <a:round/>
            <a:headEnd len="med" w="med" type="none"/>
            <a:tailEnd len="med" w="med" type="stealth"/>
          </a:ln>
        </p:spPr>
      </p:cxnSp>
      <p:sp>
        <p:nvSpPr>
          <p:cNvPr id="442" name="Google Shape;442;p59"/>
          <p:cNvSpPr txBox="1"/>
          <p:nvPr/>
        </p:nvSpPr>
        <p:spPr>
          <a:xfrm>
            <a:off x="3789713" y="172427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describedBy</a:t>
            </a:r>
            <a:endParaRPr sz="800"/>
          </a:p>
        </p:txBody>
      </p:sp>
      <p:sp>
        <p:nvSpPr>
          <p:cNvPr id="441" name="Google Shape;441;p59"/>
          <p:cNvSpPr/>
          <p:nvPr/>
        </p:nvSpPr>
        <p:spPr>
          <a:xfrm>
            <a:off x="4819614" y="14120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Granule Description</a:t>
            </a:r>
            <a:endParaRPr sz="1000">
              <a:solidFill>
                <a:schemeClr val="lt1"/>
              </a:solidFill>
            </a:endParaRPr>
          </a:p>
        </p:txBody>
      </p:sp>
      <p:cxnSp>
        <p:nvCxnSpPr>
          <p:cNvPr id="443" name="Google Shape;443;p59"/>
          <p:cNvCxnSpPr>
            <a:stCxn id="438" idx="6"/>
            <a:endCxn id="444" idx="2"/>
          </p:cNvCxnSpPr>
          <p:nvPr/>
        </p:nvCxnSpPr>
        <p:spPr>
          <a:xfrm>
            <a:off x="3750614" y="2958275"/>
            <a:ext cx="1031700" cy="0"/>
          </a:xfrm>
          <a:prstGeom prst="straightConnector1">
            <a:avLst/>
          </a:prstGeom>
          <a:noFill/>
          <a:ln cap="flat" cmpd="sng" w="28575">
            <a:solidFill>
              <a:srgbClr val="595959"/>
            </a:solidFill>
            <a:prstDash val="dash"/>
            <a:round/>
            <a:headEnd len="med" w="med" type="none"/>
            <a:tailEnd len="med" w="med" type="stealth"/>
          </a:ln>
        </p:spPr>
      </p:cxnSp>
      <p:sp>
        <p:nvSpPr>
          <p:cNvPr id="445" name="Google Shape;445;p59"/>
          <p:cNvSpPr txBox="1"/>
          <p:nvPr/>
        </p:nvSpPr>
        <p:spPr>
          <a:xfrm>
            <a:off x="3783888" y="2619835"/>
            <a:ext cx="965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hasAccessRights</a:t>
            </a:r>
            <a:endParaRPr sz="800"/>
          </a:p>
        </p:txBody>
      </p:sp>
      <p:sp>
        <p:nvSpPr>
          <p:cNvPr id="444" name="Google Shape;444;p59"/>
          <p:cNvSpPr/>
          <p:nvPr/>
        </p:nvSpPr>
        <p:spPr>
          <a:xfrm>
            <a:off x="4782264" y="247962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Distribution License</a:t>
            </a:r>
            <a:endParaRPr sz="1000">
              <a:solidFill>
                <a:schemeClr val="lt1"/>
              </a:solidFill>
            </a:endParaRPr>
          </a:p>
        </p:txBody>
      </p:sp>
      <p:cxnSp>
        <p:nvCxnSpPr>
          <p:cNvPr id="446" name="Google Shape;446;p59"/>
          <p:cNvCxnSpPr>
            <a:stCxn id="438" idx="5"/>
            <a:endCxn id="447" idx="2"/>
          </p:cNvCxnSpPr>
          <p:nvPr/>
        </p:nvCxnSpPr>
        <p:spPr>
          <a:xfrm>
            <a:off x="3609279" y="3296732"/>
            <a:ext cx="1191600" cy="761100"/>
          </a:xfrm>
          <a:prstGeom prst="straightConnector1">
            <a:avLst/>
          </a:prstGeom>
          <a:noFill/>
          <a:ln cap="flat" cmpd="sng" w="28575">
            <a:solidFill>
              <a:srgbClr val="595959"/>
            </a:solidFill>
            <a:prstDash val="dash"/>
            <a:round/>
            <a:headEnd len="med" w="med" type="none"/>
            <a:tailEnd len="med" w="med" type="stealth"/>
          </a:ln>
        </p:spPr>
      </p:cxnSp>
      <p:sp>
        <p:nvSpPr>
          <p:cNvPr id="448" name="Google Shape;448;p59"/>
          <p:cNvSpPr txBox="1"/>
          <p:nvPr/>
        </p:nvSpPr>
        <p:spPr>
          <a:xfrm>
            <a:off x="3789713" y="3867850"/>
            <a:ext cx="744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hasContent</a:t>
            </a:r>
            <a:endParaRPr sz="800"/>
          </a:p>
        </p:txBody>
      </p:sp>
      <p:sp>
        <p:nvSpPr>
          <p:cNvPr id="447" name="Google Shape;447;p59"/>
          <p:cNvSpPr/>
          <p:nvPr/>
        </p:nvSpPr>
        <p:spPr>
          <a:xfrm>
            <a:off x="4800939" y="35792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File</a:t>
            </a:r>
            <a:endParaRPr sz="1000">
              <a:solidFill>
                <a:schemeClr val="lt1"/>
              </a:solidFill>
            </a:endParaRPr>
          </a:p>
        </p:txBody>
      </p:sp>
      <p:sp>
        <p:nvSpPr>
          <p:cNvPr id="449" name="Google Shape;449;p59"/>
          <p:cNvSpPr/>
          <p:nvPr/>
        </p:nvSpPr>
        <p:spPr>
          <a:xfrm>
            <a:off x="809189" y="14120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Policy</a:t>
            </a:r>
            <a:endParaRPr sz="1000">
              <a:solidFill>
                <a:schemeClr val="lt1"/>
              </a:solidFill>
            </a:endParaRPr>
          </a:p>
        </p:txBody>
      </p:sp>
      <p:cxnSp>
        <p:nvCxnSpPr>
          <p:cNvPr id="450" name="Google Shape;450;p59"/>
          <p:cNvCxnSpPr>
            <a:stCxn id="438" idx="1"/>
            <a:endCxn id="449" idx="6"/>
          </p:cNvCxnSpPr>
          <p:nvPr/>
        </p:nvCxnSpPr>
        <p:spPr>
          <a:xfrm rot="10800000">
            <a:off x="1774250" y="1890818"/>
            <a:ext cx="1152600" cy="729000"/>
          </a:xfrm>
          <a:prstGeom prst="straightConnector1">
            <a:avLst/>
          </a:prstGeom>
          <a:noFill/>
          <a:ln cap="flat" cmpd="sng" w="28575">
            <a:solidFill>
              <a:srgbClr val="595959"/>
            </a:solidFill>
            <a:prstDash val="dash"/>
            <a:round/>
            <a:headEnd len="med" w="med" type="none"/>
            <a:tailEnd len="med" w="med" type="stealth"/>
          </a:ln>
        </p:spPr>
      </p:cxnSp>
      <p:sp>
        <p:nvSpPr>
          <p:cNvPr id="451" name="Google Shape;451;p59"/>
          <p:cNvSpPr txBox="1"/>
          <p:nvPr/>
        </p:nvSpPr>
        <p:spPr>
          <a:xfrm>
            <a:off x="1934313" y="172427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hasContext</a:t>
            </a:r>
            <a:endParaRPr sz="800"/>
          </a:p>
        </p:txBody>
      </p:sp>
      <p:sp>
        <p:nvSpPr>
          <p:cNvPr id="452" name="Google Shape;452;p59"/>
          <p:cNvSpPr/>
          <p:nvPr/>
        </p:nvSpPr>
        <p:spPr>
          <a:xfrm>
            <a:off x="809189" y="35792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Granule Packaging</a:t>
            </a:r>
            <a:endParaRPr sz="1000">
              <a:solidFill>
                <a:schemeClr val="lt1"/>
              </a:solidFill>
            </a:endParaRPr>
          </a:p>
        </p:txBody>
      </p:sp>
      <p:cxnSp>
        <p:nvCxnSpPr>
          <p:cNvPr id="453" name="Google Shape;453;p59"/>
          <p:cNvCxnSpPr>
            <a:stCxn id="438" idx="3"/>
            <a:endCxn id="452" idx="6"/>
          </p:cNvCxnSpPr>
          <p:nvPr/>
        </p:nvCxnSpPr>
        <p:spPr>
          <a:xfrm flipH="1">
            <a:off x="1774250" y="3296732"/>
            <a:ext cx="1152600" cy="761100"/>
          </a:xfrm>
          <a:prstGeom prst="straightConnector1">
            <a:avLst/>
          </a:prstGeom>
          <a:noFill/>
          <a:ln cap="flat" cmpd="sng" w="28575">
            <a:solidFill>
              <a:srgbClr val="595959"/>
            </a:solidFill>
            <a:prstDash val="dash"/>
            <a:round/>
            <a:headEnd len="med" w="med" type="none"/>
            <a:tailEnd len="med" w="med" type="stealth"/>
          </a:ln>
        </p:spPr>
      </p:cxnSp>
      <p:sp>
        <p:nvSpPr>
          <p:cNvPr id="454" name="Google Shape;454;p59"/>
          <p:cNvSpPr txBox="1"/>
          <p:nvPr/>
        </p:nvSpPr>
        <p:spPr>
          <a:xfrm>
            <a:off x="1924913" y="3867850"/>
            <a:ext cx="744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packagedAs</a:t>
            </a:r>
            <a:endParaRPr sz="800"/>
          </a:p>
        </p:txBody>
      </p:sp>
      <p:sp>
        <p:nvSpPr>
          <p:cNvPr id="455" name="Google Shape;455;p59"/>
          <p:cNvSpPr/>
          <p:nvPr/>
        </p:nvSpPr>
        <p:spPr>
          <a:xfrm>
            <a:off x="782264" y="24956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chemeClr val="lt1"/>
                </a:solidFill>
              </a:rPr>
              <a:t>Storage Checksum</a:t>
            </a:r>
            <a:endParaRPr sz="1000">
              <a:solidFill>
                <a:schemeClr val="lt1"/>
              </a:solidFill>
            </a:endParaRPr>
          </a:p>
        </p:txBody>
      </p:sp>
      <p:cxnSp>
        <p:nvCxnSpPr>
          <p:cNvPr id="456" name="Google Shape;456;p59"/>
          <p:cNvCxnSpPr>
            <a:stCxn id="438" idx="2"/>
            <a:endCxn id="455" idx="6"/>
          </p:cNvCxnSpPr>
          <p:nvPr/>
        </p:nvCxnSpPr>
        <p:spPr>
          <a:xfrm flipH="1">
            <a:off x="1747214" y="2958275"/>
            <a:ext cx="1038300" cy="16200"/>
          </a:xfrm>
          <a:prstGeom prst="straightConnector1">
            <a:avLst/>
          </a:prstGeom>
          <a:noFill/>
          <a:ln cap="flat" cmpd="sng" w="28575">
            <a:solidFill>
              <a:srgbClr val="595959"/>
            </a:solidFill>
            <a:prstDash val="dash"/>
            <a:round/>
            <a:headEnd len="med" w="med" type="none"/>
            <a:tailEnd len="med" w="med" type="stealth"/>
          </a:ln>
        </p:spPr>
      </p:cxnSp>
      <p:sp>
        <p:nvSpPr>
          <p:cNvPr id="457" name="Google Shape;457;p59"/>
          <p:cNvSpPr txBox="1"/>
          <p:nvPr/>
        </p:nvSpPr>
        <p:spPr>
          <a:xfrm>
            <a:off x="1815262" y="2674175"/>
            <a:ext cx="616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hasFixity</a:t>
            </a:r>
            <a:endParaRPr sz="800"/>
          </a:p>
        </p:txBody>
      </p:sp>
      <p:cxnSp>
        <p:nvCxnSpPr>
          <p:cNvPr id="458" name="Google Shape;458;p59"/>
          <p:cNvCxnSpPr>
            <a:stCxn id="447" idx="7"/>
            <a:endCxn id="459" idx="3"/>
          </p:cNvCxnSpPr>
          <p:nvPr/>
        </p:nvCxnSpPr>
        <p:spPr>
          <a:xfrm flipH="1" rot="10800000">
            <a:off x="5624704" y="3266168"/>
            <a:ext cx="823500" cy="453300"/>
          </a:xfrm>
          <a:prstGeom prst="straightConnector1">
            <a:avLst/>
          </a:prstGeom>
          <a:noFill/>
          <a:ln cap="flat" cmpd="sng" w="28575">
            <a:solidFill>
              <a:srgbClr val="595959"/>
            </a:solidFill>
            <a:prstDash val="dash"/>
            <a:round/>
            <a:headEnd len="med" w="med" type="none"/>
            <a:tailEnd len="med" w="med" type="stealth"/>
          </a:ln>
        </p:spPr>
      </p:cxnSp>
      <p:sp>
        <p:nvSpPr>
          <p:cNvPr id="460" name="Google Shape;460;p59"/>
          <p:cNvSpPr txBox="1"/>
          <p:nvPr/>
        </p:nvSpPr>
        <p:spPr>
          <a:xfrm>
            <a:off x="5984613" y="343692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hasData</a:t>
            </a:r>
            <a:endParaRPr sz="800"/>
          </a:p>
        </p:txBody>
      </p:sp>
      <p:sp>
        <p:nvSpPr>
          <p:cNvPr id="459" name="Google Shape;459;p59"/>
          <p:cNvSpPr/>
          <p:nvPr/>
        </p:nvSpPr>
        <p:spPr>
          <a:xfrm>
            <a:off x="6306839" y="2449013"/>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File Link</a:t>
            </a:r>
            <a:endParaRPr sz="1000">
              <a:solidFill>
                <a:schemeClr val="lt1"/>
              </a:solidFill>
            </a:endParaRPr>
          </a:p>
        </p:txBody>
      </p:sp>
      <p:sp>
        <p:nvSpPr>
          <p:cNvPr id="461" name="Google Shape;461;p59"/>
          <p:cNvSpPr/>
          <p:nvPr/>
        </p:nvSpPr>
        <p:spPr>
          <a:xfrm>
            <a:off x="7906814" y="4067350"/>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chemeClr val="lt1"/>
                </a:solidFill>
              </a:rPr>
              <a:t>File Schema</a:t>
            </a:r>
            <a:endParaRPr sz="1000">
              <a:solidFill>
                <a:schemeClr val="lt1"/>
              </a:solidFill>
            </a:endParaRPr>
          </a:p>
        </p:txBody>
      </p:sp>
      <p:cxnSp>
        <p:nvCxnSpPr>
          <p:cNvPr id="462" name="Google Shape;462;p59"/>
          <p:cNvCxnSpPr>
            <a:stCxn id="447" idx="5"/>
            <a:endCxn id="461" idx="2"/>
          </p:cNvCxnSpPr>
          <p:nvPr/>
        </p:nvCxnSpPr>
        <p:spPr>
          <a:xfrm>
            <a:off x="5624704" y="4396382"/>
            <a:ext cx="2282100" cy="149700"/>
          </a:xfrm>
          <a:prstGeom prst="straightConnector1">
            <a:avLst/>
          </a:prstGeom>
          <a:noFill/>
          <a:ln cap="flat" cmpd="sng" w="28575">
            <a:solidFill>
              <a:srgbClr val="595959"/>
            </a:solidFill>
            <a:prstDash val="dash"/>
            <a:round/>
            <a:headEnd len="med" w="med" type="none"/>
            <a:tailEnd len="med" w="med" type="stealth"/>
          </a:ln>
        </p:spPr>
      </p:cxnSp>
      <p:sp>
        <p:nvSpPr>
          <p:cNvPr id="463" name="Google Shape;463;p59"/>
          <p:cNvSpPr txBox="1"/>
          <p:nvPr/>
        </p:nvSpPr>
        <p:spPr>
          <a:xfrm>
            <a:off x="6647763" y="4211475"/>
            <a:ext cx="85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hasSemantics</a:t>
            </a:r>
            <a:endParaRPr sz="800"/>
          </a:p>
        </p:txBody>
      </p:sp>
      <p:sp>
        <p:nvSpPr>
          <p:cNvPr id="464" name="Google Shape;464;p59"/>
          <p:cNvSpPr/>
          <p:nvPr/>
        </p:nvSpPr>
        <p:spPr>
          <a:xfrm>
            <a:off x="7093689" y="3266175"/>
            <a:ext cx="965100" cy="957300"/>
          </a:xfrm>
          <a:prstGeom prst="ellipse">
            <a:avLst/>
          </a:prstGeom>
          <a:solidFill>
            <a:srgbClr val="0000FF"/>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File Format</a:t>
            </a:r>
            <a:endParaRPr sz="1000">
              <a:solidFill>
                <a:schemeClr val="lt1"/>
              </a:solidFill>
            </a:endParaRPr>
          </a:p>
        </p:txBody>
      </p:sp>
      <p:cxnSp>
        <p:nvCxnSpPr>
          <p:cNvPr id="465" name="Google Shape;465;p59"/>
          <p:cNvCxnSpPr>
            <a:stCxn id="447" idx="6"/>
            <a:endCxn id="464" idx="2"/>
          </p:cNvCxnSpPr>
          <p:nvPr/>
        </p:nvCxnSpPr>
        <p:spPr>
          <a:xfrm flipH="1" rot="10800000">
            <a:off x="5766039" y="3744725"/>
            <a:ext cx="1327800" cy="313200"/>
          </a:xfrm>
          <a:prstGeom prst="straightConnector1">
            <a:avLst/>
          </a:prstGeom>
          <a:noFill/>
          <a:ln cap="flat" cmpd="sng" w="28575">
            <a:solidFill>
              <a:srgbClr val="595959"/>
            </a:solidFill>
            <a:prstDash val="dash"/>
            <a:round/>
            <a:headEnd len="med" w="med" type="none"/>
            <a:tailEnd len="med" w="med" type="stealth"/>
          </a:ln>
        </p:spPr>
      </p:cxnSp>
      <p:sp>
        <p:nvSpPr>
          <p:cNvPr id="466" name="Google Shape;466;p59"/>
          <p:cNvSpPr txBox="1"/>
          <p:nvPr/>
        </p:nvSpPr>
        <p:spPr>
          <a:xfrm>
            <a:off x="6281588" y="3900400"/>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hasStructure</a:t>
            </a:r>
            <a:endParaRPr sz="800"/>
          </a:p>
        </p:txBody>
      </p:sp>
      <p:sp>
        <p:nvSpPr>
          <p:cNvPr id="467" name="Google Shape;467;p59"/>
          <p:cNvSpPr/>
          <p:nvPr/>
        </p:nvSpPr>
        <p:spPr>
          <a:xfrm>
            <a:off x="6199100" y="1160125"/>
            <a:ext cx="2838000" cy="985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9"/>
          <p:cNvSpPr txBox="1"/>
          <p:nvPr/>
        </p:nvSpPr>
        <p:spPr>
          <a:xfrm>
            <a:off x="6238725" y="1141400"/>
            <a:ext cx="2838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rgbClr val="000000"/>
                </a:solidFill>
                <a:latin typeface="Roboto"/>
                <a:ea typeface="Roboto"/>
                <a:cs typeface="Roboto"/>
                <a:sym typeface="Roboto"/>
              </a:rPr>
              <a:t>As Archival Information Units (AIUs) are processed in the workflow,</a:t>
            </a:r>
            <a:endParaRPr i="1" sz="1300">
              <a:solidFill>
                <a:srgbClr val="000000"/>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i="1" lang="en" sz="1300">
                <a:solidFill>
                  <a:srgbClr val="000000"/>
                </a:solidFill>
                <a:latin typeface="Roboto"/>
                <a:ea typeface="Roboto"/>
                <a:cs typeface="Roboto"/>
                <a:sym typeface="Roboto"/>
              </a:rPr>
              <a:t>information about the AIU and its relationships </a:t>
            </a:r>
            <a:r>
              <a:rPr i="1" lang="en" sz="1300">
                <a:latin typeface="Roboto"/>
                <a:ea typeface="Roboto"/>
                <a:cs typeface="Roboto"/>
                <a:sym typeface="Roboto"/>
              </a:rPr>
              <a:t>are</a:t>
            </a:r>
            <a:r>
              <a:rPr i="1" lang="en" sz="1300">
                <a:solidFill>
                  <a:srgbClr val="000000"/>
                </a:solidFill>
                <a:latin typeface="Roboto"/>
                <a:ea typeface="Roboto"/>
                <a:cs typeface="Roboto"/>
                <a:sym typeface="Roboto"/>
              </a:rPr>
              <a:t> stored in the graph.</a:t>
            </a:r>
            <a:endParaRPr i="1" sz="1300">
              <a:latin typeface="Roboto"/>
              <a:ea typeface="Roboto"/>
              <a:cs typeface="Roboto"/>
              <a:sym typeface="Roboto"/>
            </a:endParaRPr>
          </a:p>
        </p:txBody>
      </p:sp>
      <p:sp>
        <p:nvSpPr>
          <p:cNvPr id="469" name="Google Shape;469;p59"/>
          <p:cNvSpPr/>
          <p:nvPr/>
        </p:nvSpPr>
        <p:spPr>
          <a:xfrm>
            <a:off x="2785514" y="879425"/>
            <a:ext cx="965100" cy="957300"/>
          </a:xfrm>
          <a:prstGeom prst="ellipse">
            <a:avLst/>
          </a:prstGeom>
          <a:solidFill>
            <a:schemeClr val="accent6"/>
          </a:solidFill>
          <a:ln cap="flat" cmpd="sng" w="38100">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rPr>
              <a:t>Archival Information Collection</a:t>
            </a:r>
            <a:endParaRPr sz="1000">
              <a:solidFill>
                <a:schemeClr val="lt1"/>
              </a:solidFill>
            </a:endParaRPr>
          </a:p>
        </p:txBody>
      </p:sp>
      <p:cxnSp>
        <p:nvCxnSpPr>
          <p:cNvPr id="470" name="Google Shape;470;p59"/>
          <p:cNvCxnSpPr>
            <a:stCxn id="469" idx="4"/>
          </p:cNvCxnSpPr>
          <p:nvPr/>
        </p:nvCxnSpPr>
        <p:spPr>
          <a:xfrm>
            <a:off x="3268064" y="1836725"/>
            <a:ext cx="12900" cy="636600"/>
          </a:xfrm>
          <a:prstGeom prst="straightConnector1">
            <a:avLst/>
          </a:prstGeom>
          <a:noFill/>
          <a:ln cap="flat" cmpd="sng" w="28575">
            <a:solidFill>
              <a:srgbClr val="595959"/>
            </a:solidFill>
            <a:prstDash val="dash"/>
            <a:round/>
            <a:headEnd len="med" w="med" type="none"/>
            <a:tailEnd len="med" w="med" type="stealth"/>
          </a:ln>
        </p:spPr>
      </p:cxnSp>
      <p:sp>
        <p:nvSpPr>
          <p:cNvPr id="471" name="Google Shape;471;p59"/>
          <p:cNvSpPr txBox="1"/>
          <p:nvPr/>
        </p:nvSpPr>
        <p:spPr>
          <a:xfrm>
            <a:off x="3256313" y="2029075"/>
            <a:ext cx="81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hasMembers</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descr="https://lh5.googleusercontent.com/Ppd6UwSnAXFvM2iw1ar-TdqaRgSzoEIVMOri0JgG4jkd8hzkTYCh_c7UJx6iVOflOPHLepgQR4gbd8N_hecIld7GuxP2Cvd5GT84N_Q2q1WvY0XypHLzEJDWMjnCjLcy5C1mfeLRk_U=s0" id="477" name="Google Shape;477;p60"/>
          <p:cNvPicPr preferRelativeResize="0"/>
          <p:nvPr/>
        </p:nvPicPr>
        <p:blipFill rotWithShape="1">
          <a:blip r:embed="rId3">
            <a:alphaModFix/>
          </a:blip>
          <a:srcRect b="0" l="0" r="0" t="0"/>
          <a:stretch/>
        </p:blipFill>
        <p:spPr>
          <a:xfrm>
            <a:off x="2481399" y="719160"/>
            <a:ext cx="6662600" cy="3828132"/>
          </a:xfrm>
          <a:prstGeom prst="rect">
            <a:avLst/>
          </a:prstGeom>
          <a:noFill/>
          <a:ln>
            <a:noFill/>
          </a:ln>
        </p:spPr>
      </p:pic>
      <p:sp>
        <p:nvSpPr>
          <p:cNvPr id="478" name="Google Shape;478;p60"/>
          <p:cNvSpPr txBox="1"/>
          <p:nvPr>
            <p:ph type="title"/>
          </p:nvPr>
        </p:nvSpPr>
        <p:spPr>
          <a:xfrm>
            <a:off x="0" y="173639"/>
            <a:ext cx="9144000" cy="757200"/>
          </a:xfrm>
          <a:prstGeom prst="rect">
            <a:avLst/>
          </a:prstGeom>
          <a:solidFill>
            <a:schemeClr val="lt2"/>
          </a:solid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100"/>
              <a:buNone/>
            </a:pPr>
            <a:r>
              <a:rPr lang="en">
                <a:solidFill>
                  <a:schemeClr val="dk1"/>
                </a:solidFill>
              </a:rPr>
              <a:t>Enterprise Cloud Archive Functionality</a:t>
            </a:r>
            <a:endParaRPr>
              <a:solidFill>
                <a:schemeClr val="dk1"/>
              </a:solidFill>
            </a:endParaRPr>
          </a:p>
        </p:txBody>
      </p:sp>
      <p:sp>
        <p:nvSpPr>
          <p:cNvPr id="479" name="Google Shape;479;p60"/>
          <p:cNvSpPr/>
          <p:nvPr/>
        </p:nvSpPr>
        <p:spPr>
          <a:xfrm>
            <a:off x="182719" y="1266694"/>
            <a:ext cx="2073000" cy="2338800"/>
          </a:xfrm>
          <a:prstGeom prst="rect">
            <a:avLst/>
          </a:prstGeom>
          <a:noFill/>
          <a:ln cap="flat" cmpd="sng" w="381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sz="1400">
                <a:solidFill>
                  <a:schemeClr val="dk1"/>
                </a:solidFill>
                <a:latin typeface="Calibri"/>
                <a:ea typeface="Calibri"/>
                <a:cs typeface="Calibri"/>
                <a:sym typeface="Calibri"/>
              </a:rPr>
              <a:t>Overall Unified Cloud Archive Workflow</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en" sz="1400">
                <a:solidFill>
                  <a:schemeClr val="dk1"/>
                </a:solidFill>
                <a:latin typeface="Calibri"/>
                <a:ea typeface="Calibri"/>
                <a:cs typeface="Calibri"/>
                <a:sym typeface="Calibri"/>
              </a:rPr>
              <a:t>Identify</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en" sz="1400">
                <a:solidFill>
                  <a:schemeClr val="dk1"/>
                </a:solidFill>
                <a:latin typeface="Calibri"/>
                <a:ea typeface="Calibri"/>
                <a:cs typeface="Calibri"/>
                <a:sym typeface="Calibri"/>
              </a:rPr>
              <a:t>Appraise</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en" sz="1400">
                <a:solidFill>
                  <a:schemeClr val="dk1"/>
                </a:solidFill>
                <a:latin typeface="Calibri"/>
                <a:ea typeface="Calibri"/>
                <a:cs typeface="Calibri"/>
                <a:sym typeface="Calibri"/>
              </a:rPr>
              <a:t>Implement</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en" sz="1400">
                <a:solidFill>
                  <a:schemeClr val="dk1"/>
                </a:solidFill>
                <a:latin typeface="Calibri"/>
                <a:ea typeface="Calibri"/>
                <a:cs typeface="Calibri"/>
                <a:sym typeface="Calibri"/>
              </a:rPr>
              <a:t>Maintain</a:t>
            </a:r>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DIS Cloud IPT Template 1909">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