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handoutMasterIdLst>
    <p:handoutMasterId r:id="rId9"/>
  </p:handoutMasterIdLst>
  <p:sldIdLst>
    <p:sldId id="256" r:id="rId2"/>
    <p:sldId id="365" r:id="rId3"/>
    <p:sldId id="304" r:id="rId4"/>
    <p:sldId id="367" r:id="rId5"/>
    <p:sldId id="384" r:id="rId6"/>
    <p:sldId id="364" r:id="rId7"/>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p:restoredTop sz="88543"/>
  </p:normalViewPr>
  <p:slideViewPr>
    <p:cSldViewPr>
      <p:cViewPr varScale="1">
        <p:scale>
          <a:sx n="100" d="100"/>
          <a:sy n="100" d="100"/>
        </p:scale>
        <p:origin x="1712"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5CF1066-B05D-46B8-9FE7-08839E553B64}" type="datetimeFigureOut">
              <a:rPr lang="en-US" smtClean="0"/>
              <a:t>10/4/22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AECD799-DC87-450B-84D2-5881342348C0}" type="slidenum">
              <a:rPr lang="en-US" smtClean="0"/>
              <a:t>‹#›</a:t>
            </a:fld>
            <a:endParaRPr lang="en-US"/>
          </a:p>
        </p:txBody>
      </p:sp>
    </p:spTree>
    <p:extLst>
      <p:ext uri="{BB962C8B-B14F-4D97-AF65-F5344CB8AC3E}">
        <p14:creationId xmlns:p14="http://schemas.microsoft.com/office/powerpoint/2010/main" val="35707609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67000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141508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712734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089573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a:t>Title TBA</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Mirko.Albani@esa.in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ceos.org/ourwork/workinggroups/wgiss/preservation/" TargetMode="External"/><Relationship Id="rId4" Type="http://schemas.openxmlformats.org/officeDocument/2006/relationships/hyperlink" Target="mailto:i.maggio@rheagroup.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3429000" y="1213256"/>
            <a:ext cx="5562600" cy="993131"/>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lgn="ctr">
              <a:defRPr sz="1800" b="0">
                <a:solidFill>
                  <a:srgbClr val="000000"/>
                </a:solidFill>
              </a:defRPr>
            </a:pPr>
            <a:r>
              <a:rPr lang="en-US" sz="3200" b="1" dirty="0">
                <a:solidFill>
                  <a:srgbClr val="FFFFFF"/>
                </a:solidFill>
                <a:latin typeface="+mj-lt"/>
              </a:rPr>
              <a:t>WGISS - </a:t>
            </a:r>
            <a:r>
              <a:rPr lang="en-US" sz="2400" b="1" dirty="0">
                <a:solidFill>
                  <a:srgbClr val="FFFFFF"/>
                </a:solidFill>
                <a:latin typeface="+mj-lt"/>
              </a:rPr>
              <a:t>Working Group on Information Systems and Services</a:t>
            </a:r>
            <a:endParaRPr sz="2800" dirty="0">
              <a:solidFill>
                <a:srgbClr val="FFFFFF"/>
              </a:solidFill>
              <a:latin typeface="+mj-lt"/>
            </a:endParaRPr>
          </a:p>
        </p:txBody>
      </p:sp>
      <p:sp>
        <p:nvSpPr>
          <p:cNvPr id="11" name="Shape 11"/>
          <p:cNvSpPr/>
          <p:nvPr/>
        </p:nvSpPr>
        <p:spPr>
          <a:xfrm>
            <a:off x="622788" y="2971800"/>
            <a:ext cx="7606811" cy="2541589"/>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pPr defTabSz="914400">
              <a:lnSpc>
                <a:spcPct val="150000"/>
              </a:lnSpc>
              <a:defRPr>
                <a:solidFill>
                  <a:srgbClr val="000000"/>
                </a:solidFill>
              </a:defRPr>
            </a:pPr>
            <a:r>
              <a:rPr lang="en-US" sz="2000" b="1" dirty="0">
                <a:solidFill>
                  <a:srgbClr val="FFFFFF"/>
                </a:solidFill>
                <a:latin typeface="+mj-lt"/>
                <a:ea typeface="Arial Bold"/>
                <a:cs typeface="Arial Bold"/>
                <a:sym typeface="Arial Bold"/>
              </a:rPr>
              <a:t>Data Stewardship Interest Group (DSIG) Session Objectives</a:t>
            </a:r>
          </a:p>
          <a:p>
            <a:pPr lvl="0" defTabSz="914400">
              <a:lnSpc>
                <a:spcPct val="150000"/>
              </a:lnSpc>
              <a:defRPr>
                <a:solidFill>
                  <a:srgbClr val="000000"/>
                </a:solidFill>
              </a:defRPr>
            </a:pPr>
            <a:endParaRPr lang="en-US"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US" dirty="0">
                <a:solidFill>
                  <a:srgbClr val="FFFFFF"/>
                </a:solidFill>
                <a:latin typeface="+mj-lt"/>
                <a:ea typeface="Arial Bold"/>
                <a:cs typeface="Arial Bold"/>
                <a:sym typeface="Arial Bold"/>
              </a:rPr>
              <a:t>Mirko Albani – European Space Agency (ESA)</a:t>
            </a:r>
            <a:endParaRPr dirty="0">
              <a:solidFill>
                <a:srgbClr val="FFFFFF"/>
              </a:solidFill>
              <a:latin typeface="+mj-lt"/>
              <a:ea typeface="Arial Bold"/>
              <a:cs typeface="Arial Bold"/>
              <a:sym typeface="Arial Bold"/>
            </a:endParaRPr>
          </a:p>
        </p:txBody>
      </p:sp>
      <p:pic>
        <p:nvPicPr>
          <p:cNvPr id="12" name="ceos_logo.png"/>
          <p:cNvPicPr/>
          <p:nvPr/>
        </p:nvPicPr>
        <p:blipFill>
          <a:blip r:embed="rId3"/>
          <a:stretch>
            <a:fillRect/>
          </a:stretch>
        </p:blipFill>
        <p:spPr>
          <a:xfrm>
            <a:off x="622789" y="914400"/>
            <a:ext cx="2507906" cy="993132"/>
          </a:xfrm>
          <a:prstGeom prst="rect">
            <a:avLst/>
          </a:prstGeom>
          <a:ln w="12700">
            <a:miter lim="400000"/>
          </a:ln>
        </p:spPr>
      </p:pic>
      <p:sp>
        <p:nvSpPr>
          <p:cNvPr id="5" name="Shape 10"/>
          <p:cNvSpPr txBox="1">
            <a:spLocks/>
          </p:cNvSpPr>
          <p:nvPr/>
        </p:nvSpPr>
        <p:spPr>
          <a:xfrm>
            <a:off x="622789" y="1943629"/>
            <a:ext cx="2806211"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1"/>
          </p:nvPr>
        </p:nvSpPr>
        <p:spPr/>
        <p:txBody>
          <a:bodyPr/>
          <a:lstStyle/>
          <a:p>
            <a:pPr algn="ctr"/>
            <a:r>
              <a:rPr lang="en-US" b="1" dirty="0"/>
              <a:t>Data Stewardship Interest Group</a:t>
            </a:r>
          </a:p>
        </p:txBody>
      </p:sp>
      <p:sp>
        <p:nvSpPr>
          <p:cNvPr id="5" name="Rectangle 4"/>
          <p:cNvSpPr/>
          <p:nvPr/>
        </p:nvSpPr>
        <p:spPr>
          <a:xfrm>
            <a:off x="125588" y="2382083"/>
            <a:ext cx="6808612" cy="3785652"/>
          </a:xfrm>
          <a:prstGeom prst="rect">
            <a:avLst/>
          </a:prstGeom>
        </p:spPr>
        <p:txBody>
          <a:bodyPr wrap="square">
            <a:spAutoFit/>
          </a:bodyPr>
          <a:lstStyle/>
          <a:p>
            <a:pPr marL="342900" indent="-342900" algn="l" rtl="0" fontAlgn="base">
              <a:spcBef>
                <a:spcPts val="600"/>
              </a:spcBef>
              <a:spcAft>
                <a:spcPts val="600"/>
              </a:spcAft>
              <a:buFont typeface="Arial" panose="020B0604020202020204" pitchFamily="34" charset="0"/>
              <a:buChar char="•"/>
            </a:pPr>
            <a:r>
              <a:rPr lang="en-US" sz="2000" dirty="0">
                <a:latin typeface="+mj-lt"/>
                <a:cs typeface="Arial" panose="020B0604020202020204" pitchFamily="34" charset="0"/>
                <a:sym typeface="Arial Bold"/>
              </a:rPr>
              <a:t>Share investigations, developments, experiences and lessons learned</a:t>
            </a:r>
          </a:p>
          <a:p>
            <a:pPr marL="342900" indent="-342900" algn="just" rtl="0" fontAlgn="base">
              <a:spcBef>
                <a:spcPts val="600"/>
              </a:spcBef>
              <a:spcAft>
                <a:spcPts val="600"/>
              </a:spcAft>
              <a:buFont typeface="Arial" panose="020B0604020202020204" pitchFamily="34" charset="0"/>
              <a:buChar char="•"/>
            </a:pPr>
            <a:r>
              <a:rPr lang="en-US" sz="2000" dirty="0">
                <a:latin typeface="+mj-lt"/>
                <a:cs typeface="Arial" panose="020B0604020202020204" pitchFamily="34" charset="0"/>
                <a:sym typeface="Arial Bold"/>
              </a:rPr>
              <a:t>Draft common best practices or guidelines for adoption by WGISS</a:t>
            </a:r>
          </a:p>
          <a:p>
            <a:pPr marL="342900" indent="-342900" algn="l" rtl="0" fontAlgn="base">
              <a:spcBef>
                <a:spcPts val="600"/>
              </a:spcBef>
              <a:spcAft>
                <a:spcPts val="600"/>
              </a:spcAft>
              <a:buFont typeface="Arial" panose="020B0604020202020204" pitchFamily="34" charset="0"/>
              <a:buChar char="•"/>
            </a:pPr>
            <a:r>
              <a:rPr lang="en-US" sz="2000" dirty="0">
                <a:latin typeface="+mj-lt"/>
                <a:cs typeface="Arial" panose="020B0604020202020204" pitchFamily="34" charset="0"/>
                <a:sym typeface="Arial Bold"/>
              </a:rPr>
              <a:t>Sponsor technical exchanges and the conduction of joint activities and/or pilot projects on specific data stewardship topics (e.g. archiving, preservation)</a:t>
            </a:r>
          </a:p>
          <a:p>
            <a:pPr marL="342900" indent="-342900" algn="l" fontAlgn="base">
              <a:spcBef>
                <a:spcPts val="600"/>
              </a:spcBef>
              <a:spcAft>
                <a:spcPts val="600"/>
              </a:spcAft>
              <a:buFont typeface="Arial" panose="020B0604020202020204" pitchFamily="34" charset="0"/>
              <a:buChar char="•"/>
            </a:pPr>
            <a:r>
              <a:rPr lang="en-US" sz="2000" dirty="0">
                <a:latin typeface="+mj-lt"/>
                <a:cs typeface="Arial" panose="020B0604020202020204" pitchFamily="34" charset="0"/>
                <a:sym typeface="Arial Bold"/>
              </a:rPr>
              <a:t>Establish and maintain a CEOS “Data Purge Alert” service and pursue </a:t>
            </a:r>
            <a:r>
              <a:rPr lang="en-US" sz="2000" dirty="0">
                <a:cs typeface="Arial" panose="020B0604020202020204" pitchFamily="34" charset="0"/>
                <a:sym typeface="Arial Bold"/>
              </a:rPr>
              <a:t>recovery of historical EO datasets</a:t>
            </a:r>
            <a:endParaRPr lang="en-US" sz="2000" dirty="0">
              <a:latin typeface="+mj-lt"/>
              <a:cs typeface="Arial" panose="020B0604020202020204" pitchFamily="34" charset="0"/>
              <a:sym typeface="Arial Bold"/>
            </a:endParaRPr>
          </a:p>
          <a:p>
            <a:pPr marL="342900" indent="-342900" algn="l" rtl="0" fontAlgn="base">
              <a:spcBef>
                <a:spcPts val="600"/>
              </a:spcBef>
              <a:spcAft>
                <a:spcPts val="600"/>
              </a:spcAft>
              <a:buFont typeface="Arial" panose="020B0604020202020204" pitchFamily="34" charset="0"/>
              <a:buChar char="•"/>
            </a:pPr>
            <a:r>
              <a:rPr lang="en-US" sz="2000" dirty="0">
                <a:latin typeface="+mj-lt"/>
                <a:cs typeface="Arial" panose="020B0604020202020204" pitchFamily="34" charset="0"/>
                <a:sym typeface="Arial Bold"/>
              </a:rPr>
              <a:t>Contribute to GEO and standardization activities</a:t>
            </a:r>
          </a:p>
        </p:txBody>
      </p:sp>
      <p:sp>
        <p:nvSpPr>
          <p:cNvPr id="3" name="Rectangle 2">
            <a:extLst>
              <a:ext uri="{FF2B5EF4-FFF2-40B4-BE49-F238E27FC236}">
                <a16:creationId xmlns:a16="http://schemas.microsoft.com/office/drawing/2014/main" id="{64D81992-1005-B64E-AF45-F82A757EAEC0}"/>
              </a:ext>
            </a:extLst>
          </p:cNvPr>
          <p:cNvSpPr/>
          <p:nvPr/>
        </p:nvSpPr>
        <p:spPr>
          <a:xfrm>
            <a:off x="277988" y="1295400"/>
            <a:ext cx="8610599" cy="830997"/>
          </a:xfrm>
          <a:prstGeom prst="rect">
            <a:avLst/>
          </a:prstGeom>
        </p:spPr>
        <p:txBody>
          <a:bodyPr wrap="square">
            <a:spAutoFit/>
          </a:bodyPr>
          <a:lstStyle/>
          <a:p>
            <a:r>
              <a:rPr lang="en-US" sz="2400" dirty="0">
                <a:latin typeface="+mj-lt"/>
              </a:rPr>
              <a:t>WGISS accomplishes its Data Preservation and Curation efforts through the </a:t>
            </a:r>
            <a:r>
              <a:rPr lang="en-US" sz="2400" b="1" i="1" dirty="0">
                <a:latin typeface="+mj-lt"/>
              </a:rPr>
              <a:t>Data Stewardship Interest Group (DSIG)</a:t>
            </a:r>
          </a:p>
        </p:txBody>
      </p:sp>
      <p:pic>
        <p:nvPicPr>
          <p:cNvPr id="6" name="Picture 3">
            <a:extLst>
              <a:ext uri="{FF2B5EF4-FFF2-40B4-BE49-F238E27FC236}">
                <a16:creationId xmlns:a16="http://schemas.microsoft.com/office/drawing/2014/main" id="{A79A1DB7-A9AE-C040-94BB-93BA80CB96BF}"/>
              </a:ext>
            </a:extLst>
          </p:cNvPr>
          <p:cNvPicPr>
            <a:picLocks noChangeAspect="1"/>
          </p:cNvPicPr>
          <p:nvPr/>
        </p:nvPicPr>
        <p:blipFill>
          <a:blip r:embed="rId3">
            <a:extLst>
              <a:ext uri="{28A0092B-C50C-407E-A947-70E740481C1C}">
                <a14:useLocalDpi xmlns:a14="http://schemas.microsoft.com/office/drawing/2010/main" val="0"/>
              </a:ext>
            </a:extLst>
          </a:blip>
          <a:srcRect r="8591" b="4614"/>
          <a:stretch>
            <a:fillRect/>
          </a:stretch>
        </p:blipFill>
        <p:spPr bwMode="auto">
          <a:xfrm>
            <a:off x="6819901" y="3429000"/>
            <a:ext cx="2133600" cy="19343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Rectangle 6">
            <a:extLst>
              <a:ext uri="{FF2B5EF4-FFF2-40B4-BE49-F238E27FC236}">
                <a16:creationId xmlns:a16="http://schemas.microsoft.com/office/drawing/2014/main" id="{7119DC81-92A8-5D4A-BE4E-8BE6D1137A6A}"/>
              </a:ext>
            </a:extLst>
          </p:cNvPr>
          <p:cNvSpPr/>
          <p:nvPr/>
        </p:nvSpPr>
        <p:spPr>
          <a:xfrm>
            <a:off x="457200" y="6248400"/>
            <a:ext cx="8016523" cy="461665"/>
          </a:xfrm>
          <a:prstGeom prst="rect">
            <a:avLst/>
          </a:prstGeom>
        </p:spPr>
        <p:txBody>
          <a:bodyPr wrap="square">
            <a:spAutoFit/>
          </a:bodyPr>
          <a:lstStyle/>
          <a:p>
            <a:pPr algn="ctr" fontAlgn="base">
              <a:spcBef>
                <a:spcPts val="600"/>
              </a:spcBef>
              <a:spcAft>
                <a:spcPts val="600"/>
              </a:spcAft>
            </a:pPr>
            <a:r>
              <a:rPr lang="en-US" sz="2400" b="1" i="1" dirty="0">
                <a:latin typeface="+mj-lt"/>
                <a:cs typeface="Arial" panose="020B0604020202020204" pitchFamily="34" charset="0"/>
                <a:sym typeface="Arial Bold"/>
              </a:rPr>
              <a:t>Focus on EO Data and Technical Content</a:t>
            </a:r>
          </a:p>
        </p:txBody>
      </p:sp>
    </p:spTree>
    <p:extLst>
      <p:ext uri="{BB962C8B-B14F-4D97-AF65-F5344CB8AC3E}">
        <p14:creationId xmlns:p14="http://schemas.microsoft.com/office/powerpoint/2010/main" val="334180239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5">
                                            <p:txEl>
                                              <p:pRg st="1" end="1"/>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1"/>
          </p:nvPr>
        </p:nvSpPr>
        <p:spPr>
          <a:xfrm>
            <a:off x="2057400" y="152400"/>
            <a:ext cx="4953000" cy="533400"/>
          </a:xfrm>
        </p:spPr>
        <p:txBody>
          <a:bodyPr/>
          <a:lstStyle/>
          <a:p>
            <a:pPr algn="ctr"/>
            <a:r>
              <a:rPr lang="en-GB" altLang="en-US" b="1" dirty="0">
                <a:ea typeface="ＭＳ Ｐゴシック" charset="0"/>
                <a:cs typeface="Arial Bold" panose="020B0704020202020204" pitchFamily="34" charset="0"/>
              </a:rPr>
              <a:t>Data Stewardship Best Practices</a:t>
            </a:r>
            <a:br>
              <a:rPr lang="en-GB" altLang="en-US" b="1" dirty="0">
                <a:ea typeface="ＭＳ Ｐゴシック" charset="0"/>
                <a:cs typeface="Arial Bold" panose="020B0704020202020204" pitchFamily="34" charset="0"/>
              </a:rPr>
            </a:br>
            <a:r>
              <a:rPr lang="en-US" b="1" dirty="0">
                <a:ea typeface="ＭＳ Ｐゴシック" charset="0"/>
                <a:cs typeface="Arial Bold" panose="020B0704020202020204" pitchFamily="34" charset="0"/>
              </a:rPr>
              <a:t>Document Tree </a:t>
            </a:r>
            <a:endParaRPr lang="en-US" b="1" dirty="0"/>
          </a:p>
        </p:txBody>
      </p:sp>
      <p:sp>
        <p:nvSpPr>
          <p:cNvPr id="40" name="Rectangle 39"/>
          <p:cNvSpPr/>
          <p:nvPr/>
        </p:nvSpPr>
        <p:spPr>
          <a:xfrm>
            <a:off x="4856315" y="6641894"/>
            <a:ext cx="4572000" cy="215444"/>
          </a:xfrm>
          <a:prstGeom prst="rect">
            <a:avLst/>
          </a:prstGeom>
        </p:spPr>
        <p:txBody>
          <a:bodyPr>
            <a:spAutoFit/>
          </a:bodyPr>
          <a:lstStyle/>
          <a:p>
            <a:r>
              <a:rPr lang="en-US" sz="800" dirty="0"/>
              <a:t>Image Source: http://eastenders.wikia.com/wiki/File:Under-construction.png</a:t>
            </a:r>
          </a:p>
        </p:txBody>
      </p:sp>
      <p:grpSp>
        <p:nvGrpSpPr>
          <p:cNvPr id="47" name="Group 46"/>
          <p:cNvGrpSpPr/>
          <p:nvPr/>
        </p:nvGrpSpPr>
        <p:grpSpPr>
          <a:xfrm>
            <a:off x="0" y="1143000"/>
            <a:ext cx="9144000" cy="5819775"/>
            <a:chOff x="-1" y="1041746"/>
            <a:chExt cx="9144000" cy="5819775"/>
          </a:xfrm>
        </p:grpSpPr>
        <p:sp>
          <p:nvSpPr>
            <p:cNvPr id="49" name="Rectangle 48"/>
            <p:cNvSpPr/>
            <p:nvPr/>
          </p:nvSpPr>
          <p:spPr bwMode="auto">
            <a:xfrm>
              <a:off x="-1" y="3403946"/>
              <a:ext cx="9144000" cy="3457575"/>
            </a:xfrm>
            <a:prstGeom prst="rect">
              <a:avLst/>
            </a:prstGeom>
            <a:solidFill>
              <a:schemeClr val="bg1">
                <a:lumMod val="75000"/>
              </a:schemeClr>
            </a:solidFill>
            <a:ln w="9525" cap="flat" cmpd="sng" algn="ctr">
              <a:noFill/>
              <a:prstDash val="solid"/>
              <a:round/>
              <a:headEnd type="none" w="med" len="med"/>
              <a:tailEnd type="none" w="med" len="med"/>
            </a:ln>
            <a:effectLst/>
          </p:spPr>
          <p:txBody>
            <a:bodyPr/>
            <a:lstStyle/>
            <a:p>
              <a:pPr>
                <a:defRPr/>
              </a:pPr>
              <a:r>
                <a:rPr lang="en-US" sz="1600" b="1">
                  <a:solidFill>
                    <a:schemeClr val="tx1"/>
                  </a:solidFill>
                  <a:latin typeface="Calibri" panose="020F0502020204030204" pitchFamily="34" charset="0"/>
                  <a:ea typeface="ＭＳ Ｐゴシック" charset="0"/>
                  <a:cs typeface="+mn-cs"/>
                </a:rPr>
                <a:t>Technical Documents</a:t>
              </a:r>
            </a:p>
          </p:txBody>
        </p:sp>
        <p:sp>
          <p:nvSpPr>
            <p:cNvPr id="50" name="Rectangle 49"/>
            <p:cNvSpPr/>
            <p:nvPr/>
          </p:nvSpPr>
          <p:spPr bwMode="auto">
            <a:xfrm>
              <a:off x="11028" y="1041746"/>
              <a:ext cx="9132971" cy="2376488"/>
            </a:xfrm>
            <a:prstGeom prst="rect">
              <a:avLst/>
            </a:prstGeom>
            <a:solidFill>
              <a:schemeClr val="bg1">
                <a:lumMod val="85000"/>
              </a:schemeClr>
            </a:solidFill>
            <a:ln w="9525" cap="flat" cmpd="sng" algn="ctr">
              <a:noFill/>
              <a:prstDash val="solid"/>
              <a:round/>
              <a:headEnd type="none" w="med" len="med"/>
              <a:tailEnd type="none" w="med" len="med"/>
            </a:ln>
            <a:effectLst/>
          </p:spPr>
          <p:txBody>
            <a:bodyPr/>
            <a:lstStyle/>
            <a:p>
              <a:pPr>
                <a:defRPr/>
              </a:pPr>
              <a:r>
                <a:rPr lang="en-US" sz="1600" b="1">
                  <a:solidFill>
                    <a:schemeClr val="tx1"/>
                  </a:solidFill>
                  <a:latin typeface="Calibri" panose="020F0502020204030204" pitchFamily="34" charset="0"/>
                  <a:ea typeface="ＭＳ Ｐゴシック" charset="0"/>
                  <a:cs typeface="+mn-cs"/>
                </a:rPr>
                <a:t>Policy Documents</a:t>
              </a:r>
            </a:p>
          </p:txBody>
        </p:sp>
        <p:sp>
          <p:nvSpPr>
            <p:cNvPr id="51" name="Rectangle 50"/>
            <p:cNvSpPr>
              <a:spLocks noChangeArrowheads="1"/>
            </p:cNvSpPr>
            <p:nvPr/>
          </p:nvSpPr>
          <p:spPr bwMode="auto">
            <a:xfrm>
              <a:off x="4071265" y="3562696"/>
              <a:ext cx="1512887" cy="792163"/>
            </a:xfrm>
            <a:prstGeom prst="rect">
              <a:avLst/>
            </a:prstGeom>
            <a:solidFill>
              <a:srgbClr val="C4DC94"/>
            </a:solidFill>
            <a:ln w="9525">
              <a:solidFill>
                <a:srgbClr val="7F7F7F"/>
              </a:solidFill>
              <a:miter lim="800000"/>
              <a:headEnd/>
              <a:tailEnd/>
            </a:ln>
            <a:effectLst>
              <a:outerShdw blurRad="40000" dist="23000" dir="5400000" rotWithShape="0">
                <a:srgbClr val="000000">
                  <a:alpha val="34999"/>
                </a:srgbClr>
              </a:outerShdw>
            </a:effectLst>
          </p:spPr>
          <p:txBody>
            <a:bodyPr lIns="36000" tIns="36000" rIns="36000" bIns="36000" anchor="ctr"/>
            <a:lstStyle/>
            <a:p>
              <a:pPr algn="ctr" fontAlgn="auto">
                <a:spcBef>
                  <a:spcPts val="0"/>
                </a:spcBef>
                <a:spcAft>
                  <a:spcPts val="0"/>
                </a:spcAft>
                <a:defRPr/>
              </a:pPr>
              <a:r>
                <a:rPr lang="en-US" sz="1400" b="1" kern="0" dirty="0">
                  <a:solidFill>
                    <a:prstClr val="black"/>
                  </a:solidFill>
                  <a:latin typeface="Calibri"/>
                  <a:ea typeface="+mn-ea"/>
                  <a:cs typeface="+mn-cs"/>
                </a:rPr>
                <a:t>Reference Model for Data Stewardship</a:t>
              </a:r>
            </a:p>
          </p:txBody>
        </p:sp>
        <p:sp>
          <p:nvSpPr>
            <p:cNvPr id="52" name="Rectangle 51"/>
            <p:cNvSpPr>
              <a:spLocks noChangeArrowheads="1"/>
            </p:cNvSpPr>
            <p:nvPr/>
          </p:nvSpPr>
          <p:spPr bwMode="auto">
            <a:xfrm>
              <a:off x="2324821" y="5848696"/>
              <a:ext cx="1514475" cy="790575"/>
            </a:xfrm>
            <a:prstGeom prst="rect">
              <a:avLst/>
            </a:prstGeom>
            <a:solidFill>
              <a:srgbClr val="E9F2D6"/>
            </a:solidFill>
            <a:ln w="9525">
              <a:solidFill>
                <a:srgbClr val="7F7F7F"/>
              </a:solidFill>
              <a:miter lim="800000"/>
              <a:headEnd/>
              <a:tailEnd/>
            </a:ln>
            <a:effectLst>
              <a:outerShdw blurRad="40000" dist="23000" dir="5400000" rotWithShape="0">
                <a:srgbClr val="000000">
                  <a:alpha val="34999"/>
                </a:srgbClr>
              </a:outerShdw>
            </a:effectLst>
          </p:spPr>
          <p:txBody>
            <a:bodyPr lIns="36000" tIns="36000" rIns="36000" bIns="36000" anchor="ctr"/>
            <a:lstStyle/>
            <a:p>
              <a:pPr algn="ctr" fontAlgn="auto">
                <a:spcBef>
                  <a:spcPts val="0"/>
                </a:spcBef>
                <a:spcAft>
                  <a:spcPts val="0"/>
                </a:spcAft>
                <a:defRPr/>
              </a:pPr>
              <a:r>
                <a:rPr lang="en-US" sz="1100" b="1" kern="0" dirty="0">
                  <a:solidFill>
                    <a:prstClr val="black"/>
                  </a:solidFill>
                  <a:latin typeface="Calibri"/>
                  <a:ea typeface="+mn-ea"/>
                  <a:cs typeface="+mn-cs"/>
                </a:rPr>
                <a:t>EO Data Set</a:t>
              </a:r>
              <a:br>
                <a:rPr lang="en-US" sz="1100" b="1" kern="0" dirty="0">
                  <a:solidFill>
                    <a:prstClr val="black"/>
                  </a:solidFill>
                  <a:latin typeface="Calibri"/>
                  <a:ea typeface="+mn-ea"/>
                  <a:cs typeface="+mn-cs"/>
                </a:rPr>
              </a:br>
              <a:r>
                <a:rPr lang="en-US" sz="1100" b="1" kern="0" dirty="0">
                  <a:solidFill>
                    <a:prstClr val="black"/>
                  </a:solidFill>
                  <a:latin typeface="Calibri"/>
                  <a:ea typeface="+mn-ea"/>
                  <a:cs typeface="+mn-cs"/>
                </a:rPr>
                <a:t>Consolidation Process</a:t>
              </a:r>
            </a:p>
          </p:txBody>
        </p:sp>
        <p:sp>
          <p:nvSpPr>
            <p:cNvPr id="53" name="Rectangle 52"/>
            <p:cNvSpPr>
              <a:spLocks noChangeArrowheads="1"/>
            </p:cNvSpPr>
            <p:nvPr/>
          </p:nvSpPr>
          <p:spPr bwMode="auto">
            <a:xfrm>
              <a:off x="3286510" y="4830461"/>
              <a:ext cx="904490" cy="838200"/>
            </a:xfrm>
            <a:prstGeom prst="rect">
              <a:avLst/>
            </a:prstGeom>
            <a:solidFill>
              <a:srgbClr val="D2E4AE"/>
            </a:solidFill>
            <a:ln w="9525">
              <a:solidFill>
                <a:srgbClr val="7F7F7F"/>
              </a:solidFill>
              <a:miter lim="800000"/>
              <a:headEnd/>
              <a:tailEnd/>
            </a:ln>
            <a:effectLst>
              <a:outerShdw blurRad="40000" dist="23000" dir="5400000" rotWithShape="0">
                <a:srgbClr val="000000">
                  <a:alpha val="34999"/>
                </a:srgbClr>
              </a:outerShdw>
            </a:effectLst>
          </p:spPr>
          <p:txBody>
            <a:bodyPr lIns="36000" tIns="36000" rIns="36000" bIns="36000" anchor="ctr"/>
            <a:lstStyle/>
            <a:p>
              <a:pPr algn="ctr" fontAlgn="auto">
                <a:spcBef>
                  <a:spcPts val="0"/>
                </a:spcBef>
                <a:spcAft>
                  <a:spcPts val="0"/>
                </a:spcAft>
                <a:defRPr/>
              </a:pPr>
              <a:r>
                <a:rPr lang="en-US" sz="1100" b="1" kern="0">
                  <a:solidFill>
                    <a:schemeClr val="tx1"/>
                  </a:solidFill>
                  <a:latin typeface="Calibri"/>
                  <a:ea typeface="+mn-ea"/>
                  <a:cs typeface="+mn-cs"/>
                </a:rPr>
                <a:t>EO Data Preservation Guidelines</a:t>
              </a:r>
            </a:p>
          </p:txBody>
        </p:sp>
        <p:sp>
          <p:nvSpPr>
            <p:cNvPr id="54" name="Rectangle 53"/>
            <p:cNvSpPr>
              <a:spLocks noChangeArrowheads="1"/>
            </p:cNvSpPr>
            <p:nvPr/>
          </p:nvSpPr>
          <p:spPr bwMode="auto">
            <a:xfrm>
              <a:off x="6869112" y="3526183"/>
              <a:ext cx="1512887" cy="792163"/>
            </a:xfrm>
            <a:prstGeom prst="rect">
              <a:avLst/>
            </a:prstGeom>
            <a:solidFill>
              <a:srgbClr val="C4DC94"/>
            </a:solidFill>
            <a:ln w="9525">
              <a:solidFill>
                <a:srgbClr val="7F7F7F"/>
              </a:solidFill>
              <a:miter lim="800000"/>
              <a:headEnd/>
              <a:tailEnd/>
            </a:ln>
            <a:effectLst>
              <a:outerShdw blurRad="40000" dist="23000" dir="5400000" rotWithShape="0">
                <a:srgbClr val="000000">
                  <a:alpha val="34999"/>
                </a:srgbClr>
              </a:outerShdw>
            </a:effectLst>
          </p:spPr>
          <p:txBody>
            <a:bodyPr lIns="36000" tIns="36000" rIns="36000" bIns="36000" anchor="ctr"/>
            <a:lstStyle/>
            <a:p>
              <a:pPr algn="ctr"/>
              <a:r>
                <a:rPr lang="en-US" sz="1400" b="1">
                  <a:solidFill>
                    <a:prstClr val="black"/>
                  </a:solidFill>
                  <a:latin typeface="Calibri"/>
                  <a:ea typeface="+mn-ea"/>
                  <a:cs typeface="+mn-cs"/>
                </a:rPr>
                <a:t>Glossary of Acronyms and Terms</a:t>
              </a:r>
            </a:p>
          </p:txBody>
        </p:sp>
        <p:sp>
          <p:nvSpPr>
            <p:cNvPr id="55" name="Rectangle 54"/>
            <p:cNvSpPr>
              <a:spLocks noChangeArrowheads="1"/>
            </p:cNvSpPr>
            <p:nvPr/>
          </p:nvSpPr>
          <p:spPr bwMode="auto">
            <a:xfrm>
              <a:off x="4049713" y="1066498"/>
              <a:ext cx="1589087" cy="792163"/>
            </a:xfrm>
            <a:prstGeom prst="rect">
              <a:avLst/>
            </a:prstGeom>
            <a:solidFill>
              <a:srgbClr val="3366FF"/>
            </a:solidFill>
            <a:ln w="9525">
              <a:solidFill>
                <a:srgbClr val="7F7F7F"/>
              </a:solidFill>
              <a:miter lim="800000"/>
              <a:headEnd/>
              <a:tailEnd/>
            </a:ln>
            <a:effectLst>
              <a:outerShdw blurRad="40000" dist="23000" dir="5400000" rotWithShape="0">
                <a:srgbClr val="000000">
                  <a:alpha val="34999"/>
                </a:srgbClr>
              </a:outerShdw>
            </a:effectLst>
          </p:spPr>
          <p:txBody>
            <a:bodyPr lIns="36000" tIns="36000" rIns="36000" bIns="36000" anchor="ctr"/>
            <a:lstStyle/>
            <a:p>
              <a:pPr algn="ctr" fontAlgn="auto">
                <a:spcBef>
                  <a:spcPts val="0"/>
                </a:spcBef>
                <a:spcAft>
                  <a:spcPts val="0"/>
                </a:spcAft>
                <a:defRPr/>
              </a:pPr>
              <a:r>
                <a:rPr lang="en-US" sz="1400" b="1" kern="0" dirty="0">
                  <a:solidFill>
                    <a:prstClr val="black"/>
                  </a:solidFill>
                  <a:latin typeface="Calibri"/>
                  <a:ea typeface="+mn-ea"/>
                  <a:cs typeface="+mn-cs"/>
                </a:rPr>
                <a:t>CEOS Agencies EO Space Data Sets</a:t>
              </a:r>
            </a:p>
          </p:txBody>
        </p:sp>
        <p:cxnSp>
          <p:nvCxnSpPr>
            <p:cNvPr id="57" name="Straight Arrow Connector 29"/>
            <p:cNvCxnSpPr>
              <a:cxnSpLocks noChangeShapeType="1"/>
              <a:stCxn id="61" idx="2"/>
              <a:endCxn id="51" idx="0"/>
            </p:cNvCxnSpPr>
            <p:nvPr/>
          </p:nvCxnSpPr>
          <p:spPr bwMode="auto">
            <a:xfrm flipH="1">
              <a:off x="4827709" y="3114374"/>
              <a:ext cx="10991" cy="448322"/>
            </a:xfrm>
            <a:prstGeom prst="straightConnector1">
              <a:avLst/>
            </a:prstGeom>
            <a:noFill/>
            <a:ln w="19050">
              <a:solidFill>
                <a:srgbClr val="4F6228"/>
              </a:solidFill>
              <a:round/>
              <a:headEnd type="arrow" w="med" len="med"/>
              <a:tailEnd/>
            </a:ln>
            <a:extLst>
              <a:ext uri="{909E8E84-426E-40dd-AFC4-6F175D3DCCD1}">
                <a14:hiddenFill xmlns:a14="http://schemas.microsoft.com/office/drawing/2010/main" xmlns="">
                  <a:noFill/>
                </a14:hiddenFill>
              </a:ext>
            </a:extLst>
          </p:spPr>
        </p:cxnSp>
        <p:sp>
          <p:nvSpPr>
            <p:cNvPr id="58" name="Rectangle 57"/>
            <p:cNvSpPr>
              <a:spLocks noChangeArrowheads="1"/>
            </p:cNvSpPr>
            <p:nvPr/>
          </p:nvSpPr>
          <p:spPr bwMode="auto">
            <a:xfrm>
              <a:off x="4267200" y="4830461"/>
              <a:ext cx="1052348" cy="838200"/>
            </a:xfrm>
            <a:prstGeom prst="rect">
              <a:avLst/>
            </a:prstGeom>
            <a:solidFill>
              <a:srgbClr val="D2E4AE"/>
            </a:solidFill>
            <a:ln w="9525">
              <a:solidFill>
                <a:srgbClr val="7F7F7F"/>
              </a:solidFill>
              <a:miter lim="800000"/>
              <a:headEnd/>
              <a:tailEnd/>
            </a:ln>
            <a:effectLst>
              <a:outerShdw blurRad="40000" dist="23000" dir="5400000" rotWithShape="0">
                <a:srgbClr val="000000">
                  <a:alpha val="34999"/>
                </a:srgbClr>
              </a:outerShdw>
            </a:effectLst>
          </p:spPr>
          <p:txBody>
            <a:bodyPr lIns="36000" tIns="36000" rIns="36000" bIns="36000" anchor="ctr"/>
            <a:lstStyle/>
            <a:p>
              <a:pPr algn="ctr" fontAlgn="auto">
                <a:spcBef>
                  <a:spcPts val="0"/>
                </a:spcBef>
                <a:spcAft>
                  <a:spcPts val="0"/>
                </a:spcAft>
                <a:defRPr/>
              </a:pPr>
              <a:r>
                <a:rPr lang="en-US" sz="1100" b="1" kern="0">
                  <a:solidFill>
                    <a:schemeClr val="tx1"/>
                  </a:solidFill>
                  <a:latin typeface="Calibri"/>
                  <a:ea typeface="+mn-ea"/>
                  <a:cs typeface="+mn-cs"/>
                </a:rPr>
                <a:t>Preserved Data </a:t>
              </a:r>
            </a:p>
            <a:p>
              <a:pPr algn="ctr" fontAlgn="auto">
                <a:spcBef>
                  <a:spcPts val="0"/>
                </a:spcBef>
                <a:spcAft>
                  <a:spcPts val="0"/>
                </a:spcAft>
                <a:defRPr/>
              </a:pPr>
              <a:r>
                <a:rPr lang="en-US" sz="1100" b="1" kern="0">
                  <a:solidFill>
                    <a:schemeClr val="tx1"/>
                  </a:solidFill>
                  <a:latin typeface="Calibri"/>
                  <a:ea typeface="+mn-ea"/>
                  <a:cs typeface="+mn-cs"/>
                </a:rPr>
                <a:t>Set Content</a:t>
              </a:r>
            </a:p>
          </p:txBody>
        </p:sp>
        <p:sp>
          <p:nvSpPr>
            <p:cNvPr id="59" name="Rectangle 58"/>
            <p:cNvSpPr>
              <a:spLocks noChangeArrowheads="1"/>
            </p:cNvSpPr>
            <p:nvPr/>
          </p:nvSpPr>
          <p:spPr bwMode="auto">
            <a:xfrm>
              <a:off x="7322465" y="4830461"/>
              <a:ext cx="983335" cy="838200"/>
            </a:xfrm>
            <a:prstGeom prst="rect">
              <a:avLst/>
            </a:prstGeom>
            <a:solidFill>
              <a:srgbClr val="D2E4AE"/>
            </a:solidFill>
            <a:ln w="9525">
              <a:solidFill>
                <a:srgbClr val="7F7F7F"/>
              </a:solidFill>
              <a:miter lim="800000"/>
              <a:headEnd/>
              <a:tailEnd/>
            </a:ln>
            <a:effectLst>
              <a:outerShdw blurRad="40000" dist="23000" dir="5400000" rotWithShape="0">
                <a:srgbClr val="000000">
                  <a:alpha val="34999"/>
                </a:srgbClr>
              </a:outerShdw>
            </a:effectLst>
          </p:spPr>
          <p:txBody>
            <a:bodyPr lIns="36000" tIns="36000" rIns="36000" bIns="36000" anchor="ctr"/>
            <a:lstStyle/>
            <a:p>
              <a:pPr algn="ctr" fontAlgn="auto">
                <a:spcBef>
                  <a:spcPts val="0"/>
                </a:spcBef>
                <a:spcAft>
                  <a:spcPts val="0"/>
                </a:spcAft>
                <a:defRPr/>
              </a:pPr>
              <a:r>
                <a:rPr lang="en-US" sz="1100" b="1" kern="0" dirty="0">
                  <a:solidFill>
                    <a:prstClr val="black"/>
                  </a:solidFill>
                  <a:latin typeface="Calibri"/>
                  <a:ea typeface="+mn-ea"/>
                  <a:cs typeface="+mn-cs"/>
                </a:rPr>
                <a:t>Persistent Identifiers (DOI)</a:t>
              </a:r>
            </a:p>
          </p:txBody>
        </p:sp>
        <p:sp>
          <p:nvSpPr>
            <p:cNvPr id="60" name="Rectangle 59"/>
            <p:cNvSpPr>
              <a:spLocks noChangeArrowheads="1"/>
            </p:cNvSpPr>
            <p:nvPr/>
          </p:nvSpPr>
          <p:spPr bwMode="auto">
            <a:xfrm>
              <a:off x="990600" y="2239662"/>
              <a:ext cx="1512887" cy="838200"/>
            </a:xfrm>
            <a:prstGeom prst="rect">
              <a:avLst/>
            </a:prstGeom>
            <a:solidFill>
              <a:srgbClr val="C4DC94"/>
            </a:solidFill>
            <a:ln w="9525">
              <a:solidFill>
                <a:srgbClr val="7F7F7F"/>
              </a:solidFill>
              <a:miter lim="800000"/>
              <a:headEnd/>
              <a:tailEnd/>
            </a:ln>
            <a:effectLst>
              <a:outerShdw blurRad="40000" dist="23000" dir="5400000" rotWithShape="0">
                <a:srgbClr val="000000">
                  <a:alpha val="34999"/>
                </a:srgbClr>
              </a:outerShdw>
            </a:effectLst>
          </p:spPr>
          <p:txBody>
            <a:bodyPr lIns="36000" tIns="36000" rIns="36000" bIns="36000" anchor="ctr"/>
            <a:lstStyle/>
            <a:p>
              <a:pPr algn="ctr"/>
              <a:r>
                <a:rPr lang="en-US" sz="1400" b="1" dirty="0">
                  <a:solidFill>
                    <a:prstClr val="black"/>
                  </a:solidFill>
                  <a:latin typeface="Calibri"/>
                  <a:ea typeface="+mn-ea"/>
                  <a:cs typeface="+mn-cs"/>
                </a:rPr>
                <a:t>Data Purge Alert Procedure &amp; White Paper</a:t>
              </a:r>
            </a:p>
          </p:txBody>
        </p:sp>
        <p:sp>
          <p:nvSpPr>
            <p:cNvPr id="61" name="Rectangle 60"/>
            <p:cNvSpPr>
              <a:spLocks noChangeArrowheads="1"/>
            </p:cNvSpPr>
            <p:nvPr/>
          </p:nvSpPr>
          <p:spPr bwMode="auto">
            <a:xfrm>
              <a:off x="3810000" y="2239661"/>
              <a:ext cx="2057400" cy="874713"/>
            </a:xfrm>
            <a:prstGeom prst="rect">
              <a:avLst/>
            </a:prstGeom>
            <a:solidFill>
              <a:srgbClr val="9DC7B3"/>
            </a:solidFill>
            <a:ln w="9525">
              <a:solidFill>
                <a:srgbClr val="7F7F7F"/>
              </a:solidFill>
              <a:miter lim="800000"/>
              <a:headEnd/>
              <a:tailEnd/>
            </a:ln>
            <a:effectLst>
              <a:outerShdw blurRad="40000" dist="23000" dir="5400000" rotWithShape="0">
                <a:srgbClr val="000000">
                  <a:alpha val="34999"/>
                </a:srgbClr>
              </a:outerShdw>
            </a:effectLst>
          </p:spPr>
          <p:txBody>
            <a:bodyPr lIns="36000" tIns="36000" rIns="36000" bIns="36000" anchor="ctr"/>
            <a:lstStyle/>
            <a:p>
              <a:pPr algn="ctr" fontAlgn="auto">
                <a:spcBef>
                  <a:spcPts val="0"/>
                </a:spcBef>
                <a:spcAft>
                  <a:spcPts val="0"/>
                </a:spcAft>
                <a:defRPr/>
              </a:pPr>
              <a:r>
                <a:rPr lang="en-US" sz="1400" b="1" kern="0" dirty="0">
                  <a:solidFill>
                    <a:schemeClr val="tx1"/>
                  </a:solidFill>
                  <a:latin typeface="Calibri"/>
                  <a:ea typeface="+mn-ea"/>
                  <a:cs typeface="+mn-cs"/>
                </a:rPr>
                <a:t>Individual organizations'</a:t>
              </a:r>
              <a:br>
                <a:rPr lang="en-US" sz="1400" b="1" kern="0" dirty="0">
                  <a:solidFill>
                    <a:schemeClr val="tx1"/>
                  </a:solidFill>
                  <a:latin typeface="Calibri"/>
                  <a:ea typeface="+mn-ea"/>
                  <a:cs typeface="+mn-cs"/>
                </a:rPr>
              </a:br>
              <a:r>
                <a:rPr lang="en-US" sz="1400" b="1" kern="0" dirty="0">
                  <a:solidFill>
                    <a:schemeClr val="tx1"/>
                  </a:solidFill>
                  <a:latin typeface="Calibri"/>
                  <a:ea typeface="+mn-ea"/>
                  <a:cs typeface="+mn-cs"/>
                </a:rPr>
                <a:t> policies (stewardship, access, ...)</a:t>
              </a:r>
            </a:p>
          </p:txBody>
        </p:sp>
        <p:cxnSp>
          <p:nvCxnSpPr>
            <p:cNvPr id="62" name="Straight Arrow Connector 37"/>
            <p:cNvCxnSpPr>
              <a:cxnSpLocks noChangeShapeType="1"/>
              <a:endCxn id="51" idx="2"/>
            </p:cNvCxnSpPr>
            <p:nvPr/>
          </p:nvCxnSpPr>
          <p:spPr bwMode="auto">
            <a:xfrm flipV="1">
              <a:off x="4825327" y="4354859"/>
              <a:ext cx="3175" cy="338137"/>
            </a:xfrm>
            <a:prstGeom prst="straightConnector1">
              <a:avLst/>
            </a:prstGeom>
            <a:noFill/>
            <a:ln w="19050">
              <a:solidFill>
                <a:srgbClr val="4F6228"/>
              </a:solidFill>
              <a:round/>
              <a:headEnd/>
              <a:tailEnd type="arrow" w="med" len="med"/>
            </a:ln>
            <a:extLst>
              <a:ext uri="{909E8E84-426E-40dd-AFC4-6F175D3DCCD1}">
                <a14:hiddenFill xmlns:a14="http://schemas.microsoft.com/office/drawing/2010/main" xmlns="">
                  <a:noFill/>
                </a14:hiddenFill>
              </a:ext>
            </a:extLst>
          </p:spPr>
        </p:cxnSp>
        <p:sp>
          <p:nvSpPr>
            <p:cNvPr id="63" name="TextBox 2"/>
            <p:cNvSpPr txBox="1">
              <a:spLocks noChangeArrowheads="1"/>
            </p:cNvSpPr>
            <p:nvPr/>
          </p:nvSpPr>
          <p:spPr bwMode="auto">
            <a:xfrm>
              <a:off x="3581399" y="3175346"/>
              <a:ext cx="2481253"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accent2"/>
                  </a:solidFill>
                  <a:latin typeface="Verdana" charset="0"/>
                  <a:ea typeface="MS PGothic" charset="0"/>
                  <a:cs typeface="MS PGothic" charset="0"/>
                </a:defRPr>
              </a:lvl1pPr>
              <a:lvl2pPr marL="742950" indent="-285750" eaLnBrk="0" hangingPunct="0">
                <a:defRPr sz="2400">
                  <a:solidFill>
                    <a:schemeClr val="accent2"/>
                  </a:solidFill>
                  <a:latin typeface="Verdana" charset="0"/>
                  <a:ea typeface="MS PGothic" charset="0"/>
                  <a:cs typeface="MS PGothic" charset="0"/>
                </a:defRPr>
              </a:lvl2pPr>
              <a:lvl3pPr marL="1143000" indent="-228600" eaLnBrk="0" hangingPunct="0">
                <a:defRPr sz="2400">
                  <a:solidFill>
                    <a:schemeClr val="accent2"/>
                  </a:solidFill>
                  <a:latin typeface="Verdana" charset="0"/>
                  <a:ea typeface="MS PGothic" charset="0"/>
                  <a:cs typeface="MS PGothic" charset="0"/>
                </a:defRPr>
              </a:lvl3pPr>
              <a:lvl4pPr marL="1600200" indent="-228600" eaLnBrk="0" hangingPunct="0">
                <a:defRPr sz="2400">
                  <a:solidFill>
                    <a:schemeClr val="accent2"/>
                  </a:solidFill>
                  <a:latin typeface="Verdana" charset="0"/>
                  <a:ea typeface="MS PGothic" charset="0"/>
                  <a:cs typeface="MS PGothic" charset="0"/>
                </a:defRPr>
              </a:lvl4pPr>
              <a:lvl5pPr marL="2057400" indent="-228600" eaLnBrk="0" hangingPunct="0">
                <a:defRPr sz="2400">
                  <a:solidFill>
                    <a:schemeClr val="accent2"/>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accent2"/>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accent2"/>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accent2"/>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accent2"/>
                  </a:solidFill>
                  <a:latin typeface="Verdana" charset="0"/>
                  <a:ea typeface="MS PGothic" charset="0"/>
                  <a:cs typeface="MS PGothic" charset="0"/>
                </a:defRPr>
              </a:lvl9pPr>
            </a:lstStyle>
            <a:p>
              <a:pPr eaLnBrk="1" hangingPunct="1"/>
              <a:r>
                <a:rPr lang="en-US" sz="1000" b="1" dirty="0">
                  <a:solidFill>
                    <a:schemeClr val="tx1"/>
                  </a:solidFill>
                </a:rPr>
                <a:t>Recommended / Reference</a:t>
              </a:r>
            </a:p>
          </p:txBody>
        </p:sp>
        <p:sp>
          <p:nvSpPr>
            <p:cNvPr id="64" name="Rectangle 63"/>
            <p:cNvSpPr>
              <a:spLocks noChangeArrowheads="1"/>
            </p:cNvSpPr>
            <p:nvPr/>
          </p:nvSpPr>
          <p:spPr bwMode="auto">
            <a:xfrm>
              <a:off x="3996769" y="5836961"/>
              <a:ext cx="1512888" cy="790575"/>
            </a:xfrm>
            <a:prstGeom prst="rect">
              <a:avLst/>
            </a:prstGeom>
            <a:solidFill>
              <a:srgbClr val="E9F2D6"/>
            </a:solidFill>
            <a:ln w="9525">
              <a:solidFill>
                <a:srgbClr val="7F7F7F"/>
              </a:solidFill>
              <a:miter lim="800000"/>
              <a:headEnd/>
              <a:tailEnd/>
            </a:ln>
            <a:effectLst>
              <a:outerShdw blurRad="40000" dist="23000" dir="5400000" rotWithShape="0">
                <a:srgbClr val="000000">
                  <a:alpha val="34999"/>
                </a:srgbClr>
              </a:outerShdw>
            </a:effectLst>
          </p:spPr>
          <p:txBody>
            <a:bodyPr lIns="36000" tIns="36000" rIns="36000" bIns="36000" anchor="ctr"/>
            <a:lstStyle/>
            <a:p>
              <a:pPr algn="ctr">
                <a:defRPr/>
              </a:pPr>
              <a:r>
                <a:rPr lang="en-US" sz="1100" b="1" dirty="0">
                  <a:solidFill>
                    <a:srgbClr val="000000"/>
                  </a:solidFill>
                  <a:latin typeface="Calibri" charset="0"/>
                </a:rPr>
                <a:t>Measuring EO</a:t>
              </a:r>
            </a:p>
            <a:p>
              <a:pPr algn="ctr">
                <a:defRPr/>
              </a:pPr>
              <a:r>
                <a:rPr lang="en-US" sz="1100" b="1" dirty="0">
                  <a:solidFill>
                    <a:srgbClr val="000000"/>
                  </a:solidFill>
                  <a:latin typeface="Calibri" charset="0"/>
                </a:rPr>
                <a:t> Data Usage </a:t>
              </a:r>
            </a:p>
          </p:txBody>
        </p:sp>
        <p:sp>
          <p:nvSpPr>
            <p:cNvPr id="65" name="TextBox 29"/>
            <p:cNvSpPr txBox="1">
              <a:spLocks noChangeArrowheads="1"/>
            </p:cNvSpPr>
            <p:nvPr/>
          </p:nvSpPr>
          <p:spPr bwMode="auto">
            <a:xfrm>
              <a:off x="4044950" y="4453125"/>
              <a:ext cx="761747"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accent2"/>
                  </a:solidFill>
                  <a:latin typeface="Verdana" charset="0"/>
                  <a:ea typeface="MS PGothic" charset="0"/>
                  <a:cs typeface="MS PGothic" charset="0"/>
                </a:defRPr>
              </a:lvl1pPr>
              <a:lvl2pPr marL="742950" indent="-285750" eaLnBrk="0" hangingPunct="0">
                <a:defRPr sz="2400">
                  <a:solidFill>
                    <a:schemeClr val="accent2"/>
                  </a:solidFill>
                  <a:latin typeface="Verdana" charset="0"/>
                  <a:ea typeface="MS PGothic" charset="0"/>
                  <a:cs typeface="MS PGothic" charset="0"/>
                </a:defRPr>
              </a:lvl2pPr>
              <a:lvl3pPr marL="1143000" indent="-228600" eaLnBrk="0" hangingPunct="0">
                <a:defRPr sz="2400">
                  <a:solidFill>
                    <a:schemeClr val="accent2"/>
                  </a:solidFill>
                  <a:latin typeface="Verdana" charset="0"/>
                  <a:ea typeface="MS PGothic" charset="0"/>
                  <a:cs typeface="MS PGothic" charset="0"/>
                </a:defRPr>
              </a:lvl3pPr>
              <a:lvl4pPr marL="1600200" indent="-228600" eaLnBrk="0" hangingPunct="0">
                <a:defRPr sz="2400">
                  <a:solidFill>
                    <a:schemeClr val="accent2"/>
                  </a:solidFill>
                  <a:latin typeface="Verdana" charset="0"/>
                  <a:ea typeface="MS PGothic" charset="0"/>
                  <a:cs typeface="MS PGothic" charset="0"/>
                </a:defRPr>
              </a:lvl4pPr>
              <a:lvl5pPr marL="2057400" indent="-228600" eaLnBrk="0" hangingPunct="0">
                <a:defRPr sz="2400">
                  <a:solidFill>
                    <a:schemeClr val="accent2"/>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accent2"/>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accent2"/>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accent2"/>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accent2"/>
                  </a:solidFill>
                  <a:latin typeface="Verdana" charset="0"/>
                  <a:ea typeface="MS PGothic" charset="0"/>
                  <a:cs typeface="MS PGothic" charset="0"/>
                </a:defRPr>
              </a:lvl9pPr>
            </a:lstStyle>
            <a:p>
              <a:pPr eaLnBrk="1" hangingPunct="1"/>
              <a:r>
                <a:rPr lang="en-US" sz="1000" b="1" dirty="0">
                  <a:solidFill>
                    <a:schemeClr val="tx1"/>
                  </a:solidFill>
                </a:rPr>
                <a:t>Support</a:t>
              </a:r>
            </a:p>
          </p:txBody>
        </p:sp>
        <p:sp>
          <p:nvSpPr>
            <p:cNvPr id="66" name="TextBox 71"/>
            <p:cNvSpPr txBox="1">
              <a:spLocks noChangeArrowheads="1"/>
            </p:cNvSpPr>
            <p:nvPr/>
          </p:nvSpPr>
          <p:spPr bwMode="auto">
            <a:xfrm>
              <a:off x="445415" y="5866159"/>
              <a:ext cx="1728787" cy="5539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accent2"/>
                  </a:solidFill>
                  <a:latin typeface="Verdana" charset="0"/>
                  <a:ea typeface="MS PGothic" charset="0"/>
                  <a:cs typeface="MS PGothic" charset="0"/>
                </a:defRPr>
              </a:lvl1pPr>
              <a:lvl2pPr marL="742950" indent="-285750" eaLnBrk="0" hangingPunct="0">
                <a:defRPr sz="2400">
                  <a:solidFill>
                    <a:schemeClr val="accent2"/>
                  </a:solidFill>
                  <a:latin typeface="Verdana" charset="0"/>
                  <a:ea typeface="MS PGothic" charset="0"/>
                  <a:cs typeface="MS PGothic" charset="0"/>
                </a:defRPr>
              </a:lvl2pPr>
              <a:lvl3pPr marL="1143000" indent="-228600" eaLnBrk="0" hangingPunct="0">
                <a:defRPr sz="2400">
                  <a:solidFill>
                    <a:schemeClr val="accent2"/>
                  </a:solidFill>
                  <a:latin typeface="Verdana" charset="0"/>
                  <a:ea typeface="MS PGothic" charset="0"/>
                  <a:cs typeface="MS PGothic" charset="0"/>
                </a:defRPr>
              </a:lvl3pPr>
              <a:lvl4pPr marL="1600200" indent="-228600" eaLnBrk="0" hangingPunct="0">
                <a:defRPr sz="2400">
                  <a:solidFill>
                    <a:schemeClr val="accent2"/>
                  </a:solidFill>
                  <a:latin typeface="Verdana" charset="0"/>
                  <a:ea typeface="MS PGothic" charset="0"/>
                  <a:cs typeface="MS PGothic" charset="0"/>
                </a:defRPr>
              </a:lvl4pPr>
              <a:lvl5pPr marL="2057400" indent="-228600" eaLnBrk="0" hangingPunct="0">
                <a:defRPr sz="2400">
                  <a:solidFill>
                    <a:schemeClr val="accent2"/>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accent2"/>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accent2"/>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accent2"/>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accent2"/>
                  </a:solidFill>
                  <a:latin typeface="Verdana" charset="0"/>
                  <a:ea typeface="MS PGothic" charset="0"/>
                  <a:cs typeface="MS PGothic" charset="0"/>
                </a:defRPr>
              </a:lvl9pPr>
            </a:lstStyle>
            <a:p>
              <a:pPr eaLnBrk="1" hangingPunct="1"/>
              <a:r>
                <a:rPr lang="en-US" sz="1000" b="1" i="1" dirty="0">
                  <a:solidFill>
                    <a:schemeClr val="tx1"/>
                  </a:solidFill>
                </a:rPr>
                <a:t>Technical implementation procedures</a:t>
              </a:r>
            </a:p>
          </p:txBody>
        </p:sp>
        <p:sp>
          <p:nvSpPr>
            <p:cNvPr id="67" name="TextBox 72"/>
            <p:cNvSpPr txBox="1">
              <a:spLocks noChangeArrowheads="1"/>
            </p:cNvSpPr>
            <p:nvPr/>
          </p:nvSpPr>
          <p:spPr bwMode="auto">
            <a:xfrm>
              <a:off x="381000" y="5059061"/>
              <a:ext cx="1728787" cy="5539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accent2"/>
                  </a:solidFill>
                  <a:latin typeface="Verdana" charset="0"/>
                  <a:ea typeface="MS PGothic" charset="0"/>
                  <a:cs typeface="MS PGothic" charset="0"/>
                </a:defRPr>
              </a:lvl1pPr>
              <a:lvl2pPr marL="742950" indent="-285750" eaLnBrk="0" hangingPunct="0">
                <a:defRPr sz="2400">
                  <a:solidFill>
                    <a:schemeClr val="accent2"/>
                  </a:solidFill>
                  <a:latin typeface="Verdana" charset="0"/>
                  <a:ea typeface="MS PGothic" charset="0"/>
                  <a:cs typeface="MS PGothic" charset="0"/>
                </a:defRPr>
              </a:lvl2pPr>
              <a:lvl3pPr marL="1143000" indent="-228600" eaLnBrk="0" hangingPunct="0">
                <a:defRPr sz="2400">
                  <a:solidFill>
                    <a:schemeClr val="accent2"/>
                  </a:solidFill>
                  <a:latin typeface="Verdana" charset="0"/>
                  <a:ea typeface="MS PGothic" charset="0"/>
                  <a:cs typeface="MS PGothic" charset="0"/>
                </a:defRPr>
              </a:lvl3pPr>
              <a:lvl4pPr marL="1600200" indent="-228600" eaLnBrk="0" hangingPunct="0">
                <a:defRPr sz="2400">
                  <a:solidFill>
                    <a:schemeClr val="accent2"/>
                  </a:solidFill>
                  <a:latin typeface="Verdana" charset="0"/>
                  <a:ea typeface="MS PGothic" charset="0"/>
                  <a:cs typeface="MS PGothic" charset="0"/>
                </a:defRPr>
              </a:lvl4pPr>
              <a:lvl5pPr marL="2057400" indent="-228600" eaLnBrk="0" hangingPunct="0">
                <a:defRPr sz="2400">
                  <a:solidFill>
                    <a:schemeClr val="accent2"/>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accent2"/>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accent2"/>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accent2"/>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accent2"/>
                  </a:solidFill>
                  <a:latin typeface="Verdana" charset="0"/>
                  <a:ea typeface="MS PGothic" charset="0"/>
                  <a:cs typeface="MS PGothic" charset="0"/>
                </a:defRPr>
              </a:lvl9pPr>
            </a:lstStyle>
            <a:p>
              <a:pPr eaLnBrk="1" hangingPunct="1"/>
              <a:r>
                <a:rPr lang="en-US" sz="1000" b="1" i="1" dirty="0">
                  <a:solidFill>
                    <a:schemeClr val="tx1"/>
                  </a:solidFill>
                </a:rPr>
                <a:t>Guidelines and best practices on specific topics</a:t>
              </a:r>
            </a:p>
          </p:txBody>
        </p:sp>
        <p:sp>
          <p:nvSpPr>
            <p:cNvPr id="68" name="TextBox 76"/>
            <p:cNvSpPr txBox="1">
              <a:spLocks noChangeArrowheads="1"/>
            </p:cNvSpPr>
            <p:nvPr/>
          </p:nvSpPr>
          <p:spPr bwMode="auto">
            <a:xfrm>
              <a:off x="445415" y="3883371"/>
              <a:ext cx="1728787"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accent2"/>
                  </a:solidFill>
                  <a:latin typeface="Verdana" charset="0"/>
                  <a:ea typeface="MS PGothic" charset="0"/>
                  <a:cs typeface="MS PGothic" charset="0"/>
                </a:defRPr>
              </a:lvl1pPr>
              <a:lvl2pPr marL="742950" indent="-285750" eaLnBrk="0" hangingPunct="0">
                <a:defRPr sz="2400">
                  <a:solidFill>
                    <a:schemeClr val="accent2"/>
                  </a:solidFill>
                  <a:latin typeface="Verdana" charset="0"/>
                  <a:ea typeface="MS PGothic" charset="0"/>
                  <a:cs typeface="MS PGothic" charset="0"/>
                </a:defRPr>
              </a:lvl2pPr>
              <a:lvl3pPr marL="1143000" indent="-228600" eaLnBrk="0" hangingPunct="0">
                <a:defRPr sz="2400">
                  <a:solidFill>
                    <a:schemeClr val="accent2"/>
                  </a:solidFill>
                  <a:latin typeface="Verdana" charset="0"/>
                  <a:ea typeface="MS PGothic" charset="0"/>
                  <a:cs typeface="MS PGothic" charset="0"/>
                </a:defRPr>
              </a:lvl3pPr>
              <a:lvl4pPr marL="1600200" indent="-228600" eaLnBrk="0" hangingPunct="0">
                <a:defRPr sz="2400">
                  <a:solidFill>
                    <a:schemeClr val="accent2"/>
                  </a:solidFill>
                  <a:latin typeface="Verdana" charset="0"/>
                  <a:ea typeface="MS PGothic" charset="0"/>
                  <a:cs typeface="MS PGothic" charset="0"/>
                </a:defRPr>
              </a:lvl4pPr>
              <a:lvl5pPr marL="2057400" indent="-228600" eaLnBrk="0" hangingPunct="0">
                <a:defRPr sz="2400">
                  <a:solidFill>
                    <a:schemeClr val="accent2"/>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accent2"/>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accent2"/>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accent2"/>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accent2"/>
                  </a:solidFill>
                  <a:latin typeface="Verdana" charset="0"/>
                  <a:ea typeface="MS PGothic" charset="0"/>
                  <a:cs typeface="MS PGothic" charset="0"/>
                </a:defRPr>
              </a:lvl9pPr>
            </a:lstStyle>
            <a:p>
              <a:pPr eaLnBrk="1" hangingPunct="1"/>
              <a:r>
                <a:rPr lang="en-US" sz="1000" b="1" i="1">
                  <a:solidFill>
                    <a:schemeClr val="tx1"/>
                  </a:solidFill>
                </a:rPr>
                <a:t>General guidelines and best practices</a:t>
              </a:r>
            </a:p>
          </p:txBody>
        </p:sp>
        <p:sp>
          <p:nvSpPr>
            <p:cNvPr id="69" name="Rectangle 67"/>
            <p:cNvSpPr>
              <a:spLocks noChangeArrowheads="1"/>
            </p:cNvSpPr>
            <p:nvPr/>
          </p:nvSpPr>
          <p:spPr bwMode="auto">
            <a:xfrm>
              <a:off x="2180552" y="4724098"/>
              <a:ext cx="6274473" cy="2087563"/>
            </a:xfrm>
            <a:prstGeom prst="rect">
              <a:avLst/>
            </a:prstGeom>
            <a:noFill/>
            <a:ln w="28575">
              <a:solidFill>
                <a:schemeClr val="bg2"/>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70" name="Rectangle 69"/>
            <p:cNvSpPr>
              <a:spLocks noChangeArrowheads="1"/>
            </p:cNvSpPr>
            <p:nvPr/>
          </p:nvSpPr>
          <p:spPr bwMode="auto">
            <a:xfrm>
              <a:off x="2286000" y="4830461"/>
              <a:ext cx="914400" cy="838200"/>
            </a:xfrm>
            <a:prstGeom prst="rect">
              <a:avLst/>
            </a:prstGeom>
            <a:solidFill>
              <a:srgbClr val="D2E4AE"/>
            </a:solidFill>
            <a:ln w="9525">
              <a:solidFill>
                <a:srgbClr val="7F7F7F"/>
              </a:solidFill>
              <a:miter lim="800000"/>
              <a:headEnd/>
              <a:tailEnd/>
            </a:ln>
            <a:effectLst>
              <a:outerShdw blurRad="40000" dist="23000" dir="5400000" rotWithShape="0">
                <a:srgbClr val="000000">
                  <a:alpha val="34999"/>
                </a:srgbClr>
              </a:outerShdw>
            </a:effectLst>
          </p:spPr>
          <p:txBody>
            <a:bodyPr lIns="36000" tIns="36000" rIns="36000" bIns="36000" anchor="ctr"/>
            <a:lstStyle/>
            <a:p>
              <a:pPr algn="ctr">
                <a:defRPr/>
              </a:pPr>
              <a:r>
                <a:rPr lang="en-US" sz="1100" b="1" dirty="0">
                  <a:solidFill>
                    <a:schemeClr val="tx1"/>
                  </a:solidFill>
                  <a:latin typeface="Calibri" charset="0"/>
                </a:rPr>
                <a:t>Preservation Workflow</a:t>
              </a:r>
            </a:p>
          </p:txBody>
        </p:sp>
        <p:cxnSp>
          <p:nvCxnSpPr>
            <p:cNvPr id="73" name="Straight Arrow Connector 37"/>
            <p:cNvCxnSpPr>
              <a:cxnSpLocks noChangeShapeType="1"/>
              <a:stCxn id="55" idx="2"/>
              <a:endCxn id="61" idx="0"/>
            </p:cNvCxnSpPr>
            <p:nvPr/>
          </p:nvCxnSpPr>
          <p:spPr bwMode="auto">
            <a:xfrm flipH="1">
              <a:off x="4838700" y="1858661"/>
              <a:ext cx="5557" cy="381000"/>
            </a:xfrm>
            <a:prstGeom prst="straightConnector1">
              <a:avLst/>
            </a:prstGeom>
            <a:noFill/>
            <a:ln w="19050">
              <a:solidFill>
                <a:srgbClr val="4F6228"/>
              </a:solidFill>
              <a:round/>
              <a:headEnd type="arrow" w="med" len="med"/>
              <a:tailEnd/>
            </a:ln>
            <a:extLst>
              <a:ext uri="{909E8E84-426E-40dd-AFC4-6F175D3DCCD1}">
                <a14:hiddenFill xmlns:a14="http://schemas.microsoft.com/office/drawing/2010/main" xmlns="">
                  <a:noFill/>
                </a14:hiddenFill>
              </a:ext>
            </a:extLst>
          </p:spPr>
        </p:cxnSp>
        <p:sp>
          <p:nvSpPr>
            <p:cNvPr id="74" name="TextBox 116"/>
            <p:cNvSpPr txBox="1">
              <a:spLocks noChangeArrowheads="1"/>
            </p:cNvSpPr>
            <p:nvPr/>
          </p:nvSpPr>
          <p:spPr bwMode="auto">
            <a:xfrm>
              <a:off x="3999794" y="1926050"/>
              <a:ext cx="916349"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accent2"/>
                  </a:solidFill>
                  <a:latin typeface="Verdana" charset="0"/>
                  <a:ea typeface="MS PGothic" charset="0"/>
                  <a:cs typeface="MS PGothic" charset="0"/>
                </a:defRPr>
              </a:lvl1pPr>
              <a:lvl2pPr marL="742950" indent="-285750" eaLnBrk="0" hangingPunct="0">
                <a:defRPr sz="2400">
                  <a:solidFill>
                    <a:schemeClr val="accent2"/>
                  </a:solidFill>
                  <a:latin typeface="Verdana" charset="0"/>
                  <a:ea typeface="MS PGothic" charset="0"/>
                  <a:cs typeface="MS PGothic" charset="0"/>
                </a:defRPr>
              </a:lvl2pPr>
              <a:lvl3pPr marL="1143000" indent="-228600" eaLnBrk="0" hangingPunct="0">
                <a:defRPr sz="2400">
                  <a:solidFill>
                    <a:schemeClr val="accent2"/>
                  </a:solidFill>
                  <a:latin typeface="Verdana" charset="0"/>
                  <a:ea typeface="MS PGothic" charset="0"/>
                  <a:cs typeface="MS PGothic" charset="0"/>
                </a:defRPr>
              </a:lvl3pPr>
              <a:lvl4pPr marL="1600200" indent="-228600" eaLnBrk="0" hangingPunct="0">
                <a:defRPr sz="2400">
                  <a:solidFill>
                    <a:schemeClr val="accent2"/>
                  </a:solidFill>
                  <a:latin typeface="Verdana" charset="0"/>
                  <a:ea typeface="MS PGothic" charset="0"/>
                  <a:cs typeface="MS PGothic" charset="0"/>
                </a:defRPr>
              </a:lvl4pPr>
              <a:lvl5pPr marL="2057400" indent="-228600" eaLnBrk="0" hangingPunct="0">
                <a:defRPr sz="2400">
                  <a:solidFill>
                    <a:schemeClr val="accent2"/>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accent2"/>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accent2"/>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accent2"/>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accent2"/>
                  </a:solidFill>
                  <a:latin typeface="Verdana" charset="0"/>
                  <a:ea typeface="MS PGothic" charset="0"/>
                  <a:cs typeface="MS PGothic" charset="0"/>
                </a:defRPr>
              </a:lvl9pPr>
            </a:lstStyle>
            <a:p>
              <a:pPr eaLnBrk="1" hangingPunct="1"/>
              <a:r>
                <a:rPr lang="en-US" sz="1000" b="1" dirty="0">
                  <a:solidFill>
                    <a:schemeClr val="tx1"/>
                  </a:solidFill>
                </a:rPr>
                <a:t>Applied to</a:t>
              </a:r>
            </a:p>
          </p:txBody>
        </p:sp>
        <p:sp>
          <p:nvSpPr>
            <p:cNvPr id="79" name="Rectangle 78"/>
            <p:cNvSpPr>
              <a:spLocks noChangeArrowheads="1"/>
            </p:cNvSpPr>
            <p:nvPr/>
          </p:nvSpPr>
          <p:spPr bwMode="auto">
            <a:xfrm>
              <a:off x="5395291" y="4830461"/>
              <a:ext cx="929309" cy="838200"/>
            </a:xfrm>
            <a:prstGeom prst="rect">
              <a:avLst/>
            </a:prstGeom>
            <a:solidFill>
              <a:srgbClr val="D2E4AE"/>
            </a:solidFill>
            <a:ln w="9525">
              <a:solidFill>
                <a:srgbClr val="7F7F7F"/>
              </a:solidFill>
              <a:miter lim="800000"/>
              <a:headEnd/>
              <a:tailEnd/>
            </a:ln>
            <a:effectLst>
              <a:outerShdw blurRad="40000" dist="23000" dir="5400000" rotWithShape="0">
                <a:srgbClr val="000000">
                  <a:alpha val="34999"/>
                </a:srgbClr>
              </a:outerShdw>
            </a:effectLst>
          </p:spPr>
          <p:txBody>
            <a:bodyPr lIns="36000" tIns="36000" rIns="36000" bIns="36000" anchor="ctr"/>
            <a:lstStyle/>
            <a:p>
              <a:pPr algn="ctr" fontAlgn="auto">
                <a:spcBef>
                  <a:spcPts val="0"/>
                </a:spcBef>
                <a:spcAft>
                  <a:spcPts val="0"/>
                </a:spcAft>
                <a:defRPr/>
              </a:pPr>
              <a:r>
                <a:rPr lang="en-US" sz="1100" b="1" kern="0" dirty="0">
                  <a:solidFill>
                    <a:schemeClr val="tx1"/>
                  </a:solidFill>
                  <a:latin typeface="Calibri"/>
                  <a:ea typeface="+mn-ea"/>
                  <a:cs typeface="+mn-cs"/>
                </a:rPr>
                <a:t>Associated Technical Content Preservation</a:t>
              </a:r>
            </a:p>
          </p:txBody>
        </p:sp>
        <p:sp>
          <p:nvSpPr>
            <p:cNvPr id="80" name="Rectangle 79"/>
            <p:cNvSpPr>
              <a:spLocks noChangeArrowheads="1"/>
            </p:cNvSpPr>
            <p:nvPr/>
          </p:nvSpPr>
          <p:spPr bwMode="auto">
            <a:xfrm>
              <a:off x="6400800" y="4830461"/>
              <a:ext cx="850993" cy="838200"/>
            </a:xfrm>
            <a:prstGeom prst="rect">
              <a:avLst/>
            </a:prstGeom>
            <a:solidFill>
              <a:srgbClr val="D2E4AE"/>
            </a:solidFill>
            <a:ln w="9525">
              <a:solidFill>
                <a:srgbClr val="7F7F7F"/>
              </a:solidFill>
              <a:miter lim="800000"/>
              <a:headEnd/>
              <a:tailEnd/>
            </a:ln>
            <a:effectLst>
              <a:outerShdw blurRad="40000" dist="23000" dir="5400000" rotWithShape="0">
                <a:srgbClr val="000000">
                  <a:alpha val="34999"/>
                </a:srgbClr>
              </a:outerShdw>
            </a:effectLst>
          </p:spPr>
          <p:txBody>
            <a:bodyPr lIns="36000" tIns="36000" rIns="36000" bIns="36000" anchor="ctr"/>
            <a:lstStyle/>
            <a:p>
              <a:pPr algn="ctr" fontAlgn="auto">
                <a:spcBef>
                  <a:spcPts val="0"/>
                </a:spcBef>
                <a:spcAft>
                  <a:spcPts val="0"/>
                </a:spcAft>
                <a:defRPr/>
              </a:pPr>
              <a:r>
                <a:rPr lang="en-US" sz="1100" b="1" kern="0" dirty="0">
                  <a:solidFill>
                    <a:schemeClr val="tx1"/>
                  </a:solidFill>
                  <a:latin typeface="Calibri"/>
                  <a:ea typeface="+mn-ea"/>
                  <a:cs typeface="+mn-cs"/>
                </a:rPr>
                <a:t>CEOS DMSMM Maturity Matrix</a:t>
              </a:r>
            </a:p>
          </p:txBody>
        </p:sp>
      </p:grpSp>
      <p:cxnSp>
        <p:nvCxnSpPr>
          <p:cNvPr id="90" name="Straight Arrow Connector 29"/>
          <p:cNvCxnSpPr>
            <a:cxnSpLocks noChangeShapeType="1"/>
            <a:stCxn id="61" idx="1"/>
            <a:endCxn id="60" idx="3"/>
          </p:cNvCxnSpPr>
          <p:nvPr/>
        </p:nvCxnSpPr>
        <p:spPr bwMode="auto">
          <a:xfrm flipH="1" flipV="1">
            <a:off x="2503488" y="2760016"/>
            <a:ext cx="1306513" cy="18256"/>
          </a:xfrm>
          <a:prstGeom prst="straightConnector1">
            <a:avLst/>
          </a:prstGeom>
          <a:noFill/>
          <a:ln w="19050">
            <a:solidFill>
              <a:srgbClr val="4F6228"/>
            </a:solidFill>
            <a:round/>
            <a:headEnd type="arrow" w="med" len="med"/>
            <a:tailEnd/>
          </a:ln>
          <a:extLst>
            <a:ext uri="{909E8E84-426E-40dd-AFC4-6F175D3DCCD1}">
              <a14:hiddenFill xmlns:a14="http://schemas.microsoft.com/office/drawing/2010/main" xmlns="">
                <a:noFill/>
              </a14:hiddenFill>
            </a:ext>
          </a:extLst>
        </p:spPr>
      </p:cxnSp>
      <p:sp>
        <p:nvSpPr>
          <p:cNvPr id="91" name="TextBox 2"/>
          <p:cNvSpPr txBox="1">
            <a:spLocks noChangeArrowheads="1"/>
          </p:cNvSpPr>
          <p:nvPr/>
        </p:nvSpPr>
        <p:spPr bwMode="auto">
          <a:xfrm>
            <a:off x="2514600" y="2362200"/>
            <a:ext cx="129540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accent2"/>
                </a:solidFill>
                <a:latin typeface="Verdana" charset="0"/>
                <a:ea typeface="MS PGothic" charset="0"/>
                <a:cs typeface="MS PGothic" charset="0"/>
              </a:defRPr>
            </a:lvl1pPr>
            <a:lvl2pPr marL="742950" indent="-285750" eaLnBrk="0" hangingPunct="0">
              <a:defRPr sz="2400">
                <a:solidFill>
                  <a:schemeClr val="accent2"/>
                </a:solidFill>
                <a:latin typeface="Verdana" charset="0"/>
                <a:ea typeface="MS PGothic" charset="0"/>
                <a:cs typeface="MS PGothic" charset="0"/>
              </a:defRPr>
            </a:lvl2pPr>
            <a:lvl3pPr marL="1143000" indent="-228600" eaLnBrk="0" hangingPunct="0">
              <a:defRPr sz="2400">
                <a:solidFill>
                  <a:schemeClr val="accent2"/>
                </a:solidFill>
                <a:latin typeface="Verdana" charset="0"/>
                <a:ea typeface="MS PGothic" charset="0"/>
                <a:cs typeface="MS PGothic" charset="0"/>
              </a:defRPr>
            </a:lvl3pPr>
            <a:lvl4pPr marL="1600200" indent="-228600" eaLnBrk="0" hangingPunct="0">
              <a:defRPr sz="2400">
                <a:solidFill>
                  <a:schemeClr val="accent2"/>
                </a:solidFill>
                <a:latin typeface="Verdana" charset="0"/>
                <a:ea typeface="MS PGothic" charset="0"/>
                <a:cs typeface="MS PGothic" charset="0"/>
              </a:defRPr>
            </a:lvl4pPr>
            <a:lvl5pPr marL="2057400" indent="-228600" eaLnBrk="0" hangingPunct="0">
              <a:defRPr sz="2400">
                <a:solidFill>
                  <a:schemeClr val="accent2"/>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accent2"/>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accent2"/>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accent2"/>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accent2"/>
                </a:solidFill>
                <a:latin typeface="Verdana" charset="0"/>
                <a:ea typeface="MS PGothic" charset="0"/>
                <a:cs typeface="MS PGothic" charset="0"/>
              </a:defRPr>
            </a:lvl9pPr>
          </a:lstStyle>
          <a:p>
            <a:pPr eaLnBrk="1" hangingPunct="1"/>
            <a:r>
              <a:rPr lang="en-US" sz="1000" b="1" dirty="0">
                <a:solidFill>
                  <a:schemeClr val="tx1"/>
                </a:solidFill>
              </a:rPr>
              <a:t>Recommended / Reference</a:t>
            </a:r>
          </a:p>
        </p:txBody>
      </p:sp>
      <p:sp>
        <p:nvSpPr>
          <p:cNvPr id="28" name="Explosion 2 27"/>
          <p:cNvSpPr/>
          <p:nvPr/>
        </p:nvSpPr>
        <p:spPr>
          <a:xfrm>
            <a:off x="6477000" y="755218"/>
            <a:ext cx="2667000" cy="2421132"/>
          </a:xfrm>
          <a:prstGeom prst="irregularSeal2">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algn="ctr" fontAlgn="auto">
              <a:spcBef>
                <a:spcPts val="0"/>
              </a:spcBef>
              <a:spcAft>
                <a:spcPts val="0"/>
              </a:spcAft>
              <a:defRPr/>
            </a:pPr>
            <a:r>
              <a:rPr lang="en-US" sz="1600" b="1" dirty="0">
                <a:solidFill>
                  <a:schemeClr val="tx1"/>
                </a:solidFill>
                <a:latin typeface="Calibri"/>
              </a:rPr>
              <a:t>EO Data Stewardship </a:t>
            </a:r>
            <a:br>
              <a:rPr lang="en-US" sz="1600" b="1" dirty="0">
                <a:solidFill>
                  <a:schemeClr val="tx1"/>
                </a:solidFill>
                <a:latin typeface="Calibri"/>
              </a:rPr>
            </a:br>
            <a:r>
              <a:rPr lang="en-US" sz="1600" b="1" dirty="0">
                <a:solidFill>
                  <a:schemeClr val="tx1"/>
                </a:solidFill>
                <a:latin typeface="Calibri"/>
              </a:rPr>
              <a:t>Cooperative Framework</a:t>
            </a:r>
          </a:p>
        </p:txBody>
      </p:sp>
    </p:spTree>
    <p:extLst>
      <p:ext uri="{BB962C8B-B14F-4D97-AF65-F5344CB8AC3E}">
        <p14:creationId xmlns:p14="http://schemas.microsoft.com/office/powerpoint/2010/main" val="190932178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F2496A-49AF-4009-8C12-A9493E623278}"/>
              </a:ext>
            </a:extLst>
          </p:cNvPr>
          <p:cNvSpPr>
            <a:spLocks noGrp="1"/>
          </p:cNvSpPr>
          <p:nvPr>
            <p:ph sz="quarter" idx="10"/>
          </p:nvPr>
        </p:nvSpPr>
        <p:spPr>
          <a:xfrm>
            <a:off x="76200" y="1219200"/>
            <a:ext cx="8839200" cy="762000"/>
          </a:xfrm>
        </p:spPr>
        <p:txBody>
          <a:bodyPr/>
          <a:lstStyle/>
          <a:p>
            <a:pPr marL="0" indent="0" algn="just">
              <a:buNone/>
            </a:pPr>
            <a:r>
              <a:rPr lang="en-US" dirty="0"/>
              <a:t>The Preservation Guidelines support the “Detailed Definition” and “Implementation” steps of the Stewardship Reference Model. </a:t>
            </a:r>
          </a:p>
        </p:txBody>
      </p:sp>
      <p:sp>
        <p:nvSpPr>
          <p:cNvPr id="4" name="Content Placeholder 3">
            <a:extLst>
              <a:ext uri="{FF2B5EF4-FFF2-40B4-BE49-F238E27FC236}">
                <a16:creationId xmlns:a16="http://schemas.microsoft.com/office/drawing/2014/main" id="{FD03F274-6354-4CAE-A6C4-85CD16EE61E8}"/>
              </a:ext>
            </a:extLst>
          </p:cNvPr>
          <p:cNvSpPr>
            <a:spLocks noGrp="1"/>
          </p:cNvSpPr>
          <p:nvPr>
            <p:ph sz="quarter" idx="11"/>
          </p:nvPr>
        </p:nvSpPr>
        <p:spPr>
          <a:xfrm>
            <a:off x="2057400" y="304800"/>
            <a:ext cx="5791200" cy="533400"/>
          </a:xfrm>
        </p:spPr>
        <p:txBody>
          <a:bodyPr/>
          <a:lstStyle/>
          <a:p>
            <a:r>
              <a:rPr lang="en-US" b="1" dirty="0">
                <a:ea typeface="ＭＳ Ｐゴシック" charset="0"/>
                <a:cs typeface="Arial Bold" panose="020B0704020202020204" pitchFamily="34" charset="0"/>
              </a:rPr>
              <a:t>EO Data Preservation Guidelines BP</a:t>
            </a:r>
          </a:p>
        </p:txBody>
      </p:sp>
      <p:graphicFrame>
        <p:nvGraphicFramePr>
          <p:cNvPr id="5" name="Object 4">
            <a:extLst>
              <a:ext uri="{FF2B5EF4-FFF2-40B4-BE49-F238E27FC236}">
                <a16:creationId xmlns:a16="http://schemas.microsoft.com/office/drawing/2014/main" id="{3F1B85C2-C9E1-427F-A8EA-1CA099E05E8D}"/>
              </a:ext>
            </a:extLst>
          </p:cNvPr>
          <p:cNvGraphicFramePr>
            <a:graphicFrameLocks noChangeAspect="1"/>
          </p:cNvGraphicFramePr>
          <p:nvPr>
            <p:extLst>
              <p:ext uri="{D42A27DB-BD31-4B8C-83A1-F6EECF244321}">
                <p14:modId xmlns:p14="http://schemas.microsoft.com/office/powerpoint/2010/main" val="21461295"/>
              </p:ext>
            </p:extLst>
          </p:nvPr>
        </p:nvGraphicFramePr>
        <p:xfrm>
          <a:off x="2057400" y="5163364"/>
          <a:ext cx="6403416" cy="1602521"/>
        </p:xfrm>
        <a:graphic>
          <a:graphicData uri="http://schemas.openxmlformats.org/presentationml/2006/ole">
            <mc:AlternateContent xmlns:mc="http://schemas.openxmlformats.org/markup-compatibility/2006">
              <mc:Choice xmlns:v="urn:schemas-microsoft-com:vml" Requires="v">
                <p:oleObj name="Bitmap Image" r:id="rId2" imgW="9553680" imgH="2390760" progId="Paint.Picture">
                  <p:embed/>
                </p:oleObj>
              </mc:Choice>
              <mc:Fallback>
                <p:oleObj name="Bitmap Image" r:id="rId2" imgW="9553680" imgH="2390760" progId="Paint.Picture">
                  <p:embed/>
                  <p:pic>
                    <p:nvPicPr>
                      <p:cNvPr id="5" name="Object 4">
                        <a:extLst>
                          <a:ext uri="{FF2B5EF4-FFF2-40B4-BE49-F238E27FC236}">
                            <a16:creationId xmlns:a16="http://schemas.microsoft.com/office/drawing/2014/main" id="{3F1B85C2-C9E1-427F-A8EA-1CA099E05E8D}"/>
                          </a:ext>
                        </a:extLst>
                      </p:cNvPr>
                      <p:cNvPicPr/>
                      <p:nvPr/>
                    </p:nvPicPr>
                    <p:blipFill>
                      <a:blip r:embed="rId3"/>
                      <a:stretch>
                        <a:fillRect/>
                      </a:stretch>
                    </p:blipFill>
                    <p:spPr>
                      <a:xfrm>
                        <a:off x="2057400" y="5163364"/>
                        <a:ext cx="6403416" cy="1602521"/>
                      </a:xfrm>
                      <a:prstGeom prst="rect">
                        <a:avLst/>
                      </a:prstGeom>
                    </p:spPr>
                  </p:pic>
                </p:oleObj>
              </mc:Fallback>
            </mc:AlternateContent>
          </a:graphicData>
        </a:graphic>
      </p:graphicFrame>
      <p:sp>
        <p:nvSpPr>
          <p:cNvPr id="6" name="Rectangle 5">
            <a:extLst>
              <a:ext uri="{FF2B5EF4-FFF2-40B4-BE49-F238E27FC236}">
                <a16:creationId xmlns:a16="http://schemas.microsoft.com/office/drawing/2014/main" id="{FB774E78-D781-2B4A-B627-8F20861C1C46}"/>
              </a:ext>
            </a:extLst>
          </p:cNvPr>
          <p:cNvSpPr/>
          <p:nvPr/>
        </p:nvSpPr>
        <p:spPr>
          <a:xfrm>
            <a:off x="91658" y="1981200"/>
            <a:ext cx="8823742" cy="3139321"/>
          </a:xfrm>
          <a:prstGeom prst="rect">
            <a:avLst/>
          </a:prstGeom>
        </p:spPr>
        <p:txBody>
          <a:bodyPr wrap="square">
            <a:spAutoFit/>
          </a:bodyPr>
          <a:lstStyle/>
          <a:p>
            <a:pPr marL="0" indent="0" algn="just">
              <a:buNone/>
            </a:pPr>
            <a:r>
              <a:rPr lang="en-US" b="1" dirty="0"/>
              <a:t>CONTENT</a:t>
            </a:r>
            <a:r>
              <a:rPr lang="en-US" dirty="0"/>
              <a:t>: Eight main “themes” consisting of “guiding principles” and a set of “guidelines” that should be applied to guarantee the preservation, accessibility, and usability of EO space data in the long term. </a:t>
            </a:r>
          </a:p>
          <a:p>
            <a:pPr marL="457200" indent="-457200" algn="just">
              <a:buAutoNum type="arabicPeriod"/>
            </a:pPr>
            <a:r>
              <a:rPr lang="en-US" dirty="0"/>
              <a:t>Preserved data set content definition and appraisal </a:t>
            </a:r>
          </a:p>
          <a:p>
            <a:pPr marL="457200" indent="-457200" algn="just">
              <a:buAutoNum type="arabicPeriod"/>
            </a:pPr>
            <a:r>
              <a:rPr lang="en-US" dirty="0"/>
              <a:t>Archive operations and organization </a:t>
            </a:r>
          </a:p>
          <a:p>
            <a:pPr marL="457200" indent="-457200" algn="just">
              <a:buAutoNum type="arabicPeriod"/>
            </a:pPr>
            <a:r>
              <a:rPr lang="en-US" dirty="0"/>
              <a:t>Archive security </a:t>
            </a:r>
          </a:p>
          <a:p>
            <a:pPr marL="457200" indent="-457200" algn="just">
              <a:buAutoNum type="arabicPeriod"/>
            </a:pPr>
            <a:r>
              <a:rPr lang="en-US" dirty="0"/>
              <a:t>Data ingestion </a:t>
            </a:r>
          </a:p>
          <a:p>
            <a:pPr marL="457200" indent="-457200" algn="just">
              <a:buAutoNum type="arabicPeriod"/>
            </a:pPr>
            <a:r>
              <a:rPr lang="en-US" dirty="0"/>
              <a:t>Archive maintenance </a:t>
            </a:r>
          </a:p>
          <a:p>
            <a:pPr marL="457200" indent="-457200" algn="just">
              <a:buAutoNum type="arabicPeriod"/>
            </a:pPr>
            <a:r>
              <a:rPr lang="en-US" dirty="0"/>
              <a:t>Data access and interoperability </a:t>
            </a:r>
          </a:p>
          <a:p>
            <a:pPr marL="457200" indent="-457200" algn="just">
              <a:buAutoNum type="arabicPeriod"/>
            </a:pPr>
            <a:r>
              <a:rPr lang="en-US" dirty="0"/>
              <a:t>Data exploitation and re-processing </a:t>
            </a:r>
          </a:p>
          <a:p>
            <a:pPr marL="457200" indent="-457200" algn="just">
              <a:buAutoNum type="arabicPeriod"/>
            </a:pPr>
            <a:r>
              <a:rPr lang="en-US" dirty="0"/>
              <a:t>Data purge prevention</a:t>
            </a:r>
          </a:p>
        </p:txBody>
      </p:sp>
    </p:spTree>
    <p:extLst>
      <p:ext uri="{BB962C8B-B14F-4D97-AF65-F5344CB8AC3E}">
        <p14:creationId xmlns:p14="http://schemas.microsoft.com/office/powerpoint/2010/main" val="4130288514"/>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C9D83F-19FA-4497-A1F9-5A34428833D1}"/>
              </a:ext>
            </a:extLst>
          </p:cNvPr>
          <p:cNvSpPr>
            <a:spLocks noGrp="1"/>
          </p:cNvSpPr>
          <p:nvPr>
            <p:ph sz="quarter" idx="10"/>
          </p:nvPr>
        </p:nvSpPr>
        <p:spPr>
          <a:xfrm>
            <a:off x="174449" y="1600200"/>
            <a:ext cx="4191000" cy="4724400"/>
          </a:xfrm>
        </p:spPr>
        <p:txBody>
          <a:bodyPr/>
          <a:lstStyle/>
          <a:p>
            <a:pPr marL="0" indent="0" algn="just">
              <a:buNone/>
            </a:pPr>
            <a:r>
              <a:rPr lang="en-US" dirty="0"/>
              <a:t>CEOS has established a "Purge Alert Procedure" to help to ensure the long-term preservation of valuable Earth observation data. </a:t>
            </a:r>
          </a:p>
          <a:p>
            <a:pPr marL="0" indent="0" algn="just">
              <a:buNone/>
            </a:pPr>
            <a:endParaRPr lang="en-US" dirty="0"/>
          </a:p>
          <a:p>
            <a:pPr marL="0" indent="0" algn="just">
              <a:buNone/>
            </a:pPr>
            <a:r>
              <a:rPr lang="en-US" dirty="0"/>
              <a:t>This procedure enables data archive managers to:</a:t>
            </a:r>
          </a:p>
          <a:p>
            <a:pPr marL="457200" indent="-457200" algn="just">
              <a:buAutoNum type="arabicPeriod"/>
            </a:pPr>
            <a:r>
              <a:rPr lang="en-US" dirty="0"/>
              <a:t>Alert other CEOS organizations about EO data scheduled to be purged;</a:t>
            </a:r>
          </a:p>
          <a:p>
            <a:pPr marL="457200" indent="-457200" algn="just">
              <a:buAutoNum type="arabicPeriod"/>
            </a:pPr>
            <a:r>
              <a:rPr lang="en-US" dirty="0"/>
              <a:t>Support transfer of responsibility to other interested organizations or archive centers.</a:t>
            </a:r>
          </a:p>
          <a:p>
            <a:pPr marL="0" indent="0" algn="just">
              <a:buNone/>
            </a:pPr>
            <a:endParaRPr lang="en-US" dirty="0"/>
          </a:p>
        </p:txBody>
      </p:sp>
      <p:sp>
        <p:nvSpPr>
          <p:cNvPr id="4" name="Content Placeholder 3">
            <a:extLst>
              <a:ext uri="{FF2B5EF4-FFF2-40B4-BE49-F238E27FC236}">
                <a16:creationId xmlns:a16="http://schemas.microsoft.com/office/drawing/2014/main" id="{E41DB9DD-ACB8-4E9E-A3E8-7834FD4C360F}"/>
              </a:ext>
            </a:extLst>
          </p:cNvPr>
          <p:cNvSpPr>
            <a:spLocks noGrp="1"/>
          </p:cNvSpPr>
          <p:nvPr>
            <p:ph sz="quarter" idx="11"/>
          </p:nvPr>
        </p:nvSpPr>
        <p:spPr/>
        <p:txBody>
          <a:bodyPr/>
          <a:lstStyle/>
          <a:p>
            <a:r>
              <a:rPr lang="en-US" b="1" dirty="0">
                <a:ea typeface="ＭＳ Ｐゴシック" charset="0"/>
                <a:cs typeface="Arial Bold" panose="020B0704020202020204" pitchFamily="34" charset="0"/>
              </a:rPr>
              <a:t>Purge Alert Service White Paper</a:t>
            </a:r>
          </a:p>
        </p:txBody>
      </p:sp>
      <p:graphicFrame>
        <p:nvGraphicFramePr>
          <p:cNvPr id="5" name="Object 4">
            <a:extLst>
              <a:ext uri="{FF2B5EF4-FFF2-40B4-BE49-F238E27FC236}">
                <a16:creationId xmlns:a16="http://schemas.microsoft.com/office/drawing/2014/main" id="{C6D9E50B-0CA1-4F30-A76C-4218404654A1}"/>
              </a:ext>
            </a:extLst>
          </p:cNvPr>
          <p:cNvGraphicFramePr>
            <a:graphicFrameLocks noChangeAspect="1"/>
          </p:cNvGraphicFramePr>
          <p:nvPr>
            <p:extLst>
              <p:ext uri="{D42A27DB-BD31-4B8C-83A1-F6EECF244321}">
                <p14:modId xmlns:p14="http://schemas.microsoft.com/office/powerpoint/2010/main" val="1567402754"/>
              </p:ext>
            </p:extLst>
          </p:nvPr>
        </p:nvGraphicFramePr>
        <p:xfrm>
          <a:off x="4719814" y="2133600"/>
          <a:ext cx="4249737" cy="4064000"/>
        </p:xfrm>
        <a:graphic>
          <a:graphicData uri="http://schemas.openxmlformats.org/presentationml/2006/ole">
            <mc:AlternateContent xmlns:mc="http://schemas.openxmlformats.org/markup-compatibility/2006">
              <mc:Choice xmlns:v="urn:schemas-microsoft-com:vml" Requires="v">
                <p:oleObj name="Bitmap Image" r:id="rId2" imgW="7210440" imgH="6896160" progId="Paint.Picture">
                  <p:embed/>
                </p:oleObj>
              </mc:Choice>
              <mc:Fallback>
                <p:oleObj name="Bitmap Image" r:id="rId2" imgW="7210440" imgH="6896160" progId="Paint.Picture">
                  <p:embed/>
                  <p:pic>
                    <p:nvPicPr>
                      <p:cNvPr id="5" name="Object 4">
                        <a:extLst>
                          <a:ext uri="{FF2B5EF4-FFF2-40B4-BE49-F238E27FC236}">
                            <a16:creationId xmlns:a16="http://schemas.microsoft.com/office/drawing/2014/main" id="{C6D9E50B-0CA1-4F30-A76C-4218404654A1}"/>
                          </a:ext>
                        </a:extLst>
                      </p:cNvPr>
                      <p:cNvPicPr/>
                      <p:nvPr/>
                    </p:nvPicPr>
                    <p:blipFill>
                      <a:blip r:embed="rId3"/>
                      <a:stretch>
                        <a:fillRect/>
                      </a:stretch>
                    </p:blipFill>
                    <p:spPr>
                      <a:xfrm>
                        <a:off x="4719814" y="2133600"/>
                        <a:ext cx="4249737" cy="4064000"/>
                      </a:xfrm>
                      <a:prstGeom prst="rect">
                        <a:avLst/>
                      </a:prstGeom>
                    </p:spPr>
                  </p:pic>
                </p:oleObj>
              </mc:Fallback>
            </mc:AlternateContent>
          </a:graphicData>
        </a:graphic>
      </p:graphicFrame>
    </p:spTree>
    <p:extLst>
      <p:ext uri="{BB962C8B-B14F-4D97-AF65-F5344CB8AC3E}">
        <p14:creationId xmlns:p14="http://schemas.microsoft.com/office/powerpoint/2010/main" val="3645525781"/>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78B163B6-507E-8640-AEF5-099E562E0219}"/>
              </a:ext>
            </a:extLst>
          </p:cNvPr>
          <p:cNvSpPr>
            <a:spLocks noGrp="1"/>
          </p:cNvSpPr>
          <p:nvPr>
            <p:ph sz="quarter" idx="11"/>
          </p:nvPr>
        </p:nvSpPr>
        <p:spPr>
          <a:xfrm>
            <a:off x="2057399" y="381000"/>
            <a:ext cx="4953000" cy="533400"/>
          </a:xfrm>
        </p:spPr>
        <p:txBody>
          <a:bodyPr/>
          <a:lstStyle/>
          <a:p>
            <a:pPr algn="ctr"/>
            <a:r>
              <a:rPr lang="en-US" b="1" dirty="0"/>
              <a:t>… not only Best Practices</a:t>
            </a:r>
          </a:p>
        </p:txBody>
      </p:sp>
      <p:sp>
        <p:nvSpPr>
          <p:cNvPr id="7" name="Content Placeholder 4">
            <a:extLst>
              <a:ext uri="{FF2B5EF4-FFF2-40B4-BE49-F238E27FC236}">
                <a16:creationId xmlns:a16="http://schemas.microsoft.com/office/drawing/2014/main" id="{AAA0CCAE-6742-4D96-845D-7273EC12FDCA}"/>
              </a:ext>
            </a:extLst>
          </p:cNvPr>
          <p:cNvSpPr>
            <a:spLocks noGrp="1"/>
          </p:cNvSpPr>
          <p:nvPr>
            <p:ph sz="quarter" idx="10"/>
          </p:nvPr>
        </p:nvSpPr>
        <p:spPr>
          <a:xfrm>
            <a:off x="175702" y="1218083"/>
            <a:ext cx="8739698" cy="4496917"/>
          </a:xfrm>
        </p:spPr>
        <p:txBody>
          <a:bodyPr/>
          <a:lstStyle/>
          <a:p>
            <a:pPr marL="0" indent="0" algn="just">
              <a:buNone/>
            </a:pPr>
            <a:r>
              <a:rPr lang="en-US" sz="2400" dirty="0"/>
              <a:t>DSIG organizes technical sessions on various topics like:</a:t>
            </a:r>
            <a:endParaRPr lang="en-US" sz="1100" dirty="0"/>
          </a:p>
          <a:p>
            <a:pPr algn="just" rtl="0"/>
            <a:r>
              <a:rPr lang="en-US" sz="2400" b="1" dirty="0"/>
              <a:t>Archive Holdings and Technology: </a:t>
            </a:r>
            <a:r>
              <a:rPr lang="en-US" sz="1600" dirty="0">
                <a:solidFill>
                  <a:srgbClr val="000000">
                    <a:lumMod val="75000"/>
                    <a:lumOff val="25000"/>
                  </a:srgbClr>
                </a:solidFill>
              </a:rPr>
              <a:t>archived data volume at CEOS space agencies is growing exponentially. At the same time archiving technology is changing very rapidly. Objective of the session is to present the status of CEOS agencies archives in terms of content, technology and future evolutions/trends.</a:t>
            </a:r>
            <a:endParaRPr lang="en-US" sz="2400" dirty="0">
              <a:solidFill>
                <a:srgbClr val="000000">
                  <a:lumMod val="75000"/>
                  <a:lumOff val="25000"/>
                </a:srgbClr>
              </a:solidFill>
            </a:endParaRPr>
          </a:p>
          <a:p>
            <a:pPr algn="just" rtl="0"/>
            <a:r>
              <a:rPr lang="en-US" sz="2400" b="1" dirty="0"/>
              <a:t>Data Provenance: </a:t>
            </a:r>
            <a:r>
              <a:rPr lang="en-US" sz="1600" dirty="0">
                <a:solidFill>
                  <a:srgbClr val="000000">
                    <a:lumMod val="75000"/>
                    <a:lumOff val="25000"/>
                  </a:srgbClr>
                </a:solidFill>
              </a:rPr>
              <a:t>ensure that the content of the archived data and associated information remains unchanged and, if changes are made, that these are documented, preserved and made available as well (provenance information).</a:t>
            </a:r>
          </a:p>
          <a:p>
            <a:pPr algn="just">
              <a:spcBef>
                <a:spcPts val="1200"/>
              </a:spcBef>
              <a:spcAft>
                <a:spcPts val="600"/>
              </a:spcAft>
            </a:pPr>
            <a:r>
              <a:rPr lang="en-US" sz="2400" b="1" dirty="0"/>
              <a:t>Heritage Data Recovery: </a:t>
            </a:r>
            <a:r>
              <a:rPr lang="en-GB" sz="1600" dirty="0">
                <a:solidFill>
                  <a:srgbClr val="000000">
                    <a:lumMod val="75000"/>
                    <a:lumOff val="25000"/>
                  </a:srgbClr>
                </a:solidFill>
              </a:rPr>
              <a:t>climate related applications are requiring more and more to extend critical long-term science observations back in time through recovery and use of heritage (historical) datasets. Objective of the session is to identify historical/heritage datasets currently not accessible to users </a:t>
            </a:r>
            <a:r>
              <a:rPr lang="en-US" sz="1600" dirty="0">
                <a:solidFill>
                  <a:srgbClr val="000000">
                    <a:lumMod val="75000"/>
                    <a:lumOff val="25000"/>
                  </a:srgbClr>
                </a:solidFill>
              </a:rPr>
              <a:t>(e.g. because on old media, not kept online, etc.)</a:t>
            </a:r>
            <a:r>
              <a:rPr lang="en-GB" sz="1600" dirty="0">
                <a:solidFill>
                  <a:srgbClr val="000000">
                    <a:lumMod val="75000"/>
                    <a:lumOff val="25000"/>
                  </a:srgbClr>
                </a:solidFill>
              </a:rPr>
              <a:t> and trigger potential joint recovery actions. </a:t>
            </a:r>
          </a:p>
          <a:p>
            <a:pPr algn="just">
              <a:spcBef>
                <a:spcPts val="1200"/>
              </a:spcBef>
              <a:spcAft>
                <a:spcPts val="600"/>
              </a:spcAft>
            </a:pPr>
            <a:r>
              <a:rPr lang="en-GB" sz="2400" b="1" dirty="0"/>
              <a:t>… and more</a:t>
            </a:r>
            <a:endParaRPr lang="en-US" sz="2400" b="1" dirty="0"/>
          </a:p>
          <a:p>
            <a:pPr marL="0" indent="0" algn="ctr">
              <a:spcBef>
                <a:spcPts val="600"/>
              </a:spcBef>
              <a:spcAft>
                <a:spcPts val="600"/>
              </a:spcAft>
              <a:buNone/>
            </a:pPr>
            <a:r>
              <a:rPr lang="en-US" b="1" dirty="0"/>
              <a:t>Contacts : </a:t>
            </a:r>
            <a:r>
              <a:rPr lang="en-US" dirty="0">
                <a:hlinkClick r:id="rId3"/>
              </a:rPr>
              <a:t>Mirko.Albani@esa.int</a:t>
            </a:r>
            <a:r>
              <a:rPr lang="en-US" dirty="0"/>
              <a:t> &amp; </a:t>
            </a:r>
            <a:r>
              <a:rPr lang="en-US" dirty="0">
                <a:hlinkClick r:id="rId4"/>
              </a:rPr>
              <a:t>i.maggio@rheagroup.com</a:t>
            </a:r>
            <a:endParaRPr lang="en-US" dirty="0"/>
          </a:p>
        </p:txBody>
      </p:sp>
      <p:sp>
        <p:nvSpPr>
          <p:cNvPr id="5" name="Rectangle 4">
            <a:extLst>
              <a:ext uri="{FF2B5EF4-FFF2-40B4-BE49-F238E27FC236}">
                <a16:creationId xmlns:a16="http://schemas.microsoft.com/office/drawing/2014/main" id="{AEC792A6-78A2-FE42-AABA-B5C018534ED9}"/>
              </a:ext>
            </a:extLst>
          </p:cNvPr>
          <p:cNvSpPr/>
          <p:nvPr/>
        </p:nvSpPr>
        <p:spPr>
          <a:xfrm>
            <a:off x="457200" y="6324600"/>
            <a:ext cx="8411593" cy="461665"/>
          </a:xfrm>
          <a:prstGeom prst="rect">
            <a:avLst/>
          </a:prstGeom>
        </p:spPr>
        <p:txBody>
          <a:bodyPr wrap="square">
            <a:spAutoFit/>
          </a:bodyPr>
          <a:lstStyle/>
          <a:p>
            <a:r>
              <a:rPr lang="en-US" sz="2400" dirty="0">
                <a:hlinkClick r:id="rId5"/>
              </a:rPr>
              <a:t>https://ceos.org/ourwork/workinggroups/wgiss/preservation/</a:t>
            </a:r>
            <a:endParaRPr lang="en-US" sz="2400" dirty="0"/>
          </a:p>
        </p:txBody>
      </p:sp>
    </p:spTree>
    <p:extLst>
      <p:ext uri="{BB962C8B-B14F-4D97-AF65-F5344CB8AC3E}">
        <p14:creationId xmlns:p14="http://schemas.microsoft.com/office/powerpoint/2010/main" val="2884686158"/>
      </p:ext>
    </p:extLst>
  </p:cSld>
  <p:clrMapOvr>
    <a:masterClrMapping/>
  </p:clrMapOvr>
  <p:transition spd="med"/>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26477</TotalTime>
  <Words>622</Words>
  <Application>Microsoft Macintosh PowerPoint</Application>
  <PresentationFormat>On-screen Show (4:3)</PresentationFormat>
  <Paragraphs>65</Paragraphs>
  <Slides>6</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6" baseType="lpstr">
      <vt:lpstr>Arial</vt:lpstr>
      <vt:lpstr>Arial Bold</vt:lpstr>
      <vt:lpstr>Avenir Roman</vt:lpstr>
      <vt:lpstr>Calibri</vt:lpstr>
      <vt:lpstr>Courier New</vt:lpstr>
      <vt:lpstr>Helvetica</vt:lpstr>
      <vt:lpstr>Verdana</vt:lpstr>
      <vt:lpstr>Wingdings</vt:lpstr>
      <vt:lpstr>Default</vt:lpstr>
      <vt:lpstr>Bitmap Image</vt:lpstr>
      <vt:lpstr>WGISS - Working Group on Information Systems and Services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Mirko Albani</cp:lastModifiedBy>
  <cp:revision>296</cp:revision>
  <cp:lastPrinted>2017-10-13T13:54:38Z</cp:lastPrinted>
  <dcterms:modified xsi:type="dcterms:W3CDTF">2022-10-04T01:18:58Z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976fa30-1907-4356-8241-62ea5e1c0256_Enabled">
    <vt:lpwstr>true</vt:lpwstr>
  </property>
  <property fmtid="{D5CDD505-2E9C-101B-9397-08002B2CF9AE}" pid="3" name="MSIP_Label_3976fa30-1907-4356-8241-62ea5e1c0256_SetDate">
    <vt:lpwstr>2022-04-26T14:33:05Z</vt:lpwstr>
  </property>
  <property fmtid="{D5CDD505-2E9C-101B-9397-08002B2CF9AE}" pid="4" name="MSIP_Label_3976fa30-1907-4356-8241-62ea5e1c0256_Method">
    <vt:lpwstr>Privileged</vt:lpwstr>
  </property>
  <property fmtid="{D5CDD505-2E9C-101B-9397-08002B2CF9AE}" pid="5" name="MSIP_Label_3976fa30-1907-4356-8241-62ea5e1c0256_Name">
    <vt:lpwstr>ESA UNCLASSIFIED – For ESA Official Use Only</vt:lpwstr>
  </property>
  <property fmtid="{D5CDD505-2E9C-101B-9397-08002B2CF9AE}" pid="6" name="MSIP_Label_3976fa30-1907-4356-8241-62ea5e1c0256_SiteId">
    <vt:lpwstr>9a5cacd0-2bef-4dd7-ac5c-7ebe1f54f495</vt:lpwstr>
  </property>
  <property fmtid="{D5CDD505-2E9C-101B-9397-08002B2CF9AE}" pid="7" name="MSIP_Label_3976fa30-1907-4356-8241-62ea5e1c0256_ActionId">
    <vt:lpwstr>0b824e97-325b-4516-9610-939faf3fffa2</vt:lpwstr>
  </property>
  <property fmtid="{D5CDD505-2E9C-101B-9397-08002B2CF9AE}" pid="8" name="MSIP_Label_3976fa30-1907-4356-8241-62ea5e1c0256_ContentBits">
    <vt:lpwstr>0</vt:lpwstr>
  </property>
</Properties>
</file>