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2"/>
  </p:notesMasterIdLst>
  <p:sldIdLst>
    <p:sldId id="256" r:id="rId2"/>
    <p:sldId id="265" r:id="rId3"/>
    <p:sldId id="266" r:id="rId4"/>
    <p:sldId id="267" r:id="rId5"/>
    <p:sldId id="268" r:id="rId6"/>
    <p:sldId id="269" r:id="rId7"/>
    <p:sldId id="270" r:id="rId8"/>
    <p:sldId id="271" r:id="rId9"/>
    <p:sldId id="272" r:id="rId10"/>
    <p:sldId id="257"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4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301750" y="2265730"/>
            <a:ext cx="8288157" cy="2756714"/>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5" name="Google Shape;15;p2"/>
          <p:cNvSpPr/>
          <p:nvPr/>
        </p:nvSpPr>
        <p:spPr>
          <a:xfrm flipH="1">
            <a:off x="5456394" y="1968439"/>
            <a:ext cx="6751471" cy="4901119"/>
          </a:xfrm>
          <a:custGeom>
            <a:avLst/>
            <a:gdLst/>
            <a:ahLst/>
            <a:cxnLst/>
            <a:rect l="l" t="t" r="r" b="b"/>
            <a:pathLst>
              <a:path w="6751471" h="4901119" extrusionOk="0">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dist="38100" dir="13500000" algn="b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3"/>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u="none" strike="noStrike" cap="none" dirty="0">
                <a:solidFill>
                  <a:schemeClr val="accent1"/>
                </a:solidFill>
                <a:latin typeface="Arial"/>
                <a:ea typeface="Arial"/>
                <a:cs typeface="Arial"/>
                <a:sym typeface="Arial"/>
              </a:rPr>
              <a:t>WGISS-54, 4-7 October 2022</a:t>
            </a:r>
            <a:endParaRPr dirty="0"/>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dirty="0"/>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Google Shape;32;p4"/>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33" name="Google Shape;33;p4"/>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34" name="Google Shape;34;p4"/>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35" name="Google Shape;35;p4"/>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6" name="Google Shape;36;p4"/>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7" name="Google Shape;37;p4"/>
          <p:cNvSpPr txBox="1">
            <a:spLocks noGrp="1"/>
          </p:cNvSpPr>
          <p:nvPr>
            <p:ph type="body" idx="1"/>
          </p:nvPr>
        </p:nvSpPr>
        <p:spPr>
          <a:xfrm>
            <a:off x="386632"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4"/>
          <p:cNvSpPr txBox="1">
            <a:spLocks noGrp="1"/>
          </p:cNvSpPr>
          <p:nvPr>
            <p:ph type="body" idx="2"/>
          </p:nvPr>
        </p:nvSpPr>
        <p:spPr>
          <a:xfrm>
            <a:off x="6296361"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9" name="Google Shape;39;p4"/>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0" name="Google Shape;40;p4"/>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4"/>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2"/>
        <p:cNvGrpSpPr/>
        <p:nvPr/>
      </p:nvGrpSpPr>
      <p:grpSpPr>
        <a:xfrm>
          <a:off x="0" y="0"/>
          <a:ext cx="0" cy="0"/>
          <a:chOff x="0" y="0"/>
          <a:chExt cx="0" cy="0"/>
        </a:xfrm>
      </p:grpSpPr>
      <p:sp>
        <p:nvSpPr>
          <p:cNvPr id="43" name="Google Shape;43;p5"/>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44" name="Google Shape;44;p5"/>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45" name="Google Shape;45;p5"/>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46" name="Google Shape;46;p5"/>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47" name="Google Shape;47;p5"/>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48" name="Google Shape;48;p5"/>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9" name="Google Shape;49;p5"/>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5"/>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51"/>
        <p:cNvGrpSpPr/>
        <p:nvPr/>
      </p:nvGrpSpPr>
      <p:grpSpPr>
        <a:xfrm>
          <a:off x="0" y="0"/>
          <a:ext cx="0" cy="0"/>
          <a:chOff x="0" y="0"/>
          <a:chExt cx="0" cy="0"/>
        </a:xfrm>
      </p:grpSpPr>
      <p:sp>
        <p:nvSpPr>
          <p:cNvPr id="52" name="Google Shape;52;p6"/>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53" name="Google Shape;53;p6"/>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54" name="Google Shape;54;p6"/>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5" name="Google Shape;55;p6"/>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6" name="Google Shape;56;p6"/>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7" name="Google Shape;57;p6"/>
          <p:cNvSpPr txBox="1">
            <a:spLocks noGrp="1"/>
          </p:cNvSpPr>
          <p:nvPr>
            <p:ph type="body" idx="1"/>
          </p:nvPr>
        </p:nvSpPr>
        <p:spPr>
          <a:xfrm>
            <a:off x="5180012" y="1373852"/>
            <a:ext cx="6172200" cy="469440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Noto Sans Symbols"/>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Google Shape;58;p6"/>
          <p:cNvSpPr txBox="1">
            <a:spLocks noGrp="1"/>
          </p:cNvSpPr>
          <p:nvPr>
            <p:ph type="body" idx="2"/>
          </p:nvPr>
        </p:nvSpPr>
        <p:spPr>
          <a:xfrm>
            <a:off x="839788" y="1373852"/>
            <a:ext cx="3932237" cy="463055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59" name="Google Shape;59;p6"/>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60" name="Google Shape;60;p6"/>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6"/>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7">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8">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176047" y="175938"/>
            <a:ext cx="6823843"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GB" sz="7200" dirty="0"/>
              <a:t>ISO TC 211 Liaison Report to CEOS WGISS</a:t>
            </a:r>
            <a:endParaRPr sz="7200" dirty="0"/>
          </a:p>
        </p:txBody>
      </p:sp>
      <p:sp>
        <p:nvSpPr>
          <p:cNvPr id="67" name="Google Shape;67;p7"/>
          <p:cNvSpPr/>
          <p:nvPr/>
        </p:nvSpPr>
        <p:spPr>
          <a:xfrm>
            <a:off x="7222284" y="4656220"/>
            <a:ext cx="4832943" cy="2201779"/>
          </a:xfrm>
          <a:prstGeom prst="rect">
            <a:avLst/>
          </a:prstGeom>
          <a:noFill/>
          <a:ln>
            <a:noFill/>
          </a:ln>
        </p:spPr>
        <p:txBody>
          <a:bodyPr spcFirstLastPara="1" wrap="square" lIns="0" tIns="0" rIns="0" bIns="0" anchor="t" anchorCtr="0">
            <a:noAutofit/>
          </a:bodyPr>
          <a:lstStyle/>
          <a:p>
            <a:pPr marL="0" marR="0" lvl="0" indent="0" algn="r" rtl="0">
              <a:lnSpc>
                <a:spcPct val="150000"/>
              </a:lnSpc>
              <a:spcBef>
                <a:spcPts val="0"/>
              </a:spcBef>
              <a:spcAft>
                <a:spcPts val="0"/>
              </a:spcAft>
              <a:buNone/>
            </a:pPr>
            <a:r>
              <a:rPr lang="en-GB" sz="1800" b="1" dirty="0">
                <a:solidFill>
                  <a:schemeClr val="accent1"/>
                </a:solidFill>
              </a:rPr>
              <a:t>Liping Di</a:t>
            </a:r>
          </a:p>
          <a:p>
            <a:pPr marL="0" marR="0" lvl="0" indent="0" algn="r" rtl="0">
              <a:lnSpc>
                <a:spcPct val="150000"/>
              </a:lnSpc>
              <a:spcBef>
                <a:spcPts val="0"/>
              </a:spcBef>
              <a:spcAft>
                <a:spcPts val="0"/>
              </a:spcAft>
              <a:buNone/>
            </a:pPr>
            <a:r>
              <a:rPr lang="en-GB" sz="1800" b="1" dirty="0">
                <a:solidFill>
                  <a:schemeClr val="accent1"/>
                </a:solidFill>
              </a:rPr>
              <a:t>ISO TC 211/George Mason University</a:t>
            </a:r>
            <a:endParaRPr sz="1800" dirty="0"/>
          </a:p>
          <a:p>
            <a:pPr marL="0" marR="0" lvl="0" indent="0" algn="r" rtl="0">
              <a:lnSpc>
                <a:spcPct val="150000"/>
              </a:lnSpc>
              <a:spcBef>
                <a:spcPts val="0"/>
              </a:spcBef>
              <a:spcAft>
                <a:spcPts val="0"/>
              </a:spcAft>
              <a:buNone/>
            </a:pPr>
            <a:r>
              <a:rPr lang="en-GB" sz="1800" b="1" i="0" u="none" strike="noStrike" cap="none" dirty="0">
                <a:solidFill>
                  <a:schemeClr val="accent1"/>
                </a:solidFill>
                <a:latin typeface="Arial"/>
                <a:ea typeface="Arial"/>
                <a:cs typeface="Arial"/>
                <a:sym typeface="Arial"/>
              </a:rPr>
              <a:t>Agenda ID: 2022.10.</a:t>
            </a:r>
            <a:r>
              <a:rPr lang="en-GB" sz="1800" b="1" dirty="0">
                <a:solidFill>
                  <a:schemeClr val="accent1"/>
                </a:solidFill>
              </a:rPr>
              <a:t>04</a:t>
            </a:r>
            <a:r>
              <a:rPr lang="en-GB" sz="1800" b="1" i="0" u="none" strike="noStrike" cap="none" dirty="0">
                <a:solidFill>
                  <a:schemeClr val="accent1"/>
                </a:solidFill>
                <a:latin typeface="Arial"/>
                <a:ea typeface="Arial"/>
                <a:cs typeface="Arial"/>
                <a:sym typeface="Arial"/>
              </a:rPr>
              <a:t>_10.40</a:t>
            </a:r>
            <a:endParaRPr sz="1800" dirty="0"/>
          </a:p>
          <a:p>
            <a:pPr marL="0" marR="0" lvl="0" indent="0" algn="r" rtl="0">
              <a:lnSpc>
                <a:spcPct val="150000"/>
              </a:lnSpc>
              <a:spcBef>
                <a:spcPts val="0"/>
              </a:spcBef>
              <a:spcAft>
                <a:spcPts val="0"/>
              </a:spcAft>
              <a:buNone/>
            </a:pPr>
            <a:r>
              <a:rPr lang="en-US" sz="1800" b="1" i="0" u="none" strike="noStrike" cap="none" dirty="0">
                <a:solidFill>
                  <a:schemeClr val="accent1"/>
                </a:solidFill>
                <a:latin typeface="Arial"/>
                <a:ea typeface="Arial"/>
                <a:cs typeface="Arial"/>
                <a:sym typeface="Arial"/>
              </a:rPr>
              <a:t>WGISS-54</a:t>
            </a:r>
            <a:endParaRPr sz="1800" b="1" i="0" u="none" strike="noStrike" cap="none" dirty="0">
              <a:solidFill>
                <a:schemeClr val="accent1"/>
              </a:solidFill>
              <a:latin typeface="Arial"/>
              <a:ea typeface="Arial"/>
              <a:cs typeface="Arial"/>
              <a:sym typeface="Arial"/>
            </a:endParaRPr>
          </a:p>
          <a:p>
            <a:pPr marL="0" marR="0" lvl="0" indent="0" algn="r" rtl="0">
              <a:lnSpc>
                <a:spcPct val="150000"/>
              </a:lnSpc>
              <a:spcBef>
                <a:spcPts val="0"/>
              </a:spcBef>
              <a:spcAft>
                <a:spcPts val="0"/>
              </a:spcAft>
              <a:buNone/>
            </a:pPr>
            <a:r>
              <a:rPr lang="en-US" sz="1800" b="1" i="0" u="none" strike="noStrike" cap="none" dirty="0">
                <a:solidFill>
                  <a:schemeClr val="accent1"/>
                </a:solidFill>
                <a:latin typeface="Arial"/>
                <a:ea typeface="Arial"/>
                <a:cs typeface="Arial"/>
                <a:sym typeface="Arial"/>
              </a:rPr>
              <a:t>Tokyo, Japan (JAXA)</a:t>
            </a:r>
            <a:endParaRPr sz="1800" b="1" i="0" u="none" strike="noStrike" cap="none" dirty="0">
              <a:solidFill>
                <a:schemeClr val="accent1"/>
              </a:solidFill>
              <a:latin typeface="Arial"/>
              <a:ea typeface="Arial"/>
              <a:cs typeface="Arial"/>
              <a:sym typeface="Arial"/>
            </a:endParaRPr>
          </a:p>
          <a:p>
            <a:pPr marL="0" marR="0" lvl="0" indent="0" algn="r" rtl="0">
              <a:lnSpc>
                <a:spcPct val="150000"/>
              </a:lnSpc>
              <a:spcBef>
                <a:spcPts val="0"/>
              </a:spcBef>
              <a:spcAft>
                <a:spcPts val="0"/>
              </a:spcAft>
              <a:buNone/>
            </a:pPr>
            <a:r>
              <a:rPr lang="en-GB" sz="1800" b="1" i="0" u="none" strike="noStrike" cap="none" dirty="0">
                <a:solidFill>
                  <a:schemeClr val="accent1"/>
                </a:solidFill>
                <a:latin typeface="Arial"/>
                <a:ea typeface="Arial"/>
                <a:cs typeface="Arial"/>
                <a:sym typeface="Arial"/>
              </a:rPr>
              <a:t>3-7 </a:t>
            </a:r>
            <a:r>
              <a:rPr lang="en-GB" sz="1800" b="1" dirty="0">
                <a:solidFill>
                  <a:schemeClr val="accent1"/>
                </a:solidFill>
              </a:rPr>
              <a:t>Octo</a:t>
            </a:r>
            <a:r>
              <a:rPr lang="en-GB" sz="1800" b="1" i="0" u="none" strike="noStrike" cap="none" dirty="0">
                <a:solidFill>
                  <a:schemeClr val="accent1"/>
                </a:solidFill>
                <a:latin typeface="Arial"/>
                <a:ea typeface="Arial"/>
                <a:cs typeface="Arial"/>
                <a:sym typeface="Arial"/>
              </a:rPr>
              <a:t>ber 2022</a:t>
            </a:r>
            <a:endParaRPr sz="1800" b="1" i="0" u="none" strike="noStrike" cap="none" dirty="0">
              <a:solidFill>
                <a:schemeClr val="accen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10</a:t>
            </a:fld>
            <a:endParaRPr sz="1400" b="1" dirty="0">
              <a:solidFill>
                <a:schemeClr val="accent1"/>
              </a:solidFill>
              <a:latin typeface="Arial"/>
              <a:ea typeface="Arial"/>
              <a:cs typeface="Arial"/>
              <a:sym typeface="Arial"/>
            </a:endParaRPr>
          </a:p>
        </p:txBody>
      </p:sp>
      <p:sp>
        <p:nvSpPr>
          <p:cNvPr id="73" name="Google Shape;73;p8"/>
          <p:cNvSpPr txBox="1"/>
          <p:nvPr/>
        </p:nvSpPr>
        <p:spPr>
          <a:xfrm>
            <a:off x="311105" y="1282815"/>
            <a:ext cx="11106150" cy="1246455"/>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chemeClr val="dk1"/>
              </a:buClr>
              <a:buSzPts val="1800"/>
              <a:buFont typeface="Noto Sans Symbols"/>
              <a:buChar char="❖"/>
            </a:pPr>
            <a:r>
              <a:rPr lang="en-GB" sz="1800" dirty="0">
                <a:solidFill>
                  <a:schemeClr val="dk1"/>
                </a:solidFill>
              </a:rPr>
              <a:t>Anything does CEOS WGISS want to report to ISO TC 211?</a:t>
            </a:r>
          </a:p>
          <a:p>
            <a:pPr marL="285750" lvl="2" indent="-285750">
              <a:lnSpc>
                <a:spcPct val="150000"/>
              </a:lnSpc>
              <a:buClr>
                <a:schemeClr val="dk1"/>
              </a:buClr>
              <a:buSzPts val="1800"/>
              <a:buFont typeface="Noto Sans Symbols"/>
              <a:buChar char="❖"/>
            </a:pPr>
            <a:r>
              <a:rPr lang="en-GB" sz="1800" dirty="0">
                <a:solidFill>
                  <a:schemeClr val="dk1"/>
                </a:solidFill>
              </a:rPr>
              <a:t>Please provide input to me before Nov 20, 2022</a:t>
            </a:r>
          </a:p>
          <a:p>
            <a:pPr marL="285750" marR="0" lvl="0" indent="-285750" algn="l" rtl="0">
              <a:lnSpc>
                <a:spcPct val="150000"/>
              </a:lnSpc>
              <a:spcBef>
                <a:spcPts val="0"/>
              </a:spcBef>
              <a:spcAft>
                <a:spcPts val="0"/>
              </a:spcAft>
              <a:buClr>
                <a:schemeClr val="dk1"/>
              </a:buClr>
              <a:buSzPts val="1800"/>
              <a:buFont typeface="Noto Sans Symbols"/>
              <a:buChar char="❖"/>
            </a:pPr>
            <a:endParaRPr dirty="0"/>
          </a:p>
        </p:txBody>
      </p:sp>
      <p:sp>
        <p:nvSpPr>
          <p:cNvPr id="74" name="Google Shape;74;p8"/>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sz="2800" i="0" u="none" strike="noStrike" dirty="0">
                <a:solidFill>
                  <a:schemeClr val="bg1"/>
                </a:solidFill>
                <a:effectLst/>
                <a:latin typeface="+mn-lt"/>
              </a:rPr>
              <a:t>ISO TC211 55th Plenary meeting, Stockholm, Sweden </a:t>
            </a:r>
            <a:br>
              <a:rPr lang="en-US" sz="2800" i="0" u="none" strike="noStrike" dirty="0">
                <a:solidFill>
                  <a:schemeClr val="bg1"/>
                </a:solidFill>
                <a:effectLst/>
                <a:latin typeface="+mn-lt"/>
              </a:rPr>
            </a:br>
            <a:r>
              <a:rPr lang="en-US" sz="2800" i="0" u="none" strike="noStrike" dirty="0">
                <a:solidFill>
                  <a:schemeClr val="bg1"/>
                </a:solidFill>
                <a:effectLst/>
                <a:latin typeface="+mn-lt"/>
              </a:rPr>
              <a:t>December 5-9, 2022</a:t>
            </a:r>
            <a:endParaRPr sz="2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4ED682F-88C7-FB5C-7F5B-33E01D346EEE}"/>
              </a:ext>
            </a:extLst>
          </p:cNvPr>
          <p:cNvSpPr>
            <a:spLocks noGrp="1"/>
          </p:cNvSpPr>
          <p:nvPr>
            <p:ph type="body" idx="1"/>
          </p:nvPr>
        </p:nvSpPr>
        <p:spPr>
          <a:xfrm>
            <a:off x="324233" y="1166649"/>
            <a:ext cx="11495400" cy="5054756"/>
          </a:xfrm>
        </p:spPr>
        <p:txBody>
          <a:bodyPr/>
          <a:lstStyle/>
          <a:p>
            <a:pPr marL="214313" marR="0" lvl="0" indent="-214313" algn="l" rtl="0">
              <a:lnSpc>
                <a:spcPct val="100000"/>
              </a:lnSpc>
              <a:spcBef>
                <a:spcPts val="0"/>
              </a:spcBef>
              <a:spcAft>
                <a:spcPts val="0"/>
              </a:spcAft>
              <a:buClr>
                <a:schemeClr val="dk1"/>
              </a:buClr>
              <a:buSzPts val="1600"/>
              <a:buFont typeface="Noto Sans Symbols"/>
              <a:buChar char="❖"/>
            </a:pPr>
            <a:r>
              <a:rPr lang="en-GB" sz="1600" dirty="0">
                <a:solidFill>
                  <a:schemeClr val="dk1"/>
                </a:solidFill>
              </a:rPr>
              <a:t>Status of ISO TC 211 Standard projects related to CEOS/WGISS</a:t>
            </a:r>
            <a:endParaRPr lang="en-GB" sz="2400" dirty="0"/>
          </a:p>
          <a:p>
            <a:pPr marL="671513" lvl="1" indent="-214313">
              <a:lnSpc>
                <a:spcPct val="100000"/>
              </a:lnSpc>
              <a:spcBef>
                <a:spcPts val="0"/>
              </a:spcBef>
              <a:buSzPts val="1600"/>
              <a:buFont typeface="Noto Sans Symbols"/>
              <a:buChar char="❖"/>
            </a:pPr>
            <a:r>
              <a:rPr lang="en-GB" sz="1200" u="none" strike="noStrike" cap="none" dirty="0">
                <a:solidFill>
                  <a:schemeClr val="dk1"/>
                </a:solidFill>
                <a:latin typeface="Arial"/>
                <a:ea typeface="Arial"/>
                <a:cs typeface="Arial"/>
                <a:sym typeface="Arial"/>
              </a:rPr>
              <a:t>ISO 19123-1 Geographic information — Schema for coverage geometry and functions — Part 1: Fundamentals</a:t>
            </a:r>
          </a:p>
          <a:p>
            <a:pPr marL="1128713" lvl="2" indent="-214313">
              <a:lnSpc>
                <a:spcPct val="100000"/>
              </a:lnSpc>
              <a:spcBef>
                <a:spcPts val="0"/>
              </a:spcBef>
              <a:buSzPts val="1600"/>
              <a:buFont typeface="Noto Sans Symbols"/>
              <a:buChar char="❖"/>
            </a:pPr>
            <a:r>
              <a:rPr lang="en-GB" sz="1200" dirty="0"/>
              <a:t>Passed Draft International Standard vote. Editing Committee Meeting was held in August 2022. Currently in Formal Draft International Standard (FDIS) Stage</a:t>
            </a:r>
            <a:endParaRPr lang="en-GB" sz="1200" u="none" strike="noStrike" cap="none" dirty="0">
              <a:solidFill>
                <a:schemeClr val="dk1"/>
              </a:solidFill>
              <a:latin typeface="Arial"/>
              <a:ea typeface="Arial"/>
              <a:cs typeface="Arial"/>
              <a:sym typeface="Arial"/>
            </a:endParaRPr>
          </a:p>
          <a:p>
            <a:pPr marL="671513" marR="0" lvl="1" indent="-214312" algn="l" rtl="0">
              <a:lnSpc>
                <a:spcPct val="100000"/>
              </a:lnSpc>
              <a:spcBef>
                <a:spcPts val="0"/>
              </a:spcBef>
              <a:spcAft>
                <a:spcPts val="0"/>
              </a:spcAft>
              <a:buClr>
                <a:schemeClr val="dk1"/>
              </a:buClr>
              <a:buSzPts val="1600"/>
              <a:buFont typeface="Noto Sans Symbols"/>
              <a:buChar char="❖"/>
            </a:pPr>
            <a:r>
              <a:rPr lang="en-GB" sz="1600" u="none" strike="noStrike" cap="none" dirty="0">
                <a:solidFill>
                  <a:schemeClr val="dk1"/>
                </a:solidFill>
                <a:latin typeface="Arial"/>
                <a:ea typeface="Arial"/>
                <a:cs typeface="Arial"/>
                <a:sym typeface="Arial"/>
              </a:rPr>
              <a:t>ISO 19124-1 Geographic information – Calibration and Validation of Remote Sensing Data and Derived Products – Part 1: Fundamentals</a:t>
            </a:r>
          </a:p>
          <a:p>
            <a:pPr marL="1128713" lvl="2" indent="-214312">
              <a:lnSpc>
                <a:spcPct val="100000"/>
              </a:lnSpc>
              <a:spcBef>
                <a:spcPts val="0"/>
              </a:spcBef>
              <a:buSzPts val="1600"/>
              <a:buFont typeface="Noto Sans Symbols"/>
              <a:buChar char="❖"/>
            </a:pPr>
            <a:r>
              <a:rPr lang="en-GB" sz="1200" dirty="0"/>
              <a:t>Passed the Draft Technical Specification (DTS) vote. Editing Committee meeting will be held in Oct 2022. Will be advanced to TS after editing</a:t>
            </a:r>
            <a:endParaRPr lang="en-GB" sz="1200" u="none" strike="noStrike" cap="none" dirty="0">
              <a:solidFill>
                <a:schemeClr val="dk1"/>
              </a:solidFill>
              <a:latin typeface="Arial"/>
              <a:ea typeface="Arial"/>
              <a:cs typeface="Arial"/>
              <a:sym typeface="Arial"/>
            </a:endParaRPr>
          </a:p>
          <a:p>
            <a:pPr marL="671513" lvl="1" indent="-214312">
              <a:lnSpc>
                <a:spcPct val="100000"/>
              </a:lnSpc>
              <a:buClr>
                <a:schemeClr val="dk1"/>
              </a:buClr>
              <a:buSzPts val="1600"/>
              <a:buFont typeface="Noto Sans Symbols"/>
              <a:buChar char="❖"/>
            </a:pPr>
            <a:r>
              <a:rPr lang="en-GB" sz="1600" dirty="0">
                <a:solidFill>
                  <a:schemeClr val="dk1"/>
                </a:solidFill>
              </a:rPr>
              <a:t>ISO 19159-4 ISO 19159-4 Geographic information — Calibration and validation of remote sensing imagery sensors — Part 4: Space-borne passive microwave radiometers</a:t>
            </a:r>
          </a:p>
          <a:p>
            <a:pPr marL="1128713" lvl="2" indent="-214312">
              <a:lnSpc>
                <a:spcPct val="100000"/>
              </a:lnSpc>
              <a:buSzPts val="1600"/>
              <a:buFont typeface="Noto Sans Symbols"/>
              <a:buChar char="❖"/>
            </a:pPr>
            <a:r>
              <a:rPr lang="en-GB" sz="1200" u="none" strike="noStrike" cap="none" dirty="0">
                <a:latin typeface="Arial"/>
                <a:ea typeface="Arial"/>
                <a:cs typeface="Arial"/>
                <a:sym typeface="Arial"/>
              </a:rPr>
              <a:t>At TS stage. To be published soon</a:t>
            </a:r>
          </a:p>
          <a:p>
            <a:pPr marL="214313" indent="-214312">
              <a:lnSpc>
                <a:spcPct val="100000"/>
              </a:lnSpc>
              <a:buSzPts val="1600"/>
            </a:pPr>
            <a:r>
              <a:rPr lang="en-GB" sz="2000" dirty="0"/>
              <a:t>Progress on CEOS</a:t>
            </a:r>
            <a:r>
              <a:rPr lang="en-GB" sz="2000" dirty="0">
                <a:solidFill>
                  <a:schemeClr val="dk1"/>
                </a:solidFill>
              </a:rPr>
              <a:t> Analysis Ready Data (ARD) standardization through a joint ISO-OGC effort</a:t>
            </a:r>
          </a:p>
          <a:p>
            <a:pPr marL="671513" lvl="1" indent="-214312">
              <a:lnSpc>
                <a:spcPct val="100000"/>
              </a:lnSpc>
              <a:buSzPts val="1600"/>
            </a:pPr>
            <a:r>
              <a:rPr lang="en-US" sz="1600" dirty="0"/>
              <a:t>Made progress on setting up an ISO-OGC joint effort</a:t>
            </a:r>
          </a:p>
          <a:p>
            <a:pPr marL="671513" lvl="1" indent="-214312">
              <a:lnSpc>
                <a:spcPct val="100000"/>
              </a:lnSpc>
              <a:buSzPts val="1600"/>
            </a:pPr>
            <a:r>
              <a:rPr lang="en-US" sz="1600" dirty="0"/>
              <a:t>CEOS ARD Oversight Group has committed to the joint effort.</a:t>
            </a:r>
          </a:p>
          <a:p>
            <a:pPr marL="671513" lvl="1" indent="-214312">
              <a:lnSpc>
                <a:spcPct val="100000"/>
              </a:lnSpc>
              <a:buSzPts val="1600"/>
            </a:pPr>
            <a:r>
              <a:rPr lang="en-US" sz="1600" dirty="0"/>
              <a:t>Lack of resources to support the work</a:t>
            </a:r>
          </a:p>
          <a:p>
            <a:pPr algn="l"/>
            <a:r>
              <a:rPr lang="en-US" sz="2000" dirty="0">
                <a:latin typeface="+mn-lt"/>
              </a:rPr>
              <a:t>ISO </a:t>
            </a:r>
            <a:r>
              <a:rPr lang="en-US" sz="2000" i="0" u="none" strike="noStrike" dirty="0">
                <a:solidFill>
                  <a:srgbClr val="333333"/>
                </a:solidFill>
                <a:effectLst/>
                <a:latin typeface="+mn-lt"/>
              </a:rPr>
              <a:t>ISO/TC 211 55th Plenary meeting, Stockholm, Sweden December 5th - December 9</a:t>
            </a:r>
            <a:r>
              <a:rPr lang="en-US" sz="2000" i="0" u="none" strike="noStrike" baseline="30000" dirty="0">
                <a:solidFill>
                  <a:srgbClr val="333333"/>
                </a:solidFill>
                <a:effectLst/>
                <a:latin typeface="+mn-lt"/>
              </a:rPr>
              <a:t>th</a:t>
            </a:r>
            <a:endParaRPr lang="en-US" sz="2000" i="0" u="none" strike="noStrike" dirty="0">
              <a:solidFill>
                <a:srgbClr val="333333"/>
              </a:solidFill>
              <a:effectLst/>
              <a:latin typeface="+mn-lt"/>
            </a:endParaRPr>
          </a:p>
          <a:p>
            <a:pPr lvl="1"/>
            <a:r>
              <a:rPr lang="en-US" sz="1600" dirty="0">
                <a:solidFill>
                  <a:srgbClr val="333333"/>
                </a:solidFill>
                <a:latin typeface="+mn-lt"/>
              </a:rPr>
              <a:t>Anything does CEOS WGISS want to report to ISO TC 211?</a:t>
            </a:r>
            <a:endParaRPr lang="en-US" sz="1600" i="0" u="none" strike="noStrike" dirty="0">
              <a:solidFill>
                <a:srgbClr val="333333"/>
              </a:solidFill>
              <a:effectLst/>
              <a:latin typeface="+mn-lt"/>
            </a:endParaRPr>
          </a:p>
        </p:txBody>
      </p:sp>
      <p:sp>
        <p:nvSpPr>
          <p:cNvPr id="3" name="Title 2">
            <a:extLst>
              <a:ext uri="{FF2B5EF4-FFF2-40B4-BE49-F238E27FC236}">
                <a16:creationId xmlns:a16="http://schemas.microsoft.com/office/drawing/2014/main" id="{AC702605-1BB5-1337-A5F7-917A78FF3A4C}"/>
              </a:ext>
            </a:extLst>
          </p:cNvPr>
          <p:cNvSpPr>
            <a:spLocks noGrp="1"/>
          </p:cNvSpPr>
          <p:nvPr>
            <p:ph type="title"/>
          </p:nvPr>
        </p:nvSpPr>
        <p:spPr/>
        <p:txBody>
          <a:bodyPr/>
          <a:lstStyle/>
          <a:p>
            <a:r>
              <a:rPr lang="en-US" dirty="0"/>
              <a:t>Executive Summary</a:t>
            </a:r>
          </a:p>
        </p:txBody>
      </p:sp>
    </p:spTree>
    <p:extLst>
      <p:ext uri="{BB962C8B-B14F-4D97-AF65-F5344CB8AC3E}">
        <p14:creationId xmlns:p14="http://schemas.microsoft.com/office/powerpoint/2010/main" val="1221740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A37A4E-0476-8BEA-3A1F-C6F4BB34FD95}"/>
              </a:ext>
            </a:extLst>
          </p:cNvPr>
          <p:cNvSpPr>
            <a:spLocks noGrp="1"/>
          </p:cNvSpPr>
          <p:nvPr>
            <p:ph type="body" idx="1"/>
          </p:nvPr>
        </p:nvSpPr>
        <p:spPr/>
        <p:txBody>
          <a:bodyPr/>
          <a:lstStyle/>
          <a:p>
            <a:r>
              <a:rPr lang="en-US" dirty="0"/>
              <a:t>Scope:</a:t>
            </a:r>
          </a:p>
          <a:p>
            <a:pPr lvl="1"/>
            <a:r>
              <a:rPr lang="en-GB" sz="2000" dirty="0">
                <a:effectLst/>
                <a:latin typeface="Cambria" panose="02040503050406030204" pitchFamily="18" charset="0"/>
                <a:ea typeface="Calibri" panose="020F0502020204030204" pitchFamily="34" charset="0"/>
                <a:cs typeface="Times New Roman" panose="02020603050405020304" pitchFamily="18" charset="0"/>
              </a:rPr>
              <a:t>This document defines a conceptual schema for coverages. </a:t>
            </a:r>
          </a:p>
          <a:p>
            <a:pPr lvl="1"/>
            <a:r>
              <a:rPr lang="en-GB" sz="1800" dirty="0">
                <a:effectLst/>
                <a:latin typeface="Cambria" panose="02040503050406030204" pitchFamily="18" charset="0"/>
                <a:ea typeface="Calibri" panose="020F0502020204030204" pitchFamily="34" charset="0"/>
                <a:cs typeface="Times New Roman" panose="02020603050405020304" pitchFamily="18" charset="0"/>
              </a:rPr>
              <a:t>A coverage is a mapping from a spatial, temporal or </a:t>
            </a:r>
            <a:r>
              <a:rPr lang="en-GB" sz="1800" dirty="0" err="1">
                <a:effectLst/>
                <a:latin typeface="Cambria" panose="02040503050406030204" pitchFamily="18" charset="0"/>
                <a:ea typeface="Calibri" panose="020F0502020204030204" pitchFamily="34" charset="0"/>
                <a:cs typeface="Times New Roman" panose="02020603050405020304" pitchFamily="18" charset="0"/>
              </a:rPr>
              <a:t>spatio</a:t>
            </a:r>
            <a:r>
              <a:rPr lang="en-GB" sz="1800" dirty="0">
                <a:effectLst/>
                <a:latin typeface="Cambria" panose="02040503050406030204" pitchFamily="18" charset="0"/>
                <a:ea typeface="Calibri" panose="020F0502020204030204" pitchFamily="34" charset="0"/>
                <a:cs typeface="Times New Roman" panose="02020603050405020304" pitchFamily="18" charset="0"/>
              </a:rPr>
              <a:t>-temporal domain to attribute values sharing the same type within the domain. </a:t>
            </a:r>
          </a:p>
          <a:p>
            <a:pPr lvl="2"/>
            <a:r>
              <a:rPr lang="en-GB" sz="1400" dirty="0">
                <a:effectLst/>
                <a:latin typeface="Cambria" panose="02040503050406030204" pitchFamily="18" charset="0"/>
                <a:ea typeface="Calibri" panose="020F0502020204030204" pitchFamily="34" charset="0"/>
                <a:cs typeface="Times New Roman" panose="02020603050405020304" pitchFamily="18" charset="0"/>
              </a:rPr>
              <a:t>A coverage domain consists of a collection of direct positions in a coordinate space that can be defined in terms of spatial and/or temporal dimensions. </a:t>
            </a:r>
          </a:p>
          <a:p>
            <a:pPr lvl="3"/>
            <a:r>
              <a:rPr lang="en-GB" sz="1200" dirty="0">
                <a:effectLst/>
                <a:latin typeface="Cambria" panose="02040503050406030204" pitchFamily="18" charset="0"/>
                <a:ea typeface="Calibri" panose="020F0502020204030204" pitchFamily="34" charset="0"/>
                <a:cs typeface="Times New Roman" panose="02020603050405020304" pitchFamily="18" charset="0"/>
              </a:rPr>
              <a:t>Examples of coverages include meshes/grids, triangulated irregular networks, point coverages and polygon coverages. </a:t>
            </a:r>
          </a:p>
          <a:p>
            <a:pPr lvl="1"/>
            <a:r>
              <a:rPr lang="en-GB" sz="1800" dirty="0">
                <a:effectLst/>
                <a:latin typeface="Cambria" panose="02040503050406030204" pitchFamily="18" charset="0"/>
                <a:ea typeface="Calibri" panose="020F0502020204030204" pitchFamily="34" charset="0"/>
                <a:cs typeface="Times New Roman" panose="02020603050405020304" pitchFamily="18" charset="0"/>
              </a:rPr>
              <a:t>Coverages are the prevailing data structures in a number of application areas, such as remote sensing, meteorology and mapping of depth, elevation, soil and vegetation. </a:t>
            </a:r>
          </a:p>
          <a:p>
            <a:pPr lvl="1"/>
            <a:r>
              <a:rPr lang="en-GB" sz="1800" dirty="0">
                <a:effectLst/>
                <a:latin typeface="Cambria" panose="02040503050406030204" pitchFamily="18" charset="0"/>
                <a:ea typeface="Calibri" panose="020F0502020204030204" pitchFamily="34" charset="0"/>
                <a:cs typeface="Times New Roman" panose="02020603050405020304" pitchFamily="18" charset="0"/>
              </a:rPr>
              <a:t>This document defines the relationship between the domain of a coverage and an associated attribute range. </a:t>
            </a:r>
          </a:p>
          <a:p>
            <a:pPr lvl="1"/>
            <a:r>
              <a:rPr lang="en-GB" sz="1800" dirty="0">
                <a:effectLst/>
                <a:latin typeface="Cambria" panose="02040503050406030204" pitchFamily="18" charset="0"/>
                <a:ea typeface="Calibri" panose="020F0502020204030204" pitchFamily="34" charset="0"/>
                <a:cs typeface="Times New Roman" panose="02020603050405020304" pitchFamily="18" charset="0"/>
              </a:rPr>
              <a:t>This document defines the characteristics of the domain; the characteristics of the attribute range are not defined in this document</a:t>
            </a:r>
            <a:endParaRPr lang="en-US" dirty="0"/>
          </a:p>
        </p:txBody>
      </p:sp>
      <p:sp>
        <p:nvSpPr>
          <p:cNvPr id="3" name="Title 2">
            <a:extLst>
              <a:ext uri="{FF2B5EF4-FFF2-40B4-BE49-F238E27FC236}">
                <a16:creationId xmlns:a16="http://schemas.microsoft.com/office/drawing/2014/main" id="{4DAC1D24-03AB-5C59-BBC4-FC0D9A1848B9}"/>
              </a:ext>
            </a:extLst>
          </p:cNvPr>
          <p:cNvSpPr>
            <a:spLocks noGrp="1"/>
          </p:cNvSpPr>
          <p:nvPr>
            <p:ph type="title"/>
          </p:nvPr>
        </p:nvSpPr>
        <p:spPr/>
        <p:txBody>
          <a:bodyPr/>
          <a:lstStyle/>
          <a:p>
            <a:r>
              <a:rPr lang="en-US" sz="2400" dirty="0">
                <a:solidFill>
                  <a:schemeClr val="bg1"/>
                </a:solidFill>
              </a:rPr>
              <a:t>ISO 19123-1 </a:t>
            </a:r>
            <a:r>
              <a:rPr lang="en-GB" sz="2400" u="none" strike="noStrike" cap="none" dirty="0">
                <a:solidFill>
                  <a:schemeClr val="bg1"/>
                </a:solidFill>
                <a:latin typeface="Arial"/>
                <a:ea typeface="Arial"/>
                <a:cs typeface="Arial"/>
                <a:sym typeface="Arial"/>
              </a:rPr>
              <a:t>Schema for coverage geometry and functions — Part 1: Fundamentals</a:t>
            </a:r>
            <a:endParaRPr lang="en-US" sz="2400" dirty="0">
              <a:solidFill>
                <a:schemeClr val="bg1"/>
              </a:solidFill>
            </a:endParaRPr>
          </a:p>
        </p:txBody>
      </p:sp>
    </p:spTree>
    <p:extLst>
      <p:ext uri="{BB962C8B-B14F-4D97-AF65-F5344CB8AC3E}">
        <p14:creationId xmlns:p14="http://schemas.microsoft.com/office/powerpoint/2010/main" val="5569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BAB74F9-C5F7-3BE2-1116-795294392066}"/>
              </a:ext>
            </a:extLst>
          </p:cNvPr>
          <p:cNvSpPr>
            <a:spLocks noGrp="1"/>
          </p:cNvSpPr>
          <p:nvPr>
            <p:ph type="body" idx="1"/>
          </p:nvPr>
        </p:nvSpPr>
        <p:spPr/>
        <p:txBody>
          <a:bodyPr/>
          <a:lstStyle/>
          <a:p>
            <a:r>
              <a:rPr lang="en-GB" sz="1800" b="1" dirty="0">
                <a:latin typeface="Cambria" panose="02040503050406030204" pitchFamily="18" charset="0"/>
                <a:cs typeface="Times New Roman" panose="02020603050405020304" pitchFamily="18" charset="0"/>
              </a:rPr>
              <a:t>DIS vote was completed in May 2022</a:t>
            </a:r>
          </a:p>
          <a:p>
            <a:pPr lvl="1"/>
            <a:r>
              <a:rPr lang="en-GB" sz="1400" b="1" dirty="0">
                <a:latin typeface="Cambria" panose="02040503050406030204" pitchFamily="18" charset="0"/>
                <a:cs typeface="Times New Roman" panose="02020603050405020304" pitchFamily="18" charset="0"/>
              </a:rPr>
              <a:t>DIS version was approved </a:t>
            </a:r>
          </a:p>
          <a:p>
            <a:pPr lvl="1"/>
            <a:r>
              <a:rPr lang="en-GB" sz="1400" b="1" dirty="0">
                <a:latin typeface="Cambria" panose="02040503050406030204" pitchFamily="18" charset="0"/>
                <a:cs typeface="Times New Roman" panose="02020603050405020304" pitchFamily="18" charset="0"/>
              </a:rPr>
              <a:t>239 comments received, majority of them from UK (Roger Lott)</a:t>
            </a:r>
          </a:p>
          <a:p>
            <a:pPr lvl="1"/>
            <a:r>
              <a:rPr lang="en-GB" sz="1400" b="1" dirty="0">
                <a:latin typeface="Cambria" panose="02040503050406030204" pitchFamily="18" charset="0"/>
                <a:cs typeface="Times New Roman" panose="02020603050405020304" pitchFamily="18" charset="0"/>
              </a:rPr>
              <a:t>UK voted no on DIS</a:t>
            </a:r>
          </a:p>
          <a:p>
            <a:pPr lvl="2"/>
            <a:r>
              <a:rPr lang="en-GB" sz="1000" b="1" dirty="0">
                <a:latin typeface="Cambria" panose="02040503050406030204" pitchFamily="18" charset="0"/>
                <a:cs typeface="Times New Roman" panose="02020603050405020304" pitchFamily="18" charset="0"/>
              </a:rPr>
              <a:t>Major concern on the inconsistency on coordinate system between ISO 19111 and ISO 19123-1</a:t>
            </a:r>
            <a:endParaRPr lang="en-US" sz="1000" b="1" dirty="0">
              <a:latin typeface="Cambria" panose="02040503050406030204" pitchFamily="18" charset="0"/>
              <a:cs typeface="Times New Roman" panose="02020603050405020304" pitchFamily="18" charset="0"/>
            </a:endParaRPr>
          </a:p>
          <a:p>
            <a:pPr lvl="2"/>
            <a:endParaRPr lang="en-US" sz="1000" b="1" dirty="0">
              <a:latin typeface="Cambria" panose="02040503050406030204" pitchFamily="18" charset="0"/>
              <a:cs typeface="Times New Roman" panose="02020603050405020304" pitchFamily="18" charset="0"/>
            </a:endParaRPr>
          </a:p>
          <a:p>
            <a:r>
              <a:rPr lang="en-US" sz="1800" b="1" dirty="0">
                <a:latin typeface="Cambria" panose="02040503050406030204" pitchFamily="18" charset="0"/>
                <a:cs typeface="Times New Roman" panose="02020603050405020304" pitchFamily="18" charset="0"/>
              </a:rPr>
              <a:t>An editing committee meeting was held virtually on August 18</a:t>
            </a:r>
          </a:p>
          <a:p>
            <a:pPr lvl="1"/>
            <a:r>
              <a:rPr lang="en-US" sz="1400" b="1" dirty="0">
                <a:latin typeface="Cambria" panose="02040503050406030204" pitchFamily="18" charset="0"/>
                <a:cs typeface="Times New Roman" panose="02020603050405020304" pitchFamily="18" charset="0"/>
              </a:rPr>
              <a:t>The editing committee went through and make decision on all comments</a:t>
            </a:r>
          </a:p>
          <a:p>
            <a:pPr lvl="1"/>
            <a:r>
              <a:rPr lang="en-US" sz="1400" b="1" dirty="0">
                <a:latin typeface="Cambria" panose="02040503050406030204" pitchFamily="18" charset="0"/>
                <a:cs typeface="Times New Roman" panose="02020603050405020304" pitchFamily="18" charset="0"/>
              </a:rPr>
              <a:t>Based on the decision on comments, an edited DIS version of ISO 19123-1 was produced at the end of August 2022</a:t>
            </a:r>
          </a:p>
          <a:p>
            <a:pPr lvl="1"/>
            <a:r>
              <a:rPr lang="en-US" sz="1400" b="1" dirty="0">
                <a:latin typeface="Cambria" panose="02040503050406030204" pitchFamily="18" charset="0"/>
                <a:cs typeface="Times New Roman" panose="02020603050405020304" pitchFamily="18" charset="0"/>
              </a:rPr>
              <a:t>Roger agreed with the edited DIS version</a:t>
            </a:r>
          </a:p>
          <a:p>
            <a:r>
              <a:rPr lang="en-US" sz="1800" b="1" dirty="0">
                <a:latin typeface="Cambria" panose="02040503050406030204" pitchFamily="18" charset="0"/>
                <a:cs typeface="Times New Roman" panose="02020603050405020304" pitchFamily="18" charset="0"/>
              </a:rPr>
              <a:t>The edited DIS version of ISO 19123-1 was submitted to TC 211 Secretariate</a:t>
            </a:r>
          </a:p>
          <a:p>
            <a:pPr lvl="1"/>
            <a:r>
              <a:rPr lang="en-US" sz="1400" b="1" dirty="0">
                <a:latin typeface="Cambria" panose="02040503050406030204" pitchFamily="18" charset="0"/>
                <a:cs typeface="Times New Roman" panose="02020603050405020304" pitchFamily="18" charset="0"/>
              </a:rPr>
              <a:t>To be released as FDIS </a:t>
            </a:r>
            <a:endParaRPr lang="en-GB" sz="1400" b="1" dirty="0">
              <a:latin typeface="Cambria" panose="02040503050406030204" pitchFamily="18" charset="0"/>
              <a:cs typeface="Times New Roman" panose="02020603050405020304" pitchFamily="18" charset="0"/>
            </a:endParaRPr>
          </a:p>
          <a:p>
            <a:pPr marL="50800" indent="0">
              <a:buNone/>
            </a:pPr>
            <a:endParaRPr lang="en-US" dirty="0"/>
          </a:p>
        </p:txBody>
      </p:sp>
      <p:sp>
        <p:nvSpPr>
          <p:cNvPr id="3" name="Title 2">
            <a:extLst>
              <a:ext uri="{FF2B5EF4-FFF2-40B4-BE49-F238E27FC236}">
                <a16:creationId xmlns:a16="http://schemas.microsoft.com/office/drawing/2014/main" id="{72CD29D6-BB6F-E387-E066-D3BE2D576B7A}"/>
              </a:ext>
            </a:extLst>
          </p:cNvPr>
          <p:cNvSpPr>
            <a:spLocks noGrp="1"/>
          </p:cNvSpPr>
          <p:nvPr>
            <p:ph type="title"/>
          </p:nvPr>
        </p:nvSpPr>
        <p:spPr/>
        <p:txBody>
          <a:bodyPr/>
          <a:lstStyle/>
          <a:p>
            <a:r>
              <a:rPr lang="en-US" dirty="0"/>
              <a:t>Status of ISO 19123-1</a:t>
            </a:r>
          </a:p>
        </p:txBody>
      </p:sp>
    </p:spTree>
    <p:extLst>
      <p:ext uri="{BB962C8B-B14F-4D97-AF65-F5344CB8AC3E}">
        <p14:creationId xmlns:p14="http://schemas.microsoft.com/office/powerpoint/2010/main" val="239525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803FA6-1043-93C8-7294-7494189738AC}"/>
              </a:ext>
            </a:extLst>
          </p:cNvPr>
          <p:cNvSpPr>
            <a:spLocks noGrp="1"/>
          </p:cNvSpPr>
          <p:nvPr>
            <p:ph type="body" idx="1"/>
          </p:nvPr>
        </p:nvSpPr>
        <p:spPr/>
        <p:txBody>
          <a:bodyPr/>
          <a:lstStyle/>
          <a:p>
            <a:r>
              <a:rPr lang="en-US" dirty="0"/>
              <a:t>Scope</a:t>
            </a:r>
          </a:p>
          <a:p>
            <a:pPr lvl="1"/>
            <a:r>
              <a:rPr lang="en-GB" sz="2000" dirty="0"/>
              <a:t>The ISO 19124 series is focused on calibration and validation (</a:t>
            </a:r>
            <a:r>
              <a:rPr lang="en-GB" sz="2000" dirty="0" err="1"/>
              <a:t>cal</a:t>
            </a:r>
            <a:r>
              <a:rPr lang="en-GB" sz="2000" dirty="0"/>
              <a:t>/</a:t>
            </a:r>
            <a:r>
              <a:rPr lang="en-GB" sz="2000" dirty="0" err="1"/>
              <a:t>val</a:t>
            </a:r>
            <a:r>
              <a:rPr lang="en-GB" sz="2000" dirty="0"/>
              <a:t>) of remote sensing data, which are collected by a sensor onboard a platform in a mission,  and products derived in part or whole from the data. The ISO 19124 series will define the metadata related to calibration and validation process that has not been defined in other ISO/211 standards. The metadata allows the data providers to provide standardized description of </a:t>
            </a:r>
            <a:r>
              <a:rPr lang="en-GB" sz="2000" dirty="0" err="1"/>
              <a:t>cal</a:t>
            </a:r>
            <a:r>
              <a:rPr lang="en-GB" sz="2000" dirty="0"/>
              <a:t>/</a:t>
            </a:r>
            <a:r>
              <a:rPr lang="en-GB" sz="2000" dirty="0" err="1"/>
              <a:t>val</a:t>
            </a:r>
            <a:r>
              <a:rPr lang="en-GB" sz="2000" dirty="0"/>
              <a:t> process they have applied to the data and the data users to get the same forms of metadata from different data providers. </a:t>
            </a:r>
            <a:endParaRPr lang="en-US" sz="2000" dirty="0"/>
          </a:p>
          <a:p>
            <a:pPr lvl="1"/>
            <a:r>
              <a:rPr lang="en-GB" sz="2000" dirty="0"/>
              <a:t>Part 1 addresses the overall framework and common calibration and validation processes related to earth observation</a:t>
            </a:r>
            <a:r>
              <a:rPr lang="de-DE" sz="2000" dirty="0"/>
              <a:t> </a:t>
            </a:r>
            <a:r>
              <a:rPr lang="en-GB" sz="2000" dirty="0"/>
              <a:t> data and derived products</a:t>
            </a:r>
            <a:r>
              <a:rPr lang="de-DE" sz="2000" dirty="0"/>
              <a:t> </a:t>
            </a:r>
            <a:r>
              <a:rPr lang="en-GB" sz="2000" dirty="0"/>
              <a:t> from different types of remote sensors</a:t>
            </a:r>
          </a:p>
          <a:p>
            <a:pPr lvl="1"/>
            <a:r>
              <a:rPr lang="en-GB" sz="2000" dirty="0"/>
              <a:t>Derived products mean the products are not directly measured by sensors but derived from direct sensor measures by algorithms or models</a:t>
            </a:r>
            <a:r>
              <a:rPr lang="en-US" sz="2000" dirty="0"/>
              <a:t> </a:t>
            </a:r>
          </a:p>
          <a:p>
            <a:pPr marL="50800" indent="0">
              <a:buNone/>
            </a:pPr>
            <a:endParaRPr lang="en-US" dirty="0"/>
          </a:p>
        </p:txBody>
      </p:sp>
      <p:sp>
        <p:nvSpPr>
          <p:cNvPr id="3" name="Title 2">
            <a:extLst>
              <a:ext uri="{FF2B5EF4-FFF2-40B4-BE49-F238E27FC236}">
                <a16:creationId xmlns:a16="http://schemas.microsoft.com/office/drawing/2014/main" id="{617A07AE-2356-4682-521F-67F781EC9A9D}"/>
              </a:ext>
            </a:extLst>
          </p:cNvPr>
          <p:cNvSpPr>
            <a:spLocks noGrp="1"/>
          </p:cNvSpPr>
          <p:nvPr>
            <p:ph type="title"/>
          </p:nvPr>
        </p:nvSpPr>
        <p:spPr/>
        <p:txBody>
          <a:bodyPr/>
          <a:lstStyle/>
          <a:p>
            <a:r>
              <a:rPr lang="en-US" sz="2000" dirty="0"/>
              <a:t>ISO 19124-1 Calibration and validation of remote sensing data and derived products – Part 1: Fundamentals</a:t>
            </a:r>
          </a:p>
        </p:txBody>
      </p:sp>
    </p:spTree>
    <p:extLst>
      <p:ext uri="{BB962C8B-B14F-4D97-AF65-F5344CB8AC3E}">
        <p14:creationId xmlns:p14="http://schemas.microsoft.com/office/powerpoint/2010/main" val="2743779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BF8D41-5EEB-E19D-3C3A-11A689AFD211}"/>
              </a:ext>
            </a:extLst>
          </p:cNvPr>
          <p:cNvSpPr>
            <a:spLocks noGrp="1"/>
          </p:cNvSpPr>
          <p:nvPr>
            <p:ph type="body" idx="1"/>
          </p:nvPr>
        </p:nvSpPr>
        <p:spPr/>
        <p:txBody>
          <a:bodyPr/>
          <a:lstStyle/>
          <a:p>
            <a:r>
              <a:rPr lang="en-GB" sz="1800" b="1" dirty="0">
                <a:latin typeface="Cambria" panose="02040503050406030204" pitchFamily="18" charset="0"/>
                <a:cs typeface="Times New Roman" panose="02020603050405020304" pitchFamily="18" charset="0"/>
              </a:rPr>
              <a:t>DTS vote was completed in July 2022</a:t>
            </a:r>
          </a:p>
          <a:p>
            <a:pPr lvl="1"/>
            <a:r>
              <a:rPr lang="en-GB" sz="1400" b="1" dirty="0">
                <a:latin typeface="Cambria" panose="02040503050406030204" pitchFamily="18" charset="0"/>
                <a:cs typeface="Times New Roman" panose="02020603050405020304" pitchFamily="18" charset="0"/>
              </a:rPr>
              <a:t>DTS vote was approved </a:t>
            </a:r>
          </a:p>
          <a:p>
            <a:pPr lvl="1"/>
            <a:r>
              <a:rPr lang="en-GB" sz="1400" b="1" dirty="0">
                <a:latin typeface="Cambria" panose="02040503050406030204" pitchFamily="18" charset="0"/>
                <a:cs typeface="Times New Roman" panose="02020603050405020304" pitchFamily="18" charset="0"/>
              </a:rPr>
              <a:t>50 comments received, majority of them are editorial</a:t>
            </a:r>
          </a:p>
          <a:p>
            <a:pPr lvl="1"/>
            <a:r>
              <a:rPr lang="en-GB" sz="1400" b="1" dirty="0">
                <a:latin typeface="Cambria" panose="02040503050406030204" pitchFamily="18" charset="0"/>
                <a:cs typeface="Times New Roman" panose="02020603050405020304" pitchFamily="18" charset="0"/>
              </a:rPr>
              <a:t>0 ”no” vote was received</a:t>
            </a:r>
          </a:p>
          <a:p>
            <a:r>
              <a:rPr lang="en-US" sz="1800" b="1" dirty="0">
                <a:latin typeface="Cambria" panose="02040503050406030204" pitchFamily="18" charset="0"/>
                <a:cs typeface="Times New Roman" panose="02020603050405020304" pitchFamily="18" charset="0"/>
              </a:rPr>
              <a:t>An editing committee meeting will be held virtually on October  13, 2022</a:t>
            </a:r>
          </a:p>
          <a:p>
            <a:r>
              <a:rPr lang="en-US" sz="1800" b="1" dirty="0">
                <a:latin typeface="Cambria" panose="02040503050406030204" pitchFamily="18" charset="0"/>
                <a:cs typeface="Times New Roman" panose="02020603050405020304" pitchFamily="18" charset="0"/>
              </a:rPr>
              <a:t>The edited DTS version of ISO 19124-1 will be submitted to TC 211 Secretariate</a:t>
            </a:r>
          </a:p>
          <a:p>
            <a:pPr lvl="1"/>
            <a:r>
              <a:rPr lang="en-US" sz="1400" b="1" dirty="0">
                <a:latin typeface="Cambria" panose="02040503050406030204" pitchFamily="18" charset="0"/>
                <a:cs typeface="Times New Roman" panose="02020603050405020304" pitchFamily="18" charset="0"/>
              </a:rPr>
              <a:t>To be published as ISO Technical Specification (TS)</a:t>
            </a:r>
            <a:endParaRPr lang="en-GB" sz="1400" b="1" dirty="0">
              <a:latin typeface="Cambria" panose="020405030504060302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D20422BD-D5BC-5869-9D56-CE54AE11633E}"/>
              </a:ext>
            </a:extLst>
          </p:cNvPr>
          <p:cNvSpPr>
            <a:spLocks noGrp="1"/>
          </p:cNvSpPr>
          <p:nvPr>
            <p:ph type="title"/>
          </p:nvPr>
        </p:nvSpPr>
        <p:spPr/>
        <p:txBody>
          <a:bodyPr/>
          <a:lstStyle/>
          <a:p>
            <a:r>
              <a:rPr lang="en-US" sz="3600" dirty="0"/>
              <a:t>ISO 19124-1 Status</a:t>
            </a:r>
          </a:p>
        </p:txBody>
      </p:sp>
    </p:spTree>
    <p:extLst>
      <p:ext uri="{BB962C8B-B14F-4D97-AF65-F5344CB8AC3E}">
        <p14:creationId xmlns:p14="http://schemas.microsoft.com/office/powerpoint/2010/main" val="1065113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72139A6-B9B5-7AD6-1C82-CB25FDB06DDF}"/>
              </a:ext>
            </a:extLst>
          </p:cNvPr>
          <p:cNvSpPr>
            <a:spLocks noGrp="1"/>
          </p:cNvSpPr>
          <p:nvPr>
            <p:ph type="body" idx="1"/>
          </p:nvPr>
        </p:nvSpPr>
        <p:spPr>
          <a:xfrm>
            <a:off x="324233" y="1418897"/>
            <a:ext cx="11495400" cy="4802507"/>
          </a:xfrm>
        </p:spPr>
        <p:txBody>
          <a:bodyPr/>
          <a:lstStyle/>
          <a:p>
            <a:r>
              <a:rPr lang="en-US" dirty="0"/>
              <a:t>This is one of a series of technical specification to define the standard on pre-launch Cal/Val of remote sensors</a:t>
            </a:r>
          </a:p>
          <a:p>
            <a:pPr lvl="1"/>
            <a:r>
              <a:rPr lang="en-US" dirty="0"/>
              <a:t>Part 1: Optical; Part 2: Lidar; Part 3: SAR/</a:t>
            </a:r>
            <a:r>
              <a:rPr lang="en-US" dirty="0" err="1"/>
              <a:t>InSAR</a:t>
            </a:r>
            <a:r>
              <a:rPr lang="en-US" dirty="0"/>
              <a:t>; Part 4: Microwave Radiometers</a:t>
            </a:r>
          </a:p>
          <a:p>
            <a:r>
              <a:rPr lang="en-US" dirty="0"/>
              <a:t>Scope of Part 4</a:t>
            </a:r>
          </a:p>
          <a:p>
            <a:pPr lvl="1"/>
            <a:r>
              <a:rPr lang="en-US" b="0" i="0" u="none" strike="noStrike" dirty="0">
                <a:solidFill>
                  <a:srgbClr val="333333"/>
                </a:solidFill>
                <a:effectLst/>
                <a:latin typeface="MetaWebPro"/>
              </a:rPr>
              <a:t>This Technical Specification defines the calibration of space-borne microwave radiometers and validation of the calibrated information.</a:t>
            </a:r>
          </a:p>
          <a:p>
            <a:pPr lvl="1"/>
            <a:endParaRPr lang="en-US" dirty="0">
              <a:solidFill>
                <a:srgbClr val="333333"/>
              </a:solidFill>
              <a:latin typeface="MetaWebPro"/>
            </a:endParaRPr>
          </a:p>
          <a:p>
            <a:r>
              <a:rPr lang="en-US" dirty="0">
                <a:solidFill>
                  <a:srgbClr val="333333"/>
                </a:solidFill>
                <a:latin typeface="MetaWebPro"/>
              </a:rPr>
              <a:t>Status of ISO 19159-4</a:t>
            </a:r>
          </a:p>
          <a:p>
            <a:pPr lvl="1"/>
            <a:r>
              <a:rPr lang="en-US" dirty="0">
                <a:solidFill>
                  <a:srgbClr val="333333"/>
                </a:solidFill>
                <a:latin typeface="MetaWebPro"/>
              </a:rPr>
              <a:t>At TS stage, waiting for publication by ISO</a:t>
            </a:r>
            <a:endParaRPr lang="en-US" dirty="0"/>
          </a:p>
        </p:txBody>
      </p:sp>
      <p:sp>
        <p:nvSpPr>
          <p:cNvPr id="3" name="Title 2">
            <a:extLst>
              <a:ext uri="{FF2B5EF4-FFF2-40B4-BE49-F238E27FC236}">
                <a16:creationId xmlns:a16="http://schemas.microsoft.com/office/drawing/2014/main" id="{E20219A7-B069-1EDF-71B4-57564B2FA1A5}"/>
              </a:ext>
            </a:extLst>
          </p:cNvPr>
          <p:cNvSpPr>
            <a:spLocks noGrp="1"/>
          </p:cNvSpPr>
          <p:nvPr>
            <p:ph type="title"/>
          </p:nvPr>
        </p:nvSpPr>
        <p:spPr>
          <a:xfrm>
            <a:off x="176048" y="175939"/>
            <a:ext cx="10239704" cy="779002"/>
          </a:xfrm>
        </p:spPr>
        <p:txBody>
          <a:bodyPr/>
          <a:lstStyle/>
          <a:p>
            <a:r>
              <a:rPr lang="en-US" sz="2600" dirty="0">
                <a:solidFill>
                  <a:schemeClr val="bg1"/>
                </a:solidFill>
              </a:rPr>
              <a:t>ISO 19159-4 </a:t>
            </a:r>
            <a:r>
              <a:rPr lang="en-US" sz="2600" b="0" i="0" u="none" strike="noStrike" dirty="0">
                <a:solidFill>
                  <a:schemeClr val="bg1"/>
                </a:solidFill>
                <a:effectLst/>
                <a:latin typeface="Inter var"/>
              </a:rPr>
              <a:t>Calibration and validation of remote sensing imagery sensors and data — Part 4: Space-borne passive microwave </a:t>
            </a:r>
            <a:r>
              <a:rPr lang="en-US" sz="2800" b="0" i="0" u="none" strike="noStrike" dirty="0">
                <a:solidFill>
                  <a:schemeClr val="bg1"/>
                </a:solidFill>
                <a:effectLst/>
                <a:latin typeface="Inter var"/>
              </a:rPr>
              <a:t>radiometers</a:t>
            </a:r>
            <a:br>
              <a:rPr lang="en-US" sz="2800" b="0" i="0" u="none" strike="noStrike" dirty="0">
                <a:solidFill>
                  <a:schemeClr val="bg1"/>
                </a:solidFill>
                <a:effectLst/>
                <a:latin typeface="Inter var"/>
              </a:rPr>
            </a:br>
            <a:endParaRPr lang="en-US" sz="2800" dirty="0">
              <a:solidFill>
                <a:schemeClr val="bg1"/>
              </a:solidFill>
            </a:endParaRPr>
          </a:p>
        </p:txBody>
      </p:sp>
    </p:spTree>
    <p:extLst>
      <p:ext uri="{BB962C8B-B14F-4D97-AF65-F5344CB8AC3E}">
        <p14:creationId xmlns:p14="http://schemas.microsoft.com/office/powerpoint/2010/main" val="3216201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EA985F-8E3A-9177-C76D-30B392640157}"/>
              </a:ext>
            </a:extLst>
          </p:cNvPr>
          <p:cNvSpPr>
            <a:spLocks noGrp="1"/>
          </p:cNvSpPr>
          <p:nvPr>
            <p:ph type="body" idx="1"/>
          </p:nvPr>
        </p:nvSpPr>
        <p:spPr>
          <a:xfrm>
            <a:off x="324233" y="1229711"/>
            <a:ext cx="11495400" cy="4991694"/>
          </a:xfrm>
        </p:spPr>
        <p:txBody>
          <a:bodyPr/>
          <a:lstStyle/>
          <a:p>
            <a:r>
              <a:rPr lang="en-US" sz="2000" dirty="0"/>
              <a:t>CEOS, under the leadership of ARD </a:t>
            </a:r>
            <a:r>
              <a:rPr lang="en-US" sz="2000" dirty="0">
                <a:solidFill>
                  <a:srgbClr val="000000"/>
                </a:solidFill>
                <a:latin typeface="Calibri" panose="020F0502020204030204" pitchFamily="34" charset="0"/>
              </a:rPr>
              <a:t>O</a:t>
            </a:r>
            <a:r>
              <a:rPr lang="en-US" sz="2000" b="0" i="0" u="none" strike="noStrike" dirty="0">
                <a:solidFill>
                  <a:srgbClr val="000000"/>
                </a:solidFill>
                <a:effectLst/>
                <a:latin typeface="Calibri" panose="020F0502020204030204" pitchFamily="34" charset="0"/>
              </a:rPr>
              <a:t>versight </a:t>
            </a:r>
            <a:r>
              <a:rPr lang="en-US" sz="2000" dirty="0">
                <a:solidFill>
                  <a:srgbClr val="000000"/>
                </a:solidFill>
                <a:latin typeface="Calibri" panose="020F0502020204030204" pitchFamily="34" charset="0"/>
              </a:rPr>
              <a:t>G</a:t>
            </a:r>
            <a:r>
              <a:rPr lang="en-US" sz="2000" b="0" i="0" u="none" strike="noStrike" dirty="0">
                <a:solidFill>
                  <a:srgbClr val="000000"/>
                </a:solidFill>
                <a:effectLst/>
                <a:latin typeface="Calibri" panose="020F0502020204030204" pitchFamily="34" charset="0"/>
              </a:rPr>
              <a:t>roup, </a:t>
            </a:r>
            <a:r>
              <a:rPr lang="en-US" sz="2000" dirty="0"/>
              <a:t>has developed a series of ARD product specifications</a:t>
            </a:r>
          </a:p>
          <a:p>
            <a:pPr lvl="1"/>
            <a:r>
              <a:rPr lang="en-US" sz="1800" dirty="0"/>
              <a:t>Interested in making ARD product specifications international standards through standard bodies.</a:t>
            </a:r>
          </a:p>
          <a:p>
            <a:r>
              <a:rPr lang="en-US" sz="2000" dirty="0"/>
              <a:t>At OGC disaster pilot 2022, OGC, by working with CEOS, developed a plan to make ARD a joint ISO-OGC standard.</a:t>
            </a:r>
          </a:p>
          <a:p>
            <a:pPr lvl="1"/>
            <a:r>
              <a:rPr lang="en-US" sz="1800" dirty="0"/>
              <a:t>Set a standard working group (ARD SWG) in OGC to develop ARD standards</a:t>
            </a:r>
          </a:p>
          <a:p>
            <a:pPr lvl="1"/>
            <a:r>
              <a:rPr lang="en-US" sz="1800" dirty="0"/>
              <a:t>Start an ISO TC 211 project on ARD by submitting a new work item proposal through OGC-ISO JAG</a:t>
            </a:r>
          </a:p>
          <a:p>
            <a:pPr lvl="1"/>
            <a:r>
              <a:rPr lang="en-US" sz="1800" dirty="0"/>
              <a:t>The ISO TC 211 project team and OGC ARD SWG will have the same group of subject-matter experts</a:t>
            </a:r>
          </a:p>
          <a:p>
            <a:pPr lvl="1"/>
            <a:r>
              <a:rPr lang="en-US" sz="1800" dirty="0"/>
              <a:t>ARD series of standards will be a multi-part standard, and both OGC and ISO version will be exactly the same</a:t>
            </a:r>
          </a:p>
          <a:p>
            <a:r>
              <a:rPr lang="en-US" sz="2000" dirty="0"/>
              <a:t>At a CEOS SIT side meeting on September 13, 2022, the CEOS ARD Oversight Group discussed and endorsed the ARD standardization plan</a:t>
            </a:r>
          </a:p>
          <a:p>
            <a:endParaRPr lang="en-US" dirty="0"/>
          </a:p>
        </p:txBody>
      </p:sp>
      <p:sp>
        <p:nvSpPr>
          <p:cNvPr id="3" name="Title 2">
            <a:extLst>
              <a:ext uri="{FF2B5EF4-FFF2-40B4-BE49-F238E27FC236}">
                <a16:creationId xmlns:a16="http://schemas.microsoft.com/office/drawing/2014/main" id="{AF915E64-4506-1667-50E5-7672F48DE51F}"/>
              </a:ext>
            </a:extLst>
          </p:cNvPr>
          <p:cNvSpPr>
            <a:spLocks noGrp="1"/>
          </p:cNvSpPr>
          <p:nvPr>
            <p:ph type="title"/>
          </p:nvPr>
        </p:nvSpPr>
        <p:spPr>
          <a:xfrm>
            <a:off x="176048" y="175939"/>
            <a:ext cx="9630104" cy="779002"/>
          </a:xfrm>
        </p:spPr>
        <p:txBody>
          <a:bodyPr/>
          <a:lstStyle/>
          <a:p>
            <a:r>
              <a:rPr lang="en-US" sz="2800" dirty="0"/>
              <a:t>Progress on Standardization of Analysis-Ready Data (ARD)</a:t>
            </a:r>
          </a:p>
        </p:txBody>
      </p:sp>
    </p:spTree>
    <p:extLst>
      <p:ext uri="{BB962C8B-B14F-4D97-AF65-F5344CB8AC3E}">
        <p14:creationId xmlns:p14="http://schemas.microsoft.com/office/powerpoint/2010/main" val="363727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3E18D5B-9C17-37AB-3F32-840DD616CB62}"/>
              </a:ext>
            </a:extLst>
          </p:cNvPr>
          <p:cNvSpPr>
            <a:spLocks noGrp="1"/>
          </p:cNvSpPr>
          <p:nvPr>
            <p:ph type="body" idx="1"/>
          </p:nvPr>
        </p:nvSpPr>
        <p:spPr/>
        <p:txBody>
          <a:bodyPr/>
          <a:lstStyle/>
          <a:p>
            <a:r>
              <a:rPr lang="en-US" dirty="0"/>
              <a:t>Both OGC ARD SWG charter and ISO New Work Item Proposal have been drafted</a:t>
            </a:r>
          </a:p>
          <a:p>
            <a:r>
              <a:rPr lang="en-US" dirty="0"/>
              <a:t>OGC TC meeting on October 3-7, 2022 in Singapore</a:t>
            </a:r>
          </a:p>
          <a:p>
            <a:pPr lvl="1"/>
            <a:r>
              <a:rPr lang="en-US" dirty="0"/>
              <a:t>The charter will be voted, and ARD SWG will be set up</a:t>
            </a:r>
          </a:p>
          <a:p>
            <a:pPr lvl="1"/>
            <a:r>
              <a:rPr lang="en-US" dirty="0"/>
              <a:t>The NWIP will be discussed and approved by the ISO-OGC Joint Advisory Group (JAG) and submitted to the TC211 secretariate</a:t>
            </a:r>
          </a:p>
          <a:p>
            <a:r>
              <a:rPr lang="en-US" dirty="0"/>
              <a:t>The NWIP submitted by JAG will be discussed at ISO TC 211 </a:t>
            </a:r>
            <a:r>
              <a:rPr lang="en-US" sz="2800" i="0" u="none" strike="noStrike" dirty="0">
                <a:solidFill>
                  <a:srgbClr val="333333"/>
                </a:solidFill>
                <a:effectLst/>
                <a:latin typeface="+mn-lt"/>
              </a:rPr>
              <a:t>55th Plenary meeting in Stockholm, Sweden</a:t>
            </a:r>
          </a:p>
          <a:p>
            <a:pPr lvl="1"/>
            <a:r>
              <a:rPr lang="en-US" dirty="0">
                <a:solidFill>
                  <a:srgbClr val="333333"/>
                </a:solidFill>
                <a:latin typeface="+mn-lt"/>
              </a:rPr>
              <a:t>The NWIP will be voted by TC211 member countries in the following months</a:t>
            </a:r>
          </a:p>
          <a:p>
            <a:r>
              <a:rPr lang="en-US" dirty="0">
                <a:solidFill>
                  <a:srgbClr val="333333"/>
                </a:solidFill>
                <a:latin typeface="+mn-lt"/>
              </a:rPr>
              <a:t>Lack of resources to support the work is the key issue</a:t>
            </a:r>
          </a:p>
          <a:p>
            <a:pPr marL="50800" indent="0">
              <a:buNone/>
            </a:pPr>
            <a:r>
              <a:rPr lang="en-US" i="0" u="none" strike="noStrike" dirty="0">
                <a:solidFill>
                  <a:srgbClr val="333333"/>
                </a:solidFill>
                <a:effectLst/>
                <a:latin typeface="+mn-lt"/>
              </a:rPr>
              <a:t> </a:t>
            </a:r>
            <a:r>
              <a:rPr lang="en-US" dirty="0"/>
              <a:t> </a:t>
            </a:r>
          </a:p>
          <a:p>
            <a:endParaRPr lang="en-US" dirty="0"/>
          </a:p>
        </p:txBody>
      </p:sp>
      <p:sp>
        <p:nvSpPr>
          <p:cNvPr id="3" name="Title 2">
            <a:extLst>
              <a:ext uri="{FF2B5EF4-FFF2-40B4-BE49-F238E27FC236}">
                <a16:creationId xmlns:a16="http://schemas.microsoft.com/office/drawing/2014/main" id="{FC5C3F23-6100-7C96-B099-17D16411FF59}"/>
              </a:ext>
            </a:extLst>
          </p:cNvPr>
          <p:cNvSpPr>
            <a:spLocks noGrp="1"/>
          </p:cNvSpPr>
          <p:nvPr>
            <p:ph type="title"/>
          </p:nvPr>
        </p:nvSpPr>
        <p:spPr/>
        <p:txBody>
          <a:bodyPr/>
          <a:lstStyle/>
          <a:p>
            <a:r>
              <a:rPr lang="en-US" sz="2800" dirty="0"/>
              <a:t>Progress on ARD standardization</a:t>
            </a:r>
          </a:p>
        </p:txBody>
      </p:sp>
    </p:spTree>
    <p:extLst>
      <p:ext uri="{BB962C8B-B14F-4D97-AF65-F5344CB8AC3E}">
        <p14:creationId xmlns:p14="http://schemas.microsoft.com/office/powerpoint/2010/main" val="1031313930"/>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TotalTime>
  <Words>1153</Words>
  <Application>Microsoft Macintosh PowerPoint</Application>
  <PresentationFormat>Widescreen</PresentationFormat>
  <Paragraphs>86</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Inter var</vt:lpstr>
      <vt:lpstr>MetaWebPro</vt:lpstr>
      <vt:lpstr>Noto Sans Symbols</vt:lpstr>
      <vt:lpstr>Arial</vt:lpstr>
      <vt:lpstr>Calibri</vt:lpstr>
      <vt:lpstr>Cambria</vt:lpstr>
      <vt:lpstr>Courier New</vt:lpstr>
      <vt:lpstr>ceos</vt:lpstr>
      <vt:lpstr>ISO TC 211 Liaison Report to CEOS WGISS</vt:lpstr>
      <vt:lpstr>Executive Summary</vt:lpstr>
      <vt:lpstr>ISO 19123-1 Schema for coverage geometry and functions — Part 1: Fundamentals</vt:lpstr>
      <vt:lpstr>Status of ISO 19123-1</vt:lpstr>
      <vt:lpstr>ISO 19124-1 Calibration and validation of remote sensing data and derived products – Part 1: Fundamentals</vt:lpstr>
      <vt:lpstr>ISO 19124-1 Status</vt:lpstr>
      <vt:lpstr>ISO 19159-4 Calibration and validation of remote sensing imagery sensors and data — Part 4: Space-borne passive microwave radiometers </vt:lpstr>
      <vt:lpstr>Progress on Standardization of Analysis-Ready Data (ARD)</vt:lpstr>
      <vt:lpstr>Progress on ARD standardization</vt:lpstr>
      <vt:lpstr>ISO TC211 55th Plenary meeting, Stockholm, Sweden  December 5-9,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Liping Di</cp:lastModifiedBy>
  <cp:revision>10</cp:revision>
  <dcterms:modified xsi:type="dcterms:W3CDTF">2022-09-28T20:42:01Z</dcterms:modified>
</cp:coreProperties>
</file>