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 id="260" r:id="rId3"/>
    <p:sldId id="274" r:id="rId4"/>
    <p:sldId id="270" r:id="rId5"/>
    <p:sldId id="271"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Marion Rose" initials="EMR" lastIdx="1" clrIdx="0">
    <p:extLst>
      <p:ext uri="{19B8F6BF-5375-455C-9EA6-DF929625EA0E}">
        <p15:presenceInfo xmlns:p15="http://schemas.microsoft.com/office/powerpoint/2012/main" userId="Elizabeth Marion Ro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99" autoAdjust="0"/>
    <p:restoredTop sz="94660"/>
  </p:normalViewPr>
  <p:slideViewPr>
    <p:cSldViewPr snapToGrid="0">
      <p:cViewPr varScale="1">
        <p:scale>
          <a:sx n="124" d="100"/>
          <a:sy n="124" d="100"/>
        </p:scale>
        <p:origin x="376" y="176"/>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AD8E1C4-9A15-4764-86FE-E1C0275FBCF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301750" y="2265730"/>
            <a:ext cx="8288157" cy="2756714"/>
          </a:xfrm>
          <a:prstGeom prst="rect">
            <a:avLst/>
          </a:prstGeom>
        </p:spPr>
      </p:pic>
      <p:pic>
        <p:nvPicPr>
          <p:cNvPr id="18" name="Picture 17">
            <a:extLst>
              <a:ext uri="{FF2B5EF4-FFF2-40B4-BE49-F238E27FC236}">
                <a16:creationId xmlns:a16="http://schemas.microsoft.com/office/drawing/2014/main" id="{C5250A59-E31B-4002-83F5-2CA0F10DD41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14"/>
          <a:stretch/>
        </p:blipFill>
        <p:spPr>
          <a:xfrm flipV="1">
            <a:off x="2824280" y="4824248"/>
            <a:ext cx="5391556" cy="2038097"/>
          </a:xfrm>
          <a:prstGeom prst="rect">
            <a:avLst/>
          </a:prstGeom>
        </p:spPr>
      </p:pic>
      <p:pic>
        <p:nvPicPr>
          <p:cNvPr id="19" name="Picture 18" descr="A picture containing nature&#10;&#10;Description automatically generated">
            <a:extLst>
              <a:ext uri="{FF2B5EF4-FFF2-40B4-BE49-F238E27FC236}">
                <a16:creationId xmlns:a16="http://schemas.microsoft.com/office/drawing/2014/main" id="{9A5D0622-33ED-4EB7-96FB-4585BC47175C}"/>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8477344" y="-1"/>
            <a:ext cx="3714656" cy="2686815"/>
          </a:xfrm>
          <a:prstGeom prst="rect">
            <a:avLst/>
          </a:prstGeom>
        </p:spPr>
      </p:pic>
      <p:sp>
        <p:nvSpPr>
          <p:cNvPr id="20" name="Hexagon 3">
            <a:extLst>
              <a:ext uri="{FF2B5EF4-FFF2-40B4-BE49-F238E27FC236}">
                <a16:creationId xmlns:a16="http://schemas.microsoft.com/office/drawing/2014/main" id="{6D2DF6DF-5332-4778-ABD2-C77C32E47F0B}"/>
              </a:ext>
            </a:extLst>
          </p:cNvPr>
          <p:cNvSpPr/>
          <p:nvPr userDrawn="1"/>
        </p:nvSpPr>
        <p:spPr>
          <a:xfrm rot="10800000" flipV="1">
            <a:off x="5456394" y="1968439"/>
            <a:ext cx="6751471" cy="4901119"/>
          </a:xfrm>
          <a:custGeom>
            <a:avLst/>
            <a:gdLst>
              <a:gd name="connsiteX0" fmla="*/ 0 w 6765758"/>
              <a:gd name="connsiteY0" fmla="*/ 4848732 h 4848732"/>
              <a:gd name="connsiteX1" fmla="*/ 0 w 6765758"/>
              <a:gd name="connsiteY1" fmla="*/ 0 h 4848732"/>
              <a:gd name="connsiteX2" fmla="*/ 6765758 w 6765758"/>
              <a:gd name="connsiteY2" fmla="*/ 4848732 h 4848732"/>
              <a:gd name="connsiteX3" fmla="*/ 0 w 6765758"/>
              <a:gd name="connsiteY3" fmla="*/ 4848732 h 4848732"/>
              <a:gd name="connsiteX0" fmla="*/ 0 w 6765758"/>
              <a:gd name="connsiteY0" fmla="*/ 4941601 h 4941601"/>
              <a:gd name="connsiteX1" fmla="*/ 0 w 6765758"/>
              <a:gd name="connsiteY1" fmla="*/ 0 h 4941601"/>
              <a:gd name="connsiteX2" fmla="*/ 6765758 w 6765758"/>
              <a:gd name="connsiteY2" fmla="*/ 4941601 h 4941601"/>
              <a:gd name="connsiteX3" fmla="*/ 0 w 6765758"/>
              <a:gd name="connsiteY3" fmla="*/ 4941601 h 4941601"/>
              <a:gd name="connsiteX0" fmla="*/ 0 w 6765758"/>
              <a:gd name="connsiteY0" fmla="*/ 4920169 h 4920169"/>
              <a:gd name="connsiteX1" fmla="*/ 2381 w 6765758"/>
              <a:gd name="connsiteY1" fmla="*/ 0 h 4920169"/>
              <a:gd name="connsiteX2" fmla="*/ 6765758 w 6765758"/>
              <a:gd name="connsiteY2" fmla="*/ 4920169 h 4920169"/>
              <a:gd name="connsiteX3" fmla="*/ 0 w 6765758"/>
              <a:gd name="connsiteY3" fmla="*/ 4920169 h 4920169"/>
              <a:gd name="connsiteX0" fmla="*/ 0 w 6751470"/>
              <a:gd name="connsiteY0" fmla="*/ 4920169 h 4920169"/>
              <a:gd name="connsiteX1" fmla="*/ 2381 w 6751470"/>
              <a:gd name="connsiteY1" fmla="*/ 0 h 4920169"/>
              <a:gd name="connsiteX2" fmla="*/ 6751470 w 6751470"/>
              <a:gd name="connsiteY2" fmla="*/ 4901119 h 4920169"/>
              <a:gd name="connsiteX3" fmla="*/ 0 w 6751470"/>
              <a:gd name="connsiteY3" fmla="*/ 4920169 h 4920169"/>
              <a:gd name="connsiteX0" fmla="*/ 26211 w 6749106"/>
              <a:gd name="connsiteY0" fmla="*/ 4891594 h 4901119"/>
              <a:gd name="connsiteX1" fmla="*/ 17 w 6749106"/>
              <a:gd name="connsiteY1" fmla="*/ 0 h 4901119"/>
              <a:gd name="connsiteX2" fmla="*/ 6749106 w 6749106"/>
              <a:gd name="connsiteY2" fmla="*/ 4901119 h 4901119"/>
              <a:gd name="connsiteX3" fmla="*/ 26211 w 6749106"/>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0 w 6756233"/>
              <a:gd name="connsiteY0" fmla="*/ 4877306 h 4901119"/>
              <a:gd name="connsiteX1" fmla="*/ 7144 w 6756233"/>
              <a:gd name="connsiteY1" fmla="*/ 0 h 4901119"/>
              <a:gd name="connsiteX2" fmla="*/ 6756233 w 6756233"/>
              <a:gd name="connsiteY2" fmla="*/ 4901119 h 4901119"/>
              <a:gd name="connsiteX3" fmla="*/ 0 w 6756233"/>
              <a:gd name="connsiteY3" fmla="*/ 4877306 h 4901119"/>
              <a:gd name="connsiteX0" fmla="*/ 2487 w 6749195"/>
              <a:gd name="connsiteY0" fmla="*/ 4896356 h 4901119"/>
              <a:gd name="connsiteX1" fmla="*/ 106 w 6749195"/>
              <a:gd name="connsiteY1" fmla="*/ 0 h 4901119"/>
              <a:gd name="connsiteX2" fmla="*/ 6749195 w 6749195"/>
              <a:gd name="connsiteY2" fmla="*/ 4901119 h 4901119"/>
              <a:gd name="connsiteX3" fmla="*/ 2487 w 6749195"/>
              <a:gd name="connsiteY3" fmla="*/ 4896356 h 4901119"/>
              <a:gd name="connsiteX0" fmla="*/ 2487 w 6749195"/>
              <a:gd name="connsiteY0" fmla="*/ 4898738 h 4901119"/>
              <a:gd name="connsiteX1" fmla="*/ 106 w 6749195"/>
              <a:gd name="connsiteY1" fmla="*/ 0 h 4901119"/>
              <a:gd name="connsiteX2" fmla="*/ 6749195 w 6749195"/>
              <a:gd name="connsiteY2" fmla="*/ 4901119 h 4901119"/>
              <a:gd name="connsiteX3" fmla="*/ 2487 w 6749195"/>
              <a:gd name="connsiteY3" fmla="*/ 4898738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Lst>
            <a:ahLst/>
            <a:cxnLst>
              <a:cxn ang="0">
                <a:pos x="connsiteX0" y="connsiteY0"/>
              </a:cxn>
              <a:cxn ang="0">
                <a:pos x="connsiteX1" y="connsiteY1"/>
              </a:cxn>
              <a:cxn ang="0">
                <a:pos x="connsiteX2" y="connsiteY2"/>
              </a:cxn>
              <a:cxn ang="0">
                <a:pos x="connsiteX3" y="connsiteY3"/>
              </a:cxn>
            </a:cxnLst>
            <a:rect l="l" t="t" r="r" b="b"/>
            <a:pathLst>
              <a:path w="6751471" h="4901119">
                <a:moveTo>
                  <a:pt x="0" y="4901119"/>
                </a:moveTo>
                <a:cubicBezTo>
                  <a:pt x="794" y="3261063"/>
                  <a:pt x="1588" y="1640056"/>
                  <a:pt x="2382" y="0"/>
                </a:cubicBezTo>
                <a:lnTo>
                  <a:pt x="6751471" y="4901119"/>
                </a:lnTo>
                <a:lnTo>
                  <a:pt x="0" y="4901119"/>
                </a:lnTo>
                <a:close/>
              </a:path>
            </a:pathLst>
          </a:custGeom>
          <a:solidFill>
            <a:schemeClr val="accent4"/>
          </a:solidFill>
          <a:ln w="3175">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Hexagon 3">
            <a:extLst>
              <a:ext uri="{FF2B5EF4-FFF2-40B4-BE49-F238E27FC236}">
                <a16:creationId xmlns:a16="http://schemas.microsoft.com/office/drawing/2014/main" id="{ED1323B1-25AD-4D68-9935-331D79B300CE}"/>
              </a:ext>
            </a:extLst>
          </p:cNvPr>
          <p:cNvSpPr/>
          <p:nvPr userDrawn="1"/>
        </p:nvSpPr>
        <p:spPr>
          <a:xfrm flipH="1">
            <a:off x="-4784" y="-14542"/>
            <a:ext cx="12199164" cy="6874921"/>
          </a:xfrm>
          <a:custGeom>
            <a:avLst/>
            <a:gdLst>
              <a:gd name="connsiteX0" fmla="*/ 0 w 12192000"/>
              <a:gd name="connsiteY0" fmla="*/ 3429000 h 6858000"/>
              <a:gd name="connsiteX1" fmla="*/ 1714500 w 12192000"/>
              <a:gd name="connsiteY1" fmla="*/ 2 h 6858000"/>
              <a:gd name="connsiteX2" fmla="*/ 10477500 w 12192000"/>
              <a:gd name="connsiteY2" fmla="*/ 2 h 6858000"/>
              <a:gd name="connsiteX3" fmla="*/ 12192000 w 12192000"/>
              <a:gd name="connsiteY3" fmla="*/ 3429000 h 6858000"/>
              <a:gd name="connsiteX4" fmla="*/ 10477500 w 12192000"/>
              <a:gd name="connsiteY4" fmla="*/ 6857998 h 6858000"/>
              <a:gd name="connsiteX5" fmla="*/ 1714500 w 12192000"/>
              <a:gd name="connsiteY5" fmla="*/ 6857998 h 6858000"/>
              <a:gd name="connsiteX6" fmla="*/ 0 w 12192000"/>
              <a:gd name="connsiteY6" fmla="*/ 3429000 h 6858000"/>
              <a:gd name="connsiteX0" fmla="*/ 6016 w 12198016"/>
              <a:gd name="connsiteY0" fmla="*/ 3441030 h 6870028"/>
              <a:gd name="connsiteX1" fmla="*/ 0 w 12198016"/>
              <a:gd name="connsiteY1" fmla="*/ 0 h 6870028"/>
              <a:gd name="connsiteX2" fmla="*/ 10483516 w 12198016"/>
              <a:gd name="connsiteY2" fmla="*/ 12032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2179968 w 12198016"/>
              <a:gd name="connsiteY4" fmla="*/ 6845965 h 6870028"/>
              <a:gd name="connsiteX5" fmla="*/ 1720516 w 12198016"/>
              <a:gd name="connsiteY5" fmla="*/ 6870028 h 6870028"/>
              <a:gd name="connsiteX6" fmla="*/ 6016 w 12198016"/>
              <a:gd name="connsiteY6" fmla="*/ 3441030 h 6870028"/>
              <a:gd name="connsiteX0" fmla="*/ 6016 w 12198016"/>
              <a:gd name="connsiteY0" fmla="*/ 3441030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6016 w 12198016"/>
              <a:gd name="connsiteY6" fmla="*/ 3441030 h 6857997"/>
              <a:gd name="connsiteX0" fmla="*/ 266 w 12204298"/>
              <a:gd name="connsiteY0" fmla="*/ 2045367 h 6857997"/>
              <a:gd name="connsiteX1" fmla="*/ 6282 w 12204298"/>
              <a:gd name="connsiteY1" fmla="*/ 0 h 6857997"/>
              <a:gd name="connsiteX2" fmla="*/ 12198282 w 12204298"/>
              <a:gd name="connsiteY2" fmla="*/ 24063 h 6857997"/>
              <a:gd name="connsiteX3" fmla="*/ 12204298 w 12204298"/>
              <a:gd name="connsiteY3" fmla="*/ 3441030 h 6857997"/>
              <a:gd name="connsiteX4" fmla="*/ 12186250 w 12204298"/>
              <a:gd name="connsiteY4" fmla="*/ 6845965 h 6857997"/>
              <a:gd name="connsiteX5" fmla="*/ 7128976 w 12204298"/>
              <a:gd name="connsiteY5" fmla="*/ 6857997 h 6857997"/>
              <a:gd name="connsiteX6" fmla="*/ 266 w 12204298"/>
              <a:gd name="connsiteY6" fmla="*/ 2045367 h 6857997"/>
              <a:gd name="connsiteX0" fmla="*/ 980573 w 12198016"/>
              <a:gd name="connsiteY0" fmla="*/ 1792704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980573 w 12198016"/>
              <a:gd name="connsiteY6" fmla="*/ 1792704 h 6857997"/>
              <a:gd name="connsiteX0" fmla="*/ 266 w 12204299"/>
              <a:gd name="connsiteY0" fmla="*/ 1840831 h 6857997"/>
              <a:gd name="connsiteX1" fmla="*/ 6283 w 12204299"/>
              <a:gd name="connsiteY1" fmla="*/ 0 h 6857997"/>
              <a:gd name="connsiteX2" fmla="*/ 12198283 w 12204299"/>
              <a:gd name="connsiteY2" fmla="*/ 24063 h 6857997"/>
              <a:gd name="connsiteX3" fmla="*/ 12204299 w 12204299"/>
              <a:gd name="connsiteY3" fmla="*/ 3441030 h 6857997"/>
              <a:gd name="connsiteX4" fmla="*/ 12186251 w 12204299"/>
              <a:gd name="connsiteY4" fmla="*/ 6845965 h 6857997"/>
              <a:gd name="connsiteX5" fmla="*/ 7128977 w 12204299"/>
              <a:gd name="connsiteY5" fmla="*/ 6857997 h 6857997"/>
              <a:gd name="connsiteX6" fmla="*/ 266 w 12204299"/>
              <a:gd name="connsiteY6" fmla="*/ 1840831 h 6857997"/>
              <a:gd name="connsiteX0" fmla="*/ 7122694 w 12198016"/>
              <a:gd name="connsiteY0" fmla="*/ 6857997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0" fmla="*/ 4818648 w 12198016"/>
              <a:gd name="connsiteY0" fmla="*/ 6870031 h 6870031"/>
              <a:gd name="connsiteX1" fmla="*/ 0 w 12198016"/>
              <a:gd name="connsiteY1" fmla="*/ 0 h 6870031"/>
              <a:gd name="connsiteX2" fmla="*/ 12192000 w 12198016"/>
              <a:gd name="connsiteY2" fmla="*/ 24063 h 6870031"/>
              <a:gd name="connsiteX3" fmla="*/ 12198016 w 12198016"/>
              <a:gd name="connsiteY3" fmla="*/ 3441030 h 6870031"/>
              <a:gd name="connsiteX4" fmla="*/ 12179968 w 12198016"/>
              <a:gd name="connsiteY4" fmla="*/ 6845965 h 6870031"/>
              <a:gd name="connsiteX5" fmla="*/ 4818648 w 12198016"/>
              <a:gd name="connsiteY5" fmla="*/ 6870031 h 6870031"/>
              <a:gd name="connsiteX0" fmla="*/ 2713121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2713121 w 10092489"/>
              <a:gd name="connsiteY5" fmla="*/ 6870031 h 6870031"/>
              <a:gd name="connsiteX0" fmla="*/ 3230479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3230479 w 10092489"/>
              <a:gd name="connsiteY5" fmla="*/ 6870031 h 6870031"/>
              <a:gd name="connsiteX0" fmla="*/ 5526973 w 12388983"/>
              <a:gd name="connsiteY0" fmla="*/ 6870031 h 6870031"/>
              <a:gd name="connsiteX1" fmla="*/ 0 w 12388983"/>
              <a:gd name="connsiteY1" fmla="*/ 0 h 6870031"/>
              <a:gd name="connsiteX2" fmla="*/ 12382967 w 12388983"/>
              <a:gd name="connsiteY2" fmla="*/ 24063 h 6870031"/>
              <a:gd name="connsiteX3" fmla="*/ 12388983 w 12388983"/>
              <a:gd name="connsiteY3" fmla="*/ 3441030 h 6870031"/>
              <a:gd name="connsiteX4" fmla="*/ 12370935 w 12388983"/>
              <a:gd name="connsiteY4" fmla="*/ 6845965 h 6870031"/>
              <a:gd name="connsiteX5" fmla="*/ 5526973 w 12388983"/>
              <a:gd name="connsiteY5" fmla="*/ 6870031 h 6870031"/>
              <a:gd name="connsiteX0" fmla="*/ 7840359 w 14702369"/>
              <a:gd name="connsiteY0" fmla="*/ 6845968 h 6845968"/>
              <a:gd name="connsiteX1" fmla="*/ 0 w 14702369"/>
              <a:gd name="connsiteY1" fmla="*/ 0 h 6845968"/>
              <a:gd name="connsiteX2" fmla="*/ 14696353 w 14702369"/>
              <a:gd name="connsiteY2" fmla="*/ 0 h 6845968"/>
              <a:gd name="connsiteX3" fmla="*/ 14702369 w 14702369"/>
              <a:gd name="connsiteY3" fmla="*/ 3416967 h 6845968"/>
              <a:gd name="connsiteX4" fmla="*/ 14684321 w 14702369"/>
              <a:gd name="connsiteY4" fmla="*/ 6821902 h 6845968"/>
              <a:gd name="connsiteX5" fmla="*/ 7840359 w 14702369"/>
              <a:gd name="connsiteY5" fmla="*/ 6845968 h 6845968"/>
              <a:gd name="connsiteX0" fmla="*/ 11914246 w 14702369"/>
              <a:gd name="connsiteY0" fmla="*/ 6821904 h 6821904"/>
              <a:gd name="connsiteX1" fmla="*/ 0 w 14702369"/>
              <a:gd name="connsiteY1" fmla="*/ 0 h 6821904"/>
              <a:gd name="connsiteX2" fmla="*/ 14696353 w 14702369"/>
              <a:gd name="connsiteY2" fmla="*/ 0 h 6821904"/>
              <a:gd name="connsiteX3" fmla="*/ 14702369 w 14702369"/>
              <a:gd name="connsiteY3" fmla="*/ 3416967 h 6821904"/>
              <a:gd name="connsiteX4" fmla="*/ 14684321 w 14702369"/>
              <a:gd name="connsiteY4" fmla="*/ 6821902 h 6821904"/>
              <a:gd name="connsiteX5" fmla="*/ 11914246 w 14702369"/>
              <a:gd name="connsiteY5" fmla="*/ 6821904 h 6821904"/>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84321 w 14702369"/>
              <a:gd name="connsiteY4" fmla="*/ 6821902 h 6833935"/>
              <a:gd name="connsiteX5" fmla="*/ 11303164 w 14702369"/>
              <a:gd name="connsiteY5" fmla="*/ 6833935 h 6833935"/>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98869 w 14702369"/>
              <a:gd name="connsiteY4" fmla="*/ 6833934 h 6833935"/>
              <a:gd name="connsiteX5" fmla="*/ 11303164 w 14702369"/>
              <a:gd name="connsiteY5" fmla="*/ 6833935 h 6833935"/>
              <a:gd name="connsiteX0" fmla="*/ 11356917 w 14756122"/>
              <a:gd name="connsiteY0" fmla="*/ 6833935 h 6833935"/>
              <a:gd name="connsiteX1" fmla="*/ 0 w 14756122"/>
              <a:gd name="connsiteY1" fmla="*/ 12611 h 6833935"/>
              <a:gd name="connsiteX2" fmla="*/ 14750106 w 14756122"/>
              <a:gd name="connsiteY2" fmla="*/ 0 h 6833935"/>
              <a:gd name="connsiteX3" fmla="*/ 14756122 w 14756122"/>
              <a:gd name="connsiteY3" fmla="*/ 3416967 h 6833935"/>
              <a:gd name="connsiteX4" fmla="*/ 14752622 w 14756122"/>
              <a:gd name="connsiteY4" fmla="*/ 6833934 h 6833935"/>
              <a:gd name="connsiteX5" fmla="*/ 11356917 w 14756122"/>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2622 w 14761910"/>
              <a:gd name="connsiteY4" fmla="*/ 6833934 h 6833935"/>
              <a:gd name="connsiteX5" fmla="*/ 11356917 w 14761910"/>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8385 w 14761910"/>
              <a:gd name="connsiteY4" fmla="*/ 6829198 h 6833935"/>
              <a:gd name="connsiteX5" fmla="*/ 11356917 w 14761910"/>
              <a:gd name="connsiteY5" fmla="*/ 6833935 h 6833935"/>
              <a:gd name="connsiteX0" fmla="*/ 11356917 w 14761910"/>
              <a:gd name="connsiteY0" fmla="*/ 6833935 h 6836301"/>
              <a:gd name="connsiteX1" fmla="*/ 0 w 14761910"/>
              <a:gd name="connsiteY1" fmla="*/ 12611 h 6836301"/>
              <a:gd name="connsiteX2" fmla="*/ 14761631 w 14761910"/>
              <a:gd name="connsiteY2" fmla="*/ 0 h 6836301"/>
              <a:gd name="connsiteX3" fmla="*/ 14756122 w 14761910"/>
              <a:gd name="connsiteY3" fmla="*/ 3416967 h 6836301"/>
              <a:gd name="connsiteX4" fmla="*/ 14758385 w 14761910"/>
              <a:gd name="connsiteY4" fmla="*/ 6836301 h 6836301"/>
              <a:gd name="connsiteX5" fmla="*/ 11356917 w 14761910"/>
              <a:gd name="connsiteY5" fmla="*/ 6833935 h 68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1910" h="6836301">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2" name="Picture 21">
            <a:extLst>
              <a:ext uri="{FF2B5EF4-FFF2-40B4-BE49-F238E27FC236}">
                <a16:creationId xmlns:a16="http://schemas.microsoft.com/office/drawing/2014/main" id="{E7A6DEE9-0B4F-409A-B59F-325723A101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8431" y="5311498"/>
            <a:ext cx="2738896" cy="150851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E0B31207-9C3D-4B5C-B57B-2FE4DBE21416}"/>
              </a:ext>
            </a:extLst>
          </p:cNvPr>
          <p:cNvPicPr>
            <a:picLocks noChangeAspect="1"/>
          </p:cNvPicPr>
          <p:nvPr userDrawn="1"/>
        </p:nvPicPr>
        <p:blipFill rotWithShape="1">
          <a:blip r:embed="rId6" cstate="screen">
            <a:alphaModFix amt="34000"/>
            <a:extLst>
              <a:ext uri="{28A0092B-C50C-407E-A947-70E740481C1C}">
                <a14:useLocalDpi xmlns:a14="http://schemas.microsoft.com/office/drawing/2010/main"/>
              </a:ext>
            </a:extLst>
          </a:blip>
          <a:srcRect l="32582" t="2399" r="8554" b="-8774"/>
          <a:stretch/>
        </p:blipFill>
        <p:spPr>
          <a:xfrm rot="5400000">
            <a:off x="5734286" y="-1016167"/>
            <a:ext cx="5455273" cy="7480884"/>
          </a:xfrm>
          <a:prstGeom prst="rtTriangle">
            <a:avLst/>
          </a:prstGeom>
        </p:spPr>
      </p:pic>
      <p:pic>
        <p:nvPicPr>
          <p:cNvPr id="24" name="Picture 23">
            <a:extLst>
              <a:ext uri="{FF2B5EF4-FFF2-40B4-BE49-F238E27FC236}">
                <a16:creationId xmlns:a16="http://schemas.microsoft.com/office/drawing/2014/main" id="{735335CF-157D-43AA-8855-D3BF724DF976}"/>
              </a:ext>
            </a:extLst>
          </p:cNvPr>
          <p:cNvPicPr>
            <a:picLocks noChangeAspect="1"/>
          </p:cNvPicPr>
          <p:nvPr userDrawn="1"/>
        </p:nvPicPr>
        <p:blipFill rotWithShape="1">
          <a:blip r:embed="rId7" cstate="screen">
            <a:alphaModFix amt="34000"/>
            <a:grayscl/>
            <a:extLst>
              <a:ext uri="{28A0092B-C50C-407E-A947-70E740481C1C}">
                <a14:useLocalDpi xmlns:a14="http://schemas.microsoft.com/office/drawing/2010/main"/>
              </a:ext>
            </a:extLst>
          </a:blip>
          <a:srcRect/>
          <a:stretch/>
        </p:blipFill>
        <p:spPr>
          <a:xfrm rot="16200000">
            <a:off x="5792642" y="4819952"/>
            <a:ext cx="1719709" cy="2366806"/>
          </a:xfrm>
          <a:prstGeom prst="rtTriangle">
            <a:avLst/>
          </a:prstGeom>
        </p:spPr>
      </p:pic>
      <p:sp>
        <p:nvSpPr>
          <p:cNvPr id="11" name="Title 15">
            <a:extLst>
              <a:ext uri="{FF2B5EF4-FFF2-40B4-BE49-F238E27FC236}">
                <a16:creationId xmlns:a16="http://schemas.microsoft.com/office/drawing/2014/main" id="{6D87AD77-E89F-4705-AA0A-8032DAD1D337}"/>
              </a:ext>
            </a:extLst>
          </p:cNvPr>
          <p:cNvSpPr>
            <a:spLocks noGrp="1"/>
          </p:cNvSpPr>
          <p:nvPr>
            <p:ph type="title"/>
          </p:nvPr>
        </p:nvSpPr>
        <p:spPr>
          <a:xfrm>
            <a:off x="176047" y="175938"/>
            <a:ext cx="6157185" cy="3972645"/>
          </a:xfrm>
          <a:prstGeom prst="rect">
            <a:avLst/>
          </a:prstGeom>
        </p:spPr>
        <p:txBody>
          <a:bodyPr/>
          <a:lstStyle>
            <a:lvl1pPr>
              <a:defRPr sz="8000">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12018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C6441F9-A2B1-4BFB-87F7-B505A10AE26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solidFill>
                <a:schemeClr val="tx2"/>
              </a:solidFill>
            </a:endParaRPr>
          </a:p>
        </p:txBody>
      </p:sp>
      <p:pic>
        <p:nvPicPr>
          <p:cNvPr id="18" name="Picture 17">
            <a:extLst>
              <a:ext uri="{FF2B5EF4-FFF2-40B4-BE49-F238E27FC236}">
                <a16:creationId xmlns:a16="http://schemas.microsoft.com/office/drawing/2014/main" id="{08A801E7-BC54-4FD1-B398-A5A22D7A98BE}"/>
              </a:ext>
            </a:extLst>
          </p:cNvPr>
          <p:cNvPicPr>
            <a:picLocks noChangeAspect="1"/>
          </p:cNvPicPr>
          <p:nvPr userDrawn="1"/>
        </p:nvPicPr>
        <p:blipFill rotWithShape="1">
          <a:blip r:embed="rId2" cstate="screen">
            <a:alphaModFix amt="34000"/>
            <a:extLst>
              <a:ext uri="{28A0092B-C50C-407E-A947-70E740481C1C}">
                <a14:useLocalDpi xmlns:a14="http://schemas.microsoft.com/office/drawing/2010/main"/>
              </a:ext>
            </a:extLst>
          </a:blip>
          <a:srcRect r="-5834"/>
          <a:stretch/>
        </p:blipFill>
        <p:spPr>
          <a:xfrm flipH="1">
            <a:off x="9304422" y="0"/>
            <a:ext cx="2887578" cy="1037492"/>
          </a:xfrm>
          <a:prstGeom prst="rect">
            <a:avLst/>
          </a:prstGeom>
        </p:spPr>
      </p:pic>
      <p:pic>
        <p:nvPicPr>
          <p:cNvPr id="19" name="Picture 18">
            <a:extLst>
              <a:ext uri="{FF2B5EF4-FFF2-40B4-BE49-F238E27FC236}">
                <a16:creationId xmlns:a16="http://schemas.microsoft.com/office/drawing/2014/main" id="{355B944D-04FC-4DF5-9BF7-3BCE88FF1F7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ED524ECA-AF0A-4822-81E8-1224A9767F2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solidFill>
                <a:schemeClr val="tx2"/>
              </a:solidFill>
            </a:endParaRPr>
          </a:p>
        </p:txBody>
      </p:sp>
      <p:sp>
        <p:nvSpPr>
          <p:cNvPr id="21" name="Rectangle 20">
            <a:extLst>
              <a:ext uri="{FF2B5EF4-FFF2-40B4-BE49-F238E27FC236}">
                <a16:creationId xmlns:a16="http://schemas.microsoft.com/office/drawing/2014/main" id="{EB5CD593-1634-4207-94B8-040A8F75CE1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solidFill>
                <a:schemeClr val="tx2"/>
              </a:solidFill>
            </a:endParaRPr>
          </a:p>
        </p:txBody>
      </p:sp>
      <p:sp>
        <p:nvSpPr>
          <p:cNvPr id="8" name="TextBox 7">
            <a:extLst>
              <a:ext uri="{FF2B5EF4-FFF2-40B4-BE49-F238E27FC236}">
                <a16:creationId xmlns:a16="http://schemas.microsoft.com/office/drawing/2014/main" id="{9D57198A-4F93-4BB0-B3E6-6EC9C206038D}"/>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0" name="Content Placeholder 2">
            <a:extLst>
              <a:ext uri="{FF2B5EF4-FFF2-40B4-BE49-F238E27FC236}">
                <a16:creationId xmlns:a16="http://schemas.microsoft.com/office/drawing/2014/main" id="{329B9A96-3603-43F8-A8A8-E7ECA8F147D7}"/>
              </a:ext>
            </a:extLst>
          </p:cNvPr>
          <p:cNvSpPr>
            <a:spLocks noGrp="1"/>
          </p:cNvSpPr>
          <p:nvPr>
            <p:ph idx="1"/>
          </p:nvPr>
        </p:nvSpPr>
        <p:spPr>
          <a:xfrm>
            <a:off x="324233" y="1558533"/>
            <a:ext cx="11495400" cy="4662871"/>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itle 15">
            <a:extLst>
              <a:ext uri="{FF2B5EF4-FFF2-40B4-BE49-F238E27FC236}">
                <a16:creationId xmlns:a16="http://schemas.microsoft.com/office/drawing/2014/main" id="{D23802C6-2AE7-4143-9A89-2B465ADB489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98393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ED4F45A-79C4-451D-B770-5D9EB63F4CE9}"/>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solidFill>
                <a:schemeClr val="tx2"/>
              </a:solidFill>
            </a:endParaRPr>
          </a:p>
        </p:txBody>
      </p:sp>
      <p:pic>
        <p:nvPicPr>
          <p:cNvPr id="18" name="Picture 17">
            <a:extLst>
              <a:ext uri="{FF2B5EF4-FFF2-40B4-BE49-F238E27FC236}">
                <a16:creationId xmlns:a16="http://schemas.microsoft.com/office/drawing/2014/main" id="{D750AF94-A7F3-4BBE-BA31-C4E95B643892}"/>
              </a:ext>
            </a:extLst>
          </p:cNvPr>
          <p:cNvPicPr>
            <a:picLocks noChangeAspect="1"/>
          </p:cNvPicPr>
          <p:nvPr userDrawn="1"/>
        </p:nvPicPr>
        <p:blipFill rotWithShape="1">
          <a:blip r:embed="rId2" cstate="screen">
            <a:alphaModFix amt="34000"/>
            <a:extLst>
              <a:ext uri="{28A0092B-C50C-407E-A947-70E740481C1C}">
                <a14:useLocalDpi xmlns:a14="http://schemas.microsoft.com/office/drawing/2010/main"/>
              </a:ext>
            </a:extLst>
          </a:blip>
          <a:srcRect r="-5834"/>
          <a:stretch/>
        </p:blipFill>
        <p:spPr>
          <a:xfrm flipH="1">
            <a:off x="9304422" y="0"/>
            <a:ext cx="2887578" cy="1037492"/>
          </a:xfrm>
          <a:prstGeom prst="rect">
            <a:avLst/>
          </a:prstGeom>
        </p:spPr>
      </p:pic>
      <p:pic>
        <p:nvPicPr>
          <p:cNvPr id="19" name="Picture 18">
            <a:extLst>
              <a:ext uri="{FF2B5EF4-FFF2-40B4-BE49-F238E27FC236}">
                <a16:creationId xmlns:a16="http://schemas.microsoft.com/office/drawing/2014/main" id="{B9F3D092-5D49-4AFB-AF3E-73F362AFFC8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B71A52C8-AC58-4F93-9B83-CF6340B35704}"/>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solidFill>
                <a:schemeClr val="tx2"/>
              </a:solidFill>
            </a:endParaRPr>
          </a:p>
        </p:txBody>
      </p:sp>
      <p:sp>
        <p:nvSpPr>
          <p:cNvPr id="21" name="Rectangle 20">
            <a:extLst>
              <a:ext uri="{FF2B5EF4-FFF2-40B4-BE49-F238E27FC236}">
                <a16:creationId xmlns:a16="http://schemas.microsoft.com/office/drawing/2014/main" id="{9F8C269A-31A7-4C30-A379-B1AF6E6AC07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solidFill>
                <a:schemeClr val="tx2"/>
              </a:solidFill>
            </a:endParaRPr>
          </a:p>
        </p:txBody>
      </p:sp>
      <p:sp>
        <p:nvSpPr>
          <p:cNvPr id="8" name="Content Placeholder 2">
            <a:extLst>
              <a:ext uri="{FF2B5EF4-FFF2-40B4-BE49-F238E27FC236}">
                <a16:creationId xmlns:a16="http://schemas.microsoft.com/office/drawing/2014/main" id="{3DDE49C7-19A1-444C-9825-1EA2A4CF4CF2}"/>
              </a:ext>
            </a:extLst>
          </p:cNvPr>
          <p:cNvSpPr>
            <a:spLocks noGrp="1"/>
          </p:cNvSpPr>
          <p:nvPr>
            <p:ph idx="1"/>
          </p:nvPr>
        </p:nvSpPr>
        <p:spPr>
          <a:xfrm>
            <a:off x="386632" y="1445923"/>
            <a:ext cx="5509008" cy="477548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2">
            <a:extLst>
              <a:ext uri="{FF2B5EF4-FFF2-40B4-BE49-F238E27FC236}">
                <a16:creationId xmlns:a16="http://schemas.microsoft.com/office/drawing/2014/main" id="{63544BA0-E96C-45E5-845D-0572CB6E19C4}"/>
              </a:ext>
            </a:extLst>
          </p:cNvPr>
          <p:cNvSpPr>
            <a:spLocks noGrp="1"/>
          </p:cNvSpPr>
          <p:nvPr>
            <p:ph idx="10"/>
          </p:nvPr>
        </p:nvSpPr>
        <p:spPr>
          <a:xfrm>
            <a:off x="6296361" y="1445923"/>
            <a:ext cx="5509008" cy="477548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Box 12">
            <a:extLst>
              <a:ext uri="{FF2B5EF4-FFF2-40B4-BE49-F238E27FC236}">
                <a16:creationId xmlns:a16="http://schemas.microsoft.com/office/drawing/2014/main" id="{F6FA363F-DA93-49E9-B2AA-8F807FE83C45}"/>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5" name="Title 15">
            <a:extLst>
              <a:ext uri="{FF2B5EF4-FFF2-40B4-BE49-F238E27FC236}">
                <a16:creationId xmlns:a16="http://schemas.microsoft.com/office/drawing/2014/main" id="{87570EC9-0DBC-4BD7-95AA-6C73B6CD9541}"/>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191290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E8A8A5-B83C-452F-9ACA-4A3279DC36AF}"/>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solidFill>
                <a:schemeClr val="tx2"/>
              </a:solidFill>
            </a:endParaRPr>
          </a:p>
        </p:txBody>
      </p:sp>
      <p:pic>
        <p:nvPicPr>
          <p:cNvPr id="12" name="Picture 11">
            <a:extLst>
              <a:ext uri="{FF2B5EF4-FFF2-40B4-BE49-F238E27FC236}">
                <a16:creationId xmlns:a16="http://schemas.microsoft.com/office/drawing/2014/main" id="{1B9B4D16-20B9-4380-8EB6-9F8F7A81229F}"/>
              </a:ext>
            </a:extLst>
          </p:cNvPr>
          <p:cNvPicPr>
            <a:picLocks noChangeAspect="1"/>
          </p:cNvPicPr>
          <p:nvPr userDrawn="1"/>
        </p:nvPicPr>
        <p:blipFill rotWithShape="1">
          <a:blip r:embed="rId2" cstate="screen">
            <a:alphaModFix amt="34000"/>
            <a:extLst>
              <a:ext uri="{28A0092B-C50C-407E-A947-70E740481C1C}">
                <a14:useLocalDpi xmlns:a14="http://schemas.microsoft.com/office/drawing/2010/main"/>
              </a:ext>
            </a:extLst>
          </a:blip>
          <a:srcRect r="-5834"/>
          <a:stretch/>
        </p:blipFill>
        <p:spPr>
          <a:xfrm flipH="1">
            <a:off x="9304422" y="0"/>
            <a:ext cx="2887578" cy="1037492"/>
          </a:xfrm>
          <a:prstGeom prst="rect">
            <a:avLst/>
          </a:prstGeom>
        </p:spPr>
      </p:pic>
      <p:pic>
        <p:nvPicPr>
          <p:cNvPr id="13" name="Picture 12">
            <a:extLst>
              <a:ext uri="{FF2B5EF4-FFF2-40B4-BE49-F238E27FC236}">
                <a16:creationId xmlns:a16="http://schemas.microsoft.com/office/drawing/2014/main" id="{2DFE8BF3-E40B-493A-9AE5-A62B25D4F16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9CACCEF1-20EC-4A52-A7A1-15EEEB87FBB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solidFill>
                <a:schemeClr val="tx2"/>
              </a:solidFill>
            </a:endParaRPr>
          </a:p>
        </p:txBody>
      </p:sp>
      <p:sp>
        <p:nvSpPr>
          <p:cNvPr id="15" name="Rectangle 14">
            <a:extLst>
              <a:ext uri="{FF2B5EF4-FFF2-40B4-BE49-F238E27FC236}">
                <a16:creationId xmlns:a16="http://schemas.microsoft.com/office/drawing/2014/main" id="{BE6BB852-D706-4A9C-8904-87AD81B3C355}"/>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solidFill>
                <a:schemeClr val="tx2"/>
              </a:solidFill>
            </a:endParaRPr>
          </a:p>
        </p:txBody>
      </p:sp>
      <p:sp>
        <p:nvSpPr>
          <p:cNvPr id="7" name="TextBox 6">
            <a:extLst>
              <a:ext uri="{FF2B5EF4-FFF2-40B4-BE49-F238E27FC236}">
                <a16:creationId xmlns:a16="http://schemas.microsoft.com/office/drawing/2014/main" id="{7C7E3A92-47B8-4167-85B4-4C55CAFC49AB}"/>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9" name="Title 15">
            <a:extLst>
              <a:ext uri="{FF2B5EF4-FFF2-40B4-BE49-F238E27FC236}">
                <a16:creationId xmlns:a16="http://schemas.microsoft.com/office/drawing/2014/main" id="{80E5D011-DA18-4024-AF86-86894ACB27AE}"/>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112926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EBEE52-12B2-4089-AD9F-FE36914DD28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solidFill>
                <a:schemeClr val="tx2"/>
              </a:solidFill>
            </a:endParaRPr>
          </a:p>
        </p:txBody>
      </p:sp>
      <p:pic>
        <p:nvPicPr>
          <p:cNvPr id="14" name="Picture 13">
            <a:extLst>
              <a:ext uri="{FF2B5EF4-FFF2-40B4-BE49-F238E27FC236}">
                <a16:creationId xmlns:a16="http://schemas.microsoft.com/office/drawing/2014/main" id="{2D315F3E-F0DF-4865-AC4F-47E0A13B27C7}"/>
              </a:ext>
            </a:extLst>
          </p:cNvPr>
          <p:cNvPicPr>
            <a:picLocks noChangeAspect="1"/>
          </p:cNvPicPr>
          <p:nvPr userDrawn="1"/>
        </p:nvPicPr>
        <p:blipFill rotWithShape="1">
          <a:blip r:embed="rId2" cstate="screen">
            <a:alphaModFix amt="34000"/>
            <a:extLst>
              <a:ext uri="{28A0092B-C50C-407E-A947-70E740481C1C}">
                <a14:useLocalDpi xmlns:a14="http://schemas.microsoft.com/office/drawing/2010/main"/>
              </a:ext>
            </a:extLst>
          </a:blip>
          <a:srcRect r="-5834"/>
          <a:stretch/>
        </p:blipFill>
        <p:spPr>
          <a:xfrm flipH="1">
            <a:off x="9304422" y="0"/>
            <a:ext cx="2887578" cy="1037492"/>
          </a:xfrm>
          <a:prstGeom prst="rect">
            <a:avLst/>
          </a:prstGeom>
        </p:spPr>
      </p:pic>
      <p:pic>
        <p:nvPicPr>
          <p:cNvPr id="15" name="Picture 14">
            <a:extLst>
              <a:ext uri="{FF2B5EF4-FFF2-40B4-BE49-F238E27FC236}">
                <a16:creationId xmlns:a16="http://schemas.microsoft.com/office/drawing/2014/main" id="{FB6593D5-A5A7-4DB6-A71A-5D767C08A47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70C563EC-D185-47AB-844E-F7F56F0C487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solidFill>
                <a:schemeClr val="tx2"/>
              </a:solidFill>
            </a:endParaRPr>
          </a:p>
        </p:txBody>
      </p:sp>
      <p:sp>
        <p:nvSpPr>
          <p:cNvPr id="17" name="Rectangle 16">
            <a:extLst>
              <a:ext uri="{FF2B5EF4-FFF2-40B4-BE49-F238E27FC236}">
                <a16:creationId xmlns:a16="http://schemas.microsoft.com/office/drawing/2014/main" id="{2042A08C-D712-41B9-8B6D-63E085A5C203}"/>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solidFill>
                <a:schemeClr val="tx2"/>
              </a:solidFill>
            </a:endParaRPr>
          </a:p>
        </p:txBody>
      </p:sp>
      <p:sp>
        <p:nvSpPr>
          <p:cNvPr id="3" name="Content Placeholder 2">
            <a:extLst>
              <a:ext uri="{FF2B5EF4-FFF2-40B4-BE49-F238E27FC236}">
                <a16:creationId xmlns:a16="http://schemas.microsoft.com/office/drawing/2014/main" id="{FF71F12C-5B09-41F4-BF5A-B51056894DD7}"/>
              </a:ext>
            </a:extLst>
          </p:cNvPr>
          <p:cNvSpPr>
            <a:spLocks noGrp="1"/>
          </p:cNvSpPr>
          <p:nvPr>
            <p:ph idx="1"/>
          </p:nvPr>
        </p:nvSpPr>
        <p:spPr>
          <a:xfrm>
            <a:off x="5180012" y="1373852"/>
            <a:ext cx="6172200" cy="4694402"/>
          </a:xfrm>
          <a:prstGeom prst="rect">
            <a:avLst/>
          </a:prstGeom>
        </p:spPr>
        <p:txBody>
          <a:bodyPr/>
          <a:lstStyle>
            <a:lvl1pPr marL="228600" indent="-228600">
              <a:buFont typeface="Wingdings" panose="05000000000000000000" pitchFamily="2" charset="2"/>
              <a:buChar char="v"/>
              <a:defRPr sz="3200"/>
            </a:lvl1pPr>
            <a:lvl2pPr marL="685800" indent="-228600">
              <a:buFont typeface="Wingdings" panose="05000000000000000000" pitchFamily="2" charset="2"/>
              <a:buChar char="§"/>
              <a:defRPr sz="2800"/>
            </a:lvl2pPr>
            <a:lvl3pPr marL="1143000" indent="-228600">
              <a:buFont typeface="Courier New" panose="02070309020205020404" pitchFamily="49" charset="0"/>
              <a:buChar char="o"/>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a:extLst>
              <a:ext uri="{FF2B5EF4-FFF2-40B4-BE49-F238E27FC236}">
                <a16:creationId xmlns:a16="http://schemas.microsoft.com/office/drawing/2014/main" id="{B9D816F0-FF8F-4A31-8300-9ACA6B575771}"/>
              </a:ext>
            </a:extLst>
          </p:cNvPr>
          <p:cNvSpPr>
            <a:spLocks noGrp="1"/>
          </p:cNvSpPr>
          <p:nvPr>
            <p:ph type="body" sz="half" idx="2"/>
          </p:nvPr>
        </p:nvSpPr>
        <p:spPr>
          <a:xfrm>
            <a:off x="839788" y="1373852"/>
            <a:ext cx="3932237" cy="463055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Box 8">
            <a:extLst>
              <a:ext uri="{FF2B5EF4-FFF2-40B4-BE49-F238E27FC236}">
                <a16:creationId xmlns:a16="http://schemas.microsoft.com/office/drawing/2014/main" id="{43C088C0-51B0-4546-B072-388AE9218637}"/>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1" name="Title 15">
            <a:extLst>
              <a:ext uri="{FF2B5EF4-FFF2-40B4-BE49-F238E27FC236}">
                <a16:creationId xmlns:a16="http://schemas.microsoft.com/office/drawing/2014/main" id="{52871787-E01A-4060-A748-A06B35391E7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345898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B3F54E-9A4B-4920-8D77-4695B8ABE8DC}"/>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solidFill>
                <a:schemeClr val="tx2"/>
              </a:solidFill>
            </a:endParaRPr>
          </a:p>
        </p:txBody>
      </p:sp>
      <p:pic>
        <p:nvPicPr>
          <p:cNvPr id="13" name="Picture 12">
            <a:extLst>
              <a:ext uri="{FF2B5EF4-FFF2-40B4-BE49-F238E27FC236}">
                <a16:creationId xmlns:a16="http://schemas.microsoft.com/office/drawing/2014/main" id="{8A22C5D0-A59F-4D59-9AE0-98B49D48F724}"/>
              </a:ext>
            </a:extLst>
          </p:cNvPr>
          <p:cNvPicPr>
            <a:picLocks noChangeAspect="1"/>
          </p:cNvPicPr>
          <p:nvPr userDrawn="1"/>
        </p:nvPicPr>
        <p:blipFill rotWithShape="1">
          <a:blip r:embed="rId7" cstate="screen">
            <a:alphaModFix amt="34000"/>
            <a:extLst>
              <a:ext uri="{28A0092B-C50C-407E-A947-70E740481C1C}">
                <a14:useLocalDpi xmlns:a14="http://schemas.microsoft.com/office/drawing/2010/main"/>
              </a:ext>
            </a:extLst>
          </a:blip>
          <a:srcRect r="-5834"/>
          <a:stretch/>
        </p:blipFill>
        <p:spPr>
          <a:xfrm flipH="1">
            <a:off x="9304422" y="0"/>
            <a:ext cx="2887578" cy="1037492"/>
          </a:xfrm>
          <a:prstGeom prst="rect">
            <a:avLst/>
          </a:prstGeom>
        </p:spPr>
      </p:pic>
      <p:pic>
        <p:nvPicPr>
          <p:cNvPr id="14" name="Picture 13">
            <a:extLst>
              <a:ext uri="{FF2B5EF4-FFF2-40B4-BE49-F238E27FC236}">
                <a16:creationId xmlns:a16="http://schemas.microsoft.com/office/drawing/2014/main" id="{D83F94B4-13EA-4151-AFBF-F80C398EB193}"/>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CC0AD3EB-C7FF-4C12-981F-BF2C7DE74266}"/>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solidFill>
                <a:schemeClr val="tx2"/>
              </a:solidFill>
            </a:endParaRPr>
          </a:p>
        </p:txBody>
      </p:sp>
      <p:sp>
        <p:nvSpPr>
          <p:cNvPr id="16" name="Rectangle 15">
            <a:extLst>
              <a:ext uri="{FF2B5EF4-FFF2-40B4-BE49-F238E27FC236}">
                <a16:creationId xmlns:a16="http://schemas.microsoft.com/office/drawing/2014/main" id="{74223A0C-8F12-4568-8E11-A3F2ECF21C84}"/>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solidFill>
                <a:schemeClr val="tx2"/>
              </a:solidFill>
            </a:endParaRPr>
          </a:p>
        </p:txBody>
      </p:sp>
    </p:spTree>
    <p:extLst>
      <p:ext uri="{BB962C8B-B14F-4D97-AF65-F5344CB8AC3E}">
        <p14:creationId xmlns:p14="http://schemas.microsoft.com/office/powerpoint/2010/main" val="1035221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0.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CB7B97-9416-452B-84EA-699E6AA45B80}"/>
              </a:ext>
            </a:extLst>
          </p:cNvPr>
          <p:cNvSpPr>
            <a:spLocks noGrp="1"/>
          </p:cNvSpPr>
          <p:nvPr>
            <p:ph type="title"/>
          </p:nvPr>
        </p:nvSpPr>
        <p:spPr>
          <a:xfrm>
            <a:off x="203447" y="265837"/>
            <a:ext cx="8354926" cy="3029599"/>
          </a:xfrm>
        </p:spPr>
        <p:txBody>
          <a:bodyPr/>
          <a:lstStyle/>
          <a:p>
            <a:r>
              <a:rPr lang="en-AU" sz="4800" b="1" dirty="0">
                <a:latin typeface="Tahoma" panose="020B0604030504040204" pitchFamily="34" charset="0"/>
                <a:ea typeface="Tahoma" panose="020B0604030504040204" pitchFamily="34" charset="0"/>
                <a:cs typeface="Tahoma" panose="020B0604030504040204" pitchFamily="34" charset="0"/>
              </a:rPr>
              <a:t>CEOS Systems </a:t>
            </a:r>
            <a:br>
              <a:rPr lang="en-AU" sz="4800" b="1" dirty="0">
                <a:latin typeface="Tahoma" panose="020B0604030504040204" pitchFamily="34" charset="0"/>
                <a:ea typeface="Tahoma" panose="020B0604030504040204" pitchFamily="34" charset="0"/>
                <a:cs typeface="Tahoma" panose="020B0604030504040204" pitchFamily="34" charset="0"/>
              </a:rPr>
            </a:br>
            <a:r>
              <a:rPr lang="en-AU" sz="4800" b="1" dirty="0">
                <a:latin typeface="Tahoma" panose="020B0604030504040204" pitchFamily="34" charset="0"/>
                <a:ea typeface="Tahoma" panose="020B0604030504040204" pitchFamily="34" charset="0"/>
                <a:cs typeface="Tahoma" panose="020B0604030504040204" pitchFamily="34" charset="0"/>
              </a:rPr>
              <a:t>Engineering Office </a:t>
            </a:r>
            <a:br>
              <a:rPr lang="en-AU" sz="4800" b="1" dirty="0">
                <a:latin typeface="Tahoma" panose="020B0604030504040204" pitchFamily="34" charset="0"/>
                <a:ea typeface="Tahoma" panose="020B0604030504040204" pitchFamily="34" charset="0"/>
                <a:cs typeface="Tahoma" panose="020B0604030504040204" pitchFamily="34" charset="0"/>
              </a:rPr>
            </a:br>
            <a:r>
              <a:rPr lang="en-AU" sz="4800" b="1" dirty="0">
                <a:latin typeface="Tahoma" panose="020B0604030504040204" pitchFamily="34" charset="0"/>
                <a:ea typeface="Tahoma" panose="020B0604030504040204" pitchFamily="34" charset="0"/>
                <a:cs typeface="Tahoma" panose="020B0604030504040204" pitchFamily="34" charset="0"/>
              </a:rPr>
              <a:t>(SEO) Report</a:t>
            </a:r>
            <a:br>
              <a:rPr lang="en-AU" sz="4800" b="1" dirty="0">
                <a:latin typeface="Tahoma" panose="020B0604030504040204" pitchFamily="34" charset="0"/>
                <a:ea typeface="Tahoma" panose="020B0604030504040204" pitchFamily="34" charset="0"/>
                <a:cs typeface="Tahoma" panose="020B0604030504040204" pitchFamily="34" charset="0"/>
              </a:rPr>
            </a:br>
            <a:br>
              <a:rPr lang="en-AU" sz="4800" b="1" dirty="0">
                <a:latin typeface="Tahoma" panose="020B0604030504040204" pitchFamily="34" charset="0"/>
                <a:ea typeface="Tahoma" panose="020B0604030504040204" pitchFamily="34" charset="0"/>
                <a:cs typeface="Tahoma" panose="020B0604030504040204" pitchFamily="34" charset="0"/>
              </a:rPr>
            </a:br>
            <a:endParaRPr lang="en-AU" sz="4800" b="1" dirty="0">
              <a:latin typeface="Tahoma" panose="020B0604030504040204" pitchFamily="34" charset="0"/>
              <a:ea typeface="Tahoma" panose="020B0604030504040204" pitchFamily="34" charset="0"/>
              <a:cs typeface="Tahoma" panose="020B0604030504040204" pitchFamily="34" charset="0"/>
            </a:endParaRPr>
          </a:p>
        </p:txBody>
      </p:sp>
      <p:sp>
        <p:nvSpPr>
          <p:cNvPr id="6" name="Shape 11">
            <a:extLst>
              <a:ext uri="{FF2B5EF4-FFF2-40B4-BE49-F238E27FC236}">
                <a16:creationId xmlns:a16="http://schemas.microsoft.com/office/drawing/2014/main" id="{75A0D59D-8C5C-48CF-A49D-9DE235F8CED6}"/>
              </a:ext>
            </a:extLst>
          </p:cNvPr>
          <p:cNvSpPr/>
          <p:nvPr/>
        </p:nvSpPr>
        <p:spPr>
          <a:xfrm>
            <a:off x="7017249" y="5201655"/>
            <a:ext cx="5023460" cy="1579289"/>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algn="r" defTabSz="914400">
              <a:defRPr>
                <a:solidFill>
                  <a:srgbClr val="000000"/>
                </a:solidFill>
              </a:defRPr>
            </a:pPr>
            <a:r>
              <a:rPr lang="en-AU" sz="20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Arial Bold"/>
              </a:rPr>
              <a:t>Brian Killough, NASA, CEOS SEO</a:t>
            </a:r>
          </a:p>
          <a:p>
            <a:pPr lvl="0" algn="r" defTabSz="914400">
              <a:defRPr>
                <a:solidFill>
                  <a:srgbClr val="000000"/>
                </a:solidFill>
              </a:defRPr>
            </a:pPr>
            <a:r>
              <a:rPr lang="en-AU" sz="20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Arial Bold"/>
              </a:rPr>
              <a:t>Agenda ID: 2022.10.04_10.20</a:t>
            </a:r>
          </a:p>
          <a:p>
            <a:pPr lvl="0" algn="r" defTabSz="914400">
              <a:defRPr>
                <a:solidFill>
                  <a:srgbClr val="000000"/>
                </a:solidFill>
              </a:defRPr>
            </a:pPr>
            <a:r>
              <a:rPr lang="en-AU" sz="20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Arial Bold"/>
              </a:rPr>
              <a:t>WGISS-54</a:t>
            </a:r>
          </a:p>
          <a:p>
            <a:pPr lvl="0" algn="r" defTabSz="914400">
              <a:defRPr>
                <a:solidFill>
                  <a:srgbClr val="000000"/>
                </a:solidFill>
              </a:defRPr>
            </a:pPr>
            <a:r>
              <a:rPr lang="en-US" sz="20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Arial Bold"/>
              </a:rPr>
              <a:t>Tokyo, Japan (JAXA)</a:t>
            </a:r>
          </a:p>
          <a:p>
            <a:pPr lvl="0" algn="r" defTabSz="914400">
              <a:defRPr>
                <a:solidFill>
                  <a:srgbClr val="000000"/>
                </a:solidFill>
              </a:defRPr>
            </a:pPr>
            <a:r>
              <a:rPr lang="en-US" sz="20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Arial Bold"/>
              </a:rPr>
              <a:t>3-7 October 2022</a:t>
            </a:r>
            <a:endParaRPr sz="20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Arial Bold"/>
            </a:endParaRPr>
          </a:p>
        </p:txBody>
      </p:sp>
      <p:pic>
        <p:nvPicPr>
          <p:cNvPr id="2" name="Picture 1" descr="A person in a white shirt and blue tie&#10;&#10;Description automatically generated with medium confidence">
            <a:extLst>
              <a:ext uri="{FF2B5EF4-FFF2-40B4-BE49-F238E27FC236}">
                <a16:creationId xmlns:a16="http://schemas.microsoft.com/office/drawing/2014/main" id="{A13D7FF7-D553-DC19-B530-4E9B08D6E6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416" y="3064277"/>
            <a:ext cx="2168205" cy="2137378"/>
          </a:xfrm>
          <a:prstGeom prst="rect">
            <a:avLst/>
          </a:prstGeom>
        </p:spPr>
      </p:pic>
      <p:pic>
        <p:nvPicPr>
          <p:cNvPr id="3" name="Audio Recording Oct 2, 2022 at 11:20:01 AM" descr="Audio Recording Oct 2, 2022 at 11:20:01 AM">
            <a:hlinkClick r:id="" action="ppaction://media"/>
            <a:extLst>
              <a:ext uri="{FF2B5EF4-FFF2-40B4-BE49-F238E27FC236}">
                <a16:creationId xmlns:a16="http://schemas.microsoft.com/office/drawing/2014/main" id="{0788356F-797E-4BBE-C0ED-C5BBD7C6B7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39195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9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2</a:t>
            </a:fld>
            <a:endParaRPr lang="en-AU" sz="1400" b="1" dirty="0">
              <a:solidFill>
                <a:schemeClr val="accent1"/>
              </a:solidFill>
            </a:endParaRPr>
          </a:p>
        </p:txBody>
      </p:sp>
      <p:sp>
        <p:nvSpPr>
          <p:cNvPr id="8" name="TextBox 7">
            <a:extLst>
              <a:ext uri="{FF2B5EF4-FFF2-40B4-BE49-F238E27FC236}">
                <a16:creationId xmlns:a16="http://schemas.microsoft.com/office/drawing/2014/main" id="{B20E0AA3-A2FF-42D7-A2B3-99CCEB187B8E}"/>
              </a:ext>
            </a:extLst>
          </p:cNvPr>
          <p:cNvSpPr txBox="1"/>
          <p:nvPr/>
        </p:nvSpPr>
        <p:spPr>
          <a:xfrm>
            <a:off x="383024" y="1416379"/>
            <a:ext cx="8843169" cy="4747966"/>
          </a:xfrm>
          <a:prstGeom prst="rect">
            <a:avLst/>
          </a:prstGeom>
          <a:noFill/>
        </p:spPr>
        <p:txBody>
          <a:bodyPr wrap="square" rtlCol="0">
            <a:spAutoFit/>
          </a:bodyPr>
          <a:lstStyle/>
          <a:p>
            <a:pPr marL="285750" indent="-285750">
              <a:lnSpc>
                <a:spcPct val="150000"/>
              </a:lnSpc>
              <a:buFont typeface="Wingdings" pitchFamily="2" charset="2"/>
              <a:buChar char="§"/>
            </a:pPr>
            <a:r>
              <a:rPr lang="en-GB" sz="1700" dirty="0">
                <a:latin typeface="Tahoma" panose="020B0604030504040204" pitchFamily="34" charset="0"/>
                <a:ea typeface="Tahoma" panose="020B0604030504040204" pitchFamily="34" charset="0"/>
                <a:cs typeface="Tahoma" panose="020B0604030504040204" pitchFamily="34" charset="0"/>
              </a:rPr>
              <a:t>The SEO has been testing several cloud computing frameworks to understand CEOS data access and technology capabilities. </a:t>
            </a:r>
            <a:r>
              <a:rPr lang="en-GB" sz="1700" b="1" dirty="0">
                <a:solidFill>
                  <a:srgbClr val="FF0000"/>
                </a:solidFill>
                <a:latin typeface="Tahoma" panose="020B0604030504040204" pitchFamily="34" charset="0"/>
                <a:ea typeface="Tahoma" panose="020B0604030504040204" pitchFamily="34" charset="0"/>
                <a:cs typeface="Tahoma" panose="020B0604030504040204" pitchFamily="34" charset="0"/>
              </a:rPr>
              <a:t>These cloud frameworks use our data!</a:t>
            </a:r>
          </a:p>
          <a:p>
            <a:pPr marL="285750" indent="-285750">
              <a:lnSpc>
                <a:spcPct val="150000"/>
              </a:lnSpc>
              <a:buFont typeface="Wingdings" pitchFamily="2" charset="2"/>
              <a:buChar char="§"/>
            </a:pPr>
            <a:r>
              <a:rPr lang="en-GB" sz="1700" b="1" dirty="0">
                <a:latin typeface="Tahoma" panose="020B0604030504040204" pitchFamily="34" charset="0"/>
                <a:ea typeface="Tahoma" panose="020B0604030504040204" pitchFamily="34" charset="0"/>
                <a:cs typeface="Tahoma" panose="020B0604030504040204" pitchFamily="34" charset="0"/>
              </a:rPr>
              <a:t>Google</a:t>
            </a:r>
            <a:r>
              <a:rPr lang="en-GB" sz="1700" dirty="0">
                <a:latin typeface="Tahoma" panose="020B0604030504040204" pitchFamily="34" charset="0"/>
                <a:ea typeface="Tahoma" panose="020B0604030504040204" pitchFamily="34" charset="0"/>
                <a:cs typeface="Tahoma" panose="020B0604030504040204" pitchFamily="34" charset="0"/>
              </a:rPr>
              <a:t> – we use the Google Cloud (paid compute environment), Colab (free notebook platform, but limited) and Earth Engine (free satellite datasets). </a:t>
            </a:r>
          </a:p>
          <a:p>
            <a:pPr marL="285750" indent="-285750">
              <a:lnSpc>
                <a:spcPct val="150000"/>
              </a:lnSpc>
              <a:buFont typeface="Wingdings" pitchFamily="2" charset="2"/>
              <a:buChar char="§"/>
            </a:pPr>
            <a:r>
              <a:rPr lang="en-GB" sz="1700" b="1" dirty="0">
                <a:latin typeface="Tahoma" panose="020B0604030504040204" pitchFamily="34" charset="0"/>
                <a:ea typeface="Tahoma" panose="020B0604030504040204" pitchFamily="34" charset="0"/>
                <a:cs typeface="Tahoma" panose="020B0604030504040204" pitchFamily="34" charset="0"/>
              </a:rPr>
              <a:t>Amazon</a:t>
            </a:r>
            <a:r>
              <a:rPr lang="en-GB" sz="1700" dirty="0">
                <a:latin typeface="Tahoma" panose="020B0604030504040204" pitchFamily="34" charset="0"/>
                <a:ea typeface="Tahoma" panose="020B0604030504040204" pitchFamily="34" charset="0"/>
                <a:cs typeface="Tahoma" panose="020B0604030504040204" pitchFamily="34" charset="0"/>
              </a:rPr>
              <a:t> – we use the AWS Cloud (paid compute environment), SageMaker (free notebook platform, but limited), and the AWS Open Data Catalog (free satellite datasets).</a:t>
            </a:r>
          </a:p>
          <a:p>
            <a:pPr marL="285750" indent="-285750">
              <a:lnSpc>
                <a:spcPct val="150000"/>
              </a:lnSpc>
              <a:buFont typeface="Wingdings" pitchFamily="2" charset="2"/>
              <a:buChar char="§"/>
            </a:pPr>
            <a:r>
              <a:rPr lang="en-GB" sz="1700" b="1" dirty="0">
                <a:latin typeface="Tahoma" panose="020B0604030504040204" pitchFamily="34" charset="0"/>
                <a:ea typeface="Tahoma" panose="020B0604030504040204" pitchFamily="34" charset="0"/>
                <a:cs typeface="Tahoma" panose="020B0604030504040204" pitchFamily="34" charset="0"/>
              </a:rPr>
              <a:t>Sentinel Hub </a:t>
            </a:r>
            <a:r>
              <a:rPr lang="en-GB" sz="1700" dirty="0">
                <a:latin typeface="Tahoma" panose="020B0604030504040204" pitchFamily="34" charset="0"/>
                <a:ea typeface="Tahoma" panose="020B0604030504040204" pitchFamily="34" charset="0"/>
                <a:cs typeface="Tahoma" panose="020B0604030504040204" pitchFamily="34" charset="0"/>
              </a:rPr>
              <a:t>– we are working with Sinergise to test ODC integration with the Sentinel Hub via CreoDIAS (European cloud provider). </a:t>
            </a:r>
          </a:p>
          <a:p>
            <a:pPr marL="285750" indent="-285750">
              <a:lnSpc>
                <a:spcPct val="150000"/>
              </a:lnSpc>
              <a:buFont typeface="Wingdings" pitchFamily="2" charset="2"/>
              <a:buChar char="§"/>
            </a:pPr>
            <a:r>
              <a:rPr lang="en-GB" sz="1700" b="1" dirty="0">
                <a:latin typeface="Tahoma" panose="020B0604030504040204" pitchFamily="34" charset="0"/>
                <a:ea typeface="Tahoma" panose="020B0604030504040204" pitchFamily="34" charset="0"/>
                <a:cs typeface="Tahoma" panose="020B0604030504040204" pitchFamily="34" charset="0"/>
              </a:rPr>
              <a:t>Microsoft</a:t>
            </a:r>
            <a:r>
              <a:rPr lang="en-GB" sz="1700" dirty="0">
                <a:latin typeface="Tahoma" panose="020B0604030504040204" pitchFamily="34" charset="0"/>
                <a:ea typeface="Tahoma" panose="020B0604030504040204" pitchFamily="34" charset="0"/>
                <a:cs typeface="Tahoma" panose="020B0604030504040204" pitchFamily="34" charset="0"/>
              </a:rPr>
              <a:t> – we have just started testing with the Microsoft Azure Cloud (paid compute environment), Azure Labs (free notebook platform, but limited) and the Planetary Computer Data Catalog (free satellite datasets). </a:t>
            </a:r>
          </a:p>
        </p:txBody>
      </p:sp>
      <p:sp>
        <p:nvSpPr>
          <p:cNvPr id="2" name="Title 1">
            <a:extLst>
              <a:ext uri="{FF2B5EF4-FFF2-40B4-BE49-F238E27FC236}">
                <a16:creationId xmlns:a16="http://schemas.microsoft.com/office/drawing/2014/main" id="{40BC179D-6239-4241-8FED-04230029ECC5}"/>
              </a:ext>
            </a:extLst>
          </p:cNvPr>
          <p:cNvSpPr>
            <a:spLocks noGrp="1"/>
          </p:cNvSpPr>
          <p:nvPr>
            <p:ph type="title"/>
          </p:nvPr>
        </p:nvSpPr>
        <p:spPr/>
        <p:txBody>
          <a:bodyPr/>
          <a:lstStyle/>
          <a:p>
            <a:r>
              <a:rPr lang="en-AU" b="1" dirty="0">
                <a:latin typeface="Tahoma" panose="020B0604030504040204" pitchFamily="34" charset="0"/>
                <a:ea typeface="Tahoma" panose="020B0604030504040204" pitchFamily="34" charset="0"/>
                <a:cs typeface="Tahoma" panose="020B0604030504040204" pitchFamily="34" charset="0"/>
              </a:rPr>
              <a:t>Cloud Computing Prototypes</a:t>
            </a:r>
          </a:p>
        </p:txBody>
      </p:sp>
      <p:pic>
        <p:nvPicPr>
          <p:cNvPr id="1028" name="Picture 4" descr="Introduction to Cloud Security with AWS | by Aregbesola Olumuyiwa |  DataDrivenInvestor">
            <a:extLst>
              <a:ext uri="{FF2B5EF4-FFF2-40B4-BE49-F238E27FC236}">
                <a16:creationId xmlns:a16="http://schemas.microsoft.com/office/drawing/2014/main" id="{401974BE-FBDF-6570-D47D-700AD09B3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078" y="2441595"/>
            <a:ext cx="1985008" cy="14868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ntinel Hub">
            <a:extLst>
              <a:ext uri="{FF2B5EF4-FFF2-40B4-BE49-F238E27FC236}">
                <a16:creationId xmlns:a16="http://schemas.microsoft.com/office/drawing/2014/main" id="{7D26EDF0-39FB-6581-1A6E-225BC8C99D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0114" y="3911080"/>
            <a:ext cx="2344671" cy="8595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opular Questions About Microsoft Azure Answered - 2WTech : 2WTech">
            <a:extLst>
              <a:ext uri="{FF2B5EF4-FFF2-40B4-BE49-F238E27FC236}">
                <a16:creationId xmlns:a16="http://schemas.microsoft.com/office/drawing/2014/main" id="{19550624-E55C-F1D9-E6B6-1280E9B04D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46440" y="4855351"/>
            <a:ext cx="2344671" cy="12213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A358255-4120-45DC-7D03-EA53218F5E11}"/>
              </a:ext>
            </a:extLst>
          </p:cNvPr>
          <p:cNvPicPr>
            <a:picLocks noChangeAspect="1"/>
          </p:cNvPicPr>
          <p:nvPr/>
        </p:nvPicPr>
        <p:blipFill>
          <a:blip r:embed="rId7"/>
          <a:stretch>
            <a:fillRect/>
          </a:stretch>
        </p:blipFill>
        <p:spPr>
          <a:xfrm>
            <a:off x="10049370" y="1108795"/>
            <a:ext cx="1626157" cy="1378362"/>
          </a:xfrm>
          <a:prstGeom prst="rect">
            <a:avLst/>
          </a:prstGeom>
        </p:spPr>
      </p:pic>
      <p:pic>
        <p:nvPicPr>
          <p:cNvPr id="4" name="Audio Recording Oct 2, 2022 at 11:22:42 AM" descr="Audio Recording Oct 2, 2022 at 11:22:42 AM">
            <a:hlinkClick r:id="" action="ppaction://media"/>
            <a:extLst>
              <a:ext uri="{FF2B5EF4-FFF2-40B4-BE49-F238E27FC236}">
                <a16:creationId xmlns:a16="http://schemas.microsoft.com/office/drawing/2014/main" id="{587834E6-779C-ECD8-5E4D-3DEBEAED227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8447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4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33445F"/>
                </a:solidFill>
                <a:effectLst/>
                <a:uLnTx/>
                <a:uFillTx/>
                <a:latin typeface="Quire Sans"/>
                <a:ea typeface="+mn-ea"/>
                <a:cs typeface="+mn-cs"/>
              </a:rPr>
              <a:t>Slide </a:t>
            </a:r>
            <a:fld id="{F7E43D5E-19EF-489C-A403-232B1D029F8F}" type="slidenum">
              <a:rPr kumimoji="0" lang="en-AU" sz="1400" b="1" i="0" u="none" strike="noStrike" kern="1200" cap="none" spc="0" normalizeH="0" baseline="0" noProof="0" smtClean="0">
                <a:ln>
                  <a:noFill/>
                </a:ln>
                <a:solidFill>
                  <a:srgbClr val="33445F"/>
                </a:solidFill>
                <a:effectLst/>
                <a:uLnTx/>
                <a:uFillTx/>
                <a:latin typeface="Quire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400" b="1" i="0" u="none" strike="noStrike" kern="1200" cap="none" spc="0" normalizeH="0" baseline="0" noProof="0" dirty="0">
              <a:ln>
                <a:noFill/>
              </a:ln>
              <a:solidFill>
                <a:srgbClr val="33445F"/>
              </a:solidFill>
              <a:effectLst/>
              <a:uLnTx/>
              <a:uFillTx/>
              <a:latin typeface="Quire Sans"/>
              <a:ea typeface="+mn-ea"/>
              <a:cs typeface="+mn-cs"/>
            </a:endParaRPr>
          </a:p>
        </p:txBody>
      </p:sp>
      <p:sp>
        <p:nvSpPr>
          <p:cNvPr id="8" name="TextBox 7">
            <a:extLst>
              <a:ext uri="{FF2B5EF4-FFF2-40B4-BE49-F238E27FC236}">
                <a16:creationId xmlns:a16="http://schemas.microsoft.com/office/drawing/2014/main" id="{B20E0AA3-A2FF-42D7-A2B3-99CCEB187B8E}"/>
              </a:ext>
            </a:extLst>
          </p:cNvPr>
          <p:cNvSpPr txBox="1"/>
          <p:nvPr/>
        </p:nvSpPr>
        <p:spPr>
          <a:xfrm>
            <a:off x="280282" y="1328465"/>
            <a:ext cx="8719879" cy="1519390"/>
          </a:xfrm>
          <a:prstGeom prst="rect">
            <a:avLst/>
          </a:prstGeom>
          <a:noFill/>
        </p:spPr>
        <p:txBody>
          <a:bodyPr wrap="square" rtlCol="0">
            <a:spAutoFit/>
          </a:bodyPr>
          <a:lstStyle/>
          <a:p>
            <a:pPr marL="285750" lvl="0" indent="-285750">
              <a:lnSpc>
                <a:spcPct val="150000"/>
              </a:lnSpc>
              <a:buFont typeface="Wingdings" pitchFamily="2" charset="2"/>
              <a:buChar char="§"/>
            </a:pP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GB" sz="1600" b="1" dirty="0">
                <a:solidFill>
                  <a:prstClr val="black"/>
                </a:solidFill>
                <a:latin typeface="Tahoma" panose="020B0604030504040204" pitchFamily="34" charset="0"/>
                <a:ea typeface="Tahoma" panose="020B0604030504040204" pitchFamily="34" charset="0"/>
                <a:cs typeface="Tahoma" panose="020B0604030504040204" pitchFamily="34" charset="0"/>
              </a:rPr>
              <a:t>Open Earth Alliance (OEA) </a:t>
            </a: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is a new GEO Community Activity created in 2021 by the ODC Founding Partners to expand the impact of ODC, support the concept of regional data cubes, and explore new open source data solutions and technologies. </a:t>
            </a:r>
          </a:p>
          <a:p>
            <a:pPr marL="285750" lvl="0" indent="-285750">
              <a:lnSpc>
                <a:spcPct val="150000"/>
              </a:lnSpc>
              <a:buFont typeface="Wingdings" pitchFamily="2" charset="2"/>
              <a:buChar char="§"/>
            </a:pPr>
            <a:r>
              <a:rPr lang="en-GB" sz="1600" dirty="0">
                <a:solidFill>
                  <a:prstClr val="black"/>
                </a:solidFill>
                <a:latin typeface="Tahoma" panose="020B0604030504040204" pitchFamily="34" charset="0"/>
                <a:ea typeface="Tahoma" panose="020B0604030504040204" pitchFamily="34" charset="0"/>
                <a:cs typeface="Tahoma" panose="020B0604030504040204" pitchFamily="34" charset="0"/>
              </a:rPr>
              <a:t>The SEO and CSIRO have been the primary contributors to this initiative.</a:t>
            </a:r>
          </a:p>
        </p:txBody>
      </p:sp>
      <p:sp>
        <p:nvSpPr>
          <p:cNvPr id="2" name="Title 1">
            <a:extLst>
              <a:ext uri="{FF2B5EF4-FFF2-40B4-BE49-F238E27FC236}">
                <a16:creationId xmlns:a16="http://schemas.microsoft.com/office/drawing/2014/main" id="{40BC179D-6239-4241-8FED-04230029ECC5}"/>
              </a:ext>
            </a:extLst>
          </p:cNvPr>
          <p:cNvSpPr>
            <a:spLocks noGrp="1"/>
          </p:cNvSpPr>
          <p:nvPr>
            <p:ph type="title"/>
          </p:nvPr>
        </p:nvSpPr>
        <p:spPr/>
        <p:txBody>
          <a:bodyPr/>
          <a:lstStyle/>
          <a:p>
            <a:r>
              <a:rPr lang="en-AU" b="1" dirty="0">
                <a:latin typeface="Tahoma" panose="020B0604030504040204" pitchFamily="34" charset="0"/>
                <a:ea typeface="Tahoma" panose="020B0604030504040204" pitchFamily="34" charset="0"/>
                <a:cs typeface="Tahoma" panose="020B0604030504040204" pitchFamily="34" charset="0"/>
              </a:rPr>
              <a:t>Open Earth Alliance (OEA)</a:t>
            </a:r>
          </a:p>
        </p:txBody>
      </p:sp>
      <p:pic>
        <p:nvPicPr>
          <p:cNvPr id="4" name="Picture 3">
            <a:extLst>
              <a:ext uri="{FF2B5EF4-FFF2-40B4-BE49-F238E27FC236}">
                <a16:creationId xmlns:a16="http://schemas.microsoft.com/office/drawing/2014/main" id="{82A8C48B-07C2-DACA-C0A0-D0EBF33401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19737" y="1626131"/>
            <a:ext cx="2520061" cy="962672"/>
          </a:xfrm>
          <a:prstGeom prst="rect">
            <a:avLst/>
          </a:prstGeom>
        </p:spPr>
      </p:pic>
      <p:pic>
        <p:nvPicPr>
          <p:cNvPr id="5" name="Picture 4">
            <a:extLst>
              <a:ext uri="{FF2B5EF4-FFF2-40B4-BE49-F238E27FC236}">
                <a16:creationId xmlns:a16="http://schemas.microsoft.com/office/drawing/2014/main" id="{381A9B08-97F3-542A-C994-F5960F9AD757}"/>
              </a:ext>
            </a:extLst>
          </p:cNvPr>
          <p:cNvPicPr>
            <a:picLocks noChangeAspect="1"/>
          </p:cNvPicPr>
          <p:nvPr/>
        </p:nvPicPr>
        <p:blipFill>
          <a:blip r:embed="rId5"/>
          <a:stretch>
            <a:fillRect/>
          </a:stretch>
        </p:blipFill>
        <p:spPr>
          <a:xfrm>
            <a:off x="7561314" y="3092521"/>
            <a:ext cx="4495050" cy="3283618"/>
          </a:xfrm>
          <a:prstGeom prst="rect">
            <a:avLst/>
          </a:prstGeom>
        </p:spPr>
      </p:pic>
      <p:sp>
        <p:nvSpPr>
          <p:cNvPr id="7" name="TextBox 6">
            <a:extLst>
              <a:ext uri="{FF2B5EF4-FFF2-40B4-BE49-F238E27FC236}">
                <a16:creationId xmlns:a16="http://schemas.microsoft.com/office/drawing/2014/main" id="{04A257D7-469E-F355-6CDF-8C6915927919}"/>
              </a:ext>
            </a:extLst>
          </p:cNvPr>
          <p:cNvSpPr txBox="1"/>
          <p:nvPr/>
        </p:nvSpPr>
        <p:spPr>
          <a:xfrm>
            <a:off x="280282" y="2881119"/>
            <a:ext cx="6993822" cy="2258054"/>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
              <a:tabLst/>
              <a:defRPr/>
            </a:pP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OEA received </a:t>
            </a:r>
            <a:r>
              <a:rPr kumimoji="0" lang="en-GB"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$60,000 </a:t>
            </a: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 Microsoft Azure credits via a </a:t>
            </a:r>
            <a:r>
              <a:rPr kumimoji="0" lang="en-GB"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GEO award </a:t>
            </a: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 2022. This has supported testing and integration of ODC using </a:t>
            </a:r>
            <a:r>
              <a:rPr kumimoji="0" lang="en-GB"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Jupyter Hub </a:t>
            </a: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(notebook server) and </a:t>
            </a:r>
            <a:r>
              <a:rPr kumimoji="0" lang="en-GB"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Dask</a:t>
            </a: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(parallel processing). We are also testing </a:t>
            </a:r>
            <a:r>
              <a:rPr kumimoji="0" lang="en-GB"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Kubernetes</a:t>
            </a: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containers for efficient deployments.</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
              <a:tabLst/>
              <a:defRPr/>
            </a:pP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 initial results are very promising as these solutions are 100% open source and provide scaleable data science solutions.</a:t>
            </a:r>
          </a:p>
        </p:txBody>
      </p:sp>
      <p:sp>
        <p:nvSpPr>
          <p:cNvPr id="10" name="Rectangle 9">
            <a:extLst>
              <a:ext uri="{FF2B5EF4-FFF2-40B4-BE49-F238E27FC236}">
                <a16:creationId xmlns:a16="http://schemas.microsoft.com/office/drawing/2014/main" id="{937FC2AE-F2AC-37EE-5125-78464DFE895A}"/>
              </a:ext>
            </a:extLst>
          </p:cNvPr>
          <p:cNvSpPr/>
          <p:nvPr/>
        </p:nvSpPr>
        <p:spPr>
          <a:xfrm>
            <a:off x="187288" y="5413543"/>
            <a:ext cx="8359982" cy="707886"/>
          </a:xfrm>
          <a:prstGeom prst="rect">
            <a:avLst/>
          </a:prstGeom>
          <a:noFill/>
        </p:spPr>
        <p:txBody>
          <a:bodyPr wrap="none" lIns="91440" tIns="45720" rIns="91440" bIns="45720">
            <a:spAutoFit/>
          </a:bodyPr>
          <a:lstStyle/>
          <a:p>
            <a:pPr algn="ctr"/>
            <a:r>
              <a:rPr lang="en-US" sz="4000" b="1">
                <a:ln w="22225">
                  <a:solidFill>
                    <a:schemeClr val="accent2"/>
                  </a:solidFill>
                  <a:prstDash val="solid"/>
                </a:ln>
                <a:solidFill>
                  <a:schemeClr val="accent2">
                    <a:lumMod val="60000"/>
                    <a:lumOff val="40000"/>
                  </a:schemeClr>
                </a:solidFill>
              </a:rPr>
              <a:t>Data Science and GIS are merging !!!</a:t>
            </a:r>
          </a:p>
        </p:txBody>
      </p:sp>
      <p:pic>
        <p:nvPicPr>
          <p:cNvPr id="3" name="Audio Recording Oct 2, 2022 at 11:24:42 AM" descr="Audio Recording Oct 2, 2022 at 11:24:42 AM">
            <a:hlinkClick r:id="" action="ppaction://media"/>
            <a:extLst>
              <a:ext uri="{FF2B5EF4-FFF2-40B4-BE49-F238E27FC236}">
                <a16:creationId xmlns:a16="http://schemas.microsoft.com/office/drawing/2014/main" id="{2B0465A5-D6B4-BC82-F2F4-FCF6795D7DE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55302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3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33445F"/>
                </a:solidFill>
                <a:effectLst/>
                <a:uLnTx/>
                <a:uFillTx/>
                <a:latin typeface="Quire Sans"/>
                <a:ea typeface="+mn-ea"/>
                <a:cs typeface="+mn-cs"/>
              </a:rPr>
              <a:t>Slide </a:t>
            </a:r>
            <a:fld id="{F7E43D5E-19EF-489C-A403-232B1D029F8F}" type="slidenum">
              <a:rPr kumimoji="0" lang="en-AU" sz="1400" b="1" i="0" u="none" strike="noStrike" kern="1200" cap="none" spc="0" normalizeH="0" baseline="0" noProof="0" smtClean="0">
                <a:ln>
                  <a:noFill/>
                </a:ln>
                <a:solidFill>
                  <a:srgbClr val="33445F"/>
                </a:solidFill>
                <a:effectLst/>
                <a:uLnTx/>
                <a:uFillTx/>
                <a:latin typeface="Quire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400" b="1" i="0" u="none" strike="noStrike" kern="1200" cap="none" spc="0" normalizeH="0" baseline="0" noProof="0" dirty="0">
              <a:ln>
                <a:noFill/>
              </a:ln>
              <a:solidFill>
                <a:srgbClr val="33445F"/>
              </a:solidFill>
              <a:effectLst/>
              <a:uLnTx/>
              <a:uFillTx/>
              <a:latin typeface="Quire Sans"/>
              <a:ea typeface="+mn-ea"/>
              <a:cs typeface="+mn-cs"/>
            </a:endParaRPr>
          </a:p>
        </p:txBody>
      </p:sp>
      <p:sp>
        <p:nvSpPr>
          <p:cNvPr id="8" name="TextBox 7">
            <a:extLst>
              <a:ext uri="{FF2B5EF4-FFF2-40B4-BE49-F238E27FC236}">
                <a16:creationId xmlns:a16="http://schemas.microsoft.com/office/drawing/2014/main" id="{B20E0AA3-A2FF-42D7-A2B3-99CCEB187B8E}"/>
              </a:ext>
            </a:extLst>
          </p:cNvPr>
          <p:cNvSpPr txBox="1"/>
          <p:nvPr/>
        </p:nvSpPr>
        <p:spPr>
          <a:xfrm>
            <a:off x="176048" y="1416379"/>
            <a:ext cx="8432203" cy="5212709"/>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
              <a:tabLst/>
              <a:defRPr/>
            </a:pPr>
            <a:r>
              <a:rPr kumimoji="0" lang="en-GB"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Digital Earth Africa </a:t>
            </a: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 SEO led the deployment and testing of the African Regional Data Cube in 2018. The success of this prototype led to a fully funded DE-Africa. Leadership has now completely transitioned to Africa (SANSA). The SEO still represents CEOS on the Steering Group.</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
              <a:tabLst/>
              <a:defRPr/>
            </a:pPr>
            <a:r>
              <a:rPr kumimoji="0" lang="en-GB"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Digital Earth Pacific </a:t>
            </a: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 SEO has worked with the Pacific Community (SPC, formerly the South Pacific Commission) to guide the initial prototype and conduct user needs meetings. SPC is now working on securing funding. The SEO represents CEOS on the Steering Group.</a:t>
            </a:r>
          </a:p>
          <a:p>
            <a:pPr marL="285750" marR="0" lvl="0" indent="-285750" algn="l" defTabSz="914400" rtl="0" eaLnBrk="1" fontAlgn="auto" latinLnBrk="0" hangingPunct="1">
              <a:lnSpc>
                <a:spcPct val="150000"/>
              </a:lnSpc>
              <a:spcBef>
                <a:spcPts val="0"/>
              </a:spcBef>
              <a:spcAft>
                <a:spcPts val="0"/>
              </a:spcAft>
              <a:buClrTx/>
              <a:buSzTx/>
              <a:buFont typeface="Wingdings" pitchFamily="2" charset="2"/>
              <a:buChar char="§"/>
              <a:tabLst/>
              <a:defRPr/>
            </a:pPr>
            <a:r>
              <a:rPr kumimoji="0" lang="en-GB" sz="1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Digital Earth Americas </a:t>
            </a:r>
            <a:r>
              <a:rPr kumimoji="0" lang="en-GB" sz="1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 SEO is working with CSIRO (Chile) and INEGI (Mexico) to explore opportunities toward a future DE-Americas. To date, we have conducted several workshops in the region and explored user needs. These workshops have involved several regional stakeholders (e.g., AmeriGEO, ECLAC). A future Caribbean initiative funded by Mexico is likely the next opportunity to build awareness and explore needs. </a:t>
            </a:r>
          </a:p>
        </p:txBody>
      </p:sp>
      <p:sp>
        <p:nvSpPr>
          <p:cNvPr id="2" name="Title 1">
            <a:extLst>
              <a:ext uri="{FF2B5EF4-FFF2-40B4-BE49-F238E27FC236}">
                <a16:creationId xmlns:a16="http://schemas.microsoft.com/office/drawing/2014/main" id="{40BC179D-6239-4241-8FED-04230029ECC5}"/>
              </a:ext>
            </a:extLst>
          </p:cNvPr>
          <p:cNvSpPr>
            <a:spLocks noGrp="1"/>
          </p:cNvSpPr>
          <p:nvPr>
            <p:ph type="title"/>
          </p:nvPr>
        </p:nvSpPr>
        <p:spPr/>
        <p:txBody>
          <a:bodyPr/>
          <a:lstStyle/>
          <a:p>
            <a:r>
              <a:rPr lang="en-AU" b="1" dirty="0">
                <a:latin typeface="Tahoma" panose="020B0604030504040204" pitchFamily="34" charset="0"/>
                <a:ea typeface="Tahoma" panose="020B0604030504040204" pitchFamily="34" charset="0"/>
                <a:cs typeface="Tahoma" panose="020B0604030504040204" pitchFamily="34" charset="0"/>
              </a:rPr>
              <a:t>Regional Data Cubes</a:t>
            </a:r>
          </a:p>
        </p:txBody>
      </p:sp>
      <p:pic>
        <p:nvPicPr>
          <p:cNvPr id="3" name="Picture 2">
            <a:extLst>
              <a:ext uri="{FF2B5EF4-FFF2-40B4-BE49-F238E27FC236}">
                <a16:creationId xmlns:a16="http://schemas.microsoft.com/office/drawing/2014/main" id="{39D90CE0-BC6B-B770-0161-629AFA74B5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08251" y="1922210"/>
            <a:ext cx="3156676" cy="3245692"/>
          </a:xfrm>
          <a:prstGeom prst="rect">
            <a:avLst/>
          </a:prstGeom>
        </p:spPr>
      </p:pic>
      <p:pic>
        <p:nvPicPr>
          <p:cNvPr id="4" name="Audio Recording Oct 2, 2022 at 11:30:27 AM" descr="Audio Recording Oct 2, 2022 at 11:30:27 AM">
            <a:hlinkClick r:id="" action="ppaction://media"/>
            <a:extLst>
              <a:ext uri="{FF2B5EF4-FFF2-40B4-BE49-F238E27FC236}">
                <a16:creationId xmlns:a16="http://schemas.microsoft.com/office/drawing/2014/main" id="{EDAFFC0F-A2E8-3D18-8BB4-D1A79084B33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284456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84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5</a:t>
            </a:fld>
            <a:endParaRPr lang="en-AU" sz="1400" b="1" dirty="0">
              <a:solidFill>
                <a:schemeClr val="accent1"/>
              </a:solidFill>
            </a:endParaRPr>
          </a:p>
        </p:txBody>
      </p:sp>
      <p:sp>
        <p:nvSpPr>
          <p:cNvPr id="8" name="TextBox 7">
            <a:extLst>
              <a:ext uri="{FF2B5EF4-FFF2-40B4-BE49-F238E27FC236}">
                <a16:creationId xmlns:a16="http://schemas.microsoft.com/office/drawing/2014/main" id="{B20E0AA3-A2FF-42D7-A2B3-99CCEB187B8E}"/>
              </a:ext>
            </a:extLst>
          </p:cNvPr>
          <p:cNvSpPr txBox="1"/>
          <p:nvPr/>
        </p:nvSpPr>
        <p:spPr>
          <a:xfrm>
            <a:off x="238439" y="1190348"/>
            <a:ext cx="9386864" cy="4190827"/>
          </a:xfrm>
          <a:prstGeom prst="rect">
            <a:avLst/>
          </a:prstGeom>
          <a:noFill/>
        </p:spPr>
        <p:txBody>
          <a:bodyPr wrap="square" rtlCol="0">
            <a:spAutoFit/>
          </a:bodyPr>
          <a:lstStyle/>
          <a:p>
            <a:pPr marL="285750" indent="-285750">
              <a:lnSpc>
                <a:spcPct val="150000"/>
              </a:lnSpc>
              <a:buFont typeface="Wingdings" pitchFamily="2" charset="2"/>
              <a:buChar char="§"/>
            </a:pPr>
            <a:r>
              <a:rPr lang="en-GB" dirty="0">
                <a:latin typeface="Tahoma" panose="020B0604030504040204" pitchFamily="34" charset="0"/>
                <a:ea typeface="Tahoma" panose="020B0604030504040204" pitchFamily="34" charset="0"/>
                <a:cs typeface="Tahoma" panose="020B0604030504040204" pitchFamily="34" charset="0"/>
              </a:rPr>
              <a:t>The </a:t>
            </a:r>
            <a:r>
              <a:rPr lang="en-GB" b="1" dirty="0">
                <a:latin typeface="Tahoma" panose="020B0604030504040204" pitchFamily="34" charset="0"/>
                <a:ea typeface="Tahoma" panose="020B0604030504040204" pitchFamily="34" charset="0"/>
                <a:cs typeface="Tahoma" panose="020B0604030504040204" pitchFamily="34" charset="0"/>
              </a:rPr>
              <a:t>Open Data Cube (ODC) Sandbox </a:t>
            </a:r>
            <a:r>
              <a:rPr lang="en-GB" dirty="0">
                <a:latin typeface="Tahoma" panose="020B0604030504040204" pitchFamily="34" charset="0"/>
                <a:ea typeface="Tahoma" panose="020B0604030504040204" pitchFamily="34" charset="0"/>
                <a:cs typeface="Tahoma" panose="020B0604030504040204" pitchFamily="34" charset="0"/>
              </a:rPr>
              <a:t>now has </a:t>
            </a:r>
            <a:r>
              <a:rPr lang="en-GB" b="1" dirty="0">
                <a:solidFill>
                  <a:srgbClr val="FF0000"/>
                </a:solidFill>
                <a:latin typeface="Tahoma" panose="020B0604030504040204" pitchFamily="34" charset="0"/>
                <a:ea typeface="Tahoma" panose="020B0604030504040204" pitchFamily="34" charset="0"/>
                <a:cs typeface="Tahoma" panose="020B0604030504040204" pitchFamily="34" charset="0"/>
              </a:rPr>
              <a:t>19 applications </a:t>
            </a:r>
            <a:r>
              <a:rPr lang="en-GB" dirty="0">
                <a:latin typeface="Tahoma" panose="020B0604030504040204" pitchFamily="34" charset="0"/>
                <a:ea typeface="Tahoma" panose="020B0604030504040204" pitchFamily="34" charset="0"/>
                <a:cs typeface="Tahoma" panose="020B0604030504040204" pitchFamily="34" charset="0"/>
              </a:rPr>
              <a:t>in GitHub. This open source tool is a great example of “open science” and has gained significant popularity as an educational and research tool.</a:t>
            </a:r>
          </a:p>
          <a:p>
            <a:pPr marL="285750" indent="-285750">
              <a:lnSpc>
                <a:spcPct val="150000"/>
              </a:lnSpc>
              <a:buFont typeface="Wingdings" pitchFamily="2" charset="2"/>
              <a:buChar char="§"/>
            </a:pPr>
            <a:r>
              <a:rPr lang="en-GB" dirty="0">
                <a:latin typeface="Tahoma" panose="020B0604030504040204" pitchFamily="34" charset="0"/>
                <a:ea typeface="Tahoma" panose="020B0604030504040204" pitchFamily="34" charset="0"/>
                <a:cs typeface="Tahoma" panose="020B0604030504040204" pitchFamily="34" charset="0"/>
              </a:rPr>
              <a:t>The SEO worked with Digital Earth Africa to develop many of their ODC applications and tools. They recently released </a:t>
            </a:r>
            <a:r>
              <a:rPr lang="en-GB" b="1" dirty="0">
                <a:latin typeface="Tahoma" panose="020B0604030504040204" pitchFamily="34" charset="0"/>
                <a:ea typeface="Tahoma" panose="020B0604030504040204" pitchFamily="34" charset="0"/>
                <a:cs typeface="Tahoma" panose="020B0604030504040204" pitchFamily="34" charset="0"/>
              </a:rPr>
              <a:t>100+ application notebooks </a:t>
            </a:r>
            <a:r>
              <a:rPr lang="en-GB" dirty="0">
                <a:latin typeface="Tahoma" panose="020B0604030504040204" pitchFamily="34" charset="0"/>
                <a:ea typeface="Tahoma" panose="020B0604030504040204" pitchFamily="34" charset="0"/>
                <a:cs typeface="Tahoma" panose="020B0604030504040204" pitchFamily="34" charset="0"/>
              </a:rPr>
              <a:t>online focused on satellite datasets, real-world examples and SDGs. This is a fantastic resource for global users!</a:t>
            </a:r>
          </a:p>
          <a:p>
            <a:pPr marL="285750" indent="-285750">
              <a:lnSpc>
                <a:spcPct val="150000"/>
              </a:lnSpc>
              <a:buFont typeface="Wingdings" pitchFamily="2" charset="2"/>
              <a:buChar char="§"/>
            </a:pPr>
            <a:r>
              <a:rPr lang="en-GB" dirty="0">
                <a:latin typeface="Tahoma" panose="020B0604030504040204" pitchFamily="34" charset="0"/>
                <a:ea typeface="Tahoma" panose="020B0604030504040204" pitchFamily="34" charset="0"/>
                <a:cs typeface="Tahoma" panose="020B0604030504040204" pitchFamily="34" charset="0"/>
              </a:rPr>
              <a:t>The SEO is planning to participate in several webinars to promote open science and use of CEOS satellite data. These include WGCapD “</a:t>
            </a:r>
            <a:r>
              <a:rPr lang="en-GB" b="1" dirty="0">
                <a:latin typeface="Tahoma" panose="020B0604030504040204" pitchFamily="34" charset="0"/>
                <a:ea typeface="Tahoma" panose="020B0604030504040204" pitchFamily="34" charset="0"/>
                <a:cs typeface="Tahoma" panose="020B0604030504040204" pitchFamily="34" charset="0"/>
              </a:rPr>
              <a:t>Jupyter Notebook Day</a:t>
            </a:r>
            <a:r>
              <a:rPr lang="en-GB" dirty="0">
                <a:latin typeface="Tahoma" panose="020B0604030504040204" pitchFamily="34" charset="0"/>
                <a:ea typeface="Tahoma" panose="020B0604030504040204" pitchFamily="34" charset="0"/>
                <a:cs typeface="Tahoma" panose="020B0604030504040204" pitchFamily="34" charset="0"/>
              </a:rPr>
              <a:t>” in late October and the </a:t>
            </a:r>
            <a:r>
              <a:rPr lang="en-GB" b="1" dirty="0">
                <a:latin typeface="Tahoma" panose="020B0604030504040204" pitchFamily="34" charset="0"/>
                <a:ea typeface="Tahoma" panose="020B0604030504040204" pitchFamily="34" charset="0"/>
                <a:cs typeface="Tahoma" panose="020B0604030504040204" pitchFamily="34" charset="0"/>
              </a:rPr>
              <a:t>GEO Knowledge Hub </a:t>
            </a:r>
            <a:r>
              <a:rPr lang="en-GB" dirty="0">
                <a:latin typeface="Tahoma" panose="020B0604030504040204" pitchFamily="34" charset="0"/>
                <a:ea typeface="Tahoma" panose="020B0604030504040204" pitchFamily="34" charset="0"/>
                <a:cs typeface="Tahoma" panose="020B0604030504040204" pitchFamily="34" charset="0"/>
              </a:rPr>
              <a:t>(future 3-part webinar series). Each event will use the ODC Sandbox. </a:t>
            </a:r>
          </a:p>
        </p:txBody>
      </p:sp>
      <p:sp>
        <p:nvSpPr>
          <p:cNvPr id="2" name="Title 1">
            <a:extLst>
              <a:ext uri="{FF2B5EF4-FFF2-40B4-BE49-F238E27FC236}">
                <a16:creationId xmlns:a16="http://schemas.microsoft.com/office/drawing/2014/main" id="{40BC179D-6239-4241-8FED-04230029ECC5}"/>
              </a:ext>
            </a:extLst>
          </p:cNvPr>
          <p:cNvSpPr>
            <a:spLocks noGrp="1"/>
          </p:cNvSpPr>
          <p:nvPr>
            <p:ph type="title"/>
          </p:nvPr>
        </p:nvSpPr>
        <p:spPr/>
        <p:txBody>
          <a:bodyPr/>
          <a:lstStyle/>
          <a:p>
            <a:r>
              <a:rPr lang="en-AU" b="1" dirty="0">
                <a:latin typeface="Tahoma" panose="020B0604030504040204" pitchFamily="34" charset="0"/>
                <a:ea typeface="Tahoma" panose="020B0604030504040204" pitchFamily="34" charset="0"/>
                <a:cs typeface="Tahoma" panose="020B0604030504040204" pitchFamily="34" charset="0"/>
              </a:rPr>
              <a:t>ODC Sandbox Testing</a:t>
            </a:r>
          </a:p>
        </p:txBody>
      </p:sp>
      <p:pic>
        <p:nvPicPr>
          <p:cNvPr id="10" name="Picture 9">
            <a:extLst>
              <a:ext uri="{FF2B5EF4-FFF2-40B4-BE49-F238E27FC236}">
                <a16:creationId xmlns:a16="http://schemas.microsoft.com/office/drawing/2014/main" id="{325BCF5B-FB2D-C66C-F7B2-92A1BB2478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46077" y="1190348"/>
            <a:ext cx="1286179" cy="1476580"/>
          </a:xfrm>
          <a:prstGeom prst="rect">
            <a:avLst/>
          </a:prstGeom>
        </p:spPr>
      </p:pic>
      <p:pic>
        <p:nvPicPr>
          <p:cNvPr id="11" name="Picture 10">
            <a:extLst>
              <a:ext uri="{FF2B5EF4-FFF2-40B4-BE49-F238E27FC236}">
                <a16:creationId xmlns:a16="http://schemas.microsoft.com/office/drawing/2014/main" id="{77CB592B-9ADA-2183-6A99-2DD7DF6DED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55270" y="3035157"/>
            <a:ext cx="2114839" cy="3149103"/>
          </a:xfrm>
          <a:prstGeom prst="rect">
            <a:avLst/>
          </a:prstGeom>
          <a:ln w="12700">
            <a:solidFill>
              <a:schemeClr val="accent1"/>
            </a:solidFill>
          </a:ln>
        </p:spPr>
      </p:pic>
      <p:pic>
        <p:nvPicPr>
          <p:cNvPr id="3" name="Audio Recording Oct 2, 2022 at 11:31:50 AM" descr="Audio Recording Oct 2, 2022 at 11:31:50 AM">
            <a:hlinkClick r:id="" action="ppaction://media"/>
            <a:extLst>
              <a:ext uri="{FF2B5EF4-FFF2-40B4-BE49-F238E27FC236}">
                <a16:creationId xmlns:a16="http://schemas.microsoft.com/office/drawing/2014/main" id="{9B9E5CD8-F7FB-BA89-059D-45D0C056B52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89600" y="3022600"/>
            <a:ext cx="812800" cy="812800"/>
          </a:xfrm>
          <a:prstGeom prst="rect">
            <a:avLst/>
          </a:prstGeom>
        </p:spPr>
      </p:pic>
      <p:sp>
        <p:nvSpPr>
          <p:cNvPr id="4" name="TextBox 3">
            <a:extLst>
              <a:ext uri="{FF2B5EF4-FFF2-40B4-BE49-F238E27FC236}">
                <a16:creationId xmlns:a16="http://schemas.microsoft.com/office/drawing/2014/main" id="{27B3A196-7CBE-B01C-D581-7A284374F3C0}"/>
              </a:ext>
            </a:extLst>
          </p:cNvPr>
          <p:cNvSpPr txBox="1"/>
          <p:nvPr/>
        </p:nvSpPr>
        <p:spPr>
          <a:xfrm>
            <a:off x="450574" y="5616582"/>
            <a:ext cx="8416086" cy="523220"/>
          </a:xfrm>
          <a:prstGeom prst="rect">
            <a:avLst/>
          </a:prstGeom>
          <a:noFill/>
        </p:spPr>
        <p:txBody>
          <a:bodyPr wrap="none" rtlCol="0">
            <a:spAutoFit/>
          </a:bodyPr>
          <a:lstStyle/>
          <a:p>
            <a:r>
              <a:rPr lang="en-US" sz="2800" b="1">
                <a:solidFill>
                  <a:srgbClr val="0070C0"/>
                </a:solidFill>
                <a:latin typeface="Tahoma" panose="020B0604030504040204" pitchFamily="34" charset="0"/>
                <a:ea typeface="Tahoma" panose="020B0604030504040204" pitchFamily="34" charset="0"/>
                <a:cs typeface="Tahoma" panose="020B0604030504040204" pitchFamily="34" charset="0"/>
              </a:rPr>
              <a:t>https://www.openearthalliance.org/sandbox</a:t>
            </a:r>
          </a:p>
        </p:txBody>
      </p:sp>
    </p:spTree>
    <p:extLst>
      <p:ext uri="{BB962C8B-B14F-4D97-AF65-F5344CB8AC3E}">
        <p14:creationId xmlns:p14="http://schemas.microsoft.com/office/powerpoint/2010/main" val="8358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7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6</a:t>
            </a:fld>
            <a:endParaRPr lang="en-AU" sz="1400" b="1" dirty="0">
              <a:solidFill>
                <a:schemeClr val="accent1"/>
              </a:solidFill>
            </a:endParaRPr>
          </a:p>
        </p:txBody>
      </p:sp>
      <p:sp>
        <p:nvSpPr>
          <p:cNvPr id="8" name="TextBox 7">
            <a:extLst>
              <a:ext uri="{FF2B5EF4-FFF2-40B4-BE49-F238E27FC236}">
                <a16:creationId xmlns:a16="http://schemas.microsoft.com/office/drawing/2014/main" id="{B20E0AA3-A2FF-42D7-A2B3-99CCEB187B8E}"/>
              </a:ext>
            </a:extLst>
          </p:cNvPr>
          <p:cNvSpPr txBox="1"/>
          <p:nvPr/>
        </p:nvSpPr>
        <p:spPr>
          <a:xfrm>
            <a:off x="309612" y="1260812"/>
            <a:ext cx="7980140" cy="5107873"/>
          </a:xfrm>
          <a:prstGeom prst="rect">
            <a:avLst/>
          </a:prstGeom>
          <a:noFill/>
        </p:spPr>
        <p:txBody>
          <a:bodyPr wrap="square" rtlCol="0">
            <a:spAutoFit/>
          </a:bodyPr>
          <a:lstStyle/>
          <a:p>
            <a:pPr marL="285750" indent="-285750">
              <a:lnSpc>
                <a:spcPct val="150000"/>
              </a:lnSpc>
              <a:buFont typeface="Wingdings" pitchFamily="2" charset="2"/>
              <a:buChar char="§"/>
            </a:pPr>
            <a:r>
              <a:rPr lang="en-GB" sz="2000" dirty="0">
                <a:latin typeface="Tahoma" panose="020B0604030504040204" pitchFamily="34" charset="0"/>
                <a:ea typeface="Tahoma" panose="020B0604030504040204" pitchFamily="34" charset="0"/>
                <a:cs typeface="Tahoma" panose="020B0604030504040204" pitchFamily="34" charset="0"/>
              </a:rPr>
              <a:t>The </a:t>
            </a:r>
            <a:r>
              <a:rPr lang="en-GB" sz="2000" b="1" dirty="0">
                <a:latin typeface="Tahoma" panose="020B0604030504040204" pitchFamily="34" charset="0"/>
                <a:ea typeface="Tahoma" panose="020B0604030504040204" pitchFamily="34" charset="0"/>
                <a:cs typeface="Tahoma" panose="020B0604030504040204" pitchFamily="34" charset="0"/>
              </a:rPr>
              <a:t>Earth Analytics Interoperability Lab </a:t>
            </a:r>
            <a:r>
              <a:rPr lang="en-GB" sz="2000" dirty="0">
                <a:latin typeface="Tahoma" panose="020B0604030504040204" pitchFamily="34" charset="0"/>
                <a:ea typeface="Tahoma" panose="020B0604030504040204" pitchFamily="34" charset="0"/>
                <a:cs typeface="Tahoma" panose="020B0604030504040204" pitchFamily="34" charset="0"/>
              </a:rPr>
              <a:t>(EAIL) continues to operate and support CEOS projects. 17 </a:t>
            </a:r>
            <a:r>
              <a:rPr lang="en-GB" sz="2000" b="1" dirty="0">
                <a:latin typeface="Tahoma" panose="020B0604030504040204" pitchFamily="34" charset="0"/>
                <a:ea typeface="Tahoma" panose="020B0604030504040204" pitchFamily="34" charset="0"/>
                <a:cs typeface="Tahoma" panose="020B0604030504040204" pitchFamily="34" charset="0"/>
              </a:rPr>
              <a:t>data product pipelines </a:t>
            </a:r>
            <a:r>
              <a:rPr lang="en-GB" sz="2000" dirty="0">
                <a:latin typeface="Tahoma" panose="020B0604030504040204" pitchFamily="34" charset="0"/>
                <a:ea typeface="Tahoma" panose="020B0604030504040204" pitchFamily="34" charset="0"/>
                <a:cs typeface="Tahoma" panose="020B0604030504040204" pitchFamily="34" charset="0"/>
              </a:rPr>
              <a:t>are available (Landsat 5-9 Surface Reflectance and Temps, Sentinel-1-RTC, Sentinel-2, and DEM (NASA, Copernicus). </a:t>
            </a:r>
          </a:p>
          <a:p>
            <a:pPr marL="285750" indent="-285750">
              <a:lnSpc>
                <a:spcPct val="150000"/>
              </a:lnSpc>
              <a:buFont typeface="Wingdings" pitchFamily="2" charset="2"/>
              <a:buChar char="§"/>
            </a:pPr>
            <a:r>
              <a:rPr lang="en-GB" sz="2000" b="1" dirty="0">
                <a:latin typeface="Tahoma" panose="020B0604030504040204" pitchFamily="34" charset="0"/>
                <a:ea typeface="Tahoma" panose="020B0604030504040204" pitchFamily="34" charset="0"/>
                <a:cs typeface="Tahoma" panose="020B0604030504040204" pitchFamily="34" charset="0"/>
              </a:rPr>
              <a:t>Jonathan Hodge </a:t>
            </a:r>
            <a:r>
              <a:rPr lang="en-GB" sz="2000" dirty="0">
                <a:latin typeface="Tahoma" panose="020B0604030504040204" pitchFamily="34" charset="0"/>
                <a:ea typeface="Tahoma" panose="020B0604030504040204" pitchFamily="34" charset="0"/>
                <a:cs typeface="Tahoma" panose="020B0604030504040204" pitchFamily="34" charset="0"/>
              </a:rPr>
              <a:t>(CSIRO-Chile) is the primary lead and architect of EAIL with some support from the SEO.</a:t>
            </a:r>
          </a:p>
          <a:p>
            <a:pPr marL="285750" indent="-285750">
              <a:lnSpc>
                <a:spcPct val="150000"/>
              </a:lnSpc>
              <a:buFont typeface="Wingdings" pitchFamily="2" charset="2"/>
              <a:buChar char="§"/>
            </a:pPr>
            <a:r>
              <a:rPr lang="en-GB" sz="2000" dirty="0">
                <a:latin typeface="Tahoma" panose="020B0604030504040204" pitchFamily="34" charset="0"/>
                <a:ea typeface="Tahoma" panose="020B0604030504040204" pitchFamily="34" charset="0"/>
                <a:cs typeface="Tahoma" panose="020B0604030504040204" pitchFamily="34" charset="0"/>
              </a:rPr>
              <a:t>EAIL operates on the Amazon Cloud using </a:t>
            </a:r>
            <a:r>
              <a:rPr lang="en-GB" sz="2000" b="1" dirty="0">
                <a:latin typeface="Tahoma" panose="020B0604030504040204" pitchFamily="34" charset="0"/>
                <a:ea typeface="Tahoma" panose="020B0604030504040204" pitchFamily="34" charset="0"/>
                <a:cs typeface="Tahoma" panose="020B0604030504040204" pitchFamily="34" charset="0"/>
              </a:rPr>
              <a:t>Open Data Cube </a:t>
            </a:r>
            <a:r>
              <a:rPr lang="en-GB" sz="2000" dirty="0">
                <a:latin typeface="Tahoma" panose="020B0604030504040204" pitchFamily="34" charset="0"/>
                <a:ea typeface="Tahoma" panose="020B0604030504040204" pitchFamily="34" charset="0"/>
                <a:cs typeface="Tahoma" panose="020B0604030504040204" pitchFamily="34" charset="0"/>
              </a:rPr>
              <a:t>and supports </a:t>
            </a:r>
            <a:r>
              <a:rPr lang="en-GB" sz="2000" b="1" dirty="0">
                <a:latin typeface="Tahoma" panose="020B0604030504040204" pitchFamily="34" charset="0"/>
                <a:ea typeface="Tahoma" panose="020B0604030504040204" pitchFamily="34" charset="0"/>
                <a:cs typeface="Tahoma" panose="020B0604030504040204" pitchFamily="34" charset="0"/>
              </a:rPr>
              <a:t>Dask scaling </a:t>
            </a:r>
            <a:r>
              <a:rPr lang="en-GB" sz="2000" dirty="0">
                <a:latin typeface="Tahoma" panose="020B0604030504040204" pitchFamily="34" charset="0"/>
                <a:ea typeface="Tahoma" panose="020B0604030504040204" pitchFamily="34" charset="0"/>
                <a:cs typeface="Tahoma" panose="020B0604030504040204" pitchFamily="34" charset="0"/>
              </a:rPr>
              <a:t>for larger analyses.</a:t>
            </a:r>
          </a:p>
          <a:p>
            <a:pPr marL="285750" indent="-285750">
              <a:lnSpc>
                <a:spcPct val="150000"/>
              </a:lnSpc>
              <a:buFont typeface="Wingdings" pitchFamily="2" charset="2"/>
              <a:buChar char="§"/>
            </a:pPr>
            <a:r>
              <a:rPr lang="en-GB" sz="2000" dirty="0">
                <a:latin typeface="Tahoma" panose="020B0604030504040204" pitchFamily="34" charset="0"/>
                <a:ea typeface="Tahoma" panose="020B0604030504040204" pitchFamily="34" charset="0"/>
                <a:cs typeface="Tahoma" panose="020B0604030504040204" pitchFamily="34" charset="0"/>
              </a:rPr>
              <a:t>The EAIL is currently supporting data and algorithm testing for several CEOS initiatives ... </a:t>
            </a:r>
            <a:r>
              <a:rPr lang="en-GB" sz="2000" b="1" dirty="0">
                <a:latin typeface="Tahoma" panose="020B0604030504040204" pitchFamily="34" charset="0"/>
                <a:ea typeface="Tahoma" panose="020B0604030504040204" pitchFamily="34" charset="0"/>
                <a:cs typeface="Tahoma" panose="020B0604030504040204" pitchFamily="34" charset="0"/>
              </a:rPr>
              <a:t>COAST</a:t>
            </a:r>
            <a:r>
              <a:rPr lang="en-GB" sz="2000" dirty="0">
                <a:latin typeface="Tahoma" panose="020B0604030504040204" pitchFamily="34" charset="0"/>
                <a:ea typeface="Tahoma" panose="020B0604030504040204" pitchFamily="34" charset="0"/>
                <a:cs typeface="Tahoma" panose="020B0604030504040204" pitchFamily="34" charset="0"/>
              </a:rPr>
              <a:t> (in progress) and </a:t>
            </a:r>
            <a:r>
              <a:rPr lang="en-GB" sz="2000" b="1" dirty="0">
                <a:latin typeface="Tahoma" panose="020B0604030504040204" pitchFamily="34" charset="0"/>
                <a:ea typeface="Tahoma" panose="020B0604030504040204" pitchFamily="34" charset="0"/>
                <a:cs typeface="Tahoma" panose="020B0604030504040204" pitchFamily="34" charset="0"/>
              </a:rPr>
              <a:t>WGCV</a:t>
            </a:r>
            <a:r>
              <a:rPr lang="en-GB" sz="2000" dirty="0">
                <a:latin typeface="Tahoma" panose="020B0604030504040204" pitchFamily="34" charset="0"/>
                <a:ea typeface="Tahoma" panose="020B0604030504040204" pitchFamily="34" charset="0"/>
                <a:cs typeface="Tahoma" panose="020B0604030504040204" pitchFamily="34" charset="0"/>
              </a:rPr>
              <a:t> (in early planning to support Cal-Val campaigns).</a:t>
            </a:r>
          </a:p>
        </p:txBody>
      </p:sp>
      <p:sp>
        <p:nvSpPr>
          <p:cNvPr id="2" name="Title 1">
            <a:extLst>
              <a:ext uri="{FF2B5EF4-FFF2-40B4-BE49-F238E27FC236}">
                <a16:creationId xmlns:a16="http://schemas.microsoft.com/office/drawing/2014/main" id="{40BC179D-6239-4241-8FED-04230029ECC5}"/>
              </a:ext>
            </a:extLst>
          </p:cNvPr>
          <p:cNvSpPr>
            <a:spLocks noGrp="1"/>
          </p:cNvSpPr>
          <p:nvPr>
            <p:ph type="title"/>
          </p:nvPr>
        </p:nvSpPr>
        <p:spPr>
          <a:xfrm>
            <a:off x="309612" y="186213"/>
            <a:ext cx="7478199" cy="779002"/>
          </a:xfrm>
        </p:spPr>
        <p:txBody>
          <a:bodyPr/>
          <a:lstStyle/>
          <a:p>
            <a:r>
              <a:rPr lang="en-AU" b="1" dirty="0">
                <a:latin typeface="Tahoma" panose="020B0604030504040204" pitchFamily="34" charset="0"/>
                <a:ea typeface="Tahoma" panose="020B0604030504040204" pitchFamily="34" charset="0"/>
                <a:cs typeface="Tahoma" panose="020B0604030504040204" pitchFamily="34" charset="0"/>
              </a:rPr>
              <a:t>EAIL Progress</a:t>
            </a:r>
          </a:p>
        </p:txBody>
      </p:sp>
      <p:pic>
        <p:nvPicPr>
          <p:cNvPr id="3" name="Picture 2">
            <a:extLst>
              <a:ext uri="{FF2B5EF4-FFF2-40B4-BE49-F238E27FC236}">
                <a16:creationId xmlns:a16="http://schemas.microsoft.com/office/drawing/2014/main" id="{BA337A78-D954-B06B-A9A8-38690568A6BF}"/>
              </a:ext>
            </a:extLst>
          </p:cNvPr>
          <p:cNvPicPr>
            <a:picLocks noChangeAspect="1"/>
          </p:cNvPicPr>
          <p:nvPr/>
        </p:nvPicPr>
        <p:blipFill>
          <a:blip r:embed="rId4"/>
          <a:stretch>
            <a:fillRect/>
          </a:stretch>
        </p:blipFill>
        <p:spPr>
          <a:xfrm>
            <a:off x="8468614" y="1272541"/>
            <a:ext cx="3594100" cy="3175000"/>
          </a:xfrm>
          <a:prstGeom prst="rect">
            <a:avLst/>
          </a:prstGeom>
        </p:spPr>
      </p:pic>
      <p:pic>
        <p:nvPicPr>
          <p:cNvPr id="4" name="Audio Recording Oct 2, 2022 at 11:35:12 AM" descr="Audio Recording Oct 2, 2022 at 11:35:12 AM">
            <a:hlinkClick r:id="" action="ppaction://media"/>
            <a:extLst>
              <a:ext uri="{FF2B5EF4-FFF2-40B4-BE49-F238E27FC236}">
                <a16:creationId xmlns:a16="http://schemas.microsoft.com/office/drawing/2014/main" id="{B451B190-3C7B-2FC9-5D8D-6E7D08F3F1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403709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1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ceos">
  <a:themeElements>
    <a:clrScheme name="Custom 2">
      <a:dk1>
        <a:sysClr val="windowText" lastClr="000000"/>
      </a:dk1>
      <a:lt1>
        <a:sysClr val="window" lastClr="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CEOS">
      <a:majorFont>
        <a:latin typeface="Quire Sans"/>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os" id="{E7D9A4C2-EA9B-46A3-AF73-4DA54540FCD7}" vid="{58CD55DC-BA9F-4DF6-8B47-4DD589337F5E}"/>
    </a:ext>
  </a:extLst>
</a:theme>
</file>

<file path=docProps/app.xml><?xml version="1.0" encoding="utf-8"?>
<Properties xmlns="http://schemas.openxmlformats.org/officeDocument/2006/extended-properties" xmlns:vt="http://schemas.openxmlformats.org/officeDocument/2006/docPropsVTypes">
  <Template>ceos</Template>
  <TotalTime>2772</TotalTime>
  <Words>771</Words>
  <Application>Microsoft Macintosh PowerPoint</Application>
  <PresentationFormat>Widescreen</PresentationFormat>
  <Paragraphs>37</Paragraphs>
  <Slides>6</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Courier New</vt:lpstr>
      <vt:lpstr>Quire Sans</vt:lpstr>
      <vt:lpstr>Tahoma</vt:lpstr>
      <vt:lpstr>Wingdings</vt:lpstr>
      <vt:lpstr>ceos</vt:lpstr>
      <vt:lpstr>CEOS Systems  Engineering Office  (SEO) Report  </vt:lpstr>
      <vt:lpstr>Cloud Computing Prototypes</vt:lpstr>
      <vt:lpstr>Open Earth Alliance (OEA)</vt:lpstr>
      <vt:lpstr>Regional Data Cubes</vt:lpstr>
      <vt:lpstr>ODC Sandbox Testing</vt:lpstr>
      <vt:lpstr>EAIL Progress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Marion Rose</dc:creator>
  <cp:lastModifiedBy>Killough, Brian D. (LARC-D2)</cp:lastModifiedBy>
  <cp:revision>76</cp:revision>
  <dcterms:created xsi:type="dcterms:W3CDTF">2021-10-07T09:33:41Z</dcterms:created>
  <dcterms:modified xsi:type="dcterms:W3CDTF">2022-10-02T15:38:56Z</dcterms:modified>
</cp:coreProperties>
</file>