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61" r:id="rId2"/>
  </p:sldMasterIdLst>
  <p:notesMasterIdLst>
    <p:notesMasterId r:id="rId12"/>
  </p:notesMasterIdLst>
  <p:sldIdLst>
    <p:sldId id="256" r:id="rId3"/>
    <p:sldId id="296" r:id="rId4"/>
    <p:sldId id="305" r:id="rId5"/>
    <p:sldId id="297" r:id="rId6"/>
    <p:sldId id="301" r:id="rId7"/>
    <p:sldId id="302" r:id="rId8"/>
    <p:sldId id="294" r:id="rId9"/>
    <p:sldId id="303" r:id="rId10"/>
    <p:sldId id="30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82623" autoAdjust="0"/>
  </p:normalViewPr>
  <p:slideViewPr>
    <p:cSldViewPr snapToGrid="0">
      <p:cViewPr varScale="1">
        <p:scale>
          <a:sx n="92" d="100"/>
          <a:sy n="92" d="100"/>
        </p:scale>
        <p:origin x="101" y="216"/>
      </p:cViewPr>
      <p:guideLst/>
    </p:cSldViewPr>
  </p:slideViewPr>
  <p:notesTextViewPr>
    <p:cViewPr>
      <p:scale>
        <a:sx n="1" d="1"/>
        <a:sy n="1" d="1"/>
      </p:scale>
      <p:origin x="0" y="0"/>
    </p:cViewPr>
  </p:notesTextViewPr>
  <p:sorterViewPr>
    <p:cViewPr>
      <p:scale>
        <a:sx n="100" d="100"/>
        <a:sy n="100" d="100"/>
      </p:scale>
      <p:origin x="0" y="-2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1157b04b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11157b04be_0_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1157b04b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11157b04be_0_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492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b64ab585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cb64ab5853_0_5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1157b04b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11157b04be_0_5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142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1157b04b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11157b04be_0_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341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sz="1100" dirty="0">
              <a:solidFill>
                <a:schemeClr val="dk1"/>
              </a:solidFill>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54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sz="1100" dirty="0">
              <a:solidFill>
                <a:schemeClr val="dk1"/>
              </a:solidFill>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05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sz="1100" dirty="0">
              <a:solidFill>
                <a:schemeClr val="dk1"/>
              </a:solidFill>
            </a:endParaRPr>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73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2"/>
        <p:cNvGrpSpPr/>
        <p:nvPr/>
      </p:nvGrpSpPr>
      <p:grpSpPr>
        <a:xfrm>
          <a:off x="0" y="0"/>
          <a:ext cx="0" cy="0"/>
          <a:chOff x="0" y="0"/>
          <a:chExt cx="0" cy="0"/>
        </a:xfrm>
      </p:grpSpPr>
      <p:sp>
        <p:nvSpPr>
          <p:cNvPr id="53" name="Google Shape;53;p11"/>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4" name="Google Shape;54;p11"/>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55" name="Google Shape;55;p11"/>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6" name="Google Shape;56;p11"/>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11"/>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8" name="Google Shape;58;p11"/>
          <p:cNvSpPr txBox="1">
            <a:spLocks noGrp="1"/>
          </p:cNvSpPr>
          <p:nvPr>
            <p:ph type="body" idx="1"/>
          </p:nvPr>
        </p:nvSpPr>
        <p:spPr>
          <a:xfrm>
            <a:off x="5180012" y="1373852"/>
            <a:ext cx="6172200" cy="4694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11"/>
          <p:cNvSpPr txBox="1">
            <a:spLocks noGrp="1"/>
          </p:cNvSpPr>
          <p:nvPr>
            <p:ph type="body" idx="2"/>
          </p:nvPr>
        </p:nvSpPr>
        <p:spPr>
          <a:xfrm>
            <a:off x="839788" y="1373852"/>
            <a:ext cx="3932100" cy="463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60" name="Google Shape;60;p11"/>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61" name="Google Shape;61;p11"/>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1" type="tx">
  <p:cSld name="TITLE_AND_BODY">
    <p:bg>
      <p:bgPr>
        <a:blipFill>
          <a:blip r:embed="rId2">
            <a:alphaModFix/>
          </a:blip>
          <a:stretch>
            <a:fillRect/>
          </a:stretch>
        </a:blip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63"/>
        <p:cNvGrpSpPr/>
        <p:nvPr/>
      </p:nvGrpSpPr>
      <p:grpSpPr>
        <a:xfrm>
          <a:off x="0" y="0"/>
          <a:ext cx="0" cy="0"/>
          <a:chOff x="0" y="0"/>
          <a:chExt cx="0" cy="0"/>
        </a:xfrm>
      </p:grpSpPr>
      <p:sp>
        <p:nvSpPr>
          <p:cNvPr id="64" name="Google Shape;64;g111157b04be_0_14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Char char="●"/>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111157b04be_0_14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6" name="Google Shape;66;g111157b04be_0_1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11157b04be_0_1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11157b04be_0_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WGISS-54, 4-7 October 2022</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Google Shape;22;p10"/>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10"/>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24" name="Google Shape;24;p10"/>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10"/>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10"/>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10"/>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9"/>
        <p:cNvGrpSpPr/>
        <p:nvPr/>
      </p:nvGrpSpPr>
      <p:grpSpPr>
        <a:xfrm>
          <a:off x="0" y="0"/>
          <a:ext cx="0" cy="0"/>
          <a:chOff x="0" y="0"/>
          <a:chExt cx="0" cy="0"/>
        </a:xfrm>
      </p:grpSpPr>
      <p:sp>
        <p:nvSpPr>
          <p:cNvPr id="30" name="Google Shape;30;gcb64ab5853_0_105"/>
          <p:cNvSpPr>
            <a:spLocks noGrp="1"/>
          </p:cNvSpPr>
          <p:nvPr>
            <p:ph type="sldNum" idx="12"/>
          </p:nvPr>
        </p:nvSpPr>
        <p:spPr>
          <a:xfrm>
            <a:off x="11684000" y="6629400"/>
            <a:ext cx="406500" cy="187200"/>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a:t>
            </a:fld>
            <a:endParaRPr/>
          </a:p>
        </p:txBody>
      </p:sp>
      <p:sp>
        <p:nvSpPr>
          <p:cNvPr id="31" name="Google Shape;31;gcb64ab5853_0_105"/>
          <p:cNvSpPr txBox="1">
            <a:spLocks noGrp="1"/>
          </p:cNvSpPr>
          <p:nvPr>
            <p:ph type="body" idx="1"/>
          </p:nvPr>
        </p:nvSpPr>
        <p:spPr>
          <a:xfrm>
            <a:off x="101600" y="1219200"/>
            <a:ext cx="11988900" cy="5257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32" name="Google Shape;32;gcb64ab5853_0_105"/>
          <p:cNvSpPr txBox="1">
            <a:spLocks noGrp="1"/>
          </p:cNvSpPr>
          <p:nvPr>
            <p:ph type="body" idx="2"/>
          </p:nvPr>
        </p:nvSpPr>
        <p:spPr>
          <a:xfrm>
            <a:off x="2641600" y="76200"/>
            <a:ext cx="66039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8"/>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5" name="Google Shape;35;p8"/>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36" name="Google Shape;36;p8"/>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7" name="Google Shape;37;p8"/>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8" name="Google Shape;38;p8"/>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9" name="Google Shape;39;p8"/>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40" name="Google Shape;40;p8"/>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9"/>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4" name="Google Shape;44;p9"/>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45" name="Google Shape;45;p9"/>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9"/>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7" name="Google Shape;47;p9"/>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8" name="Google Shape;48;p9"/>
          <p:cNvSpPr txBox="1">
            <a:spLocks noGrp="1"/>
          </p:cNvSpPr>
          <p:nvPr>
            <p:ph type="body" idx="1"/>
          </p:nvPr>
        </p:nvSpPr>
        <p:spPr>
          <a:xfrm>
            <a:off x="386632" y="1445923"/>
            <a:ext cx="5508900" cy="477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body" idx="2"/>
          </p:nvPr>
        </p:nvSpPr>
        <p:spPr>
          <a:xfrm>
            <a:off x="6296361" y="1445923"/>
            <a:ext cx="5508900" cy="477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9"/>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51" name="Google Shape;51;p9"/>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6"/>
          <p:cNvPicPr preferRelativeResize="0"/>
          <p:nvPr/>
        </p:nvPicPr>
        <p:blipFill rotWithShape="1">
          <a:blip r:embed="rId9">
            <a:alphaModFix amt="34000"/>
          </a:blip>
          <a:srcRect l="51340" t="39268" r="-2841" b="35419"/>
          <a:stretch/>
        </p:blipFill>
        <p:spPr>
          <a:xfrm flipH="1">
            <a:off x="9304423" y="0"/>
            <a:ext cx="2887577" cy="1037492"/>
          </a:xfrm>
          <a:prstGeom prst="rect">
            <a:avLst/>
          </a:prstGeom>
          <a:noFill/>
          <a:ln>
            <a:noFill/>
          </a:ln>
        </p:spPr>
      </p:pic>
      <p:pic>
        <p:nvPicPr>
          <p:cNvPr id="8" name="Google Shape;8;p6"/>
          <p:cNvPicPr preferRelativeResize="0"/>
          <p:nvPr/>
        </p:nvPicPr>
        <p:blipFill rotWithShape="1">
          <a:blip r:embed="rId10">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6"/>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6"/>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unep.org/explore-topics/energy/what-we-do/ime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eos.org/what-can-wgiss-do-for-ceos-agencies-and-data-providers-2/" TargetMode="External"/><Relationship Id="rId4" Type="http://schemas.openxmlformats.org/officeDocument/2006/relationships/hyperlink" Target="https://ceos.org/ourwork/workinggroups/wgi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326723" y="513690"/>
            <a:ext cx="8416018"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US" altLang="ja-JP" sz="7500" dirty="0"/>
              <a:t>WGISS</a:t>
            </a:r>
            <a:br>
              <a:rPr lang="en-US" altLang="ja-JP" sz="7500" dirty="0"/>
            </a:br>
            <a:r>
              <a:rPr lang="en-US" altLang="ja-JP" sz="7500" dirty="0"/>
              <a:t>Chair Report</a:t>
            </a:r>
            <a:endParaRPr sz="7500" dirty="0"/>
          </a:p>
        </p:txBody>
      </p:sp>
      <p:sp>
        <p:nvSpPr>
          <p:cNvPr id="67" name="Google Shape;67;p7"/>
          <p:cNvSpPr/>
          <p:nvPr/>
        </p:nvSpPr>
        <p:spPr>
          <a:xfrm>
            <a:off x="7222284" y="4656220"/>
            <a:ext cx="4832943" cy="2201779"/>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ja-JP" altLang="en-US" sz="1800" b="1" dirty="0">
                <a:solidFill>
                  <a:schemeClr val="accent1"/>
                </a:solidFill>
              </a:rPr>
              <a:t>　　</a:t>
            </a:r>
            <a:r>
              <a:rPr lang="en-US" altLang="ja-JP" sz="1800" b="1" dirty="0">
                <a:solidFill>
                  <a:schemeClr val="accent1"/>
                </a:solidFill>
              </a:rPr>
              <a:t>Dr. </a:t>
            </a:r>
            <a:r>
              <a:rPr lang="en-GB" sz="1800" b="1" i="0" u="none" strike="noStrike" cap="none" dirty="0">
                <a:solidFill>
                  <a:schemeClr val="accent1"/>
                </a:solidFill>
                <a:latin typeface="Arial"/>
                <a:ea typeface="Arial"/>
                <a:cs typeface="Arial"/>
                <a:sym typeface="Arial"/>
              </a:rPr>
              <a:t>Makoto NATSUISAKA, JAXA</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ID: 2022.10.</a:t>
            </a:r>
            <a:r>
              <a:rPr lang="en-GB" sz="1800" b="1" dirty="0">
                <a:solidFill>
                  <a:schemeClr val="accent1"/>
                </a:solidFill>
              </a:rPr>
              <a:t>04</a:t>
            </a:r>
            <a:r>
              <a:rPr lang="en-GB" sz="1800" b="1" i="0" u="none" strike="noStrike" cap="none" dirty="0">
                <a:solidFill>
                  <a:schemeClr val="accent1"/>
                </a:solidFill>
                <a:latin typeface="Arial"/>
                <a:ea typeface="Arial"/>
                <a:cs typeface="Arial"/>
                <a:sym typeface="Arial"/>
              </a:rPr>
              <a:t>_</a:t>
            </a:r>
            <a:r>
              <a:rPr lang="en-US" altLang="ja-JP" sz="1800" b="1" i="0" u="none" strike="noStrike" cap="none" dirty="0">
                <a:solidFill>
                  <a:schemeClr val="accent1"/>
                </a:solidFill>
                <a:latin typeface="Arial"/>
                <a:ea typeface="Arial"/>
                <a:cs typeface="Arial"/>
                <a:sym typeface="Arial"/>
              </a:rPr>
              <a:t>10</a:t>
            </a:r>
            <a:r>
              <a:rPr lang="en-GB" sz="1800" b="1" i="0" u="none" strike="noStrike" cap="none" dirty="0">
                <a:solidFill>
                  <a:schemeClr val="accent1"/>
                </a:solidFill>
                <a:latin typeface="Arial"/>
                <a:ea typeface="Arial"/>
                <a:cs typeface="Arial"/>
                <a:sym typeface="Arial"/>
              </a:rPr>
              <a:t>.00</a:t>
            </a:r>
            <a:endParaRPr sz="1800" dirty="0"/>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WGISS-54</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Tokyo, Japan (JAXA)</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3-7 </a:t>
            </a:r>
            <a:r>
              <a:rPr lang="en-GB" sz="1800" b="1" dirty="0">
                <a:solidFill>
                  <a:schemeClr val="accent1"/>
                </a:solidFill>
              </a:rPr>
              <a:t>Octo</a:t>
            </a:r>
            <a:r>
              <a:rPr lang="en-GB" sz="1800" b="1" i="0" u="none" strike="noStrike" cap="none" dirty="0">
                <a:solidFill>
                  <a:schemeClr val="accent1"/>
                </a:solidFill>
                <a:latin typeface="Arial"/>
                <a:ea typeface="Arial"/>
                <a:cs typeface="Arial"/>
                <a:sym typeface="Arial"/>
              </a:rPr>
              <a:t>ber 2022</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Google Shape;104;g111157b04be_0_11">
            <a:extLst>
              <a:ext uri="{FF2B5EF4-FFF2-40B4-BE49-F238E27FC236}">
                <a16:creationId xmlns:a16="http://schemas.microsoft.com/office/drawing/2014/main" id="{2C2F66D5-1765-4E46-AE06-789E1865E7EF}"/>
              </a:ext>
            </a:extLst>
          </p:cNvPr>
          <p:cNvSpPr txBox="1"/>
          <p:nvPr/>
        </p:nvSpPr>
        <p:spPr>
          <a:xfrm>
            <a:off x="388070" y="1241141"/>
            <a:ext cx="11415860" cy="5093672"/>
          </a:xfrm>
          <a:prstGeom prst="rect">
            <a:avLst/>
          </a:prstGeom>
          <a:noFill/>
          <a:ln>
            <a:noFill/>
          </a:ln>
        </p:spPr>
        <p:txBody>
          <a:bodyPr spcFirstLastPara="1" wrap="square" lIns="91425" tIns="91425" rIns="91425" bIns="91425" anchor="t" anchorCtr="0">
            <a:spAutoFit/>
          </a:bodyPr>
          <a:lstStyle/>
          <a:p>
            <a:pPr marL="44450" lvl="0" algn="just" rtl="0">
              <a:spcBef>
                <a:spcPts val="0"/>
              </a:spcBef>
              <a:spcAft>
                <a:spcPts val="0"/>
              </a:spcAft>
              <a:buClr>
                <a:schemeClr val="dk1"/>
              </a:buClr>
              <a:buSzPts val="2900"/>
            </a:pPr>
            <a:r>
              <a:rPr lang="en-US" sz="2900" dirty="0">
                <a:solidFill>
                  <a:schemeClr val="bg2">
                    <a:lumMod val="50000"/>
                  </a:schemeClr>
                </a:solidFill>
                <a:latin typeface="Calibri"/>
                <a:ea typeface="Calibri"/>
                <a:cs typeface="Calibri"/>
                <a:sym typeface="Calibri"/>
              </a:rPr>
              <a:t>All CEOS</a:t>
            </a:r>
          </a:p>
          <a:p>
            <a:pPr marL="501650" lvl="0" indent="-457200" algn="just" rtl="0">
              <a:spcBef>
                <a:spcPts val="0"/>
              </a:spcBef>
              <a:spcAft>
                <a:spcPts val="0"/>
              </a:spcAft>
              <a:buClr>
                <a:schemeClr val="dk1"/>
              </a:buClr>
              <a:buSzPts val="2900"/>
              <a:buFont typeface="Wingdings" panose="05000000000000000000" pitchFamily="2" charset="2"/>
              <a:buChar char="Ø"/>
            </a:pPr>
            <a:r>
              <a:rPr lang="en-US" altLang="ja-JP" sz="2900" dirty="0">
                <a:solidFill>
                  <a:schemeClr val="bg2">
                    <a:lumMod val="50000"/>
                  </a:schemeClr>
                </a:solidFill>
                <a:latin typeface="Calibri"/>
                <a:cs typeface="Calibri"/>
                <a:sym typeface="Calibri"/>
              </a:rPr>
              <a:t>SIT37 (</a:t>
            </a:r>
            <a:r>
              <a:rPr lang="en-GB" altLang="ja-JP" sz="2900" dirty="0">
                <a:solidFill>
                  <a:schemeClr val="bg2">
                    <a:lumMod val="50000"/>
                  </a:schemeClr>
                </a:solidFill>
                <a:latin typeface="Calibri"/>
                <a:cs typeface="Calibri"/>
                <a:sym typeface="Calibri"/>
              </a:rPr>
              <a:t>March 29th - 31st, 2022)</a:t>
            </a:r>
          </a:p>
          <a:p>
            <a:pPr marL="501650" lvl="0" indent="-457200" algn="just" rtl="0">
              <a:spcBef>
                <a:spcPts val="0"/>
              </a:spcBef>
              <a:spcAft>
                <a:spcPts val="0"/>
              </a:spcAft>
              <a:buClr>
                <a:schemeClr val="dk1"/>
              </a:buClr>
              <a:buSzPts val="2900"/>
              <a:buFont typeface="Wingdings" panose="05000000000000000000" pitchFamily="2" charset="2"/>
              <a:buChar char="Ø"/>
            </a:pPr>
            <a:r>
              <a:rPr lang="en-GB" altLang="ja-JP" sz="2900" dirty="0">
                <a:solidFill>
                  <a:schemeClr val="bg2">
                    <a:lumMod val="50000"/>
                  </a:schemeClr>
                </a:solidFill>
                <a:latin typeface="Calibri"/>
                <a:cs typeface="Calibri"/>
                <a:sym typeface="Calibri"/>
              </a:rPr>
              <a:t>SIT-TW (Sep.13-15)</a:t>
            </a:r>
          </a:p>
          <a:p>
            <a:pPr marL="501650" lvl="0" indent="-457200" algn="just" rtl="0">
              <a:spcBef>
                <a:spcPts val="0"/>
              </a:spcBef>
              <a:spcAft>
                <a:spcPts val="0"/>
              </a:spcAft>
              <a:buClr>
                <a:schemeClr val="dk1"/>
              </a:buClr>
              <a:buSzPts val="2900"/>
              <a:buFont typeface="Wingdings" panose="05000000000000000000" pitchFamily="2" charset="2"/>
              <a:buChar char="Ø"/>
            </a:pPr>
            <a:r>
              <a:rPr lang="en-US" sz="2900" dirty="0">
                <a:solidFill>
                  <a:schemeClr val="bg2">
                    <a:lumMod val="50000"/>
                  </a:schemeClr>
                </a:solidFill>
                <a:latin typeface="Calibri"/>
                <a:ea typeface="Calibri"/>
                <a:cs typeface="Calibri"/>
                <a:sym typeface="Calibri"/>
              </a:rPr>
              <a:t>CEOS SEC</a:t>
            </a:r>
            <a:r>
              <a:rPr lang="ja-JP" altLang="en-US" sz="2900" dirty="0">
                <a:solidFill>
                  <a:schemeClr val="bg2">
                    <a:lumMod val="50000"/>
                  </a:schemeClr>
                </a:solidFill>
                <a:latin typeface="Calibri"/>
                <a:ea typeface="Calibri"/>
                <a:cs typeface="Calibri"/>
                <a:sym typeface="Calibri"/>
              </a:rPr>
              <a:t> </a:t>
            </a:r>
            <a:r>
              <a:rPr lang="en-US" altLang="ja-JP" sz="2900" dirty="0">
                <a:solidFill>
                  <a:schemeClr val="bg2">
                    <a:lumMod val="50000"/>
                  </a:schemeClr>
                </a:solidFill>
                <a:latin typeface="Calibri"/>
                <a:ea typeface="Calibri"/>
                <a:cs typeface="Calibri"/>
                <a:sym typeface="Calibri"/>
              </a:rPr>
              <a:t>meetings</a:t>
            </a:r>
          </a:p>
          <a:p>
            <a:pPr marL="501650" indent="-457200" algn="just">
              <a:buClr>
                <a:schemeClr val="dk1"/>
              </a:buClr>
              <a:buSzPts val="2900"/>
              <a:buFont typeface="Wingdings" panose="05000000000000000000" pitchFamily="2" charset="2"/>
              <a:buChar char="Ø"/>
            </a:pPr>
            <a:r>
              <a:rPr lang="en-US" altLang="ja-JP" sz="2900" dirty="0">
                <a:solidFill>
                  <a:schemeClr val="bg2">
                    <a:lumMod val="50000"/>
                  </a:schemeClr>
                </a:solidFill>
                <a:latin typeface="Calibri"/>
                <a:ea typeface="Calibri"/>
                <a:cs typeface="Calibri"/>
                <a:sym typeface="Calibri"/>
              </a:rPr>
              <a:t>CEOS deliverable update toward SIT-TW and Plenary</a:t>
            </a:r>
          </a:p>
          <a:p>
            <a:pPr marL="501650" lvl="0" indent="-457200" algn="just" rtl="0">
              <a:spcBef>
                <a:spcPts val="0"/>
              </a:spcBef>
              <a:spcAft>
                <a:spcPts val="0"/>
              </a:spcAft>
              <a:buClr>
                <a:schemeClr val="dk1"/>
              </a:buClr>
              <a:buSzPts val="2900"/>
              <a:buFont typeface="Wingdings" panose="05000000000000000000" pitchFamily="2" charset="2"/>
              <a:buChar char="Ø"/>
            </a:pPr>
            <a:r>
              <a:rPr lang="en-US" sz="2900" dirty="0">
                <a:solidFill>
                  <a:schemeClr val="bg2">
                    <a:lumMod val="50000"/>
                  </a:schemeClr>
                </a:solidFill>
                <a:latin typeface="Calibri"/>
                <a:ea typeface="Calibri"/>
                <a:cs typeface="Calibri"/>
                <a:sym typeface="Calibri"/>
              </a:rPr>
              <a:t>CEOS ARD Oversight Group</a:t>
            </a:r>
          </a:p>
          <a:p>
            <a:pPr marL="501650" indent="-457200" algn="just">
              <a:buClr>
                <a:schemeClr val="dk1"/>
              </a:buClr>
              <a:buSzPts val="2900"/>
              <a:buFont typeface="Wingdings" panose="05000000000000000000" pitchFamily="2" charset="2"/>
              <a:buChar char="Ø"/>
            </a:pPr>
            <a:r>
              <a:rPr lang="en-US" altLang="ja-JP" sz="2900" dirty="0">
                <a:solidFill>
                  <a:schemeClr val="bg2">
                    <a:lumMod val="50000"/>
                  </a:schemeClr>
                </a:solidFill>
                <a:latin typeface="Calibri"/>
                <a:ea typeface="Calibri"/>
                <a:cs typeface="Calibri"/>
                <a:sym typeface="Calibri"/>
              </a:rPr>
              <a:t>CEOS Ocean Coordination Group</a:t>
            </a:r>
          </a:p>
          <a:p>
            <a:pPr marL="44450" lvl="0" algn="just" rtl="0">
              <a:spcBef>
                <a:spcPts val="0"/>
              </a:spcBef>
              <a:spcAft>
                <a:spcPts val="0"/>
              </a:spcAft>
              <a:buClr>
                <a:schemeClr val="dk1"/>
              </a:buClr>
              <a:buSzPts val="2900"/>
            </a:pPr>
            <a:r>
              <a:rPr lang="en-GB" sz="2900" dirty="0">
                <a:solidFill>
                  <a:schemeClr val="bg2">
                    <a:lumMod val="50000"/>
                  </a:schemeClr>
                </a:solidFill>
                <a:latin typeface="Calibri"/>
                <a:ea typeface="Calibri"/>
                <a:cs typeface="Calibri"/>
                <a:sym typeface="Calibri"/>
              </a:rPr>
              <a:t>LSI-VC Lead</a:t>
            </a:r>
          </a:p>
          <a:p>
            <a:pPr marL="501650" lvl="4" indent="-457200" algn="just">
              <a:buClr>
                <a:schemeClr val="dk1"/>
              </a:buClr>
              <a:buSzPts val="2900"/>
              <a:buFont typeface="Wingdings" panose="05000000000000000000" pitchFamily="2" charset="2"/>
              <a:buChar char="Ø"/>
            </a:pPr>
            <a:r>
              <a:rPr lang="en-GB" sz="2900" dirty="0">
                <a:solidFill>
                  <a:schemeClr val="bg2">
                    <a:lumMod val="50000"/>
                  </a:schemeClr>
                </a:solidFill>
                <a:latin typeface="Calibri"/>
                <a:cs typeface="Calibri"/>
                <a:sym typeface="Calibri"/>
              </a:rPr>
              <a:t>CEOS Interoperability Framework</a:t>
            </a:r>
          </a:p>
          <a:p>
            <a:pPr marL="501650" lvl="3" indent="-457200" algn="just">
              <a:buClr>
                <a:schemeClr val="dk1"/>
              </a:buClr>
              <a:buSzPts val="2900"/>
              <a:buFont typeface="Wingdings" panose="05000000000000000000" pitchFamily="2" charset="2"/>
              <a:buChar char="Ø"/>
            </a:pPr>
            <a:r>
              <a:rPr lang="en-GB" sz="2900" dirty="0">
                <a:solidFill>
                  <a:schemeClr val="bg2">
                    <a:lumMod val="50000"/>
                  </a:schemeClr>
                </a:solidFill>
                <a:latin typeface="Calibri"/>
                <a:cs typeface="Calibri"/>
                <a:sym typeface="Calibri"/>
              </a:rPr>
              <a:t>CEOS Engagement with Standard Organizations</a:t>
            </a:r>
          </a:p>
          <a:p>
            <a:pPr marL="501650" lvl="0" indent="-457200" algn="just" rtl="0">
              <a:spcBef>
                <a:spcPts val="0"/>
              </a:spcBef>
              <a:spcAft>
                <a:spcPts val="0"/>
              </a:spcAft>
              <a:buClr>
                <a:schemeClr val="dk1"/>
              </a:buClr>
              <a:buSzPts val="2900"/>
              <a:buFont typeface="Wingdings" panose="05000000000000000000" pitchFamily="2" charset="2"/>
              <a:buChar char="Ø"/>
            </a:pPr>
            <a:r>
              <a:rPr lang="en-GB" sz="2900" dirty="0">
                <a:solidFill>
                  <a:schemeClr val="bg2">
                    <a:lumMod val="50000"/>
                  </a:schemeClr>
                </a:solidFill>
                <a:latin typeface="Calibri"/>
                <a:cs typeface="Calibri"/>
                <a:sym typeface="Calibri"/>
              </a:rPr>
              <a:t>LSI-VC-12 (Sep. 9</a:t>
            </a:r>
            <a:r>
              <a:rPr lang="en-GB" sz="2900" baseline="30000" dirty="0">
                <a:solidFill>
                  <a:schemeClr val="bg2">
                    <a:lumMod val="50000"/>
                  </a:schemeClr>
                </a:solidFill>
                <a:latin typeface="Calibri"/>
                <a:cs typeface="Calibri"/>
                <a:sym typeface="Calibri"/>
              </a:rPr>
              <a:t>th</a:t>
            </a:r>
            <a:r>
              <a:rPr lang="en-GB" sz="2900" dirty="0">
                <a:solidFill>
                  <a:schemeClr val="bg2">
                    <a:lumMod val="50000"/>
                  </a:schemeClr>
                </a:solidFill>
                <a:latin typeface="Calibri"/>
                <a:cs typeface="Calibri"/>
                <a:sym typeface="Calibri"/>
              </a:rPr>
              <a:t>)</a:t>
            </a:r>
          </a:p>
        </p:txBody>
      </p:sp>
      <p:sp>
        <p:nvSpPr>
          <p:cNvPr id="4" name="Google Shape;84;gcb64ab5853_0_7">
            <a:extLst>
              <a:ext uri="{FF2B5EF4-FFF2-40B4-BE49-F238E27FC236}">
                <a16:creationId xmlns:a16="http://schemas.microsoft.com/office/drawing/2014/main" id="{250776F9-183F-4AF4-9428-A13064EC7DFF}"/>
              </a:ext>
            </a:extLst>
          </p:cNvPr>
          <p:cNvSpPr txBox="1">
            <a:spLocks noGrp="1"/>
          </p:cNvSpPr>
          <p:nvPr>
            <p:ph type="title"/>
          </p:nvPr>
        </p:nvSpPr>
        <p:spPr>
          <a:xfrm>
            <a:off x="444843" y="175950"/>
            <a:ext cx="10292286"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dirty="0"/>
              <a:t>Major Events</a:t>
            </a:r>
            <a:r>
              <a:rPr lang="ja-JP" altLang="en-US" dirty="0"/>
              <a:t> </a:t>
            </a:r>
            <a:r>
              <a:rPr lang="en-US" altLang="ja-JP" dirty="0"/>
              <a:t>after</a:t>
            </a:r>
            <a:r>
              <a:rPr lang="ja-JP" altLang="en-US" dirty="0"/>
              <a:t> </a:t>
            </a:r>
            <a:r>
              <a:rPr lang="en-US" altLang="ja-JP" dirty="0"/>
              <a:t>WGISS-53</a:t>
            </a:r>
            <a:endParaRPr dirty="0"/>
          </a:p>
          <a:p>
            <a:pPr marL="0" lvl="0" indent="0" algn="l" rtl="0">
              <a:lnSpc>
                <a:spcPct val="90000"/>
              </a:lnSpc>
              <a:spcBef>
                <a:spcPts val="0"/>
              </a:spcBef>
              <a:spcAft>
                <a:spcPts val="0"/>
              </a:spcAft>
              <a:buSzPts val="4400"/>
              <a:buNone/>
            </a:pPr>
            <a:endParaRPr dirty="0"/>
          </a:p>
        </p:txBody>
      </p:sp>
    </p:spTree>
    <p:extLst>
      <p:ext uri="{BB962C8B-B14F-4D97-AF65-F5344CB8AC3E}">
        <p14:creationId xmlns:p14="http://schemas.microsoft.com/office/powerpoint/2010/main" val="178403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4" name="Google Shape;84;gcb64ab5853_0_7">
            <a:extLst>
              <a:ext uri="{FF2B5EF4-FFF2-40B4-BE49-F238E27FC236}">
                <a16:creationId xmlns:a16="http://schemas.microsoft.com/office/drawing/2014/main" id="{250776F9-183F-4AF4-9428-A13064EC7DFF}"/>
              </a:ext>
            </a:extLst>
          </p:cNvPr>
          <p:cNvSpPr txBox="1">
            <a:spLocks noGrp="1"/>
          </p:cNvSpPr>
          <p:nvPr>
            <p:ph type="title"/>
          </p:nvPr>
        </p:nvSpPr>
        <p:spPr>
          <a:xfrm>
            <a:off x="444843" y="175950"/>
            <a:ext cx="10292286"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dirty="0"/>
              <a:t>CEOS Activities</a:t>
            </a:r>
            <a:endParaRPr dirty="0"/>
          </a:p>
          <a:p>
            <a:pPr marL="0" lvl="0" indent="0" algn="l" rtl="0">
              <a:lnSpc>
                <a:spcPct val="90000"/>
              </a:lnSpc>
              <a:spcBef>
                <a:spcPts val="0"/>
              </a:spcBef>
              <a:spcAft>
                <a:spcPts val="0"/>
              </a:spcAft>
              <a:buSzPts val="4400"/>
              <a:buNone/>
            </a:pPr>
            <a:endParaRPr dirty="0"/>
          </a:p>
        </p:txBody>
      </p:sp>
      <p:pic>
        <p:nvPicPr>
          <p:cNvPr id="6" name="図 5">
            <a:extLst>
              <a:ext uri="{FF2B5EF4-FFF2-40B4-BE49-F238E27FC236}">
                <a16:creationId xmlns:a16="http://schemas.microsoft.com/office/drawing/2014/main" id="{FBA17FA2-683B-40DB-A489-2125A19D453A}"/>
              </a:ext>
            </a:extLst>
          </p:cNvPr>
          <p:cNvPicPr>
            <a:picLocks noChangeAspect="1"/>
          </p:cNvPicPr>
          <p:nvPr/>
        </p:nvPicPr>
        <p:blipFill>
          <a:blip r:embed="rId3"/>
          <a:stretch>
            <a:fillRect/>
          </a:stretch>
        </p:blipFill>
        <p:spPr>
          <a:xfrm>
            <a:off x="224443" y="1294843"/>
            <a:ext cx="4904509" cy="4680970"/>
          </a:xfrm>
          <a:prstGeom prst="rect">
            <a:avLst/>
          </a:prstGeom>
        </p:spPr>
      </p:pic>
      <p:sp>
        <p:nvSpPr>
          <p:cNvPr id="15" name="Content Placeholder 5">
            <a:extLst>
              <a:ext uri="{FF2B5EF4-FFF2-40B4-BE49-F238E27FC236}">
                <a16:creationId xmlns:a16="http://schemas.microsoft.com/office/drawing/2014/main" id="{5C564E79-F2B7-44EE-8ED3-810674C7A322}"/>
              </a:ext>
            </a:extLst>
          </p:cNvPr>
          <p:cNvSpPr>
            <a:spLocks noGrp="1"/>
          </p:cNvSpPr>
          <p:nvPr/>
        </p:nvSpPr>
        <p:spPr>
          <a:xfrm>
            <a:off x="5201256" y="1294843"/>
            <a:ext cx="6619442" cy="49064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Chair CNES initiative “Paths to Sustainability: from strategy to practical measures Version 1.0 – 25 October 2021” </a:t>
            </a:r>
            <a:r>
              <a:rPr lang="en-US" sz="1800" dirty="0">
                <a:solidFill>
                  <a:srgbClr val="002060"/>
                </a:solidFill>
              </a:rPr>
              <a:t>in response to the Paris Climate Agreement, the Sendai Framework for Disaster Risk Reduction, and the 2030 Agenda for Sustainable Development</a:t>
            </a:r>
            <a:r>
              <a:rPr lang="en-US" sz="1800" dirty="0"/>
              <a:t>.</a:t>
            </a:r>
          </a:p>
          <a:p>
            <a:r>
              <a:rPr lang="en-US" sz="1800" dirty="0"/>
              <a:t>The engagement with </a:t>
            </a:r>
            <a:r>
              <a:rPr lang="en-US" altLang="ja-JP" sz="1800" dirty="0"/>
              <a:t>the International Methane Emissions Observatory (IMEO) l</a:t>
            </a:r>
            <a:r>
              <a:rPr lang="en-US" sz="1800" dirty="0"/>
              <a:t>aunched at the G20 Summit is a data-driven, action-focused initiative by the UN Environment Programme (UNEP) with support from the European Commission is one of the new topics. </a:t>
            </a:r>
            <a:r>
              <a:rPr lang="en-US" sz="1800" dirty="0">
                <a:hlinkClick r:id="rId4"/>
              </a:rPr>
              <a:t>https://www.unep.org/explore-topics/energy/what-we-do/imeo</a:t>
            </a:r>
            <a:endParaRPr lang="en-US" sz="1800" dirty="0"/>
          </a:p>
          <a:p>
            <a:r>
              <a:rPr lang="en-US" sz="1800" dirty="0"/>
              <a:t>Cooperation with “New Space” is also one of the new topics.</a:t>
            </a:r>
          </a:p>
        </p:txBody>
      </p:sp>
    </p:spTree>
    <p:extLst>
      <p:ext uri="{BB962C8B-B14F-4D97-AF65-F5344CB8AC3E}">
        <p14:creationId xmlns:p14="http://schemas.microsoft.com/office/powerpoint/2010/main" val="187508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cb64ab5853_0_51"/>
          <p:cNvSpPr txBox="1">
            <a:spLocks noGrp="1"/>
          </p:cNvSpPr>
          <p:nvPr>
            <p:ph type="body" idx="1"/>
          </p:nvPr>
        </p:nvSpPr>
        <p:spPr>
          <a:xfrm>
            <a:off x="101600" y="990600"/>
            <a:ext cx="11988900" cy="5257800"/>
          </a:xfrm>
          <a:prstGeom prst="rect">
            <a:avLst/>
          </a:prstGeom>
          <a:noFill/>
          <a:ln>
            <a:noFill/>
          </a:ln>
        </p:spPr>
        <p:txBody>
          <a:bodyPr spcFirstLastPara="1" wrap="square" lIns="91425" tIns="91425" rIns="91425" bIns="91425" anchor="ctr" anchorCtr="0">
            <a:noAutofit/>
          </a:bodyPr>
          <a:lstStyle/>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Ø"/>
            </a:pPr>
            <a:r>
              <a:rPr lang="en-GB" sz="2300" b="0" i="0" u="none" strike="noStrike" cap="none" dirty="0">
                <a:solidFill>
                  <a:schemeClr val="bg2">
                    <a:lumMod val="50000"/>
                  </a:schemeClr>
                </a:solidFill>
                <a:latin typeface="Arial"/>
                <a:ea typeface="Arial"/>
                <a:cs typeface="Arial"/>
                <a:sym typeface="Arial"/>
              </a:rPr>
              <a:t>Identified as a core component of the future CEOS ARD Governance Framework.</a:t>
            </a:r>
            <a:endParaRPr sz="2300" b="0" i="0" u="none" strike="noStrike" cap="none" dirty="0">
              <a:solidFill>
                <a:schemeClr val="bg2">
                  <a:lumMod val="50000"/>
                </a:schemeClr>
              </a:solidFill>
              <a:latin typeface="Arial"/>
              <a:ea typeface="Arial"/>
              <a:cs typeface="Aria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Ø"/>
            </a:pPr>
            <a:r>
              <a:rPr lang="en-GB" sz="2300" b="0" i="0" u="none" strike="noStrike" cap="none" dirty="0">
                <a:solidFill>
                  <a:schemeClr val="bg2">
                    <a:lumMod val="50000"/>
                  </a:schemeClr>
                </a:solidFill>
                <a:latin typeface="Arial"/>
                <a:ea typeface="Arial"/>
                <a:cs typeface="Arial"/>
                <a:sym typeface="Arial"/>
              </a:rPr>
              <a:t>Act as a forum for all matters related to CEOS ARD.</a:t>
            </a:r>
            <a:endParaRPr sz="2300" b="0" i="0" u="none" strike="noStrike" cap="none" dirty="0">
              <a:solidFill>
                <a:schemeClr val="bg2">
                  <a:lumMod val="50000"/>
                </a:schemeClr>
              </a:solidFill>
              <a:latin typeface="Arial"/>
              <a:ea typeface="Arial"/>
              <a:cs typeface="Aria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Ø"/>
            </a:pPr>
            <a:r>
              <a:rPr lang="en-GB" sz="2300" b="0" i="0" u="none" strike="noStrike" cap="none" dirty="0">
                <a:solidFill>
                  <a:schemeClr val="bg2">
                    <a:lumMod val="50000"/>
                  </a:schemeClr>
                </a:solidFill>
                <a:latin typeface="Arial"/>
                <a:ea typeface="Arial"/>
                <a:cs typeface="Arial"/>
                <a:sym typeface="Arial"/>
              </a:rPr>
              <a:t>Representatives from the CEOS Virtual Constellations are integral to the effort going forward, as these are the CEOS entities with the technical expertise to recommend, develop and maintain Product Family Specifications.</a:t>
            </a:r>
            <a:endParaRPr sz="2300" b="0" i="0" u="none" strike="noStrike" cap="none" dirty="0">
              <a:solidFill>
                <a:schemeClr val="bg2">
                  <a:lumMod val="50000"/>
                </a:schemeClr>
              </a:solidFill>
              <a:latin typeface="Arial"/>
              <a:ea typeface="Arial"/>
              <a:cs typeface="Aria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Ø"/>
            </a:pPr>
            <a:r>
              <a:rPr lang="en-GB" sz="2300" b="0" i="0" u="none" strike="noStrike" cap="none" dirty="0">
                <a:solidFill>
                  <a:schemeClr val="bg2">
                    <a:lumMod val="50000"/>
                  </a:schemeClr>
                </a:solidFill>
                <a:latin typeface="Arial"/>
                <a:ea typeface="Arial"/>
                <a:cs typeface="Arial"/>
                <a:sym typeface="Arial"/>
              </a:rPr>
              <a:t>Also provide:</a:t>
            </a:r>
            <a:endParaRPr sz="2300" b="0" i="0" u="none" strike="noStrike" cap="none" dirty="0">
              <a:solidFill>
                <a:schemeClr val="bg2">
                  <a:lumMod val="50000"/>
                </a:schemeClr>
              </a:solidFill>
              <a:latin typeface="Arial"/>
              <a:ea typeface="Arial"/>
              <a:cs typeface="Arial"/>
              <a:sym typeface="Arial"/>
            </a:endParaRPr>
          </a:p>
          <a:p>
            <a:pPr marL="914400" marR="0" lvl="1" indent="-374650" algn="l" rtl="0">
              <a:lnSpc>
                <a:spcPct val="100000"/>
              </a:lnSpc>
              <a:spcBef>
                <a:spcPts val="1200"/>
              </a:spcBef>
              <a:spcAft>
                <a:spcPts val="0"/>
              </a:spcAft>
              <a:buClr>
                <a:srgbClr val="000000"/>
              </a:buClr>
              <a:buSzPts val="2300"/>
              <a:buFont typeface="Arial"/>
              <a:buChar char="○"/>
            </a:pPr>
            <a:r>
              <a:rPr lang="en-GB" sz="2300" b="0" i="0" u="none" strike="noStrike" cap="none" dirty="0">
                <a:solidFill>
                  <a:schemeClr val="bg2">
                    <a:lumMod val="50000"/>
                  </a:schemeClr>
                </a:solidFill>
                <a:latin typeface="Arial"/>
                <a:ea typeface="Arial"/>
                <a:cs typeface="Arial"/>
                <a:sym typeface="Arial"/>
              </a:rPr>
              <a:t>Strong coordination across CEOS</a:t>
            </a:r>
            <a:endParaRPr sz="2300" b="0" i="0" u="none" strike="noStrike" cap="none" dirty="0">
              <a:solidFill>
                <a:schemeClr val="bg2">
                  <a:lumMod val="50000"/>
                </a:schemeClr>
              </a:solidFill>
              <a:latin typeface="Arial"/>
              <a:ea typeface="Arial"/>
              <a:cs typeface="Arial"/>
              <a:sym typeface="Arial"/>
            </a:endParaRPr>
          </a:p>
          <a:p>
            <a:pPr marL="914400" marR="0" lvl="1" indent="-374650" algn="l" rtl="0">
              <a:lnSpc>
                <a:spcPct val="100000"/>
              </a:lnSpc>
              <a:spcBef>
                <a:spcPts val="1200"/>
              </a:spcBef>
              <a:spcAft>
                <a:spcPts val="1200"/>
              </a:spcAft>
              <a:buClr>
                <a:srgbClr val="000000"/>
              </a:buClr>
              <a:buSzPts val="2300"/>
              <a:buFont typeface="Arial"/>
              <a:buChar char="○"/>
            </a:pPr>
            <a:r>
              <a:rPr lang="en-GB" sz="2300" b="0" i="0" u="none" strike="noStrike" cap="none" dirty="0">
                <a:solidFill>
                  <a:schemeClr val="bg2">
                    <a:lumMod val="50000"/>
                  </a:schemeClr>
                </a:solidFill>
                <a:latin typeface="Arial"/>
                <a:ea typeface="Arial"/>
                <a:cs typeface="Arial"/>
                <a:sym typeface="Arial"/>
              </a:rPr>
              <a:t>Promote CEOS ARD in a unified way</a:t>
            </a:r>
            <a:endParaRPr sz="2300" b="0" i="0" u="none" strike="noStrike" cap="none" dirty="0">
              <a:solidFill>
                <a:schemeClr val="bg2">
                  <a:lumMod val="50000"/>
                </a:schemeClr>
              </a:solidFill>
              <a:latin typeface="Arial"/>
              <a:ea typeface="Arial"/>
              <a:cs typeface="Arial"/>
              <a:sym typeface="Arial"/>
            </a:endParaRPr>
          </a:p>
        </p:txBody>
      </p:sp>
      <p:sp>
        <p:nvSpPr>
          <p:cNvPr id="128" name="Google Shape;128;gcb64ab5853_0_51"/>
          <p:cNvSpPr txBox="1">
            <a:spLocks noGrp="1"/>
          </p:cNvSpPr>
          <p:nvPr>
            <p:ph type="title"/>
          </p:nvPr>
        </p:nvSpPr>
        <p:spPr>
          <a:xfrm>
            <a:off x="176050" y="175950"/>
            <a:ext cx="94191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GB" dirty="0"/>
              <a:t>CEOS ARD Oversight Group</a:t>
            </a:r>
            <a:endParaRPr dirty="0"/>
          </a:p>
          <a:p>
            <a:pPr marL="0" lvl="0" indent="0" algn="l" rtl="0">
              <a:lnSpc>
                <a:spcPct val="90000"/>
              </a:lnSpc>
              <a:spcBef>
                <a:spcPts val="0"/>
              </a:spcBef>
              <a:spcAft>
                <a:spcPts val="0"/>
              </a:spcAft>
              <a:buSzPts val="4400"/>
              <a:buNone/>
            </a:pPr>
            <a:endParaRPr dirty="0"/>
          </a:p>
          <a:p>
            <a:pPr marL="0" lvl="0" indent="0" algn="l" rtl="0">
              <a:lnSpc>
                <a:spcPct val="90000"/>
              </a:lnSpc>
              <a:spcBef>
                <a:spcPts val="0"/>
              </a:spcBef>
              <a:spcAft>
                <a:spcPts val="0"/>
              </a:spcAft>
              <a:buSzPts val="4400"/>
              <a:buNone/>
            </a:pPr>
            <a:endParaRPr dirty="0"/>
          </a:p>
        </p:txBody>
      </p:sp>
    </p:spTree>
    <p:extLst>
      <p:ext uri="{BB962C8B-B14F-4D97-AF65-F5344CB8AC3E}">
        <p14:creationId xmlns:p14="http://schemas.microsoft.com/office/powerpoint/2010/main" val="385593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11157b04be_0_54"/>
          <p:cNvSpPr txBox="1">
            <a:spLocks noGrp="1"/>
          </p:cNvSpPr>
          <p:nvPr>
            <p:ph type="body" idx="1"/>
          </p:nvPr>
        </p:nvSpPr>
        <p:spPr>
          <a:xfrm>
            <a:off x="109912" y="1413323"/>
            <a:ext cx="11851503" cy="2127898"/>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1200"/>
              </a:spcBef>
              <a:spcAft>
                <a:spcPts val="0"/>
              </a:spcAft>
              <a:buSzPts val="1900"/>
              <a:buFont typeface="Wingdings" panose="05000000000000000000" pitchFamily="2" charset="2"/>
              <a:buChar char="Ø"/>
            </a:pPr>
            <a:r>
              <a:rPr lang="en-US" altLang="ja-JP" sz="2400" dirty="0">
                <a:solidFill>
                  <a:schemeClr val="bg2">
                    <a:lumMod val="50000"/>
                  </a:schemeClr>
                </a:solidFill>
              </a:rPr>
              <a:t>CEOS Ocean Coordination Group is a task force led by SIT Chair to coordinate CEOS ocean-related activities and clarify CEOS contribution to UN Ocean Decade.</a:t>
            </a:r>
          </a:p>
          <a:p>
            <a:pPr marL="457200" marR="0" lvl="0" indent="-349250" algn="l" rtl="0">
              <a:lnSpc>
                <a:spcPct val="100000"/>
              </a:lnSpc>
              <a:spcBef>
                <a:spcPts val="1200"/>
              </a:spcBef>
              <a:spcAft>
                <a:spcPts val="0"/>
              </a:spcAft>
              <a:buSzPts val="1900"/>
              <a:buFont typeface="Wingdings" panose="05000000000000000000" pitchFamily="2" charset="2"/>
              <a:buChar char="Ø"/>
            </a:pPr>
            <a:r>
              <a:rPr lang="en-US" altLang="ja-JP" sz="2400" dirty="0">
                <a:solidFill>
                  <a:schemeClr val="bg2">
                    <a:lumMod val="50000"/>
                  </a:schemeClr>
                </a:solidFill>
              </a:rPr>
              <a:t>COAST expects the EAIL continuity and has an interest AI/ML. -&gt; Presentation from COAST </a:t>
            </a:r>
          </a:p>
        </p:txBody>
      </p:sp>
      <p:sp>
        <p:nvSpPr>
          <p:cNvPr id="178" name="Google Shape;178;g111157b04be_0_54"/>
          <p:cNvSpPr txBox="1">
            <a:spLocks noGrp="1"/>
          </p:cNvSpPr>
          <p:nvPr>
            <p:ph type="title"/>
          </p:nvPr>
        </p:nvSpPr>
        <p:spPr>
          <a:xfrm>
            <a:off x="217239" y="217139"/>
            <a:ext cx="98433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100"/>
              <a:buNone/>
            </a:pPr>
            <a:r>
              <a:rPr lang="en-US" dirty="0"/>
              <a:t>CEOS Ocean Coordination Group</a:t>
            </a:r>
          </a:p>
        </p:txBody>
      </p:sp>
    </p:spTree>
    <p:extLst>
      <p:ext uri="{BB962C8B-B14F-4D97-AF65-F5344CB8AC3E}">
        <p14:creationId xmlns:p14="http://schemas.microsoft.com/office/powerpoint/2010/main" val="70757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4" name="Google Shape;84;gcb64ab5853_0_7">
            <a:extLst>
              <a:ext uri="{FF2B5EF4-FFF2-40B4-BE49-F238E27FC236}">
                <a16:creationId xmlns:a16="http://schemas.microsoft.com/office/drawing/2014/main" id="{250776F9-183F-4AF4-9428-A13064EC7DFF}"/>
              </a:ext>
            </a:extLst>
          </p:cNvPr>
          <p:cNvSpPr txBox="1">
            <a:spLocks noGrp="1"/>
          </p:cNvSpPr>
          <p:nvPr>
            <p:ph type="title"/>
          </p:nvPr>
        </p:nvSpPr>
        <p:spPr>
          <a:xfrm>
            <a:off x="444843" y="175950"/>
            <a:ext cx="10292286"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dirty="0"/>
              <a:t>Cooperation with Other Entities</a:t>
            </a:r>
            <a:endParaRPr dirty="0"/>
          </a:p>
          <a:p>
            <a:pPr marL="0" lvl="0" indent="0" algn="l" rtl="0">
              <a:lnSpc>
                <a:spcPct val="90000"/>
              </a:lnSpc>
              <a:spcBef>
                <a:spcPts val="0"/>
              </a:spcBef>
              <a:spcAft>
                <a:spcPts val="0"/>
              </a:spcAft>
              <a:buSzPts val="4400"/>
              <a:buNone/>
            </a:pPr>
            <a:endParaRPr dirty="0"/>
          </a:p>
        </p:txBody>
      </p:sp>
      <p:sp>
        <p:nvSpPr>
          <p:cNvPr id="7" name="テキスト ボックス 6">
            <a:extLst>
              <a:ext uri="{FF2B5EF4-FFF2-40B4-BE49-F238E27FC236}">
                <a16:creationId xmlns:a16="http://schemas.microsoft.com/office/drawing/2014/main" id="{41467076-1F47-432B-A41C-B60166A75EF6}"/>
              </a:ext>
            </a:extLst>
          </p:cNvPr>
          <p:cNvSpPr txBox="1"/>
          <p:nvPr/>
        </p:nvSpPr>
        <p:spPr>
          <a:xfrm>
            <a:off x="313637" y="1634643"/>
            <a:ext cx="11564725" cy="4154984"/>
          </a:xfrm>
          <a:prstGeom prst="rect">
            <a:avLst/>
          </a:prstGeom>
          <a:noFill/>
        </p:spPr>
        <p:txBody>
          <a:bodyPr wrap="square">
            <a:spAutoFit/>
          </a:bodyPr>
          <a:lstStyle/>
          <a:p>
            <a:pPr marL="342900" indent="-342900">
              <a:buFont typeface="Wingdings" panose="05000000000000000000" pitchFamily="2" charset="2"/>
              <a:buChar char="Ø"/>
            </a:pPr>
            <a:r>
              <a:rPr lang="en-US" altLang="ja-JP" sz="2400" dirty="0">
                <a:solidFill>
                  <a:schemeClr val="bg2">
                    <a:lumMod val="50000"/>
                  </a:schemeClr>
                </a:solidFill>
              </a:rPr>
              <a:t>CEOS ARD Oversight Group … CEOS SIT</a:t>
            </a:r>
          </a:p>
          <a:p>
            <a:pPr marL="342900" indent="-342900">
              <a:buFont typeface="Wingdings" panose="05000000000000000000" pitchFamily="2" charset="2"/>
              <a:buChar char="Ø"/>
            </a:pPr>
            <a:r>
              <a:rPr lang="en-US" altLang="ja-JP" sz="2400" dirty="0">
                <a:solidFill>
                  <a:schemeClr val="bg2">
                    <a:lumMod val="50000"/>
                  </a:schemeClr>
                </a:solidFill>
              </a:rPr>
              <a:t>CEOS Ocean Coordination Group … CEOS SIT</a:t>
            </a:r>
          </a:p>
          <a:p>
            <a:pPr marL="342900" indent="-342900">
              <a:buFont typeface="Wingdings" panose="05000000000000000000" pitchFamily="2" charset="2"/>
              <a:buChar char="Ø"/>
            </a:pPr>
            <a:r>
              <a:rPr lang="en-US" altLang="ja-JP" sz="2400" dirty="0">
                <a:solidFill>
                  <a:schemeClr val="bg2">
                    <a:lumMod val="50000"/>
                  </a:schemeClr>
                </a:solidFill>
              </a:rPr>
              <a:t>CEOS Interoperability Framework … LSI-VC -&gt; joint session</a:t>
            </a:r>
            <a:endParaRPr lang="ja-JP" altLang="en-US" sz="2400" dirty="0">
              <a:solidFill>
                <a:schemeClr val="bg2">
                  <a:lumMod val="50000"/>
                </a:schemeClr>
              </a:solidFill>
            </a:endParaRPr>
          </a:p>
          <a:p>
            <a:pPr marL="342900" indent="-342900">
              <a:buFont typeface="Wingdings" panose="05000000000000000000" pitchFamily="2" charset="2"/>
              <a:buChar char="Ø"/>
            </a:pPr>
            <a:r>
              <a:rPr lang="en-US" altLang="ja-JP" sz="2400" dirty="0">
                <a:solidFill>
                  <a:schemeClr val="bg2">
                    <a:lumMod val="50000"/>
                  </a:schemeClr>
                </a:solidFill>
              </a:rPr>
              <a:t>CEOS Engagement with Standard Organizations … LSI-VC -&gt; joint session</a:t>
            </a:r>
            <a:endParaRPr lang="ja-JP" altLang="en-US" sz="2400" dirty="0">
              <a:solidFill>
                <a:schemeClr val="bg2">
                  <a:lumMod val="50000"/>
                </a:schemeClr>
              </a:solidFill>
            </a:endParaRPr>
          </a:p>
          <a:p>
            <a:pPr marL="342900" indent="-342900">
              <a:buFont typeface="Wingdings" panose="05000000000000000000" pitchFamily="2" charset="2"/>
              <a:buChar char="Ø"/>
            </a:pPr>
            <a:r>
              <a:rPr lang="en-US" altLang="ja-JP" sz="2400" dirty="0">
                <a:solidFill>
                  <a:schemeClr val="bg2">
                    <a:lumMod val="50000"/>
                  </a:schemeClr>
                </a:solidFill>
              </a:rPr>
              <a:t>EAIL initiative … SEO, WGDisaster (Flood Pilot Project), WGCV (DEMIX), COAST, Rice Monitoring Community -&gt; Interoperability Data and Use</a:t>
            </a:r>
          </a:p>
          <a:p>
            <a:pPr marL="342900" indent="-342900">
              <a:buFont typeface="Wingdings" panose="05000000000000000000" pitchFamily="2" charset="2"/>
              <a:buChar char="Ø"/>
            </a:pPr>
            <a:r>
              <a:rPr lang="en-US" altLang="ja-JP" sz="2400" dirty="0">
                <a:solidFill>
                  <a:schemeClr val="bg2">
                    <a:lumMod val="50000"/>
                  </a:schemeClr>
                </a:solidFill>
              </a:rPr>
              <a:t>Jupyter Notebook initiative … SEO, WGCapD -&gt; TechExpo</a:t>
            </a:r>
          </a:p>
          <a:p>
            <a:pPr marL="342900" indent="-342900">
              <a:buFont typeface="Wingdings" panose="05000000000000000000" pitchFamily="2" charset="2"/>
              <a:buChar char="Ø"/>
            </a:pPr>
            <a:r>
              <a:rPr lang="en-US" altLang="ja-JP" sz="2400" dirty="0">
                <a:solidFill>
                  <a:schemeClr val="bg2">
                    <a:lumMod val="50000"/>
                  </a:schemeClr>
                </a:solidFill>
              </a:rPr>
              <a:t>Common DSMM … WGCV, CGMS group IV -&gt;</a:t>
            </a:r>
            <a:r>
              <a:rPr lang="ja-JP" altLang="en-US" sz="2400" dirty="0">
                <a:solidFill>
                  <a:schemeClr val="bg2">
                    <a:lumMod val="50000"/>
                  </a:schemeClr>
                </a:solidFill>
              </a:rPr>
              <a:t> </a:t>
            </a:r>
            <a:r>
              <a:rPr lang="en-US" altLang="ja-JP" sz="2400" dirty="0">
                <a:solidFill>
                  <a:schemeClr val="bg2">
                    <a:lumMod val="50000"/>
                  </a:schemeClr>
                </a:solidFill>
              </a:rPr>
              <a:t>DSG session</a:t>
            </a:r>
          </a:p>
          <a:p>
            <a:pPr marL="342900" indent="-342900">
              <a:buFont typeface="Wingdings" panose="05000000000000000000" pitchFamily="2" charset="2"/>
              <a:buChar char="Ø"/>
            </a:pPr>
            <a:r>
              <a:rPr lang="en-US" altLang="ja-JP" sz="2400" dirty="0">
                <a:solidFill>
                  <a:schemeClr val="bg2">
                    <a:lumMod val="50000"/>
                  </a:schemeClr>
                </a:solidFill>
              </a:rPr>
              <a:t>Common On-line Dictionary … WGCV</a:t>
            </a:r>
            <a:r>
              <a:rPr lang="ja-JP" altLang="en-US" sz="2400" dirty="0">
                <a:solidFill>
                  <a:schemeClr val="bg2">
                    <a:lumMod val="50000"/>
                  </a:schemeClr>
                </a:solidFill>
              </a:rPr>
              <a:t> </a:t>
            </a:r>
            <a:r>
              <a:rPr lang="en-US" altLang="ja-JP" sz="2400" dirty="0">
                <a:solidFill>
                  <a:schemeClr val="bg2">
                    <a:lumMod val="50000"/>
                  </a:schemeClr>
                </a:solidFill>
              </a:rPr>
              <a:t>-&gt;</a:t>
            </a:r>
            <a:r>
              <a:rPr lang="ja-JP" altLang="en-US" sz="2400" dirty="0">
                <a:solidFill>
                  <a:schemeClr val="bg2">
                    <a:lumMod val="50000"/>
                  </a:schemeClr>
                </a:solidFill>
              </a:rPr>
              <a:t> </a:t>
            </a:r>
            <a:r>
              <a:rPr lang="en-US" altLang="ja-JP" sz="2400" dirty="0">
                <a:solidFill>
                  <a:schemeClr val="bg2">
                    <a:lumMod val="50000"/>
                  </a:schemeClr>
                </a:solidFill>
              </a:rPr>
              <a:t>joint session</a:t>
            </a:r>
          </a:p>
          <a:p>
            <a:pPr marL="342900" indent="-342900">
              <a:buFont typeface="Wingdings" panose="05000000000000000000" pitchFamily="2" charset="2"/>
              <a:buChar char="Ø"/>
            </a:pPr>
            <a:r>
              <a:rPr lang="en-US" altLang="ja-JP" sz="2400" dirty="0">
                <a:solidFill>
                  <a:schemeClr val="bg2">
                    <a:lumMod val="50000"/>
                  </a:schemeClr>
                </a:solidFill>
              </a:rPr>
              <a:t>ISO TC211/OGC -&gt; liaison report</a:t>
            </a:r>
          </a:p>
          <a:p>
            <a:pPr marL="342900" indent="-342900">
              <a:buFont typeface="Wingdings" panose="05000000000000000000" pitchFamily="2" charset="2"/>
              <a:buChar char="Ø"/>
            </a:pPr>
            <a:endParaRPr lang="en-US" altLang="ja-JP" sz="2400" dirty="0">
              <a:solidFill>
                <a:schemeClr val="bg2">
                  <a:lumMod val="50000"/>
                </a:schemeClr>
              </a:solidFill>
            </a:endParaRPr>
          </a:p>
        </p:txBody>
      </p:sp>
    </p:spTree>
    <p:extLst>
      <p:ext uri="{BB962C8B-B14F-4D97-AF65-F5344CB8AC3E}">
        <p14:creationId xmlns:p14="http://schemas.microsoft.com/office/powerpoint/2010/main" val="217260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7</a:t>
            </a:fld>
            <a:endParaRPr sz="1400" b="1" dirty="0">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dirty="0"/>
              <a:t>Highlights of WGISS-54</a:t>
            </a:r>
            <a:endParaRPr dirty="0"/>
          </a:p>
        </p:txBody>
      </p:sp>
      <p:sp>
        <p:nvSpPr>
          <p:cNvPr id="10" name="Google Shape;81;p9">
            <a:extLst>
              <a:ext uri="{FF2B5EF4-FFF2-40B4-BE49-F238E27FC236}">
                <a16:creationId xmlns:a16="http://schemas.microsoft.com/office/drawing/2014/main" id="{D14CF7BF-6781-4340-A47C-1E2C165919BC}"/>
              </a:ext>
            </a:extLst>
          </p:cNvPr>
          <p:cNvSpPr txBox="1"/>
          <p:nvPr/>
        </p:nvSpPr>
        <p:spPr>
          <a:xfrm>
            <a:off x="442481" y="1648464"/>
            <a:ext cx="10970893" cy="332394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800" dirty="0">
                <a:solidFill>
                  <a:schemeClr val="bg2">
                    <a:lumMod val="50000"/>
                  </a:schemeClr>
                </a:solidFill>
              </a:rPr>
              <a:t>CEOS Interoperability Framework </a:t>
            </a:r>
            <a:r>
              <a:rPr lang="en-US" altLang="ja-JP" sz="2800" dirty="0">
                <a:solidFill>
                  <a:schemeClr val="bg2">
                    <a:lumMod val="50000"/>
                  </a:schemeClr>
                </a:solidFill>
              </a:rPr>
              <a:t>-&gt; joint session</a:t>
            </a:r>
            <a:endParaRPr lang="en-US" sz="2800" dirty="0">
              <a:solidFill>
                <a:schemeClr val="bg2">
                  <a:lumMod val="50000"/>
                </a:schemeClr>
              </a:solidFill>
            </a:endParaRP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800" dirty="0">
                <a:solidFill>
                  <a:schemeClr val="bg2">
                    <a:lumMod val="50000"/>
                  </a:schemeClr>
                </a:solidFill>
              </a:rPr>
              <a:t>CEOS Engagement with Standard Organizations </a:t>
            </a:r>
            <a:r>
              <a:rPr lang="en-US" altLang="ja-JP" sz="2800" dirty="0">
                <a:solidFill>
                  <a:schemeClr val="bg2">
                    <a:lumMod val="50000"/>
                  </a:schemeClr>
                </a:solidFill>
              </a:rPr>
              <a:t>-&gt; joint session</a:t>
            </a: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800" dirty="0">
                <a:solidFill>
                  <a:schemeClr val="bg2">
                    <a:lumMod val="50000"/>
                  </a:schemeClr>
                </a:solidFill>
              </a:rPr>
              <a:t>A task force which consists of LSI-VC, WGCV, SEO, etc.. is now preparing ToR and will submit it to the CEOS plenary to be held in November.</a:t>
            </a:r>
          </a:p>
        </p:txBody>
      </p:sp>
    </p:spTree>
    <p:extLst>
      <p:ext uri="{BB962C8B-B14F-4D97-AF65-F5344CB8AC3E}">
        <p14:creationId xmlns:p14="http://schemas.microsoft.com/office/powerpoint/2010/main" val="4481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8</a:t>
            </a:fld>
            <a:endParaRPr sz="1400" b="1" dirty="0">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dirty="0"/>
              <a:t>Highlights of WGISS-54</a:t>
            </a:r>
            <a:endParaRPr dirty="0"/>
          </a:p>
        </p:txBody>
      </p:sp>
      <p:sp>
        <p:nvSpPr>
          <p:cNvPr id="10" name="Google Shape;81;p9">
            <a:extLst>
              <a:ext uri="{FF2B5EF4-FFF2-40B4-BE49-F238E27FC236}">
                <a16:creationId xmlns:a16="http://schemas.microsoft.com/office/drawing/2014/main" id="{D14CF7BF-6781-4340-A47C-1E2C165919BC}"/>
              </a:ext>
            </a:extLst>
          </p:cNvPr>
          <p:cNvSpPr txBox="1"/>
          <p:nvPr/>
        </p:nvSpPr>
        <p:spPr>
          <a:xfrm>
            <a:off x="364374" y="1482745"/>
            <a:ext cx="11463251" cy="452427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400" dirty="0">
                <a:solidFill>
                  <a:schemeClr val="bg2">
                    <a:lumMod val="50000"/>
                  </a:schemeClr>
                </a:solidFill>
              </a:rPr>
              <a:t>Review WGISS Organizational Structure -&gt; Need Update</a:t>
            </a: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400" dirty="0">
                <a:solidFill>
                  <a:schemeClr val="bg2">
                    <a:lumMod val="50000"/>
                  </a:schemeClr>
                </a:solidFill>
              </a:rPr>
              <a:t>Review WGISS ToR </a:t>
            </a:r>
            <a:r>
              <a:rPr lang="en-US" altLang="ja-JP" sz="2400" dirty="0">
                <a:solidFill>
                  <a:schemeClr val="bg2">
                    <a:lumMod val="50000"/>
                  </a:schemeClr>
                </a:solidFill>
              </a:rPr>
              <a:t>-&gt; Need Update</a:t>
            </a:r>
            <a:endParaRPr lang="en-US" sz="2400" dirty="0">
              <a:solidFill>
                <a:schemeClr val="bg2">
                  <a:lumMod val="50000"/>
                </a:schemeClr>
              </a:solidFill>
            </a:endParaRP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400" dirty="0">
                <a:solidFill>
                  <a:schemeClr val="bg2">
                    <a:lumMod val="50000"/>
                  </a:schemeClr>
                </a:solidFill>
              </a:rPr>
              <a:t>Rebuild Data Interoperability and Use Interest Group </a:t>
            </a:r>
            <a:r>
              <a:rPr lang="en-US" altLang="ja-JP" sz="2400" dirty="0">
                <a:solidFill>
                  <a:schemeClr val="bg2">
                    <a:lumMod val="50000"/>
                  </a:schemeClr>
                </a:solidFill>
              </a:rPr>
              <a:t>-&gt; Need Update</a:t>
            </a:r>
            <a:endParaRPr lang="en-US" sz="2400" dirty="0">
              <a:solidFill>
                <a:schemeClr val="bg2">
                  <a:lumMod val="50000"/>
                </a:schemeClr>
              </a:solidFill>
            </a:endParaRP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400" dirty="0">
                <a:solidFill>
                  <a:schemeClr val="bg2">
                    <a:lumMod val="50000"/>
                  </a:schemeClr>
                </a:solidFill>
              </a:rPr>
              <a:t>WGISS Contributions to the CEOS Interoperability Framework and CEOS Engagement with Standards Organizations initiatives </a:t>
            </a:r>
            <a:r>
              <a:rPr lang="en-US" altLang="ja-JP" sz="2400" dirty="0">
                <a:solidFill>
                  <a:schemeClr val="bg2">
                    <a:lumMod val="50000"/>
                  </a:schemeClr>
                </a:solidFill>
              </a:rPr>
              <a:t>-&gt; joint session</a:t>
            </a:r>
            <a:endParaRPr lang="en-US" sz="2400" dirty="0">
              <a:solidFill>
                <a:schemeClr val="bg2">
                  <a:lumMod val="50000"/>
                </a:schemeClr>
              </a:solidFill>
            </a:endParaRP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400" dirty="0">
                <a:solidFill>
                  <a:schemeClr val="bg2">
                    <a:lumMod val="50000"/>
                  </a:schemeClr>
                </a:solidFill>
              </a:rPr>
              <a:t>WGISS Vice-Chair Solicitation -&gt; Plenary</a:t>
            </a: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400" dirty="0">
                <a:solidFill>
                  <a:schemeClr val="bg2">
                    <a:lumMod val="50000"/>
                  </a:schemeClr>
                </a:solidFill>
              </a:rPr>
              <a:t>Date for WGISS-55 </a:t>
            </a:r>
            <a:r>
              <a:rPr lang="en-US" altLang="ja-JP" sz="2400" dirty="0">
                <a:solidFill>
                  <a:schemeClr val="bg2">
                    <a:lumMod val="50000"/>
                  </a:schemeClr>
                </a:solidFill>
              </a:rPr>
              <a:t>-&gt; Plenary</a:t>
            </a:r>
            <a:endParaRPr lang="en-US" sz="2400" dirty="0">
              <a:solidFill>
                <a:schemeClr val="bg2">
                  <a:lumMod val="50000"/>
                </a:schemeClr>
              </a:solidFill>
            </a:endParaRPr>
          </a:p>
          <a:p>
            <a:pPr marL="457200" marR="0" lvl="0" indent="-457200" algn="l" rtl="0">
              <a:lnSpc>
                <a:spcPct val="150000"/>
              </a:lnSpc>
              <a:spcBef>
                <a:spcPts val="0"/>
              </a:spcBef>
              <a:spcAft>
                <a:spcPts val="0"/>
              </a:spcAft>
              <a:buClr>
                <a:schemeClr val="dk1"/>
              </a:buClr>
              <a:buSzPts val="1600"/>
              <a:buFont typeface="Wingdings" panose="05000000000000000000" pitchFamily="2" charset="2"/>
              <a:buChar char="Ø"/>
            </a:pPr>
            <a:r>
              <a:rPr lang="en-US" sz="2400" dirty="0">
                <a:solidFill>
                  <a:schemeClr val="bg2">
                    <a:lumMod val="50000"/>
                  </a:schemeClr>
                </a:solidFill>
              </a:rPr>
              <a:t>Location of WGISS-56 </a:t>
            </a:r>
            <a:r>
              <a:rPr lang="en-US" altLang="ja-JP" sz="2400" dirty="0">
                <a:solidFill>
                  <a:schemeClr val="bg2">
                    <a:lumMod val="50000"/>
                  </a:schemeClr>
                </a:solidFill>
              </a:rPr>
              <a:t>-&gt; Plenary</a:t>
            </a:r>
            <a:endParaRPr lang="en-US" sz="2400" dirty="0">
              <a:solidFill>
                <a:schemeClr val="bg2">
                  <a:lumMod val="50000"/>
                </a:schemeClr>
              </a:solidFill>
            </a:endParaRPr>
          </a:p>
        </p:txBody>
      </p:sp>
    </p:spTree>
    <p:extLst>
      <p:ext uri="{BB962C8B-B14F-4D97-AF65-F5344CB8AC3E}">
        <p14:creationId xmlns:p14="http://schemas.microsoft.com/office/powerpoint/2010/main" val="183204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9</a:t>
            </a:fld>
            <a:endParaRPr sz="1400" b="1" dirty="0">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47" y="175939"/>
            <a:ext cx="10447617" cy="7790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dirty="0"/>
              <a:t>Organizational Structure &amp; ToR</a:t>
            </a:r>
          </a:p>
        </p:txBody>
      </p:sp>
      <p:pic>
        <p:nvPicPr>
          <p:cNvPr id="5" name="図 4">
            <a:extLst>
              <a:ext uri="{FF2B5EF4-FFF2-40B4-BE49-F238E27FC236}">
                <a16:creationId xmlns:a16="http://schemas.microsoft.com/office/drawing/2014/main" id="{84020A2A-0C2F-4DE3-B841-565EDE9BBF3E}"/>
              </a:ext>
            </a:extLst>
          </p:cNvPr>
          <p:cNvPicPr>
            <a:picLocks noChangeAspect="1"/>
          </p:cNvPicPr>
          <p:nvPr/>
        </p:nvPicPr>
        <p:blipFill rotWithShape="1">
          <a:blip r:embed="rId3"/>
          <a:srcRect l="-282" r="1"/>
          <a:stretch/>
        </p:blipFill>
        <p:spPr>
          <a:xfrm>
            <a:off x="1785141" y="1313411"/>
            <a:ext cx="8350811" cy="4010890"/>
          </a:xfrm>
          <a:prstGeom prst="rect">
            <a:avLst/>
          </a:prstGeom>
        </p:spPr>
      </p:pic>
      <p:sp>
        <p:nvSpPr>
          <p:cNvPr id="7" name="テキスト ボックス 6">
            <a:extLst>
              <a:ext uri="{FF2B5EF4-FFF2-40B4-BE49-F238E27FC236}">
                <a16:creationId xmlns:a16="http://schemas.microsoft.com/office/drawing/2014/main" id="{1B6D87EC-9406-4FD2-AC12-970298B18892}"/>
              </a:ext>
            </a:extLst>
          </p:cNvPr>
          <p:cNvSpPr txBox="1"/>
          <p:nvPr/>
        </p:nvSpPr>
        <p:spPr>
          <a:xfrm>
            <a:off x="58189" y="5544589"/>
            <a:ext cx="12133811" cy="1200329"/>
          </a:xfrm>
          <a:prstGeom prst="rect">
            <a:avLst/>
          </a:prstGeom>
          <a:noFill/>
        </p:spPr>
        <p:txBody>
          <a:bodyPr wrap="square">
            <a:spAutoFit/>
          </a:bodyPr>
          <a:lstStyle/>
          <a:p>
            <a:r>
              <a:rPr lang="en-US" altLang="ja-JP" sz="1800" dirty="0">
                <a:solidFill>
                  <a:schemeClr val="bg2">
                    <a:lumMod val="50000"/>
                  </a:schemeClr>
                </a:solidFill>
              </a:rPr>
              <a:t>WGISS TOR … </a:t>
            </a:r>
            <a:r>
              <a:rPr lang="ja-JP" altLang="en-US" sz="1800" dirty="0">
                <a:hlinkClick r:id="rId4"/>
              </a:rPr>
              <a:t>https://ceos.org/ourwork/workinggroups/wgiss/</a:t>
            </a:r>
            <a:endParaRPr lang="en-US" altLang="ja-JP" sz="1800" dirty="0"/>
          </a:p>
          <a:p>
            <a:r>
              <a:rPr lang="en-US" altLang="ja-JP" sz="1800" dirty="0">
                <a:solidFill>
                  <a:schemeClr val="bg2">
                    <a:lumMod val="50000"/>
                  </a:schemeClr>
                </a:solidFill>
              </a:rPr>
              <a:t>What can WGISS do for CEOS agencies and Data Providers …</a:t>
            </a:r>
          </a:p>
          <a:p>
            <a:r>
              <a:rPr lang="en-US" altLang="ja-JP" sz="1800" dirty="0">
                <a:hlinkClick r:id="rId5"/>
              </a:rPr>
              <a:t>https://ceos.org/what-can-wgiss-do-for-ceos-agencies-and-data-providers-2/</a:t>
            </a:r>
            <a:endParaRPr lang="en-US" altLang="ja-JP" sz="1800" dirty="0"/>
          </a:p>
          <a:p>
            <a:endParaRPr lang="ja-JP" altLang="en-US" sz="1800" dirty="0"/>
          </a:p>
        </p:txBody>
      </p:sp>
    </p:spTree>
    <p:extLst>
      <p:ext uri="{BB962C8B-B14F-4D97-AF65-F5344CB8AC3E}">
        <p14:creationId xmlns:p14="http://schemas.microsoft.com/office/powerpoint/2010/main" val="2002158867"/>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6690</TotalTime>
  <Words>573</Words>
  <Application>Microsoft Office PowerPoint</Application>
  <PresentationFormat>ワイド画面</PresentationFormat>
  <Paragraphs>61</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9</vt:i4>
      </vt:variant>
    </vt:vector>
  </HeadingPairs>
  <TitlesOfParts>
    <vt:vector size="17" baseType="lpstr">
      <vt:lpstr>Helvetica Neue</vt:lpstr>
      <vt:lpstr>Noto Sans Symbols</vt:lpstr>
      <vt:lpstr>Arial</vt:lpstr>
      <vt:lpstr>Calibri</vt:lpstr>
      <vt:lpstr>Courier New</vt:lpstr>
      <vt:lpstr>Wingdings</vt:lpstr>
      <vt:lpstr>ceos</vt:lpstr>
      <vt:lpstr>ceos</vt:lpstr>
      <vt:lpstr>WGISS Chair Report</vt:lpstr>
      <vt:lpstr>Major Events after WGISS-53 </vt:lpstr>
      <vt:lpstr>CEOS Activities </vt:lpstr>
      <vt:lpstr>CEOS ARD Oversight Group  </vt:lpstr>
      <vt:lpstr>CEOS Ocean Coordination Group</vt:lpstr>
      <vt:lpstr>Cooperation with Other Entities </vt:lpstr>
      <vt:lpstr>Highlights of WGISS-54</vt:lpstr>
      <vt:lpstr>Highlights of WGISS-54</vt:lpstr>
      <vt:lpstr>Organizational Structure &amp; 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夏井坂　誠</cp:lastModifiedBy>
  <cp:revision>26</cp:revision>
  <dcterms:modified xsi:type="dcterms:W3CDTF">2022-10-03T23:07:54Z</dcterms:modified>
</cp:coreProperties>
</file>