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60" r:id="rId2"/>
  </p:sldMasterIdLst>
  <p:notesMasterIdLst>
    <p:notesMasterId r:id="rId14"/>
  </p:notesMasterIdLst>
  <p:sldIdLst>
    <p:sldId id="256" r:id="rId3"/>
    <p:sldId id="258" r:id="rId4"/>
    <p:sldId id="290" r:id="rId5"/>
    <p:sldId id="278" r:id="rId6"/>
    <p:sldId id="281" r:id="rId7"/>
    <p:sldId id="261" r:id="rId8"/>
    <p:sldId id="259" r:id="rId9"/>
    <p:sldId id="257" r:id="rId10"/>
    <p:sldId id="280" r:id="rId11"/>
    <p:sldId id="293" r:id="rId12"/>
    <p:sldId id="294"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23" autoAdjust="0"/>
  </p:normalViewPr>
  <p:slideViewPr>
    <p:cSldViewPr snapToGrid="0">
      <p:cViewPr varScale="1">
        <p:scale>
          <a:sx n="81" d="100"/>
          <a:sy n="81" d="100"/>
        </p:scale>
        <p:origin x="725" y="48"/>
      </p:cViewPr>
      <p:guideLst/>
    </p:cSldViewPr>
  </p:slideViewPr>
  <p:notesTextViewPr>
    <p:cViewPr>
      <p:scale>
        <a:sx n="1" d="1"/>
        <a:sy n="1" d="1"/>
      </p:scale>
      <p:origin x="0" y="0"/>
    </p:cViewPr>
  </p:notesTextViewPr>
  <p:sorterViewPr>
    <p:cViewPr>
      <p:scale>
        <a:sx n="100" d="100"/>
        <a:sy n="100" d="100"/>
      </p:scale>
      <p:origin x="0" y="-2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sz="1100" dirty="0">
              <a:solidFill>
                <a:schemeClr val="dk1"/>
              </a:solidFill>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74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sz="1100" dirty="0">
              <a:solidFill>
                <a:schemeClr val="dk1"/>
              </a:solidFill>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54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dirty="0"/>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f256babac_6_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g11f256babac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sz="1100" dirty="0">
              <a:solidFill>
                <a:schemeClr val="dk1"/>
              </a:solidFill>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76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39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59216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ja-JP"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dirty="0"/>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742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WGISS-54, 4-7 October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Google Shape;39;g11f256babac_6_0"/>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0" name="Google Shape;40;g11f256babac_6_0"/>
          <p:cNvPicPr preferRelativeResize="0"/>
          <p:nvPr/>
        </p:nvPicPr>
        <p:blipFill rotWithShape="1">
          <a:blip r:embed="rId3">
            <a:alphaModFix amt="34000"/>
          </a:blip>
          <a:srcRect l="51339" t="39269" r="-2839" b="35419"/>
          <a:stretch/>
        </p:blipFill>
        <p:spPr>
          <a:xfrm flipH="1">
            <a:off x="9304422" y="0"/>
            <a:ext cx="2887578" cy="1037492"/>
          </a:xfrm>
          <a:prstGeom prst="rect">
            <a:avLst/>
          </a:prstGeom>
          <a:noFill/>
          <a:ln>
            <a:noFill/>
          </a:ln>
        </p:spPr>
      </p:pic>
      <p:pic>
        <p:nvPicPr>
          <p:cNvPr id="41" name="Google Shape;41;g11f256babac_6_0"/>
          <p:cNvPicPr preferRelativeResize="0"/>
          <p:nvPr/>
        </p:nvPicPr>
        <p:blipFill rotWithShape="1">
          <a:blip r:embed="rId4">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2" name="Google Shape;42;g11f256babac_6_0"/>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43" name="Google Shape;43;g11f256babac_6_0"/>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44" name="Google Shape;44;g11f256babac_6_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i="0" u="none" strike="noStrike" cap="none">
                <a:solidFill>
                  <a:schemeClr val="accent1"/>
                </a:solidFill>
                <a:latin typeface="Arial"/>
                <a:ea typeface="Arial"/>
                <a:cs typeface="Arial"/>
                <a:sym typeface="Arial"/>
              </a:rPr>
              <a:t>Slide </a:t>
            </a:r>
            <a:fld id="{00000000-1234-1234-1234-123412341234}" type="slidenum">
              <a:rPr lang="en-US"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5" name="Google Shape;45;g11f256babac_6_0"/>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dirty="0">
                <a:solidFill>
                  <a:schemeClr val="accent1"/>
                </a:solidFill>
                <a:latin typeface="Arial"/>
                <a:ea typeface="Arial"/>
                <a:cs typeface="Arial"/>
                <a:sym typeface="Arial"/>
              </a:rPr>
              <a:t>CEOS WGCV-51 October 2022</a:t>
            </a:r>
            <a:r>
              <a:rPr lang="en-US" sz="1400" b="1" i="0" u="none" strike="noStrike" cap="none">
                <a:solidFill>
                  <a:schemeClr val="accent1"/>
                </a:solidFill>
                <a:latin typeface="Arial"/>
                <a:ea typeface="Arial"/>
                <a:cs typeface="Arial"/>
                <a:sym typeface="Arial"/>
              </a:rPr>
              <a:t>, Tokyo</a:t>
            </a:r>
            <a:endParaRPr dirty="0"/>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26723" y="513690"/>
            <a:ext cx="8416018"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US" altLang="ja-JP" sz="7500" dirty="0"/>
              <a:t>Welcome</a:t>
            </a:r>
            <a:br>
              <a:rPr lang="en-US" altLang="ja-JP" sz="7500" dirty="0"/>
            </a:br>
            <a:r>
              <a:rPr lang="en-US" altLang="ja-JP" sz="7500" dirty="0"/>
              <a:t>and</a:t>
            </a:r>
            <a:br>
              <a:rPr lang="en-GB" sz="7500" dirty="0"/>
            </a:br>
            <a:r>
              <a:rPr lang="en-GB" sz="7500" dirty="0"/>
              <a:t>JAXA EO Program</a:t>
            </a:r>
            <a:endParaRPr sz="7500" dirty="0"/>
          </a:p>
        </p:txBody>
      </p:sp>
      <p:sp>
        <p:nvSpPr>
          <p:cNvPr id="67" name="Google Shape;67;p7"/>
          <p:cNvSpPr/>
          <p:nvPr/>
        </p:nvSpPr>
        <p:spPr>
          <a:xfrm>
            <a:off x="7222284" y="4656220"/>
            <a:ext cx="4832943" cy="2201779"/>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ja-JP" altLang="en-US" sz="1800" b="1" dirty="0">
                <a:solidFill>
                  <a:schemeClr val="accent1"/>
                </a:solidFill>
              </a:rPr>
              <a:t>　　</a:t>
            </a:r>
            <a:r>
              <a:rPr lang="en-US" altLang="ja-JP" sz="1800" b="1" dirty="0">
                <a:solidFill>
                  <a:schemeClr val="accent1"/>
                </a:solidFill>
              </a:rPr>
              <a:t>Dr. </a:t>
            </a:r>
            <a:r>
              <a:rPr lang="en-GB" sz="1800" b="1" i="0" u="none" strike="noStrike" cap="none" dirty="0">
                <a:solidFill>
                  <a:schemeClr val="accent1"/>
                </a:solidFill>
                <a:latin typeface="Arial"/>
                <a:ea typeface="Arial"/>
                <a:cs typeface="Arial"/>
                <a:sym typeface="Arial"/>
              </a:rPr>
              <a:t>Riko OKI, JAXA</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2022.10.</a:t>
            </a:r>
            <a:r>
              <a:rPr lang="en-GB" sz="1800" b="1" dirty="0">
                <a:solidFill>
                  <a:schemeClr val="accent1"/>
                </a:solidFill>
              </a:rPr>
              <a:t>04</a:t>
            </a:r>
            <a:r>
              <a:rPr lang="en-GB" sz="1800" b="1" i="0" u="none" strike="noStrike" cap="none" dirty="0">
                <a:solidFill>
                  <a:schemeClr val="accent1"/>
                </a:solidFill>
                <a:latin typeface="Arial"/>
                <a:ea typeface="Arial"/>
                <a:cs typeface="Arial"/>
                <a:sym typeface="Arial"/>
              </a:rPr>
              <a:t>_09.45</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WGISS-54</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Tokyo, Japan (JAXA)</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3-7 </a:t>
            </a:r>
            <a:r>
              <a:rPr lang="en-GB" sz="1800" b="1" dirty="0">
                <a:solidFill>
                  <a:schemeClr val="accent1"/>
                </a:solidFill>
              </a:rPr>
              <a:t>Octo</a:t>
            </a:r>
            <a:r>
              <a:rPr lang="en-GB" sz="1800" b="1" i="0" u="none" strike="noStrike" cap="none" dirty="0">
                <a:solidFill>
                  <a:schemeClr val="accent1"/>
                </a:solidFill>
                <a:latin typeface="Arial"/>
                <a:ea typeface="Arial"/>
                <a:cs typeface="Arial"/>
                <a:sym typeface="Arial"/>
              </a:rPr>
              <a:t>ber 2022</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10</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GB" dirty="0"/>
              <a:t>Benefits from WGISS activities</a:t>
            </a:r>
            <a:endParaRPr dirty="0"/>
          </a:p>
        </p:txBody>
      </p:sp>
      <p:grpSp>
        <p:nvGrpSpPr>
          <p:cNvPr id="8" name="グループ化 7">
            <a:extLst>
              <a:ext uri="{FF2B5EF4-FFF2-40B4-BE49-F238E27FC236}">
                <a16:creationId xmlns:a16="http://schemas.microsoft.com/office/drawing/2014/main" id="{FF4D4AC5-B930-4B47-AC93-00D07FD8D7BB}"/>
              </a:ext>
            </a:extLst>
          </p:cNvPr>
          <p:cNvGrpSpPr/>
          <p:nvPr/>
        </p:nvGrpSpPr>
        <p:grpSpPr>
          <a:xfrm>
            <a:off x="286059" y="1601619"/>
            <a:ext cx="5570738" cy="3938264"/>
            <a:chOff x="2259411" y="1284067"/>
            <a:chExt cx="7004649" cy="4951976"/>
          </a:xfrm>
        </p:grpSpPr>
        <p:pic>
          <p:nvPicPr>
            <p:cNvPr id="5" name="Content Placeholder 4">
              <a:extLst>
                <a:ext uri="{FF2B5EF4-FFF2-40B4-BE49-F238E27FC236}">
                  <a16:creationId xmlns:a16="http://schemas.microsoft.com/office/drawing/2014/main" id="{13C7A5B8-3D2F-4C0C-9163-E6577BD26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59411" y="1284067"/>
              <a:ext cx="7004649" cy="4951976"/>
            </a:xfrm>
            <a:prstGeom prst="rect">
              <a:avLst/>
            </a:prstGeom>
            <a:noFill/>
            <a:ln w="9525">
              <a:noFill/>
              <a:miter lim="800000"/>
              <a:headEnd/>
              <a:tailEnd/>
            </a:ln>
          </p:spPr>
        </p:pic>
        <p:cxnSp>
          <p:nvCxnSpPr>
            <p:cNvPr id="3" name="直線矢印コネクタ 2">
              <a:extLst>
                <a:ext uri="{FF2B5EF4-FFF2-40B4-BE49-F238E27FC236}">
                  <a16:creationId xmlns:a16="http://schemas.microsoft.com/office/drawing/2014/main" id="{B2782833-E72D-40A7-A8E2-33266DEDA54E}"/>
                </a:ext>
              </a:extLst>
            </p:cNvPr>
            <p:cNvCxnSpPr>
              <a:cxnSpLocks/>
            </p:cNvCxnSpPr>
            <p:nvPr/>
          </p:nvCxnSpPr>
          <p:spPr>
            <a:xfrm flipH="1" flipV="1">
              <a:off x="5846323" y="3073940"/>
              <a:ext cx="350196" cy="612843"/>
            </a:xfrm>
            <a:prstGeom prst="straightConnector1">
              <a:avLst/>
            </a:prstGeom>
            <a:ln w="2857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Google Shape;81;p9">
            <a:extLst>
              <a:ext uri="{FF2B5EF4-FFF2-40B4-BE49-F238E27FC236}">
                <a16:creationId xmlns:a16="http://schemas.microsoft.com/office/drawing/2014/main" id="{D14CF7BF-6781-4340-A47C-1E2C165919BC}"/>
              </a:ext>
            </a:extLst>
          </p:cNvPr>
          <p:cNvSpPr txBox="1"/>
          <p:nvPr/>
        </p:nvSpPr>
        <p:spPr>
          <a:xfrm>
            <a:off x="6096000" y="1688704"/>
            <a:ext cx="5649686" cy="3416279"/>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600"/>
            </a:pPr>
            <a:r>
              <a:rPr lang="en-US" sz="1800" dirty="0">
                <a:solidFill>
                  <a:schemeClr val="dk1"/>
                </a:solidFill>
              </a:rPr>
              <a:t>Owing to the WGISS activities, JAXA gets various benefits.</a:t>
            </a: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800" dirty="0">
                <a:solidFill>
                  <a:schemeClr val="dk1"/>
                </a:solidFill>
              </a:rPr>
              <a:t>WGISS Data Connected Asset</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CEOS Opensearch</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DOI</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Data in the cloud and STAC</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AI/ML</a:t>
            </a: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800" dirty="0">
                <a:solidFill>
                  <a:schemeClr val="dk1"/>
                </a:solidFill>
              </a:rPr>
              <a:t>Jupyter Notebook</a:t>
            </a:r>
            <a:endParaRPr lang="en-US" sz="1800" dirty="0">
              <a:solidFill>
                <a:schemeClr val="dk1"/>
              </a:solidFill>
            </a:endParaRPr>
          </a:p>
        </p:txBody>
      </p:sp>
    </p:spTree>
    <p:extLst>
      <p:ext uri="{BB962C8B-B14F-4D97-AF65-F5344CB8AC3E}">
        <p14:creationId xmlns:p14="http://schemas.microsoft.com/office/powerpoint/2010/main" val="48592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11</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a:t>Highlights of WGISS-54</a:t>
            </a:r>
            <a:endParaRPr dirty="0"/>
          </a:p>
        </p:txBody>
      </p:sp>
      <p:sp>
        <p:nvSpPr>
          <p:cNvPr id="10" name="Google Shape;81;p9">
            <a:extLst>
              <a:ext uri="{FF2B5EF4-FFF2-40B4-BE49-F238E27FC236}">
                <a16:creationId xmlns:a16="http://schemas.microsoft.com/office/drawing/2014/main" id="{D14CF7BF-6781-4340-A47C-1E2C165919BC}"/>
              </a:ext>
            </a:extLst>
          </p:cNvPr>
          <p:cNvSpPr txBox="1"/>
          <p:nvPr/>
        </p:nvSpPr>
        <p:spPr>
          <a:xfrm>
            <a:off x="1037912" y="1806491"/>
            <a:ext cx="9708645" cy="2031285"/>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sz="2800" dirty="0">
                <a:solidFill>
                  <a:schemeClr val="dk1"/>
                </a:solidFill>
              </a:rPr>
              <a:t>6</a:t>
            </a:r>
            <a:r>
              <a:rPr lang="en-US" sz="2800" baseline="30000" dirty="0">
                <a:solidFill>
                  <a:schemeClr val="dk1"/>
                </a:solidFill>
              </a:rPr>
              <a:t>th</a:t>
            </a:r>
            <a:r>
              <a:rPr lang="en-US" sz="2800" dirty="0">
                <a:solidFill>
                  <a:schemeClr val="dk1"/>
                </a:solidFill>
              </a:rPr>
              <a:t> WGISS/WGCV joint meeting</a:t>
            </a:r>
          </a:p>
          <a:p>
            <a:pPr marL="214313" marR="0" lvl="0" indent="-214313" algn="l" rtl="0">
              <a:lnSpc>
                <a:spcPct val="150000"/>
              </a:lnSpc>
              <a:spcBef>
                <a:spcPts val="0"/>
              </a:spcBef>
              <a:spcAft>
                <a:spcPts val="0"/>
              </a:spcAft>
              <a:buClr>
                <a:schemeClr val="dk1"/>
              </a:buClr>
              <a:buSzPts val="1600"/>
              <a:buFont typeface="Noto Sans Symbols"/>
              <a:buChar char="❖"/>
            </a:pPr>
            <a:r>
              <a:rPr lang="en-US" sz="2800" dirty="0">
                <a:solidFill>
                  <a:schemeClr val="dk1"/>
                </a:solidFill>
              </a:rPr>
              <a:t>CEOS Interoperability Framework</a:t>
            </a:r>
          </a:p>
          <a:p>
            <a:pPr marL="214313" marR="0" lvl="0" indent="-214313" algn="l" rtl="0">
              <a:lnSpc>
                <a:spcPct val="150000"/>
              </a:lnSpc>
              <a:spcBef>
                <a:spcPts val="0"/>
              </a:spcBef>
              <a:spcAft>
                <a:spcPts val="0"/>
              </a:spcAft>
              <a:buClr>
                <a:schemeClr val="dk1"/>
              </a:buClr>
              <a:buSzPts val="1600"/>
              <a:buFont typeface="Noto Sans Symbols"/>
              <a:buChar char="❖"/>
            </a:pPr>
            <a:r>
              <a:rPr lang="en-US" sz="2800" dirty="0">
                <a:solidFill>
                  <a:schemeClr val="dk1"/>
                </a:solidFill>
              </a:rPr>
              <a:t>CEOS Engagement with Standard Organizations</a:t>
            </a:r>
          </a:p>
        </p:txBody>
      </p:sp>
    </p:spTree>
    <p:extLst>
      <p:ext uri="{BB962C8B-B14F-4D97-AF65-F5344CB8AC3E}">
        <p14:creationId xmlns:p14="http://schemas.microsoft.com/office/powerpoint/2010/main" val="4481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562232" y="103248"/>
            <a:ext cx="840624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Welcome</a:t>
            </a:r>
            <a:endParaRPr dirty="0"/>
          </a:p>
        </p:txBody>
      </p:sp>
      <p:sp>
        <p:nvSpPr>
          <p:cNvPr id="80" name="Google Shape;80;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81" name="Google Shape;81;p9"/>
          <p:cNvSpPr txBox="1"/>
          <p:nvPr/>
        </p:nvSpPr>
        <p:spPr>
          <a:xfrm>
            <a:off x="453651" y="1590460"/>
            <a:ext cx="11067535" cy="3416279"/>
          </a:xfrm>
          <a:prstGeom prst="rect">
            <a:avLst/>
          </a:prstGeom>
          <a:noFill/>
          <a:ln>
            <a:noFill/>
          </a:ln>
        </p:spPr>
        <p:txBody>
          <a:bodyPr spcFirstLastPara="1" wrap="square" lIns="91425" tIns="45700" rIns="91425" bIns="45700" anchor="t" anchorCtr="0">
            <a:spAutoFit/>
          </a:bodyPr>
          <a:lstStyle/>
          <a:p>
            <a:pPr marL="214313" indent="-214313">
              <a:lnSpc>
                <a:spcPct val="150000"/>
              </a:lnSpc>
              <a:buClr>
                <a:schemeClr val="dk1"/>
              </a:buClr>
              <a:buSzPts val="1600"/>
              <a:buFont typeface="Noto Sans Symbols"/>
              <a:buChar char="❖"/>
            </a:pPr>
            <a:r>
              <a:rPr lang="en-US" altLang="ja-JP" sz="3600" dirty="0">
                <a:solidFill>
                  <a:schemeClr val="dk1"/>
                </a:solidFill>
              </a:rPr>
              <a:t>Welcome to Japan!</a:t>
            </a:r>
          </a:p>
          <a:p>
            <a:pPr marL="214313" marR="0" lvl="0" indent="-214313" algn="l" rtl="0">
              <a:lnSpc>
                <a:spcPct val="150000"/>
              </a:lnSpc>
              <a:spcBef>
                <a:spcPts val="0"/>
              </a:spcBef>
              <a:spcAft>
                <a:spcPts val="0"/>
              </a:spcAft>
              <a:buClr>
                <a:schemeClr val="dk1"/>
              </a:buClr>
              <a:buSzPts val="1600"/>
              <a:buFont typeface="Noto Sans Symbols"/>
              <a:buChar char="❖"/>
            </a:pPr>
            <a:r>
              <a:rPr lang="en-US" sz="3600" dirty="0">
                <a:solidFill>
                  <a:schemeClr val="dk1"/>
                </a:solidFill>
              </a:rPr>
              <a:t>Welcome back to the in-person meeting!</a:t>
            </a:r>
          </a:p>
          <a:p>
            <a:pPr marL="214313" marR="0" lvl="0" indent="-214313" algn="l" rtl="0">
              <a:lnSpc>
                <a:spcPct val="150000"/>
              </a:lnSpc>
              <a:spcBef>
                <a:spcPts val="0"/>
              </a:spcBef>
              <a:spcAft>
                <a:spcPts val="0"/>
              </a:spcAft>
              <a:buClr>
                <a:schemeClr val="dk1"/>
              </a:buClr>
              <a:buSzPts val="1600"/>
              <a:buFont typeface="Noto Sans Symbols"/>
              <a:buChar char="❖"/>
            </a:pPr>
            <a:r>
              <a:rPr lang="en-US" sz="3600" dirty="0">
                <a:solidFill>
                  <a:schemeClr val="dk1"/>
                </a:solidFill>
              </a:rPr>
              <a:t>We celebrate in person meetings as 54</a:t>
            </a:r>
            <a:r>
              <a:rPr lang="en-US" sz="3600" baseline="30000" dirty="0">
                <a:solidFill>
                  <a:schemeClr val="dk1"/>
                </a:solidFill>
              </a:rPr>
              <a:t>th</a:t>
            </a:r>
            <a:r>
              <a:rPr lang="en-US" sz="3600" dirty="0">
                <a:solidFill>
                  <a:schemeClr val="dk1"/>
                </a:solidFill>
              </a:rPr>
              <a:t> WGISS, and 6</a:t>
            </a:r>
            <a:r>
              <a:rPr lang="en-US" sz="3600" baseline="30000" dirty="0">
                <a:solidFill>
                  <a:schemeClr val="dk1"/>
                </a:solidFill>
              </a:rPr>
              <a:t>th</a:t>
            </a:r>
            <a:r>
              <a:rPr lang="en-US" sz="3600" dirty="0">
                <a:solidFill>
                  <a:schemeClr val="dk1"/>
                </a:solidFill>
              </a:rPr>
              <a:t> WGCV-WGISS joint meetings!</a:t>
            </a:r>
            <a:endParaRPr lang="en-GB" sz="3600" u="sng" dirty="0">
              <a:solidFill>
                <a:schemeClr va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11f256babac_6_53"/>
          <p:cNvSpPr txBox="1"/>
          <p:nvPr/>
        </p:nvSpPr>
        <p:spPr>
          <a:xfrm>
            <a:off x="382516" y="164114"/>
            <a:ext cx="710858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3600" b="0" i="0" u="none" strike="noStrike" dirty="0">
                <a:solidFill>
                  <a:srgbClr val="FFFFFF"/>
                </a:solidFill>
                <a:latin typeface="Arial"/>
                <a:ea typeface="Arial"/>
                <a:cs typeface="Arial"/>
                <a:sym typeface="Arial"/>
              </a:rPr>
              <a:t>JAXA</a:t>
            </a:r>
            <a:r>
              <a:rPr lang="en-US" altLang="ja-JP" sz="3600" dirty="0">
                <a:solidFill>
                  <a:srgbClr val="FFFFFF"/>
                </a:solidFill>
              </a:rPr>
              <a:t> EO Program - Direction</a:t>
            </a:r>
            <a:r>
              <a:rPr lang="ja-JP" altLang="en-US" sz="3600" b="0" i="0" u="none" strike="noStrike" dirty="0">
                <a:solidFill>
                  <a:srgbClr val="FFFFFF"/>
                </a:solidFill>
                <a:latin typeface="Arial"/>
                <a:ea typeface="Arial"/>
                <a:cs typeface="Arial"/>
                <a:sym typeface="Arial"/>
              </a:rPr>
              <a:t>　</a:t>
            </a:r>
            <a:endParaRPr sz="3600" dirty="0">
              <a:solidFill>
                <a:schemeClr val="dk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B1F6541C-CEA6-8CF6-3AD6-507BBEB45A8B}"/>
              </a:ext>
            </a:extLst>
          </p:cNvPr>
          <p:cNvSpPr txBox="1"/>
          <p:nvPr/>
        </p:nvSpPr>
        <p:spPr>
          <a:xfrm>
            <a:off x="3534354" y="1222345"/>
            <a:ext cx="8018891" cy="1138773"/>
          </a:xfrm>
          <a:prstGeom prst="rect">
            <a:avLst/>
          </a:prstGeom>
          <a:noFill/>
        </p:spPr>
        <p:txBody>
          <a:bodyPr wrap="square">
            <a:spAutoFit/>
          </a:bodyPr>
          <a:lstStyle/>
          <a:p>
            <a:r>
              <a:rPr lang="en-US" altLang="ja-JP" sz="1800" dirty="0"/>
              <a:t>HIRABAYASHI Takeshi, Senior Chief Officer of Earth Observation Missions,</a:t>
            </a:r>
          </a:p>
          <a:p>
            <a:r>
              <a:rPr lang="en-US" altLang="ja-JP" sz="1800" dirty="0"/>
              <a:t>Space Technology Directorate I</a:t>
            </a:r>
          </a:p>
          <a:p>
            <a:endParaRPr lang="en-US" altLang="ja-JP" dirty="0"/>
          </a:p>
          <a:p>
            <a:r>
              <a:rPr lang="en-US" altLang="ja-JP" sz="1800" dirty="0"/>
              <a:t>CEOS JAXA principal </a:t>
            </a:r>
            <a:endParaRPr lang="ja-JP" altLang="en-US" sz="1800" dirty="0"/>
          </a:p>
        </p:txBody>
      </p:sp>
      <p:pic>
        <p:nvPicPr>
          <p:cNvPr id="6" name="図 5">
            <a:extLst>
              <a:ext uri="{FF2B5EF4-FFF2-40B4-BE49-F238E27FC236}">
                <a16:creationId xmlns:a16="http://schemas.microsoft.com/office/drawing/2014/main" id="{4019B605-B9AF-BF4C-B20A-2D1471CE6B49}"/>
              </a:ext>
            </a:extLst>
          </p:cNvPr>
          <p:cNvPicPr>
            <a:picLocks noChangeAspect="1"/>
          </p:cNvPicPr>
          <p:nvPr/>
        </p:nvPicPr>
        <p:blipFill>
          <a:blip r:embed="rId3"/>
          <a:stretch>
            <a:fillRect/>
          </a:stretch>
        </p:blipFill>
        <p:spPr>
          <a:xfrm>
            <a:off x="3534354" y="4723474"/>
            <a:ext cx="1163540" cy="1060114"/>
          </a:xfrm>
          <a:prstGeom prst="ellipse">
            <a:avLst/>
          </a:prstGeom>
          <a:ln>
            <a:noFill/>
          </a:ln>
          <a:effectLst>
            <a:softEdge rad="112500"/>
          </a:effectLst>
        </p:spPr>
      </p:pic>
      <p:pic>
        <p:nvPicPr>
          <p:cNvPr id="7" name="図 6">
            <a:extLst>
              <a:ext uri="{FF2B5EF4-FFF2-40B4-BE49-F238E27FC236}">
                <a16:creationId xmlns:a16="http://schemas.microsoft.com/office/drawing/2014/main" id="{5170BE75-17D2-9B19-030F-B16B4850F8D7}"/>
              </a:ext>
            </a:extLst>
          </p:cNvPr>
          <p:cNvPicPr>
            <a:picLocks noChangeAspect="1"/>
          </p:cNvPicPr>
          <p:nvPr/>
        </p:nvPicPr>
        <p:blipFill>
          <a:blip r:embed="rId4"/>
          <a:stretch>
            <a:fillRect/>
          </a:stretch>
        </p:blipFill>
        <p:spPr>
          <a:xfrm>
            <a:off x="3543632" y="2593092"/>
            <a:ext cx="1086677" cy="1249679"/>
          </a:xfrm>
          <a:prstGeom prst="rect">
            <a:avLst/>
          </a:prstGeom>
          <a:ln>
            <a:noFill/>
          </a:ln>
          <a:effectLst>
            <a:softEdge rad="112500"/>
          </a:effectLst>
        </p:spPr>
      </p:pic>
      <p:sp>
        <p:nvSpPr>
          <p:cNvPr id="9" name="テキスト ボックス 8">
            <a:extLst>
              <a:ext uri="{FF2B5EF4-FFF2-40B4-BE49-F238E27FC236}">
                <a16:creationId xmlns:a16="http://schemas.microsoft.com/office/drawing/2014/main" id="{0FB6B8C5-E022-910F-25DD-D030BD47D9B7}"/>
              </a:ext>
            </a:extLst>
          </p:cNvPr>
          <p:cNvSpPr txBox="1"/>
          <p:nvPr/>
        </p:nvSpPr>
        <p:spPr>
          <a:xfrm>
            <a:off x="4765481" y="2814698"/>
            <a:ext cx="4678681" cy="677108"/>
          </a:xfrm>
          <a:prstGeom prst="rect">
            <a:avLst/>
          </a:prstGeom>
          <a:noFill/>
        </p:spPr>
        <p:txBody>
          <a:bodyPr wrap="square">
            <a:spAutoFit/>
          </a:bodyPr>
          <a:lstStyle/>
          <a:p>
            <a:r>
              <a:rPr lang="en-US" altLang="ja-JP" sz="1800" dirty="0"/>
              <a:t>OKI Riko, </a:t>
            </a:r>
            <a:r>
              <a:rPr lang="en-US" altLang="ja-JP" sz="2000" dirty="0"/>
              <a:t>Director</a:t>
            </a:r>
            <a:r>
              <a:rPr lang="en-US" altLang="ja-JP" sz="1800" dirty="0"/>
              <a:t> </a:t>
            </a:r>
          </a:p>
          <a:p>
            <a:r>
              <a:rPr lang="en-US" altLang="ja-JP" sz="1800" dirty="0"/>
              <a:t>Earth Observation Research Center </a:t>
            </a:r>
            <a:endParaRPr lang="ja-JP" altLang="en-US" sz="1800" dirty="0"/>
          </a:p>
        </p:txBody>
      </p:sp>
      <p:sp>
        <p:nvSpPr>
          <p:cNvPr id="10" name="テキスト ボックス 9">
            <a:extLst>
              <a:ext uri="{FF2B5EF4-FFF2-40B4-BE49-F238E27FC236}">
                <a16:creationId xmlns:a16="http://schemas.microsoft.com/office/drawing/2014/main" id="{35787304-CE9B-1B10-1D15-58B61F1BECCA}"/>
              </a:ext>
            </a:extLst>
          </p:cNvPr>
          <p:cNvSpPr txBox="1"/>
          <p:nvPr/>
        </p:nvSpPr>
        <p:spPr>
          <a:xfrm>
            <a:off x="1217047" y="2931601"/>
            <a:ext cx="2797534" cy="1138773"/>
          </a:xfrm>
          <a:prstGeom prst="rect">
            <a:avLst/>
          </a:prstGeom>
          <a:noFill/>
        </p:spPr>
        <p:txBody>
          <a:bodyPr wrap="square">
            <a:spAutoFit/>
          </a:bodyPr>
          <a:lstStyle/>
          <a:p>
            <a:r>
              <a:rPr lang="en-US" altLang="ja-JP" sz="3200" dirty="0"/>
              <a:t>EORC</a:t>
            </a:r>
          </a:p>
          <a:p>
            <a:r>
              <a:rPr lang="en-US" altLang="ja-JP" sz="1800" dirty="0"/>
              <a:t>Research</a:t>
            </a:r>
          </a:p>
          <a:p>
            <a:r>
              <a:rPr lang="en-US" altLang="ja-JP" sz="1800" dirty="0"/>
              <a:t>Calibration and Validation</a:t>
            </a:r>
          </a:p>
        </p:txBody>
      </p:sp>
      <p:sp>
        <p:nvSpPr>
          <p:cNvPr id="11" name="テキスト ボックス 10">
            <a:extLst>
              <a:ext uri="{FF2B5EF4-FFF2-40B4-BE49-F238E27FC236}">
                <a16:creationId xmlns:a16="http://schemas.microsoft.com/office/drawing/2014/main" id="{C8FAA221-399B-87F1-0DC3-48BCF3BA3DFB}"/>
              </a:ext>
            </a:extLst>
          </p:cNvPr>
          <p:cNvSpPr txBox="1"/>
          <p:nvPr/>
        </p:nvSpPr>
        <p:spPr>
          <a:xfrm>
            <a:off x="1232618" y="4705159"/>
            <a:ext cx="2766392" cy="1415772"/>
          </a:xfrm>
          <a:prstGeom prst="rect">
            <a:avLst/>
          </a:prstGeom>
          <a:noFill/>
        </p:spPr>
        <p:txBody>
          <a:bodyPr wrap="square">
            <a:spAutoFit/>
          </a:bodyPr>
          <a:lstStyle/>
          <a:p>
            <a:r>
              <a:rPr lang="en-US" altLang="ja-JP" sz="3200" dirty="0"/>
              <a:t>SAOC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800" dirty="0"/>
              <a:t>Satellite Operation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800" dirty="0"/>
              <a:t>Dara Production and Distribution</a:t>
            </a:r>
            <a:endParaRPr lang="ja-JP" altLang="en-US" sz="1800" dirty="0"/>
          </a:p>
        </p:txBody>
      </p:sp>
      <p:sp>
        <p:nvSpPr>
          <p:cNvPr id="13" name="テキスト ボックス 12">
            <a:extLst>
              <a:ext uri="{FF2B5EF4-FFF2-40B4-BE49-F238E27FC236}">
                <a16:creationId xmlns:a16="http://schemas.microsoft.com/office/drawing/2014/main" id="{8842012E-2F7A-8F0A-13E3-1371B321FE45}"/>
              </a:ext>
            </a:extLst>
          </p:cNvPr>
          <p:cNvSpPr txBox="1"/>
          <p:nvPr/>
        </p:nvSpPr>
        <p:spPr>
          <a:xfrm>
            <a:off x="4794635" y="4904924"/>
            <a:ext cx="4858412" cy="646331"/>
          </a:xfrm>
          <a:prstGeom prst="rect">
            <a:avLst/>
          </a:prstGeom>
          <a:noFill/>
        </p:spPr>
        <p:txBody>
          <a:bodyPr wrap="square">
            <a:spAutoFit/>
          </a:bodyPr>
          <a:lstStyle/>
          <a:p>
            <a:r>
              <a:rPr lang="en-US" altLang="ja-JP" sz="1800" dirty="0"/>
              <a:t>HIRABAYASHI Takeshi, Director</a:t>
            </a:r>
          </a:p>
          <a:p>
            <a:r>
              <a:rPr lang="en-US" altLang="ja-JP" sz="1800" b="0" i="0" dirty="0">
                <a:solidFill>
                  <a:srgbClr val="4D5156"/>
                </a:solidFill>
                <a:effectLst/>
                <a:latin typeface="arial" panose="020B0604020202020204" pitchFamily="34" charset="0"/>
              </a:rPr>
              <a:t>Satellite Applications and Operations Center</a:t>
            </a:r>
            <a:r>
              <a:rPr lang="en-US" altLang="ja-JP" sz="1800" dirty="0"/>
              <a:t> </a:t>
            </a:r>
            <a:endParaRPr lang="ja-JP" altLang="en-US" sz="1800" dirty="0"/>
          </a:p>
        </p:txBody>
      </p:sp>
      <p:cxnSp>
        <p:nvCxnSpPr>
          <p:cNvPr id="17" name="直線コネクタ 16">
            <a:extLst>
              <a:ext uri="{FF2B5EF4-FFF2-40B4-BE49-F238E27FC236}">
                <a16:creationId xmlns:a16="http://schemas.microsoft.com/office/drawing/2014/main" id="{876BA545-A32A-C5D3-7637-4CBD2E5127E5}"/>
              </a:ext>
            </a:extLst>
          </p:cNvPr>
          <p:cNvCxnSpPr>
            <a:cxnSpLocks/>
          </p:cNvCxnSpPr>
          <p:nvPr/>
        </p:nvCxnSpPr>
        <p:spPr>
          <a:xfrm>
            <a:off x="688977" y="2707637"/>
            <a:ext cx="0" cy="239014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110A222-5538-7E77-0B73-FB10CB0C4CED}"/>
              </a:ext>
            </a:extLst>
          </p:cNvPr>
          <p:cNvCxnSpPr>
            <a:cxnSpLocks/>
          </p:cNvCxnSpPr>
          <p:nvPr/>
        </p:nvCxnSpPr>
        <p:spPr>
          <a:xfrm>
            <a:off x="688977" y="3217932"/>
            <a:ext cx="50954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F108619-1547-2E51-191D-A4659F8650AD}"/>
              </a:ext>
            </a:extLst>
          </p:cNvPr>
          <p:cNvCxnSpPr>
            <a:cxnSpLocks/>
          </p:cNvCxnSpPr>
          <p:nvPr/>
        </p:nvCxnSpPr>
        <p:spPr>
          <a:xfrm>
            <a:off x="688977" y="5057119"/>
            <a:ext cx="50954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0A22847-40C8-014A-29E4-A69DBC57CEF7}"/>
              </a:ext>
            </a:extLst>
          </p:cNvPr>
          <p:cNvCxnSpPr>
            <a:cxnSpLocks/>
          </p:cNvCxnSpPr>
          <p:nvPr/>
        </p:nvCxnSpPr>
        <p:spPr>
          <a:xfrm>
            <a:off x="4023027" y="4022042"/>
            <a:ext cx="1334493"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71A76A7-05C3-B219-F8EB-A022C35F106C}"/>
              </a:ext>
            </a:extLst>
          </p:cNvPr>
          <p:cNvCxnSpPr>
            <a:cxnSpLocks/>
          </p:cNvCxnSpPr>
          <p:nvPr/>
        </p:nvCxnSpPr>
        <p:spPr>
          <a:xfrm>
            <a:off x="4060468" y="3758199"/>
            <a:ext cx="0" cy="27838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5A8BB9A-B808-39A8-F932-320FD0782FF2}"/>
              </a:ext>
            </a:extLst>
          </p:cNvPr>
          <p:cNvCxnSpPr>
            <a:cxnSpLocks/>
          </p:cNvCxnSpPr>
          <p:nvPr/>
        </p:nvCxnSpPr>
        <p:spPr>
          <a:xfrm>
            <a:off x="4132524" y="5936446"/>
            <a:ext cx="1334493"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ABF8B7C-7206-BC8C-EF87-E64B942F9F69}"/>
              </a:ext>
            </a:extLst>
          </p:cNvPr>
          <p:cNvCxnSpPr>
            <a:cxnSpLocks/>
          </p:cNvCxnSpPr>
          <p:nvPr/>
        </p:nvCxnSpPr>
        <p:spPr>
          <a:xfrm>
            <a:off x="4127389" y="5691979"/>
            <a:ext cx="0" cy="27838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C9D522C-45A1-8C15-351A-7A2ACB7EE568}"/>
              </a:ext>
            </a:extLst>
          </p:cNvPr>
          <p:cNvSpPr txBox="1"/>
          <p:nvPr/>
        </p:nvSpPr>
        <p:spPr>
          <a:xfrm>
            <a:off x="5493491" y="3697915"/>
            <a:ext cx="3818615" cy="646331"/>
          </a:xfrm>
          <a:prstGeom prst="rect">
            <a:avLst/>
          </a:prstGeom>
          <a:noFill/>
        </p:spPr>
        <p:txBody>
          <a:bodyPr wrap="square">
            <a:spAutoFit/>
          </a:bodyPr>
          <a:lstStyle/>
          <a:p>
            <a:r>
              <a:rPr lang="en-US" altLang="ja-JP" sz="1800" dirty="0"/>
              <a:t>KUZE Akihiko</a:t>
            </a:r>
          </a:p>
          <a:p>
            <a:r>
              <a:rPr lang="en-US" altLang="ja-JP" sz="1800" dirty="0"/>
              <a:t>CEOS WGCV Chair (2021-2022) </a:t>
            </a:r>
            <a:endParaRPr lang="ja-JP" altLang="en-US" sz="1800" dirty="0"/>
          </a:p>
        </p:txBody>
      </p:sp>
      <p:sp>
        <p:nvSpPr>
          <p:cNvPr id="3" name="テキスト ボックス 2">
            <a:extLst>
              <a:ext uri="{FF2B5EF4-FFF2-40B4-BE49-F238E27FC236}">
                <a16:creationId xmlns:a16="http://schemas.microsoft.com/office/drawing/2014/main" id="{FCB3CC0F-460F-B21F-D947-4A564CD65F77}"/>
              </a:ext>
            </a:extLst>
          </p:cNvPr>
          <p:cNvSpPr txBox="1"/>
          <p:nvPr/>
        </p:nvSpPr>
        <p:spPr>
          <a:xfrm>
            <a:off x="5556741" y="5626088"/>
            <a:ext cx="3818615" cy="646331"/>
          </a:xfrm>
          <a:prstGeom prst="rect">
            <a:avLst/>
          </a:prstGeom>
          <a:noFill/>
        </p:spPr>
        <p:txBody>
          <a:bodyPr wrap="square">
            <a:spAutoFit/>
          </a:bodyPr>
          <a:lstStyle/>
          <a:p>
            <a:r>
              <a:rPr lang="en-US" altLang="ja-JP" sz="1800" dirty="0"/>
              <a:t>NATSUISAKA Makoto</a:t>
            </a:r>
          </a:p>
          <a:p>
            <a:r>
              <a:rPr lang="en-US" altLang="ja-JP" sz="1800" dirty="0"/>
              <a:t>CEOS WGISS Chair (2022-2023) </a:t>
            </a:r>
            <a:endParaRPr lang="ja-JP" altLang="en-US" sz="1800" dirty="0"/>
          </a:p>
        </p:txBody>
      </p:sp>
      <p:pic>
        <p:nvPicPr>
          <p:cNvPr id="12" name="図 11">
            <a:extLst>
              <a:ext uri="{FF2B5EF4-FFF2-40B4-BE49-F238E27FC236}">
                <a16:creationId xmlns:a16="http://schemas.microsoft.com/office/drawing/2014/main" id="{BB0C7EC8-9E75-41E5-92E6-CF2C582DBAA1}"/>
              </a:ext>
            </a:extLst>
          </p:cNvPr>
          <p:cNvPicPr>
            <a:picLocks noChangeAspect="1"/>
          </p:cNvPicPr>
          <p:nvPr/>
        </p:nvPicPr>
        <p:blipFill>
          <a:blip r:embed="rId5"/>
          <a:stretch>
            <a:fillRect/>
          </a:stretch>
        </p:blipFill>
        <p:spPr>
          <a:xfrm>
            <a:off x="4765481" y="3637472"/>
            <a:ext cx="762106" cy="724001"/>
          </a:xfrm>
          <a:prstGeom prst="rect">
            <a:avLst/>
          </a:prstGeom>
        </p:spPr>
      </p:pic>
      <p:pic>
        <p:nvPicPr>
          <p:cNvPr id="15" name="図 14">
            <a:extLst>
              <a:ext uri="{FF2B5EF4-FFF2-40B4-BE49-F238E27FC236}">
                <a16:creationId xmlns:a16="http://schemas.microsoft.com/office/drawing/2014/main" id="{F8137B70-5FBA-4A1C-AD4E-057CCD84B406}"/>
              </a:ext>
            </a:extLst>
          </p:cNvPr>
          <p:cNvPicPr>
            <a:picLocks noChangeAspect="1"/>
          </p:cNvPicPr>
          <p:nvPr/>
        </p:nvPicPr>
        <p:blipFill>
          <a:blip r:embed="rId6"/>
          <a:stretch>
            <a:fillRect/>
          </a:stretch>
        </p:blipFill>
        <p:spPr>
          <a:xfrm>
            <a:off x="4798644" y="5609358"/>
            <a:ext cx="724001" cy="647790"/>
          </a:xfrm>
          <a:prstGeom prst="rect">
            <a:avLst/>
          </a:prstGeom>
        </p:spPr>
      </p:pic>
      <p:cxnSp>
        <p:nvCxnSpPr>
          <p:cNvPr id="26" name="直線コネクタ 25">
            <a:extLst>
              <a:ext uri="{FF2B5EF4-FFF2-40B4-BE49-F238E27FC236}">
                <a16:creationId xmlns:a16="http://schemas.microsoft.com/office/drawing/2014/main" id="{DCC41F9C-4CBE-4305-B879-CB50A1129BD8}"/>
              </a:ext>
            </a:extLst>
          </p:cNvPr>
          <p:cNvCxnSpPr>
            <a:cxnSpLocks/>
          </p:cNvCxnSpPr>
          <p:nvPr/>
        </p:nvCxnSpPr>
        <p:spPr>
          <a:xfrm>
            <a:off x="8998132" y="2032482"/>
            <a:ext cx="0" cy="1459324"/>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BA13DDC-105C-4069-BF63-4FF4E48FF4D6}"/>
              </a:ext>
            </a:extLst>
          </p:cNvPr>
          <p:cNvCxnSpPr>
            <a:cxnSpLocks/>
          </p:cNvCxnSpPr>
          <p:nvPr/>
        </p:nvCxnSpPr>
        <p:spPr>
          <a:xfrm flipH="1">
            <a:off x="623153" y="2483728"/>
            <a:ext cx="8346850"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3051B7AB-7CD5-9070-AB4C-7EF8350029E1}"/>
              </a:ext>
            </a:extLst>
          </p:cNvPr>
          <p:cNvPicPr>
            <a:picLocks noChangeAspect="1"/>
          </p:cNvPicPr>
          <p:nvPr/>
        </p:nvPicPr>
        <p:blipFill>
          <a:blip r:embed="rId7"/>
          <a:stretch>
            <a:fillRect/>
          </a:stretch>
        </p:blipFill>
        <p:spPr>
          <a:xfrm>
            <a:off x="382516" y="1232700"/>
            <a:ext cx="3017520" cy="1508760"/>
          </a:xfrm>
          <a:prstGeom prst="rect">
            <a:avLst/>
          </a:prstGeom>
        </p:spPr>
      </p:pic>
      <p:sp>
        <p:nvSpPr>
          <p:cNvPr id="32" name="テキスト ボックス 31">
            <a:extLst>
              <a:ext uri="{FF2B5EF4-FFF2-40B4-BE49-F238E27FC236}">
                <a16:creationId xmlns:a16="http://schemas.microsoft.com/office/drawing/2014/main" id="{28783CDD-F1FA-4258-80F5-40B4CCD86F32}"/>
              </a:ext>
            </a:extLst>
          </p:cNvPr>
          <p:cNvSpPr txBox="1"/>
          <p:nvPr/>
        </p:nvSpPr>
        <p:spPr>
          <a:xfrm>
            <a:off x="9276464" y="1888906"/>
            <a:ext cx="2915535" cy="1754326"/>
          </a:xfrm>
          <a:prstGeom prst="rect">
            <a:avLst/>
          </a:prstGeom>
          <a:noFill/>
        </p:spPr>
        <p:txBody>
          <a:bodyPr wrap="square">
            <a:spAutoFit/>
          </a:bodyPr>
          <a:lstStyle/>
          <a:p>
            <a:r>
              <a:rPr lang="en-US" altLang="ja-JP" sz="1800" dirty="0"/>
              <a:t>GCOM Project</a:t>
            </a:r>
          </a:p>
          <a:p>
            <a:r>
              <a:rPr lang="en-US" altLang="ja-JP" sz="1800" dirty="0"/>
              <a:t>EarthCARE/CPR Project</a:t>
            </a:r>
          </a:p>
          <a:p>
            <a:r>
              <a:rPr lang="en-US" altLang="ja-JP" sz="1800" dirty="0"/>
              <a:t>GOSAT-2 Project</a:t>
            </a:r>
          </a:p>
          <a:p>
            <a:r>
              <a:rPr lang="en-US" altLang="ja-JP" sz="1800" dirty="0"/>
              <a:t>ALOS-3 Project</a:t>
            </a:r>
          </a:p>
          <a:p>
            <a:r>
              <a:rPr lang="en-US" altLang="ja-JP" sz="1800" dirty="0"/>
              <a:t>ALOS-4 Project</a:t>
            </a:r>
          </a:p>
          <a:p>
            <a:r>
              <a:rPr lang="en-US" altLang="ja-JP" sz="1800" dirty="0"/>
              <a:t>GOSAT-GW Project </a:t>
            </a:r>
            <a:endParaRPr lang="ja-JP" altLang="en-US" sz="1800" dirty="0"/>
          </a:p>
        </p:txBody>
      </p:sp>
      <p:cxnSp>
        <p:nvCxnSpPr>
          <p:cNvPr id="35" name="直線コネクタ 34">
            <a:extLst>
              <a:ext uri="{FF2B5EF4-FFF2-40B4-BE49-F238E27FC236}">
                <a16:creationId xmlns:a16="http://schemas.microsoft.com/office/drawing/2014/main" id="{4816B3D1-6C74-41C6-A541-BA272BBCE329}"/>
              </a:ext>
            </a:extLst>
          </p:cNvPr>
          <p:cNvCxnSpPr>
            <a:cxnSpLocks/>
          </p:cNvCxnSpPr>
          <p:nvPr/>
        </p:nvCxnSpPr>
        <p:spPr>
          <a:xfrm>
            <a:off x="8977623" y="2047722"/>
            <a:ext cx="276846"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15F5BEB-8CC7-47C9-BDAF-25E372E73C4A}"/>
              </a:ext>
            </a:extLst>
          </p:cNvPr>
          <p:cNvCxnSpPr>
            <a:cxnSpLocks/>
          </p:cNvCxnSpPr>
          <p:nvPr/>
        </p:nvCxnSpPr>
        <p:spPr>
          <a:xfrm>
            <a:off x="9023343" y="2352522"/>
            <a:ext cx="246366"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0AB6277-FCDE-40C2-8AC4-EC3EABFC7637}"/>
              </a:ext>
            </a:extLst>
          </p:cNvPr>
          <p:cNvCxnSpPr>
            <a:cxnSpLocks/>
          </p:cNvCxnSpPr>
          <p:nvPr/>
        </p:nvCxnSpPr>
        <p:spPr>
          <a:xfrm>
            <a:off x="9023343" y="2626842"/>
            <a:ext cx="246366"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B91AFF9-62FC-4A28-956A-50CB7DD504D1}"/>
              </a:ext>
            </a:extLst>
          </p:cNvPr>
          <p:cNvCxnSpPr>
            <a:cxnSpLocks/>
          </p:cNvCxnSpPr>
          <p:nvPr/>
        </p:nvCxnSpPr>
        <p:spPr>
          <a:xfrm>
            <a:off x="9008103" y="2901162"/>
            <a:ext cx="246366"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C2E77EF-9B97-40AA-A291-CD62C07EF42D}"/>
              </a:ext>
            </a:extLst>
          </p:cNvPr>
          <p:cNvCxnSpPr>
            <a:cxnSpLocks/>
          </p:cNvCxnSpPr>
          <p:nvPr/>
        </p:nvCxnSpPr>
        <p:spPr>
          <a:xfrm>
            <a:off x="9023343" y="3183102"/>
            <a:ext cx="246366"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A49CCF4-361D-4739-992D-5A3492ACF933}"/>
              </a:ext>
            </a:extLst>
          </p:cNvPr>
          <p:cNvCxnSpPr>
            <a:cxnSpLocks/>
          </p:cNvCxnSpPr>
          <p:nvPr/>
        </p:nvCxnSpPr>
        <p:spPr>
          <a:xfrm>
            <a:off x="9016986" y="3453706"/>
            <a:ext cx="246366"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20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94020" y="103248"/>
            <a:ext cx="866851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JAXA Organization</a:t>
            </a:r>
            <a:endParaRPr dirty="0"/>
          </a:p>
        </p:txBody>
      </p:sp>
      <p:sp>
        <p:nvSpPr>
          <p:cNvPr id="80" name="Google Shape;80;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4</a:t>
            </a:fld>
            <a:endParaRPr sz="1400" b="1">
              <a:solidFill>
                <a:schemeClr val="accent1"/>
              </a:solidFill>
              <a:latin typeface="Arial"/>
              <a:ea typeface="Arial"/>
              <a:cs typeface="Arial"/>
              <a:sym typeface="Arial"/>
            </a:endParaRPr>
          </a:p>
        </p:txBody>
      </p:sp>
      <p:sp>
        <p:nvSpPr>
          <p:cNvPr id="81" name="Google Shape;81;p9"/>
          <p:cNvSpPr txBox="1"/>
          <p:nvPr/>
        </p:nvSpPr>
        <p:spPr>
          <a:xfrm>
            <a:off x="5099094" y="1080833"/>
            <a:ext cx="6816385" cy="5493771"/>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The Japan Aerospace Exploration Agency (JAXA) was born through the merger of three institutions, namely the Institute of Space and Astronautical Science (ISAS), the National Aerospace Laboratory of Japan (NAL) and the National Space Development Agency of Japan (NASDA). It was designated as a core performance agency to support the Japanese government's overall aerospace development and utilization. JAXA, therefore, can conduct integrated operations from basic research and development, to utilization.</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In 2013, to commemorate the 10th anniversary of its founding, JAXA created the corporate slogan, "Explore to Realize," which reflects its management philosophy of utilizing space and the sky to achieve a safe and affluent society.</a:t>
            </a:r>
            <a:endParaRPr lang="en-GB" sz="1800" u="sng" dirty="0">
              <a:solidFill>
                <a:schemeClr val="hlink"/>
              </a:solidFill>
            </a:endParaRPr>
          </a:p>
        </p:txBody>
      </p:sp>
      <p:pic>
        <p:nvPicPr>
          <p:cNvPr id="1026" name="Picture 2" descr="JAXA Explore to Realize">
            <a:extLst>
              <a:ext uri="{FF2B5EF4-FFF2-40B4-BE49-F238E27FC236}">
                <a16:creationId xmlns:a16="http://schemas.microsoft.com/office/drawing/2014/main" id="{7A7FE900-A90A-4095-B8AE-DC232422D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83" y="1275883"/>
            <a:ext cx="4410379" cy="312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1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94020" y="103248"/>
            <a:ext cx="866851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JAXA Organization</a:t>
            </a:r>
            <a:endParaRPr dirty="0"/>
          </a:p>
        </p:txBody>
      </p:sp>
      <p:sp>
        <p:nvSpPr>
          <p:cNvPr id="80" name="Google Shape;80;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5</a:t>
            </a:fld>
            <a:endParaRPr sz="1400" b="1">
              <a:solidFill>
                <a:schemeClr val="accent1"/>
              </a:solidFill>
              <a:latin typeface="Arial"/>
              <a:ea typeface="Arial"/>
              <a:cs typeface="Arial"/>
              <a:sym typeface="Arial"/>
            </a:endParaRPr>
          </a:p>
        </p:txBody>
      </p:sp>
      <p:pic>
        <p:nvPicPr>
          <p:cNvPr id="4" name="図 3">
            <a:extLst>
              <a:ext uri="{FF2B5EF4-FFF2-40B4-BE49-F238E27FC236}">
                <a16:creationId xmlns:a16="http://schemas.microsoft.com/office/drawing/2014/main" id="{58AA021D-9F37-4398-9E48-248BAA4C822A}"/>
              </a:ext>
            </a:extLst>
          </p:cNvPr>
          <p:cNvPicPr>
            <a:picLocks noChangeAspect="1"/>
          </p:cNvPicPr>
          <p:nvPr/>
        </p:nvPicPr>
        <p:blipFill>
          <a:blip r:embed="rId3"/>
          <a:stretch>
            <a:fillRect/>
          </a:stretch>
        </p:blipFill>
        <p:spPr>
          <a:xfrm>
            <a:off x="6760723" y="1316037"/>
            <a:ext cx="5285295" cy="4612884"/>
          </a:xfrm>
          <a:prstGeom prst="rect">
            <a:avLst/>
          </a:prstGeom>
        </p:spPr>
      </p:pic>
      <p:pic>
        <p:nvPicPr>
          <p:cNvPr id="6" name="図 5">
            <a:extLst>
              <a:ext uri="{FF2B5EF4-FFF2-40B4-BE49-F238E27FC236}">
                <a16:creationId xmlns:a16="http://schemas.microsoft.com/office/drawing/2014/main" id="{DC2021B2-54A7-4B18-8AAE-E2647E6F96CE}"/>
              </a:ext>
            </a:extLst>
          </p:cNvPr>
          <p:cNvPicPr>
            <a:picLocks noChangeAspect="1"/>
          </p:cNvPicPr>
          <p:nvPr/>
        </p:nvPicPr>
        <p:blipFill>
          <a:blip r:embed="rId4"/>
          <a:stretch>
            <a:fillRect/>
          </a:stretch>
        </p:blipFill>
        <p:spPr>
          <a:xfrm>
            <a:off x="210509" y="1316037"/>
            <a:ext cx="6573167" cy="4706007"/>
          </a:xfrm>
          <a:prstGeom prst="rect">
            <a:avLst/>
          </a:prstGeom>
        </p:spPr>
      </p:pic>
      <p:sp>
        <p:nvSpPr>
          <p:cNvPr id="12" name="テキスト ボックス 11">
            <a:extLst>
              <a:ext uri="{FF2B5EF4-FFF2-40B4-BE49-F238E27FC236}">
                <a16:creationId xmlns:a16="http://schemas.microsoft.com/office/drawing/2014/main" id="{1C8F3A3E-D2F3-4EC4-9FCC-704436A26375}"/>
              </a:ext>
            </a:extLst>
          </p:cNvPr>
          <p:cNvSpPr txBox="1"/>
          <p:nvPr/>
        </p:nvSpPr>
        <p:spPr>
          <a:xfrm>
            <a:off x="406129" y="6126026"/>
            <a:ext cx="6181928" cy="307777"/>
          </a:xfrm>
          <a:prstGeom prst="rect">
            <a:avLst/>
          </a:prstGeom>
          <a:noFill/>
        </p:spPr>
        <p:txBody>
          <a:bodyPr wrap="square">
            <a:spAutoFit/>
          </a:bodyPr>
          <a:lstStyle/>
          <a:p>
            <a:r>
              <a:rPr lang="ja-JP" altLang="en-US" dirty="0"/>
              <a:t>https://global.jaxa.jp/activity/pr/brochure/files/general_202207.pdf</a:t>
            </a:r>
          </a:p>
        </p:txBody>
      </p:sp>
      <p:sp>
        <p:nvSpPr>
          <p:cNvPr id="8" name="星: 5 pt 7">
            <a:extLst>
              <a:ext uri="{FF2B5EF4-FFF2-40B4-BE49-F238E27FC236}">
                <a16:creationId xmlns:a16="http://schemas.microsoft.com/office/drawing/2014/main" id="{B7ED7965-A4F3-4669-8875-2E060E44B68E}"/>
              </a:ext>
            </a:extLst>
          </p:cNvPr>
          <p:cNvSpPr/>
          <p:nvPr/>
        </p:nvSpPr>
        <p:spPr>
          <a:xfrm>
            <a:off x="179150" y="2791838"/>
            <a:ext cx="226979" cy="2237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403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6CB22B-0DB5-8C93-7520-B869D28BB73C}"/>
              </a:ext>
            </a:extLst>
          </p:cNvPr>
          <p:cNvSpPr>
            <a:spLocks noGrp="1"/>
          </p:cNvSpPr>
          <p:nvPr>
            <p:ph type="title"/>
          </p:nvPr>
        </p:nvSpPr>
        <p:spPr/>
        <p:txBody>
          <a:bodyPr/>
          <a:lstStyle/>
          <a:p>
            <a:r>
              <a:rPr lang="en-US" altLang="ja-JP" dirty="0"/>
              <a:t>JAXA EO Satellites and Sensors</a:t>
            </a:r>
            <a:endParaRPr lang="en-US" dirty="0"/>
          </a:p>
        </p:txBody>
      </p:sp>
      <p:pic>
        <p:nvPicPr>
          <p:cNvPr id="5" name="図 4">
            <a:extLst>
              <a:ext uri="{FF2B5EF4-FFF2-40B4-BE49-F238E27FC236}">
                <a16:creationId xmlns:a16="http://schemas.microsoft.com/office/drawing/2014/main" id="{77210EB7-4273-4D34-AB4A-9F40F032224C}"/>
              </a:ext>
            </a:extLst>
          </p:cNvPr>
          <p:cNvPicPr>
            <a:picLocks noChangeAspect="1"/>
          </p:cNvPicPr>
          <p:nvPr/>
        </p:nvPicPr>
        <p:blipFill>
          <a:blip r:embed="rId3"/>
          <a:stretch>
            <a:fillRect/>
          </a:stretch>
        </p:blipFill>
        <p:spPr>
          <a:xfrm>
            <a:off x="1143667" y="1124105"/>
            <a:ext cx="9904666" cy="5375353"/>
          </a:xfrm>
          <a:prstGeom prst="rect">
            <a:avLst/>
          </a:prstGeom>
        </p:spPr>
      </p:pic>
    </p:spTree>
    <p:extLst>
      <p:ext uri="{BB962C8B-B14F-4D97-AF65-F5344CB8AC3E}">
        <p14:creationId xmlns:p14="http://schemas.microsoft.com/office/powerpoint/2010/main" val="287681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210978" y="103248"/>
            <a:ext cx="917757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Challenges </a:t>
            </a:r>
            <a:r>
              <a:rPr lang="ja-JP" altLang="en-US" sz="4400" dirty="0">
                <a:solidFill>
                  <a:schemeClr val="lt1"/>
                </a:solidFill>
                <a:latin typeface="Arial"/>
                <a:ea typeface="Arial"/>
                <a:cs typeface="Arial"/>
                <a:sym typeface="Arial"/>
              </a:rPr>
              <a:t>＆</a:t>
            </a:r>
            <a:r>
              <a:rPr lang="en-US" altLang="ja-JP" sz="4400" dirty="0">
                <a:solidFill>
                  <a:schemeClr val="lt1"/>
                </a:solidFill>
                <a:latin typeface="Arial"/>
                <a:ea typeface="Arial"/>
                <a:cs typeface="Arial"/>
                <a:sym typeface="Arial"/>
              </a:rPr>
              <a:t>Goals</a:t>
            </a:r>
            <a:endParaRPr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7</a:t>
            </a:fld>
            <a:endParaRPr sz="1400" b="1">
              <a:solidFill>
                <a:schemeClr val="accent1"/>
              </a:solidFill>
              <a:latin typeface="Arial"/>
              <a:ea typeface="Arial"/>
              <a:cs typeface="Arial"/>
              <a:sym typeface="Arial"/>
            </a:endParaRPr>
          </a:p>
        </p:txBody>
      </p:sp>
      <p:pic>
        <p:nvPicPr>
          <p:cNvPr id="3" name="図 2">
            <a:extLst>
              <a:ext uri="{FF2B5EF4-FFF2-40B4-BE49-F238E27FC236}">
                <a16:creationId xmlns:a16="http://schemas.microsoft.com/office/drawing/2014/main" id="{79A7416B-16B3-43AF-8FFC-203056915508}"/>
              </a:ext>
            </a:extLst>
          </p:cNvPr>
          <p:cNvPicPr>
            <a:picLocks noChangeAspect="1"/>
          </p:cNvPicPr>
          <p:nvPr/>
        </p:nvPicPr>
        <p:blipFill>
          <a:blip r:embed="rId3"/>
          <a:stretch>
            <a:fillRect/>
          </a:stretch>
        </p:blipFill>
        <p:spPr>
          <a:xfrm>
            <a:off x="1561316" y="1286474"/>
            <a:ext cx="8540625" cy="4109621"/>
          </a:xfrm>
          <a:prstGeom prst="rect">
            <a:avLst/>
          </a:prstGeom>
        </p:spPr>
      </p:pic>
      <p:pic>
        <p:nvPicPr>
          <p:cNvPr id="1026" name="Picture 2" descr="GEO logo">
            <a:extLst>
              <a:ext uri="{FF2B5EF4-FFF2-40B4-BE49-F238E27FC236}">
                <a16:creationId xmlns:a16="http://schemas.microsoft.com/office/drawing/2014/main" id="{9281F2FB-2C19-47FA-84E5-A2E675339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199" y="5613652"/>
            <a:ext cx="3246265" cy="743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8</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GB" dirty="0"/>
              <a:t>JAXA CEOS engagements</a:t>
            </a:r>
            <a:endParaRPr dirty="0"/>
          </a:p>
        </p:txBody>
      </p:sp>
      <p:grpSp>
        <p:nvGrpSpPr>
          <p:cNvPr id="4" name="グループ化 3">
            <a:extLst>
              <a:ext uri="{FF2B5EF4-FFF2-40B4-BE49-F238E27FC236}">
                <a16:creationId xmlns:a16="http://schemas.microsoft.com/office/drawing/2014/main" id="{96C702B4-9244-4A55-B0E0-2D444293B7BD}"/>
              </a:ext>
            </a:extLst>
          </p:cNvPr>
          <p:cNvGrpSpPr/>
          <p:nvPr/>
        </p:nvGrpSpPr>
        <p:grpSpPr>
          <a:xfrm>
            <a:off x="332247" y="1056893"/>
            <a:ext cx="5663234" cy="5426985"/>
            <a:chOff x="533286" y="1032180"/>
            <a:chExt cx="5663234" cy="5426985"/>
          </a:xfrm>
        </p:grpSpPr>
        <p:pic>
          <p:nvPicPr>
            <p:cNvPr id="3" name="図 2">
              <a:extLst>
                <a:ext uri="{FF2B5EF4-FFF2-40B4-BE49-F238E27FC236}">
                  <a16:creationId xmlns:a16="http://schemas.microsoft.com/office/drawing/2014/main" id="{3B900253-C5C2-4A58-9554-A997DF825F65}"/>
                </a:ext>
              </a:extLst>
            </p:cNvPr>
            <p:cNvPicPr>
              <a:picLocks noChangeAspect="1"/>
            </p:cNvPicPr>
            <p:nvPr/>
          </p:nvPicPr>
          <p:blipFill>
            <a:blip r:embed="rId3"/>
            <a:stretch>
              <a:fillRect/>
            </a:stretch>
          </p:blipFill>
          <p:spPr>
            <a:xfrm>
              <a:off x="533286" y="1032180"/>
              <a:ext cx="5663234" cy="5426985"/>
            </a:xfrm>
            <a:prstGeom prst="rect">
              <a:avLst/>
            </a:prstGeom>
          </p:spPr>
        </p:pic>
        <p:sp>
          <p:nvSpPr>
            <p:cNvPr id="5" name="正方形/長方形 4">
              <a:extLst>
                <a:ext uri="{FF2B5EF4-FFF2-40B4-BE49-F238E27FC236}">
                  <a16:creationId xmlns:a16="http://schemas.microsoft.com/office/drawing/2014/main" id="{4DD8D492-0344-47D5-B49D-F40BC7FE229F}"/>
                </a:ext>
              </a:extLst>
            </p:cNvPr>
            <p:cNvSpPr/>
            <p:nvPr/>
          </p:nvSpPr>
          <p:spPr>
            <a:xfrm>
              <a:off x="2412460" y="2840476"/>
              <a:ext cx="311285" cy="165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3AD7E73-E9FF-4FB8-BA58-EDA47EFBF945}"/>
                </a:ext>
              </a:extLst>
            </p:cNvPr>
            <p:cNvSpPr/>
            <p:nvPr/>
          </p:nvSpPr>
          <p:spPr>
            <a:xfrm>
              <a:off x="643467" y="4038600"/>
              <a:ext cx="440266" cy="143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5622D58-E945-40BF-97BC-B79916AB2F21}"/>
                </a:ext>
              </a:extLst>
            </p:cNvPr>
            <p:cNvSpPr/>
            <p:nvPr/>
          </p:nvSpPr>
          <p:spPr>
            <a:xfrm>
              <a:off x="643467" y="4394200"/>
              <a:ext cx="440266" cy="143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5AB48D7-B807-40FB-AF96-9115E71A088F}"/>
                </a:ext>
              </a:extLst>
            </p:cNvPr>
            <p:cNvSpPr/>
            <p:nvPr/>
          </p:nvSpPr>
          <p:spPr>
            <a:xfrm>
              <a:off x="643467" y="4706999"/>
              <a:ext cx="440266" cy="143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33013EA-FE48-4F77-9097-684FB8CBCE6B}"/>
                </a:ext>
              </a:extLst>
            </p:cNvPr>
            <p:cNvSpPr/>
            <p:nvPr/>
          </p:nvSpPr>
          <p:spPr>
            <a:xfrm>
              <a:off x="643467" y="5753905"/>
              <a:ext cx="440266" cy="143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B301029-0B13-47DD-B465-2891A00CF329}"/>
                </a:ext>
              </a:extLst>
            </p:cNvPr>
            <p:cNvSpPr/>
            <p:nvPr/>
          </p:nvSpPr>
          <p:spPr>
            <a:xfrm>
              <a:off x="643467" y="6102067"/>
              <a:ext cx="440266" cy="143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81A5E65-CF29-4DAC-8BFB-4947E8BD2FC7}"/>
                </a:ext>
              </a:extLst>
            </p:cNvPr>
            <p:cNvSpPr/>
            <p:nvPr/>
          </p:nvSpPr>
          <p:spPr>
            <a:xfrm>
              <a:off x="2568102" y="4038600"/>
              <a:ext cx="440266" cy="143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176506E-7478-430D-9224-3D7EB70176D3}"/>
                </a:ext>
              </a:extLst>
            </p:cNvPr>
            <p:cNvSpPr/>
            <p:nvPr/>
          </p:nvSpPr>
          <p:spPr>
            <a:xfrm>
              <a:off x="2568102" y="5418096"/>
              <a:ext cx="440266" cy="143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Google Shape;81;p9">
            <a:extLst>
              <a:ext uri="{FF2B5EF4-FFF2-40B4-BE49-F238E27FC236}">
                <a16:creationId xmlns:a16="http://schemas.microsoft.com/office/drawing/2014/main" id="{828C99EC-82A0-4386-AB32-1B666A731456}"/>
              </a:ext>
            </a:extLst>
          </p:cNvPr>
          <p:cNvSpPr txBox="1"/>
          <p:nvPr/>
        </p:nvSpPr>
        <p:spPr>
          <a:xfrm>
            <a:off x="6196520" y="1290824"/>
            <a:ext cx="5728474" cy="2585283"/>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CEOS is one of the most important partner for the JAXA EO Program.</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JAXA members are currently participating in 8 CEOS entities.</a:t>
            </a:r>
          </a:p>
          <a:p>
            <a:pPr marL="214313" marR="0" lvl="0" indent="-214313" algn="l" rtl="0">
              <a:lnSpc>
                <a:spcPct val="150000"/>
              </a:lnSpc>
              <a:spcBef>
                <a:spcPts val="0"/>
              </a:spcBef>
              <a:spcAft>
                <a:spcPts val="0"/>
              </a:spcAft>
              <a:buClr>
                <a:schemeClr val="dk1"/>
              </a:buClr>
              <a:buSzPts val="1600"/>
              <a:buFont typeface="Noto Sans Symbols"/>
              <a:buChar char="❖"/>
            </a:pPr>
            <a:r>
              <a:rPr lang="en-US" sz="1800" dirty="0">
                <a:solidFill>
                  <a:schemeClr val="dk1"/>
                </a:solidFill>
              </a:rPr>
              <a:t>The activities in WGISS and WGCV are inevitable to realize “interoperability” of  satellite data.</a:t>
            </a:r>
          </a:p>
        </p:txBody>
      </p:sp>
      <p:sp>
        <p:nvSpPr>
          <p:cNvPr id="2" name="テキスト ボックス 1">
            <a:extLst>
              <a:ext uri="{FF2B5EF4-FFF2-40B4-BE49-F238E27FC236}">
                <a16:creationId xmlns:a16="http://schemas.microsoft.com/office/drawing/2014/main" id="{C5AF2F21-B050-4E4E-BB88-9FCC96C0885B}"/>
              </a:ext>
            </a:extLst>
          </p:cNvPr>
          <p:cNvSpPr txBox="1"/>
          <p:nvPr/>
        </p:nvSpPr>
        <p:spPr>
          <a:xfrm>
            <a:off x="6196520" y="6147044"/>
            <a:ext cx="1654139" cy="276999"/>
          </a:xfrm>
          <a:prstGeom prst="rect">
            <a:avLst/>
          </a:prstGeom>
          <a:noFill/>
          <a:ln w="38100">
            <a:solidFill>
              <a:srgbClr val="FF0000"/>
            </a:solidFill>
          </a:ln>
        </p:spPr>
        <p:txBody>
          <a:bodyPr wrap="square" rtlCol="0">
            <a:spAutoFit/>
          </a:bodyPr>
          <a:lstStyle/>
          <a:p>
            <a:pPr algn="ctr"/>
            <a:r>
              <a:rPr kumimoji="1" lang="en-US" altLang="ja-JP" sz="1200" dirty="0"/>
              <a:t>JAXA Participation</a:t>
            </a:r>
            <a:endParaRPr kumimoji="1" lang="ja-JP"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9</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GB" dirty="0"/>
              <a:t>WGISS activities</a:t>
            </a:r>
            <a:endParaRPr dirty="0"/>
          </a:p>
        </p:txBody>
      </p:sp>
      <p:pic>
        <p:nvPicPr>
          <p:cNvPr id="11" name="図 10">
            <a:extLst>
              <a:ext uri="{FF2B5EF4-FFF2-40B4-BE49-F238E27FC236}">
                <a16:creationId xmlns:a16="http://schemas.microsoft.com/office/drawing/2014/main" id="{C2EC0856-60AF-455F-BF53-94E5D5499996}"/>
              </a:ext>
            </a:extLst>
          </p:cNvPr>
          <p:cNvPicPr>
            <a:picLocks noChangeAspect="1"/>
          </p:cNvPicPr>
          <p:nvPr/>
        </p:nvPicPr>
        <p:blipFill>
          <a:blip r:embed="rId3"/>
          <a:stretch>
            <a:fillRect/>
          </a:stretch>
        </p:blipFill>
        <p:spPr>
          <a:xfrm>
            <a:off x="1015361" y="1380249"/>
            <a:ext cx="9556451" cy="4508922"/>
          </a:xfrm>
          <a:prstGeom prst="rect">
            <a:avLst/>
          </a:prstGeom>
        </p:spPr>
      </p:pic>
    </p:spTree>
    <p:extLst>
      <p:ext uri="{BB962C8B-B14F-4D97-AF65-F5344CB8AC3E}">
        <p14:creationId xmlns:p14="http://schemas.microsoft.com/office/powerpoint/2010/main" val="213847033"/>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6306</TotalTime>
  <Words>410</Words>
  <Application>Microsoft Office PowerPoint</Application>
  <PresentationFormat>ワイド画面</PresentationFormat>
  <Paragraphs>68</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11</vt:i4>
      </vt:variant>
    </vt:vector>
  </HeadingPairs>
  <TitlesOfParts>
    <vt:vector size="17" baseType="lpstr">
      <vt:lpstr>Noto Sans Symbols</vt:lpstr>
      <vt:lpstr>Arial</vt:lpstr>
      <vt:lpstr>Arial</vt:lpstr>
      <vt:lpstr>Courier New</vt:lpstr>
      <vt:lpstr>ceos</vt:lpstr>
      <vt:lpstr>ceos</vt:lpstr>
      <vt:lpstr>Welcome and JAXA EO Program</vt:lpstr>
      <vt:lpstr>PowerPoint プレゼンテーション</vt:lpstr>
      <vt:lpstr>PowerPoint プレゼンテーション</vt:lpstr>
      <vt:lpstr>PowerPoint プレゼンテーション</vt:lpstr>
      <vt:lpstr>PowerPoint プレゼンテーション</vt:lpstr>
      <vt:lpstr>JAXA EO Satellites and Sensors</vt:lpstr>
      <vt:lpstr>PowerPoint プレゼンテーション</vt:lpstr>
      <vt:lpstr>JAXA CEOS engagements</vt:lpstr>
      <vt:lpstr>WGISS activities</vt:lpstr>
      <vt:lpstr>Benefits from WGISS activities</vt:lpstr>
      <vt:lpstr>Highlights of WGISS-54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夏井坂　誠</cp:lastModifiedBy>
  <cp:revision>14</cp:revision>
  <dcterms:modified xsi:type="dcterms:W3CDTF">2022-09-27T10:53:56Z</dcterms:modified>
</cp:coreProperties>
</file>