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9"/>
  </p:notesMasterIdLst>
  <p:sldIdLst>
    <p:sldId id="256" r:id="rId5"/>
    <p:sldId id="259" r:id="rId6"/>
    <p:sldId id="278" r:id="rId7"/>
    <p:sldId id="277" r:id="rId8"/>
    <p:sldId id="265" r:id="rId9"/>
    <p:sldId id="288" r:id="rId10"/>
    <p:sldId id="290" r:id="rId11"/>
    <p:sldId id="291" r:id="rId12"/>
    <p:sldId id="276" r:id="rId13"/>
    <p:sldId id="285" r:id="rId14"/>
    <p:sldId id="293" r:id="rId15"/>
    <p:sldId id="292" r:id="rId16"/>
    <p:sldId id="294" r:id="rId17"/>
    <p:sldId id="281" r:id="rId1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8678" autoAdjust="0"/>
    <p:restoredTop sz="90680" autoAdjust="0"/>
  </p:normalViewPr>
  <p:slideViewPr>
    <p:cSldViewPr snapToGrid="0" snapToObjects="1" showGuides="1">
      <p:cViewPr>
        <p:scale>
          <a:sx n="80" d="100"/>
          <a:sy n="80" d="100"/>
        </p:scale>
        <p:origin x="-86" y="341"/>
      </p:cViewPr>
      <p:guideLst>
        <p:guide orient="horz" pos="162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107140-0603-4119-BF1B-8C0ECD1B0912}" type="doc">
      <dgm:prSet loTypeId="urn:microsoft.com/office/officeart/2005/8/layout/chevron1" loCatId="process" qsTypeId="urn:microsoft.com/office/officeart/2005/8/quickstyle/simple1" qsCatId="simple" csTypeId="urn:microsoft.com/office/officeart/2005/8/colors/colorful1" csCatId="colorful" phldr="1"/>
      <dgm:spPr/>
    </dgm:pt>
    <dgm:pt modelId="{35EAA647-1EDC-4090-A336-AB7AE79B3772}">
      <dgm:prSet phldrT="[テキスト]"/>
      <dgm:spPr/>
      <dgm:t>
        <a:bodyPr/>
        <a:lstStyle/>
        <a:p>
          <a:r>
            <a:rPr kumimoji="1" lang="en-US" altLang="ja-JP" dirty="0"/>
            <a:t>Survey</a:t>
          </a:r>
          <a:endParaRPr kumimoji="1" lang="ja-JP" altLang="en-US" dirty="0"/>
        </a:p>
      </dgm:t>
    </dgm:pt>
    <dgm:pt modelId="{3FB91A3C-3726-483C-B96D-04FBF2184D7A}" type="parTrans" cxnId="{FC1A7F14-B968-4F3E-AC2C-E77499B823C6}">
      <dgm:prSet/>
      <dgm:spPr/>
      <dgm:t>
        <a:bodyPr/>
        <a:lstStyle/>
        <a:p>
          <a:endParaRPr kumimoji="1" lang="ja-JP" altLang="en-US"/>
        </a:p>
      </dgm:t>
    </dgm:pt>
    <dgm:pt modelId="{44162A21-D2CA-408A-B985-0DA96E6B8CEF}" type="sibTrans" cxnId="{FC1A7F14-B968-4F3E-AC2C-E77499B823C6}">
      <dgm:prSet/>
      <dgm:spPr/>
      <dgm:t>
        <a:bodyPr/>
        <a:lstStyle/>
        <a:p>
          <a:endParaRPr kumimoji="1" lang="ja-JP" altLang="en-US"/>
        </a:p>
      </dgm:t>
    </dgm:pt>
    <dgm:pt modelId="{650F5256-8DF2-4EB6-9196-82E92B7DDC3C}">
      <dgm:prSet phldrT="[テキスト]"/>
      <dgm:spPr/>
      <dgm:t>
        <a:bodyPr/>
        <a:lstStyle/>
        <a:p>
          <a:r>
            <a:rPr kumimoji="1" lang="en-US" altLang="ja-JP" dirty="0"/>
            <a:t>Demonstration</a:t>
          </a:r>
          <a:endParaRPr kumimoji="1" lang="ja-JP" altLang="en-US" dirty="0"/>
        </a:p>
      </dgm:t>
    </dgm:pt>
    <dgm:pt modelId="{8249FEDB-0BE5-4DA0-AE1E-A20E0221B9DC}" type="parTrans" cxnId="{0B3EC20D-5189-417E-972A-F67D81E757F5}">
      <dgm:prSet/>
      <dgm:spPr/>
      <dgm:t>
        <a:bodyPr/>
        <a:lstStyle/>
        <a:p>
          <a:endParaRPr kumimoji="1" lang="ja-JP" altLang="en-US"/>
        </a:p>
      </dgm:t>
    </dgm:pt>
    <dgm:pt modelId="{AAD604E3-7223-45EF-89C6-31DA84685CFC}" type="sibTrans" cxnId="{0B3EC20D-5189-417E-972A-F67D81E757F5}">
      <dgm:prSet/>
      <dgm:spPr/>
      <dgm:t>
        <a:bodyPr/>
        <a:lstStyle/>
        <a:p>
          <a:endParaRPr kumimoji="1" lang="ja-JP" altLang="en-US"/>
        </a:p>
      </dgm:t>
    </dgm:pt>
    <dgm:pt modelId="{82989F93-E3F3-45D3-8B2D-982CE13C3A7B}">
      <dgm:prSet phldrT="[テキスト]"/>
      <dgm:spPr/>
      <dgm:t>
        <a:bodyPr/>
        <a:lstStyle/>
        <a:p>
          <a:r>
            <a:rPr kumimoji="1" lang="en-US" altLang="ja-JP" dirty="0"/>
            <a:t>Guidelines</a:t>
          </a:r>
          <a:endParaRPr kumimoji="1" lang="ja-JP" altLang="en-US" dirty="0"/>
        </a:p>
      </dgm:t>
    </dgm:pt>
    <dgm:pt modelId="{9C22D97F-B4DE-4697-8CA7-924D26EE0F93}" type="parTrans" cxnId="{F6E96337-9B5A-48D6-8582-2FB44D230D98}">
      <dgm:prSet/>
      <dgm:spPr/>
      <dgm:t>
        <a:bodyPr/>
        <a:lstStyle/>
        <a:p>
          <a:endParaRPr kumimoji="1" lang="ja-JP" altLang="en-US"/>
        </a:p>
      </dgm:t>
    </dgm:pt>
    <dgm:pt modelId="{BBF12163-6CCE-4E51-94C8-D7B14710A74D}" type="sibTrans" cxnId="{F6E96337-9B5A-48D6-8582-2FB44D230D98}">
      <dgm:prSet/>
      <dgm:spPr/>
      <dgm:t>
        <a:bodyPr/>
        <a:lstStyle/>
        <a:p>
          <a:endParaRPr kumimoji="1" lang="ja-JP" altLang="en-US"/>
        </a:p>
      </dgm:t>
    </dgm:pt>
    <dgm:pt modelId="{805C5F25-A28C-49D0-84F2-031FFC7F8EF6}">
      <dgm:prSet phldrT="[テキスト]"/>
      <dgm:spPr/>
      <dgm:t>
        <a:bodyPr/>
        <a:lstStyle/>
        <a:p>
          <a:r>
            <a:rPr kumimoji="1" lang="en-US" altLang="ja-JP" dirty="0"/>
            <a:t>Outreach</a:t>
          </a:r>
          <a:endParaRPr kumimoji="1" lang="ja-JP" altLang="en-US" dirty="0"/>
        </a:p>
      </dgm:t>
    </dgm:pt>
    <dgm:pt modelId="{9DBF937F-C361-453A-8F16-31CB0C22AB4E}" type="parTrans" cxnId="{25A62EBC-26BF-40FE-A331-3811FAF08AD3}">
      <dgm:prSet/>
      <dgm:spPr/>
      <dgm:t>
        <a:bodyPr/>
        <a:lstStyle/>
        <a:p>
          <a:endParaRPr kumimoji="1" lang="ja-JP" altLang="en-US"/>
        </a:p>
      </dgm:t>
    </dgm:pt>
    <dgm:pt modelId="{D9A7CC83-8D84-4A9C-AE2B-BA2A13823A6B}" type="sibTrans" cxnId="{25A62EBC-26BF-40FE-A331-3811FAF08AD3}">
      <dgm:prSet/>
      <dgm:spPr/>
      <dgm:t>
        <a:bodyPr/>
        <a:lstStyle/>
        <a:p>
          <a:endParaRPr kumimoji="1" lang="ja-JP" altLang="en-US"/>
        </a:p>
      </dgm:t>
    </dgm:pt>
    <dgm:pt modelId="{58833A2E-1090-46AE-B489-6A49BF2737B4}" type="pres">
      <dgm:prSet presAssocID="{E5107140-0603-4119-BF1B-8C0ECD1B0912}" presName="Name0" presStyleCnt="0">
        <dgm:presLayoutVars>
          <dgm:dir/>
          <dgm:animLvl val="lvl"/>
          <dgm:resizeHandles val="exact"/>
        </dgm:presLayoutVars>
      </dgm:prSet>
      <dgm:spPr/>
    </dgm:pt>
    <dgm:pt modelId="{6B2CC657-FE27-4C26-8DDD-6EC127AB3198}" type="pres">
      <dgm:prSet presAssocID="{35EAA647-1EDC-4090-A336-AB7AE79B3772}" presName="parTxOnly" presStyleLbl="node1" presStyleIdx="0" presStyleCnt="4">
        <dgm:presLayoutVars>
          <dgm:chMax val="0"/>
          <dgm:chPref val="0"/>
          <dgm:bulletEnabled val="1"/>
        </dgm:presLayoutVars>
      </dgm:prSet>
      <dgm:spPr/>
    </dgm:pt>
    <dgm:pt modelId="{3EF57B93-42E1-4A56-88B6-BA2DD02AAFD5}" type="pres">
      <dgm:prSet presAssocID="{44162A21-D2CA-408A-B985-0DA96E6B8CEF}" presName="parTxOnlySpace" presStyleCnt="0"/>
      <dgm:spPr/>
    </dgm:pt>
    <dgm:pt modelId="{C5482B2F-D8BA-40B1-8E07-4877C9833111}" type="pres">
      <dgm:prSet presAssocID="{650F5256-8DF2-4EB6-9196-82E92B7DDC3C}" presName="parTxOnly" presStyleLbl="node1" presStyleIdx="1" presStyleCnt="4">
        <dgm:presLayoutVars>
          <dgm:chMax val="0"/>
          <dgm:chPref val="0"/>
          <dgm:bulletEnabled val="1"/>
        </dgm:presLayoutVars>
      </dgm:prSet>
      <dgm:spPr/>
    </dgm:pt>
    <dgm:pt modelId="{92B31EF1-AB01-449E-8AEC-5B65D66EEF3D}" type="pres">
      <dgm:prSet presAssocID="{AAD604E3-7223-45EF-89C6-31DA84685CFC}" presName="parTxOnlySpace" presStyleCnt="0"/>
      <dgm:spPr/>
    </dgm:pt>
    <dgm:pt modelId="{6FA540F1-6DD9-4B74-B62F-8E3334AA0705}" type="pres">
      <dgm:prSet presAssocID="{82989F93-E3F3-45D3-8B2D-982CE13C3A7B}" presName="parTxOnly" presStyleLbl="node1" presStyleIdx="2" presStyleCnt="4">
        <dgm:presLayoutVars>
          <dgm:chMax val="0"/>
          <dgm:chPref val="0"/>
          <dgm:bulletEnabled val="1"/>
        </dgm:presLayoutVars>
      </dgm:prSet>
      <dgm:spPr/>
    </dgm:pt>
    <dgm:pt modelId="{EAF53C3D-693C-4D5B-B025-09AA6A7911E9}" type="pres">
      <dgm:prSet presAssocID="{BBF12163-6CCE-4E51-94C8-D7B14710A74D}" presName="parTxOnlySpace" presStyleCnt="0"/>
      <dgm:spPr/>
    </dgm:pt>
    <dgm:pt modelId="{E26C8E7E-746D-4C7C-8931-717FAC7A1DAD}" type="pres">
      <dgm:prSet presAssocID="{805C5F25-A28C-49D0-84F2-031FFC7F8EF6}" presName="parTxOnly" presStyleLbl="node1" presStyleIdx="3" presStyleCnt="4">
        <dgm:presLayoutVars>
          <dgm:chMax val="0"/>
          <dgm:chPref val="0"/>
          <dgm:bulletEnabled val="1"/>
        </dgm:presLayoutVars>
      </dgm:prSet>
      <dgm:spPr/>
    </dgm:pt>
  </dgm:ptLst>
  <dgm:cxnLst>
    <dgm:cxn modelId="{0B3EC20D-5189-417E-972A-F67D81E757F5}" srcId="{E5107140-0603-4119-BF1B-8C0ECD1B0912}" destId="{650F5256-8DF2-4EB6-9196-82E92B7DDC3C}" srcOrd="1" destOrd="0" parTransId="{8249FEDB-0BE5-4DA0-AE1E-A20E0221B9DC}" sibTransId="{AAD604E3-7223-45EF-89C6-31DA84685CFC}"/>
    <dgm:cxn modelId="{FC1A7F14-B968-4F3E-AC2C-E77499B823C6}" srcId="{E5107140-0603-4119-BF1B-8C0ECD1B0912}" destId="{35EAA647-1EDC-4090-A336-AB7AE79B3772}" srcOrd="0" destOrd="0" parTransId="{3FB91A3C-3726-483C-B96D-04FBF2184D7A}" sibTransId="{44162A21-D2CA-408A-B985-0DA96E6B8CEF}"/>
    <dgm:cxn modelId="{F6E96337-9B5A-48D6-8582-2FB44D230D98}" srcId="{E5107140-0603-4119-BF1B-8C0ECD1B0912}" destId="{82989F93-E3F3-45D3-8B2D-982CE13C3A7B}" srcOrd="2" destOrd="0" parTransId="{9C22D97F-B4DE-4697-8CA7-924D26EE0F93}" sibTransId="{BBF12163-6CCE-4E51-94C8-D7B14710A74D}"/>
    <dgm:cxn modelId="{2AC0CF6A-121F-4058-874D-DC3F0652BF37}" type="presOf" srcId="{E5107140-0603-4119-BF1B-8C0ECD1B0912}" destId="{58833A2E-1090-46AE-B489-6A49BF2737B4}" srcOrd="0" destOrd="0" presId="urn:microsoft.com/office/officeart/2005/8/layout/chevron1"/>
    <dgm:cxn modelId="{BEA7DE4F-D209-4F43-8F46-63A5DD32C589}" type="presOf" srcId="{650F5256-8DF2-4EB6-9196-82E92B7DDC3C}" destId="{C5482B2F-D8BA-40B1-8E07-4877C9833111}" srcOrd="0" destOrd="0" presId="urn:microsoft.com/office/officeart/2005/8/layout/chevron1"/>
    <dgm:cxn modelId="{25A62EBC-26BF-40FE-A331-3811FAF08AD3}" srcId="{E5107140-0603-4119-BF1B-8C0ECD1B0912}" destId="{805C5F25-A28C-49D0-84F2-031FFC7F8EF6}" srcOrd="3" destOrd="0" parTransId="{9DBF937F-C361-453A-8F16-31CB0C22AB4E}" sibTransId="{D9A7CC83-8D84-4A9C-AE2B-BA2A13823A6B}"/>
    <dgm:cxn modelId="{5E32BFC2-ED7A-4EBC-9B80-12DE9FEB17E7}" type="presOf" srcId="{82989F93-E3F3-45D3-8B2D-982CE13C3A7B}" destId="{6FA540F1-6DD9-4B74-B62F-8E3334AA0705}" srcOrd="0" destOrd="0" presId="urn:microsoft.com/office/officeart/2005/8/layout/chevron1"/>
    <dgm:cxn modelId="{B9D70BC7-8122-4C8B-802F-B3BCDC3EC51D}" type="presOf" srcId="{35EAA647-1EDC-4090-A336-AB7AE79B3772}" destId="{6B2CC657-FE27-4C26-8DDD-6EC127AB3198}" srcOrd="0" destOrd="0" presId="urn:microsoft.com/office/officeart/2005/8/layout/chevron1"/>
    <dgm:cxn modelId="{AD4039CF-A9FB-4C74-BE53-658CDDC5B465}" type="presOf" srcId="{805C5F25-A28C-49D0-84F2-031FFC7F8EF6}" destId="{E26C8E7E-746D-4C7C-8931-717FAC7A1DAD}" srcOrd="0" destOrd="0" presId="urn:microsoft.com/office/officeart/2005/8/layout/chevron1"/>
    <dgm:cxn modelId="{A69B865E-E545-4680-9AD2-89780CB53611}" type="presParOf" srcId="{58833A2E-1090-46AE-B489-6A49BF2737B4}" destId="{6B2CC657-FE27-4C26-8DDD-6EC127AB3198}" srcOrd="0" destOrd="0" presId="urn:microsoft.com/office/officeart/2005/8/layout/chevron1"/>
    <dgm:cxn modelId="{B0FC427A-3098-4574-AE41-46175674A490}" type="presParOf" srcId="{58833A2E-1090-46AE-B489-6A49BF2737B4}" destId="{3EF57B93-42E1-4A56-88B6-BA2DD02AAFD5}" srcOrd="1" destOrd="0" presId="urn:microsoft.com/office/officeart/2005/8/layout/chevron1"/>
    <dgm:cxn modelId="{4652AB48-F94A-4B46-8E52-73D68492A6BC}" type="presParOf" srcId="{58833A2E-1090-46AE-B489-6A49BF2737B4}" destId="{C5482B2F-D8BA-40B1-8E07-4877C9833111}" srcOrd="2" destOrd="0" presId="urn:microsoft.com/office/officeart/2005/8/layout/chevron1"/>
    <dgm:cxn modelId="{543EE46F-E01D-4476-BE09-DF0B16861F61}" type="presParOf" srcId="{58833A2E-1090-46AE-B489-6A49BF2737B4}" destId="{92B31EF1-AB01-449E-8AEC-5B65D66EEF3D}" srcOrd="3" destOrd="0" presId="urn:microsoft.com/office/officeart/2005/8/layout/chevron1"/>
    <dgm:cxn modelId="{ACFCA05B-925B-4C32-8F21-8916977BC9A6}" type="presParOf" srcId="{58833A2E-1090-46AE-B489-6A49BF2737B4}" destId="{6FA540F1-6DD9-4B74-B62F-8E3334AA0705}" srcOrd="4" destOrd="0" presId="urn:microsoft.com/office/officeart/2005/8/layout/chevron1"/>
    <dgm:cxn modelId="{CACDEDC1-516C-4799-A10B-9F8CBE0E9359}" type="presParOf" srcId="{58833A2E-1090-46AE-B489-6A49BF2737B4}" destId="{EAF53C3D-693C-4D5B-B025-09AA6A7911E9}" srcOrd="5" destOrd="0" presId="urn:microsoft.com/office/officeart/2005/8/layout/chevron1"/>
    <dgm:cxn modelId="{34CE4893-2773-4D8E-9FB6-9FFFEB2D8F5D}" type="presParOf" srcId="{58833A2E-1090-46AE-B489-6A49BF2737B4}" destId="{E26C8E7E-746D-4C7C-8931-717FAC7A1DAD}"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2CC657-FE27-4C26-8DDD-6EC127AB3198}">
      <dsp:nvSpPr>
        <dsp:cNvPr id="0" name=""/>
        <dsp:cNvSpPr/>
      </dsp:nvSpPr>
      <dsp:spPr>
        <a:xfrm>
          <a:off x="3893" y="194437"/>
          <a:ext cx="2266314" cy="906525"/>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kumimoji="1" lang="en-US" altLang="ja-JP" sz="1600" kern="1200" dirty="0"/>
            <a:t>Survey</a:t>
          </a:r>
          <a:endParaRPr kumimoji="1" lang="ja-JP" altLang="en-US" sz="1600" kern="1200" dirty="0"/>
        </a:p>
      </dsp:txBody>
      <dsp:txXfrm>
        <a:off x="457156" y="194437"/>
        <a:ext cx="1359789" cy="906525"/>
      </dsp:txXfrm>
    </dsp:sp>
    <dsp:sp modelId="{C5482B2F-D8BA-40B1-8E07-4877C9833111}">
      <dsp:nvSpPr>
        <dsp:cNvPr id="0" name=""/>
        <dsp:cNvSpPr/>
      </dsp:nvSpPr>
      <dsp:spPr>
        <a:xfrm>
          <a:off x="2043576" y="194437"/>
          <a:ext cx="2266314" cy="906525"/>
        </a:xfrm>
        <a:prstGeom prst="chevron">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kumimoji="1" lang="en-US" altLang="ja-JP" sz="1600" kern="1200" dirty="0"/>
            <a:t>Demonstration</a:t>
          </a:r>
          <a:endParaRPr kumimoji="1" lang="ja-JP" altLang="en-US" sz="1600" kern="1200" dirty="0"/>
        </a:p>
      </dsp:txBody>
      <dsp:txXfrm>
        <a:off x="2496839" y="194437"/>
        <a:ext cx="1359789" cy="906525"/>
      </dsp:txXfrm>
    </dsp:sp>
    <dsp:sp modelId="{6FA540F1-6DD9-4B74-B62F-8E3334AA0705}">
      <dsp:nvSpPr>
        <dsp:cNvPr id="0" name=""/>
        <dsp:cNvSpPr/>
      </dsp:nvSpPr>
      <dsp:spPr>
        <a:xfrm>
          <a:off x="4083259" y="194437"/>
          <a:ext cx="2266314" cy="906525"/>
        </a:xfrm>
        <a:prstGeom prst="chevron">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kumimoji="1" lang="en-US" altLang="ja-JP" sz="1600" kern="1200" dirty="0"/>
            <a:t>Guidelines</a:t>
          </a:r>
          <a:endParaRPr kumimoji="1" lang="ja-JP" altLang="en-US" sz="1600" kern="1200" dirty="0"/>
        </a:p>
      </dsp:txBody>
      <dsp:txXfrm>
        <a:off x="4536522" y="194437"/>
        <a:ext cx="1359789" cy="906525"/>
      </dsp:txXfrm>
    </dsp:sp>
    <dsp:sp modelId="{E26C8E7E-746D-4C7C-8931-717FAC7A1DAD}">
      <dsp:nvSpPr>
        <dsp:cNvPr id="0" name=""/>
        <dsp:cNvSpPr/>
      </dsp:nvSpPr>
      <dsp:spPr>
        <a:xfrm>
          <a:off x="6122942" y="194437"/>
          <a:ext cx="2266314" cy="906525"/>
        </a:xfrm>
        <a:prstGeom prst="chevron">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kumimoji="1" lang="en-US" altLang="ja-JP" sz="1600" kern="1200" dirty="0"/>
            <a:t>Outreach</a:t>
          </a:r>
          <a:endParaRPr kumimoji="1" lang="ja-JP" altLang="en-US" sz="1600" kern="1200" dirty="0"/>
        </a:p>
      </dsp:txBody>
      <dsp:txXfrm>
        <a:off x="6576205" y="194437"/>
        <a:ext cx="1359789" cy="906525"/>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07256F-CE19-B045-966B-849EA7F16953}" type="datetimeFigureOut">
              <a:rPr lang="en-US" smtClean="0"/>
              <a:t>4/2/2022</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211BCD-6F5B-C84D-8005-0C8CF2D2BA52}" type="slidenum">
              <a:rPr lang="en-GB" smtClean="0"/>
              <a:t>‹#›</a:t>
            </a:fld>
            <a:endParaRPr lang="en-GB"/>
          </a:p>
        </p:txBody>
      </p:sp>
    </p:spTree>
    <p:extLst>
      <p:ext uri="{BB962C8B-B14F-4D97-AF65-F5344CB8AC3E}">
        <p14:creationId xmlns:p14="http://schemas.microsoft.com/office/powerpoint/2010/main" val="133454155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D211BCD-6F5B-C84D-8005-0C8CF2D2BA52}" type="slidenum">
              <a:rPr lang="en-GB" smtClean="0"/>
              <a:t>1</a:t>
            </a:fld>
            <a:endParaRPr lang="en-GB"/>
          </a:p>
        </p:txBody>
      </p:sp>
    </p:spTree>
    <p:extLst>
      <p:ext uri="{BB962C8B-B14F-4D97-AF65-F5344CB8AC3E}">
        <p14:creationId xmlns:p14="http://schemas.microsoft.com/office/powerpoint/2010/main" val="3210442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noProof="0" dirty="0"/>
          </a:p>
        </p:txBody>
      </p:sp>
      <p:sp>
        <p:nvSpPr>
          <p:cNvPr id="4" name="Slide Number Placeholder 3"/>
          <p:cNvSpPr>
            <a:spLocks noGrp="1"/>
          </p:cNvSpPr>
          <p:nvPr>
            <p:ph type="sldNum" sz="quarter" idx="10"/>
          </p:nvPr>
        </p:nvSpPr>
        <p:spPr/>
        <p:txBody>
          <a:bodyPr/>
          <a:lstStyle/>
          <a:p>
            <a:pPr>
              <a:defRPr/>
            </a:pPr>
            <a:fld id="{D8DF57D7-2670-4E78-96DD-D9B22805124F}" type="slidenum">
              <a:rPr lang="en-US" smtClean="0"/>
              <a:pPr>
                <a:defRPr/>
              </a:pPr>
              <a:t>12</a:t>
            </a:fld>
            <a:endParaRPr lang="en-US" dirty="0"/>
          </a:p>
        </p:txBody>
      </p:sp>
    </p:spTree>
    <p:extLst>
      <p:ext uri="{BB962C8B-B14F-4D97-AF65-F5344CB8AC3E}">
        <p14:creationId xmlns:p14="http://schemas.microsoft.com/office/powerpoint/2010/main" val="7044245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noProof="0" dirty="0"/>
          </a:p>
        </p:txBody>
      </p:sp>
      <p:sp>
        <p:nvSpPr>
          <p:cNvPr id="4" name="Slide Number Placeholder 3"/>
          <p:cNvSpPr>
            <a:spLocks noGrp="1"/>
          </p:cNvSpPr>
          <p:nvPr>
            <p:ph type="sldNum" sz="quarter" idx="10"/>
          </p:nvPr>
        </p:nvSpPr>
        <p:spPr/>
        <p:txBody>
          <a:bodyPr/>
          <a:lstStyle/>
          <a:p>
            <a:pPr>
              <a:defRPr/>
            </a:pPr>
            <a:fld id="{D8DF57D7-2670-4E78-96DD-D9B22805124F}" type="slidenum">
              <a:rPr lang="en-US" smtClean="0"/>
              <a:pPr>
                <a:defRPr/>
              </a:pPr>
              <a:t>13</a:t>
            </a:fld>
            <a:endParaRPr lang="en-US" dirty="0"/>
          </a:p>
        </p:txBody>
      </p:sp>
    </p:spTree>
    <p:extLst>
      <p:ext uri="{BB962C8B-B14F-4D97-AF65-F5344CB8AC3E}">
        <p14:creationId xmlns:p14="http://schemas.microsoft.com/office/powerpoint/2010/main" val="30273144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noProof="0" dirty="0"/>
          </a:p>
        </p:txBody>
      </p:sp>
      <p:sp>
        <p:nvSpPr>
          <p:cNvPr id="4" name="Slide Number Placeholder 3"/>
          <p:cNvSpPr>
            <a:spLocks noGrp="1"/>
          </p:cNvSpPr>
          <p:nvPr>
            <p:ph type="sldNum" sz="quarter" idx="10"/>
          </p:nvPr>
        </p:nvSpPr>
        <p:spPr/>
        <p:txBody>
          <a:bodyPr/>
          <a:lstStyle/>
          <a:p>
            <a:pPr>
              <a:defRPr/>
            </a:pPr>
            <a:fld id="{D8DF57D7-2670-4E78-96DD-D9B22805124F}" type="slidenum">
              <a:rPr lang="en-US" smtClean="0"/>
              <a:pPr>
                <a:defRPr/>
              </a:pPr>
              <a:t>14</a:t>
            </a:fld>
            <a:endParaRPr lang="en-US" dirty="0"/>
          </a:p>
        </p:txBody>
      </p:sp>
    </p:spTree>
    <p:extLst>
      <p:ext uri="{BB962C8B-B14F-4D97-AF65-F5344CB8AC3E}">
        <p14:creationId xmlns:p14="http://schemas.microsoft.com/office/powerpoint/2010/main" val="3353043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noProof="0" dirty="0"/>
          </a:p>
        </p:txBody>
      </p:sp>
      <p:sp>
        <p:nvSpPr>
          <p:cNvPr id="4" name="Slide Number Placeholder 3"/>
          <p:cNvSpPr>
            <a:spLocks noGrp="1"/>
          </p:cNvSpPr>
          <p:nvPr>
            <p:ph type="sldNum" sz="quarter" idx="10"/>
          </p:nvPr>
        </p:nvSpPr>
        <p:spPr/>
        <p:txBody>
          <a:bodyPr/>
          <a:lstStyle/>
          <a:p>
            <a:pPr>
              <a:defRPr/>
            </a:pPr>
            <a:fld id="{D8DF57D7-2670-4E78-96DD-D9B22805124F}" type="slidenum">
              <a:rPr lang="en-US" smtClean="0"/>
              <a:pPr>
                <a:defRPr/>
              </a:pPr>
              <a:t>2</a:t>
            </a:fld>
            <a:endParaRPr lang="en-US" dirty="0"/>
          </a:p>
        </p:txBody>
      </p:sp>
    </p:spTree>
    <p:extLst>
      <p:ext uri="{BB962C8B-B14F-4D97-AF65-F5344CB8AC3E}">
        <p14:creationId xmlns:p14="http://schemas.microsoft.com/office/powerpoint/2010/main" val="2440216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noProof="0" dirty="0"/>
          </a:p>
        </p:txBody>
      </p:sp>
      <p:sp>
        <p:nvSpPr>
          <p:cNvPr id="4" name="Slide Number Placeholder 3"/>
          <p:cNvSpPr>
            <a:spLocks noGrp="1"/>
          </p:cNvSpPr>
          <p:nvPr>
            <p:ph type="sldNum" sz="quarter" idx="10"/>
          </p:nvPr>
        </p:nvSpPr>
        <p:spPr/>
        <p:txBody>
          <a:bodyPr/>
          <a:lstStyle/>
          <a:p>
            <a:pPr>
              <a:defRPr/>
            </a:pPr>
            <a:fld id="{D8DF57D7-2670-4E78-96DD-D9B22805124F}" type="slidenum">
              <a:rPr lang="en-US" smtClean="0"/>
              <a:pPr>
                <a:defRPr/>
              </a:pPr>
              <a:t>5</a:t>
            </a:fld>
            <a:endParaRPr lang="en-US" dirty="0"/>
          </a:p>
        </p:txBody>
      </p:sp>
    </p:spTree>
    <p:extLst>
      <p:ext uri="{BB962C8B-B14F-4D97-AF65-F5344CB8AC3E}">
        <p14:creationId xmlns:p14="http://schemas.microsoft.com/office/powerpoint/2010/main" val="816843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noProof="0" dirty="0"/>
          </a:p>
        </p:txBody>
      </p:sp>
      <p:sp>
        <p:nvSpPr>
          <p:cNvPr id="4" name="Slide Number Placeholder 3"/>
          <p:cNvSpPr>
            <a:spLocks noGrp="1"/>
          </p:cNvSpPr>
          <p:nvPr>
            <p:ph type="sldNum" sz="quarter" idx="10"/>
          </p:nvPr>
        </p:nvSpPr>
        <p:spPr/>
        <p:txBody>
          <a:bodyPr/>
          <a:lstStyle/>
          <a:p>
            <a:pPr>
              <a:defRPr/>
            </a:pPr>
            <a:fld id="{D8DF57D7-2670-4E78-96DD-D9B22805124F}" type="slidenum">
              <a:rPr lang="en-US" smtClean="0"/>
              <a:pPr>
                <a:defRPr/>
              </a:pPr>
              <a:t>6</a:t>
            </a:fld>
            <a:endParaRPr lang="en-US" dirty="0"/>
          </a:p>
        </p:txBody>
      </p:sp>
    </p:spTree>
    <p:extLst>
      <p:ext uri="{BB962C8B-B14F-4D97-AF65-F5344CB8AC3E}">
        <p14:creationId xmlns:p14="http://schemas.microsoft.com/office/powerpoint/2010/main" val="27156962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noProof="0" dirty="0"/>
          </a:p>
        </p:txBody>
      </p:sp>
      <p:sp>
        <p:nvSpPr>
          <p:cNvPr id="4" name="Slide Number Placeholder 3"/>
          <p:cNvSpPr>
            <a:spLocks noGrp="1"/>
          </p:cNvSpPr>
          <p:nvPr>
            <p:ph type="sldNum" sz="quarter" idx="10"/>
          </p:nvPr>
        </p:nvSpPr>
        <p:spPr/>
        <p:txBody>
          <a:bodyPr/>
          <a:lstStyle/>
          <a:p>
            <a:pPr>
              <a:defRPr/>
            </a:pPr>
            <a:fld id="{D8DF57D7-2670-4E78-96DD-D9B22805124F}" type="slidenum">
              <a:rPr lang="en-US" smtClean="0"/>
              <a:pPr>
                <a:defRPr/>
              </a:pPr>
              <a:t>7</a:t>
            </a:fld>
            <a:endParaRPr lang="en-US" dirty="0"/>
          </a:p>
        </p:txBody>
      </p:sp>
    </p:spTree>
    <p:extLst>
      <p:ext uri="{BB962C8B-B14F-4D97-AF65-F5344CB8AC3E}">
        <p14:creationId xmlns:p14="http://schemas.microsoft.com/office/powerpoint/2010/main" val="17590581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noProof="0" dirty="0"/>
          </a:p>
        </p:txBody>
      </p:sp>
      <p:sp>
        <p:nvSpPr>
          <p:cNvPr id="4" name="Slide Number Placeholder 3"/>
          <p:cNvSpPr>
            <a:spLocks noGrp="1"/>
          </p:cNvSpPr>
          <p:nvPr>
            <p:ph type="sldNum" sz="quarter" idx="10"/>
          </p:nvPr>
        </p:nvSpPr>
        <p:spPr/>
        <p:txBody>
          <a:bodyPr/>
          <a:lstStyle/>
          <a:p>
            <a:pPr>
              <a:defRPr/>
            </a:pPr>
            <a:fld id="{D8DF57D7-2670-4E78-96DD-D9B22805124F}" type="slidenum">
              <a:rPr lang="en-US" smtClean="0"/>
              <a:pPr>
                <a:defRPr/>
              </a:pPr>
              <a:t>8</a:t>
            </a:fld>
            <a:endParaRPr lang="en-US" dirty="0"/>
          </a:p>
        </p:txBody>
      </p:sp>
    </p:spTree>
    <p:extLst>
      <p:ext uri="{BB962C8B-B14F-4D97-AF65-F5344CB8AC3E}">
        <p14:creationId xmlns:p14="http://schemas.microsoft.com/office/powerpoint/2010/main" val="22546110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noProof="0" dirty="0"/>
          </a:p>
        </p:txBody>
      </p:sp>
      <p:sp>
        <p:nvSpPr>
          <p:cNvPr id="4" name="Slide Number Placeholder 3"/>
          <p:cNvSpPr>
            <a:spLocks noGrp="1"/>
          </p:cNvSpPr>
          <p:nvPr>
            <p:ph type="sldNum" sz="quarter" idx="10"/>
          </p:nvPr>
        </p:nvSpPr>
        <p:spPr/>
        <p:txBody>
          <a:bodyPr/>
          <a:lstStyle/>
          <a:p>
            <a:pPr>
              <a:defRPr/>
            </a:pPr>
            <a:fld id="{D8DF57D7-2670-4E78-96DD-D9B22805124F}" type="slidenum">
              <a:rPr lang="en-US" smtClean="0"/>
              <a:pPr>
                <a:defRPr/>
              </a:pPr>
              <a:t>9</a:t>
            </a:fld>
            <a:endParaRPr lang="en-US" dirty="0"/>
          </a:p>
        </p:txBody>
      </p:sp>
    </p:spTree>
    <p:extLst>
      <p:ext uri="{BB962C8B-B14F-4D97-AF65-F5344CB8AC3E}">
        <p14:creationId xmlns:p14="http://schemas.microsoft.com/office/powerpoint/2010/main" val="27156962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noProof="0" dirty="0"/>
          </a:p>
        </p:txBody>
      </p:sp>
      <p:sp>
        <p:nvSpPr>
          <p:cNvPr id="4" name="Slide Number Placeholder 3"/>
          <p:cNvSpPr>
            <a:spLocks noGrp="1"/>
          </p:cNvSpPr>
          <p:nvPr>
            <p:ph type="sldNum" sz="quarter" idx="10"/>
          </p:nvPr>
        </p:nvSpPr>
        <p:spPr/>
        <p:txBody>
          <a:bodyPr/>
          <a:lstStyle/>
          <a:p>
            <a:pPr>
              <a:defRPr/>
            </a:pPr>
            <a:fld id="{D8DF57D7-2670-4E78-96DD-D9B22805124F}" type="slidenum">
              <a:rPr lang="en-US" smtClean="0"/>
              <a:pPr>
                <a:defRPr/>
              </a:pPr>
              <a:t>10</a:t>
            </a:fld>
            <a:endParaRPr lang="en-US" dirty="0"/>
          </a:p>
        </p:txBody>
      </p:sp>
    </p:spTree>
    <p:extLst>
      <p:ext uri="{BB962C8B-B14F-4D97-AF65-F5344CB8AC3E}">
        <p14:creationId xmlns:p14="http://schemas.microsoft.com/office/powerpoint/2010/main" val="36018537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noProof="0" dirty="0"/>
          </a:p>
        </p:txBody>
      </p:sp>
      <p:sp>
        <p:nvSpPr>
          <p:cNvPr id="4" name="Slide Number Placeholder 3"/>
          <p:cNvSpPr>
            <a:spLocks noGrp="1"/>
          </p:cNvSpPr>
          <p:nvPr>
            <p:ph type="sldNum" sz="quarter" idx="10"/>
          </p:nvPr>
        </p:nvSpPr>
        <p:spPr/>
        <p:txBody>
          <a:bodyPr/>
          <a:lstStyle/>
          <a:p>
            <a:pPr>
              <a:defRPr/>
            </a:pPr>
            <a:fld id="{D8DF57D7-2670-4E78-96DD-D9B22805124F}" type="slidenum">
              <a:rPr lang="en-US" smtClean="0"/>
              <a:pPr>
                <a:defRPr/>
              </a:pPr>
              <a:t>11</a:t>
            </a:fld>
            <a:endParaRPr lang="en-US" dirty="0"/>
          </a:p>
        </p:txBody>
      </p:sp>
    </p:spTree>
    <p:extLst>
      <p:ext uri="{BB962C8B-B14F-4D97-AF65-F5344CB8AC3E}">
        <p14:creationId xmlns:p14="http://schemas.microsoft.com/office/powerpoint/2010/main" val="34890743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a:srcRect r="70665"/>
          <a:stretch/>
        </p:blipFill>
        <p:spPr>
          <a:xfrm>
            <a:off x="579057" y="693"/>
            <a:ext cx="2011743" cy="5143500"/>
          </a:xfrm>
          <a:prstGeom prst="rect">
            <a:avLst/>
          </a:prstGeom>
        </p:spPr>
      </p:pic>
      <p:pic>
        <p:nvPicPr>
          <p:cNvPr id="9" name="Picture 8"/>
          <p:cNvPicPr>
            <a:picLocks noChangeAspect="1"/>
          </p:cNvPicPr>
          <p:nvPr userDrawn="1"/>
        </p:nvPicPr>
        <p:blipFill rotWithShape="1">
          <a:blip r:embed="rId2"/>
          <a:srcRect r="70665"/>
          <a:stretch/>
        </p:blipFill>
        <p:spPr>
          <a:xfrm>
            <a:off x="0" y="0"/>
            <a:ext cx="2011743" cy="5143500"/>
          </a:xfrm>
          <a:prstGeom prst="rect">
            <a:avLst/>
          </a:prstGeom>
        </p:spPr>
      </p:pic>
      <p:pic>
        <p:nvPicPr>
          <p:cNvPr id="8" name="Picture 7"/>
          <p:cNvPicPr>
            <a:picLocks noChangeAspect="1"/>
          </p:cNvPicPr>
          <p:nvPr userDrawn="1"/>
        </p:nvPicPr>
        <p:blipFill>
          <a:blip r:embed="rId2"/>
          <a:stretch>
            <a:fillRect/>
          </a:stretch>
        </p:blipFill>
        <p:spPr>
          <a:xfrm>
            <a:off x="2299716" y="0"/>
            <a:ext cx="6858000" cy="5143500"/>
          </a:xfrm>
          <a:prstGeom prst="rect">
            <a:avLst/>
          </a:prstGeom>
        </p:spPr>
      </p:pic>
      <p:sp>
        <p:nvSpPr>
          <p:cNvPr id="2" name="Title 1"/>
          <p:cNvSpPr>
            <a:spLocks noGrp="1"/>
          </p:cNvSpPr>
          <p:nvPr>
            <p:ph type="ctrTitle"/>
          </p:nvPr>
        </p:nvSpPr>
        <p:spPr>
          <a:xfrm>
            <a:off x="493009" y="1601258"/>
            <a:ext cx="6060191" cy="845932"/>
          </a:xfrm>
          <a:ln>
            <a:noFill/>
          </a:ln>
        </p:spPr>
        <p:txBody>
          <a:bodyPr>
            <a:noAutofit/>
          </a:bodyPr>
          <a:lstStyle>
            <a:lvl1pPr algn="l">
              <a:defRPr sz="3600">
                <a:solidFill>
                  <a:schemeClr val="bg1"/>
                </a:solidFill>
                <a:latin typeface="Helvetica"/>
                <a:cs typeface="Helvetica"/>
              </a:defRPr>
            </a:lvl1pPr>
          </a:lstStyle>
          <a:p>
            <a:r>
              <a:rPr lang="en-GB" dirty="0"/>
              <a:t>Click to edit Master title style</a:t>
            </a:r>
          </a:p>
        </p:txBody>
      </p:sp>
      <p:sp>
        <p:nvSpPr>
          <p:cNvPr id="3" name="Subtitle 2"/>
          <p:cNvSpPr>
            <a:spLocks noGrp="1"/>
          </p:cNvSpPr>
          <p:nvPr>
            <p:ph type="subTitle" idx="1"/>
          </p:nvPr>
        </p:nvSpPr>
        <p:spPr>
          <a:xfrm>
            <a:off x="493009" y="2729257"/>
            <a:ext cx="5634665" cy="1859222"/>
          </a:xfrm>
          <a:ln>
            <a:noFill/>
          </a:ln>
        </p:spPr>
        <p:txBody>
          <a:bodyPr>
            <a:normAutofit/>
          </a:bodyPr>
          <a:lstStyle>
            <a:lvl1pPr marL="0" indent="0" algn="l">
              <a:buNone/>
              <a:defRPr sz="2400">
                <a:solidFill>
                  <a:srgbClr val="FFFFFF"/>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p>
        </p:txBody>
      </p:sp>
      <p:sp>
        <p:nvSpPr>
          <p:cNvPr id="4" name="Date Placeholder 3"/>
          <p:cNvSpPr>
            <a:spLocks noGrp="1"/>
          </p:cNvSpPr>
          <p:nvPr>
            <p:ph type="dt" sz="half" idx="10"/>
          </p:nvPr>
        </p:nvSpPr>
        <p:spPr>
          <a:ln>
            <a:noFill/>
          </a:ln>
        </p:spPr>
        <p:txBody>
          <a:bodyPr/>
          <a:lstStyle>
            <a:lvl1pPr>
              <a:defRPr>
                <a:solidFill>
                  <a:srgbClr val="FFFFFF"/>
                </a:solidFill>
              </a:defRPr>
            </a:lvl1pPr>
          </a:lstStyle>
          <a:p>
            <a:fld id="{C6918AAF-CE24-3542-9ED6-E4EE86624496}" type="datetimeFigureOut">
              <a:rPr lang="en-US" smtClean="0"/>
              <a:pPr/>
              <a:t>4/2/2022</a:t>
            </a:fld>
            <a:endParaRPr lang="en-GB" dirty="0"/>
          </a:p>
        </p:txBody>
      </p:sp>
      <p:sp>
        <p:nvSpPr>
          <p:cNvPr id="5" name="Footer Placeholder 4"/>
          <p:cNvSpPr>
            <a:spLocks noGrp="1"/>
          </p:cNvSpPr>
          <p:nvPr>
            <p:ph type="ftr" sz="quarter" idx="11"/>
          </p:nvPr>
        </p:nvSpPr>
        <p:spPr>
          <a:ln>
            <a:noFill/>
          </a:ln>
        </p:spPr>
        <p:txBody>
          <a:bodyPr/>
          <a:lstStyle>
            <a:lvl1pPr>
              <a:defRPr>
                <a:solidFill>
                  <a:srgbClr val="FFFFFF"/>
                </a:solidFill>
              </a:defRPr>
            </a:lvl1pPr>
          </a:lstStyle>
          <a:p>
            <a:endParaRPr lang="en-GB" dirty="0"/>
          </a:p>
        </p:txBody>
      </p:sp>
      <p:pic>
        <p:nvPicPr>
          <p:cNvPr id="13" name="ceos_logo.png"/>
          <p:cNvPicPr/>
          <p:nvPr userDrawn="1"/>
        </p:nvPicPr>
        <p:blipFill>
          <a:blip r:embed="rId3"/>
          <a:stretch>
            <a:fillRect/>
          </a:stretch>
        </p:blipFill>
        <p:spPr>
          <a:xfrm>
            <a:off x="493009" y="234785"/>
            <a:ext cx="2507906" cy="993132"/>
          </a:xfrm>
          <a:prstGeom prst="rect">
            <a:avLst/>
          </a:prstGeom>
          <a:ln w="12700">
            <a:miter lim="400000"/>
          </a:ln>
        </p:spPr>
      </p:pic>
      <p:sp>
        <p:nvSpPr>
          <p:cNvPr id="14" name="Shape 10"/>
          <p:cNvSpPr txBox="1">
            <a:spLocks/>
          </p:cNvSpPr>
          <p:nvPr userDrawn="1"/>
        </p:nvSpPr>
        <p:spPr>
          <a:xfrm>
            <a:off x="493009" y="1264014"/>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Tree>
    <p:extLst>
      <p:ext uri="{BB962C8B-B14F-4D97-AF65-F5344CB8AC3E}">
        <p14:creationId xmlns:p14="http://schemas.microsoft.com/office/powerpoint/2010/main" val="470899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C6918AAF-CE24-3542-9ED6-E4EE86624496}" type="datetimeFigureOut">
              <a:rPr lang="en-US" smtClean="0"/>
              <a:t>4/2/2022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2077656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C6918AAF-CE24-3542-9ED6-E4EE86624496}" type="datetimeFigureOut">
              <a:rPr lang="en-US" smtClean="0"/>
              <a:t>4/2/2022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108426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C6918AAF-CE24-3542-9ED6-E4EE86624496}" type="datetimeFigureOut">
              <a:rPr lang="en-US" smtClean="0"/>
              <a:t>4/2/2022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1206528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GB"/>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C6918AAF-CE24-3542-9ED6-E4EE86624496}" type="datetimeFigureOut">
              <a:rPr lang="en-US" smtClean="0"/>
              <a:t>4/2/2022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2978379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sz="half" idx="10"/>
          </p:nvPr>
        </p:nvSpPr>
        <p:spPr/>
        <p:txBody>
          <a:bodyPr/>
          <a:lstStyle/>
          <a:p>
            <a:fld id="{C6918AAF-CE24-3542-9ED6-E4EE86624496}" type="datetimeFigureOut">
              <a:rPr lang="en-US" smtClean="0"/>
              <a:t>4/2/2022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133985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GB"/>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sz="half" idx="10"/>
          </p:nvPr>
        </p:nvSpPr>
        <p:spPr/>
        <p:txBody>
          <a:bodyPr/>
          <a:lstStyle/>
          <a:p>
            <a:fld id="{C6918AAF-CE24-3542-9ED6-E4EE86624496}" type="datetimeFigureOut">
              <a:rPr lang="en-US" smtClean="0"/>
              <a:t>4/2/2022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1391746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2"/>
          <p:cNvSpPr>
            <a:spLocks noGrp="1"/>
          </p:cNvSpPr>
          <p:nvPr>
            <p:ph type="dt" sz="half" idx="10"/>
          </p:nvPr>
        </p:nvSpPr>
        <p:spPr/>
        <p:txBody>
          <a:bodyPr/>
          <a:lstStyle/>
          <a:p>
            <a:fld id="{C6918AAF-CE24-3542-9ED6-E4EE86624496}" type="datetimeFigureOut">
              <a:rPr lang="en-US" smtClean="0"/>
              <a:t>4/2/2022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2803376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918AAF-CE24-3542-9ED6-E4EE86624496}" type="datetimeFigureOut">
              <a:rPr lang="en-US" smtClean="0"/>
              <a:t>4/2/2022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1290069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GB"/>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C6918AAF-CE24-3542-9ED6-E4EE86624496}" type="datetimeFigureOut">
              <a:rPr lang="en-US" smtClean="0"/>
              <a:t>4/2/2022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2404824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GB"/>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C6918AAF-CE24-3542-9ED6-E4EE86624496}" type="datetimeFigureOut">
              <a:rPr lang="en-US" smtClean="0"/>
              <a:t>4/2/2022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2382691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13"/>
          <a:stretch>
            <a:fillRect/>
          </a:stretch>
        </p:blipFill>
        <p:spPr>
          <a:xfrm>
            <a:off x="2988521" y="1"/>
            <a:ext cx="6155478" cy="1097089"/>
          </a:xfrm>
          <a:prstGeom prst="rect">
            <a:avLst/>
          </a:prstGeom>
        </p:spPr>
      </p:pic>
      <p:pic>
        <p:nvPicPr>
          <p:cNvPr id="8" name="Picture 7"/>
          <p:cNvPicPr>
            <a:picLocks noChangeAspect="1"/>
          </p:cNvPicPr>
          <p:nvPr userDrawn="1"/>
        </p:nvPicPr>
        <p:blipFill>
          <a:blip r:embed="rId14"/>
          <a:stretch>
            <a:fillRect/>
          </a:stretch>
        </p:blipFill>
        <p:spPr>
          <a:xfrm>
            <a:off x="1" y="1"/>
            <a:ext cx="6155483" cy="1097089"/>
          </a:xfrm>
          <a:prstGeom prst="rect">
            <a:avLst/>
          </a:prstGeom>
        </p:spPr>
      </p:pic>
      <p:sp>
        <p:nvSpPr>
          <p:cNvPr id="2" name="Title Placeholder 1"/>
          <p:cNvSpPr>
            <a:spLocks noGrp="1"/>
          </p:cNvSpPr>
          <p:nvPr>
            <p:ph type="title"/>
          </p:nvPr>
        </p:nvSpPr>
        <p:spPr>
          <a:xfrm>
            <a:off x="2020932" y="122549"/>
            <a:ext cx="5098671" cy="857250"/>
          </a:xfrm>
          <a:prstGeom prst="rect">
            <a:avLst/>
          </a:prstGeom>
        </p:spPr>
        <p:txBody>
          <a:bodyPr vert="horz" lIns="91440" tIns="45720" rIns="91440" bIns="45720" rtlCol="0" anchor="ctr">
            <a:normAutofit/>
          </a:bodyPr>
          <a:lstStyle/>
          <a:p>
            <a:r>
              <a:rPr lang="en-GB" dirty="0"/>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6918AAF-CE24-3542-9ED6-E4EE86624496}" type="datetimeFigureOut">
              <a:rPr lang="en-US" smtClean="0"/>
              <a:t>4/2/2022</a:t>
            </a:fld>
            <a:endParaRPr lang="en-GB"/>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B8C7F34-962E-5C46-A517-BC8DD47DCCA6}" type="slidenum">
              <a:rPr lang="en-GB" smtClean="0"/>
              <a:t>‹#›</a:t>
            </a:fld>
            <a:endParaRPr lang="en-GB"/>
          </a:p>
        </p:txBody>
      </p:sp>
    </p:spTree>
    <p:extLst>
      <p:ext uri="{BB962C8B-B14F-4D97-AF65-F5344CB8AC3E}">
        <p14:creationId xmlns:p14="http://schemas.microsoft.com/office/powerpoint/2010/main" val="2839687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2400" kern="1200">
          <a:solidFill>
            <a:srgbClr val="FFFFFF"/>
          </a:solidFill>
          <a:latin typeface="Helvetica"/>
          <a:ea typeface="+mj-ea"/>
          <a:cs typeface="Helvetica"/>
        </a:defRPr>
      </a:lvl1pPr>
    </p:titleStyle>
    <p:bodyStyle>
      <a:lvl1pPr marL="342900" indent="-342900" algn="l" defTabSz="457200" rtl="0" eaLnBrk="1" latinLnBrk="0" hangingPunct="1">
        <a:spcBef>
          <a:spcPct val="20000"/>
        </a:spcBef>
        <a:buFont typeface="Arial"/>
        <a:buChar char="•"/>
        <a:defRPr sz="3200" kern="1200">
          <a:solidFill>
            <a:srgbClr val="002569"/>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rgbClr val="002569"/>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rgbClr val="002569"/>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02569"/>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0256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3009" y="1876585"/>
            <a:ext cx="7324724" cy="695165"/>
          </a:xfrm>
        </p:spPr>
        <p:txBody>
          <a:bodyPr anchor="t">
            <a:normAutofit/>
          </a:bodyPr>
          <a:lstStyle/>
          <a:p>
            <a:pPr lvl="0"/>
            <a:r>
              <a:rPr lang="en-US" altLang="ja-JP" sz="3600" dirty="0"/>
              <a:t>WGISS-53 Discussion Summary</a:t>
            </a:r>
            <a:endParaRPr lang="fr-FR" sz="3600" dirty="0"/>
          </a:p>
        </p:txBody>
      </p:sp>
      <p:sp>
        <p:nvSpPr>
          <p:cNvPr id="3" name="Subtitle 2"/>
          <p:cNvSpPr>
            <a:spLocks noGrp="1"/>
          </p:cNvSpPr>
          <p:nvPr>
            <p:ph type="subTitle" idx="1"/>
          </p:nvPr>
        </p:nvSpPr>
        <p:spPr>
          <a:xfrm>
            <a:off x="600075" y="3428840"/>
            <a:ext cx="5413299" cy="1249391"/>
          </a:xfrm>
        </p:spPr>
        <p:txBody>
          <a:bodyPr anchor="ctr">
            <a:normAutofit/>
          </a:bodyPr>
          <a:lstStyle/>
          <a:p>
            <a:r>
              <a:rPr lang="en-GB" sz="1400" dirty="0"/>
              <a:t>WGISS Chair</a:t>
            </a:r>
          </a:p>
          <a:p>
            <a:r>
              <a:rPr lang="en-GB" sz="1400" dirty="0" err="1"/>
              <a:t>Dr.</a:t>
            </a:r>
            <a:r>
              <a:rPr lang="en-GB" sz="1400" dirty="0"/>
              <a:t> Makoto NATSUISAKA (JAXA)</a:t>
            </a:r>
          </a:p>
          <a:p>
            <a:r>
              <a:rPr lang="en-GB" sz="1400" dirty="0"/>
              <a:t>WG</a:t>
            </a:r>
            <a:r>
              <a:rPr lang="en-US" altLang="ja-JP" sz="1400" dirty="0"/>
              <a:t>ISS-53</a:t>
            </a:r>
          </a:p>
          <a:p>
            <a:r>
              <a:rPr lang="en-US" sz="1400" dirty="0"/>
              <a:t>22</a:t>
            </a:r>
            <a:r>
              <a:rPr lang="en-GB" sz="1400" dirty="0"/>
              <a:t>, 23, and 24 March 2022</a:t>
            </a:r>
          </a:p>
        </p:txBody>
      </p:sp>
    </p:spTree>
    <p:extLst>
      <p:ext uri="{BB962C8B-B14F-4D97-AF65-F5344CB8AC3E}">
        <p14:creationId xmlns:p14="http://schemas.microsoft.com/office/powerpoint/2010/main" val="1161938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24000" y="122549"/>
            <a:ext cx="6133171" cy="857250"/>
          </a:xfrm>
        </p:spPr>
        <p:txBody>
          <a:bodyPr>
            <a:normAutofit/>
          </a:bodyPr>
          <a:lstStyle/>
          <a:p>
            <a:r>
              <a:rPr lang="en-US" dirty="0"/>
              <a:t> </a:t>
            </a:r>
            <a:r>
              <a:rPr lang="en-US" altLang="ja-JP" dirty="0"/>
              <a:t>Data PRESERVATION and STEWARDSHIP</a:t>
            </a:r>
            <a:endParaRPr lang="en-GB" dirty="0"/>
          </a:p>
        </p:txBody>
      </p:sp>
      <p:sp>
        <p:nvSpPr>
          <p:cNvPr id="6" name="Content Placeholder 5"/>
          <p:cNvSpPr>
            <a:spLocks noGrp="1"/>
          </p:cNvSpPr>
          <p:nvPr>
            <p:ph idx="1"/>
          </p:nvPr>
        </p:nvSpPr>
        <p:spPr>
          <a:xfrm>
            <a:off x="252761" y="1331755"/>
            <a:ext cx="8586439" cy="3589649"/>
          </a:xfrm>
        </p:spPr>
        <p:txBody>
          <a:bodyPr>
            <a:noAutofit/>
          </a:bodyPr>
          <a:lstStyle/>
          <a:p>
            <a:pPr>
              <a:buFont typeface="Arial" panose="020B0604020202020204" pitchFamily="34" charset="0"/>
              <a:buChar char="•"/>
            </a:pPr>
            <a:r>
              <a:rPr lang="en-US" altLang="ja-JP" sz="1800" dirty="0"/>
              <a:t>Common Online Dictionary Initiative,</a:t>
            </a:r>
            <a:r>
              <a:rPr lang="ja-JP" altLang="en-US" sz="1800" dirty="0"/>
              <a:t> </a:t>
            </a:r>
            <a:r>
              <a:rPr lang="en-US" altLang="ja-JP" sz="1800" dirty="0"/>
              <a:t>which</a:t>
            </a:r>
            <a:r>
              <a:rPr lang="ja-JP" altLang="en-US" sz="1800" dirty="0"/>
              <a:t> </a:t>
            </a:r>
            <a:r>
              <a:rPr lang="en-US" altLang="ja-JP" sz="1800" dirty="0"/>
              <a:t>is</a:t>
            </a:r>
            <a:r>
              <a:rPr lang="ja-JP" altLang="en-US" sz="1800" dirty="0"/>
              <a:t> </a:t>
            </a:r>
            <a:r>
              <a:rPr lang="en-US" altLang="ja-JP" sz="1800" dirty="0"/>
              <a:t>a</a:t>
            </a:r>
            <a:r>
              <a:rPr lang="ja-JP" altLang="en-US" sz="1800" dirty="0"/>
              <a:t> </a:t>
            </a:r>
            <a:r>
              <a:rPr lang="en-US" altLang="ja-JP" sz="1800" dirty="0"/>
              <a:t>joint</a:t>
            </a:r>
            <a:r>
              <a:rPr lang="ja-JP" altLang="en-US" sz="1800" dirty="0"/>
              <a:t> </a:t>
            </a:r>
            <a:r>
              <a:rPr lang="en-US" altLang="ja-JP" sz="1800" dirty="0"/>
              <a:t>activity</a:t>
            </a:r>
            <a:r>
              <a:rPr lang="ja-JP" altLang="en-US" sz="1800" dirty="0"/>
              <a:t> </a:t>
            </a:r>
            <a:r>
              <a:rPr lang="en-US" altLang="ja-JP" sz="1800" dirty="0"/>
              <a:t>with</a:t>
            </a:r>
            <a:r>
              <a:rPr lang="ja-JP" altLang="en-US" sz="1800" dirty="0"/>
              <a:t> </a:t>
            </a:r>
            <a:r>
              <a:rPr lang="en-US" altLang="ja-JP" sz="1800" dirty="0"/>
              <a:t>WGISS, WGCV, LSI-VC, and ISO/OGC, was introduced by the CEOS Common Terminology Group and called for more WGISS participation. Participant’s vocabularies and glossaries were provided by WGISS as input to the group.</a:t>
            </a:r>
          </a:p>
          <a:p>
            <a:pPr>
              <a:buFont typeface="Arial" panose="020B0604020202020204" pitchFamily="34" charset="0"/>
              <a:buChar char="•"/>
            </a:pPr>
            <a:r>
              <a:rPr lang="en-US" altLang="ja-JP" sz="1800" dirty="0"/>
              <a:t>NRSCC’s Methodology for Data Publishing and Repository was reported.</a:t>
            </a:r>
          </a:p>
          <a:p>
            <a:pPr>
              <a:buFont typeface="Arial" panose="020B0604020202020204" pitchFamily="34" charset="0"/>
              <a:buChar char="•"/>
            </a:pPr>
            <a:r>
              <a:rPr lang="en-US" altLang="ja-JP" sz="1800"/>
              <a:t>Topics for future DSIG sessions were agreed: Archiving Technologies and Approaches, Preservation of space data associated content (information, software, tools), Recovery of Heritage data not accessible to users, Data Quality Assessment and Indicators (in cooperation with WGCV).</a:t>
            </a:r>
            <a:endParaRPr lang="en-US" altLang="ja-JP" sz="1800" dirty="0"/>
          </a:p>
        </p:txBody>
      </p:sp>
    </p:spTree>
    <p:extLst>
      <p:ext uri="{BB962C8B-B14F-4D97-AF65-F5344CB8AC3E}">
        <p14:creationId xmlns:p14="http://schemas.microsoft.com/office/powerpoint/2010/main" val="1541893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747024" y="122549"/>
            <a:ext cx="5910147" cy="857250"/>
          </a:xfrm>
        </p:spPr>
        <p:txBody>
          <a:bodyPr>
            <a:normAutofit/>
          </a:bodyPr>
          <a:lstStyle/>
          <a:p>
            <a:r>
              <a:rPr lang="en-US" dirty="0"/>
              <a:t> </a:t>
            </a:r>
            <a:r>
              <a:rPr lang="en-US" altLang="ja-JP" dirty="0"/>
              <a:t>Data INTEROPERABILITY and USE</a:t>
            </a:r>
            <a:endParaRPr lang="en-GB" dirty="0"/>
          </a:p>
        </p:txBody>
      </p:sp>
      <p:sp>
        <p:nvSpPr>
          <p:cNvPr id="6" name="Content Placeholder 5"/>
          <p:cNvSpPr>
            <a:spLocks noGrp="1"/>
          </p:cNvSpPr>
          <p:nvPr>
            <p:ph idx="1"/>
          </p:nvPr>
        </p:nvSpPr>
        <p:spPr>
          <a:xfrm>
            <a:off x="252761" y="1331755"/>
            <a:ext cx="8586439" cy="3589649"/>
          </a:xfrm>
        </p:spPr>
        <p:txBody>
          <a:bodyPr>
            <a:noAutofit/>
          </a:bodyPr>
          <a:lstStyle/>
          <a:p>
            <a:pPr>
              <a:buFont typeface="Arial" panose="020B0604020202020204" pitchFamily="34" charset="0"/>
              <a:buChar char="•"/>
            </a:pPr>
            <a:r>
              <a:rPr lang="en-US" altLang="ja-JP" sz="1800" dirty="0"/>
              <a:t>Explore ARD with the Data Cube for Atmospheric Composition developed by EUMETSAT was introduced.  The system was one of the perfect implementations enabling interoperability and use in the cloud.</a:t>
            </a:r>
          </a:p>
          <a:p>
            <a:pPr>
              <a:buFont typeface="Arial" panose="020B0604020202020204" pitchFamily="34" charset="0"/>
              <a:buChar char="•"/>
            </a:pPr>
            <a:r>
              <a:rPr lang="en-US" altLang="ja-JP" sz="1800" dirty="0"/>
              <a:t>Internet of Things: Monitoring High Quality Geographical Products for Environment and Sustainability was introduced.</a:t>
            </a:r>
          </a:p>
        </p:txBody>
      </p:sp>
    </p:spTree>
    <p:extLst>
      <p:ext uri="{BB962C8B-B14F-4D97-AF65-F5344CB8AC3E}">
        <p14:creationId xmlns:p14="http://schemas.microsoft.com/office/powerpoint/2010/main" val="3660195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650380" y="122549"/>
            <a:ext cx="5925015" cy="857250"/>
          </a:xfrm>
        </p:spPr>
        <p:txBody>
          <a:bodyPr>
            <a:normAutofit/>
          </a:bodyPr>
          <a:lstStyle/>
          <a:p>
            <a:r>
              <a:rPr lang="en-US" dirty="0"/>
              <a:t> </a:t>
            </a:r>
            <a:r>
              <a:rPr lang="en-US" altLang="ja-JP" dirty="0"/>
              <a:t>WGISS Cooperation </a:t>
            </a:r>
            <a:br>
              <a:rPr lang="en-US" altLang="ja-JP" dirty="0"/>
            </a:br>
            <a:r>
              <a:rPr lang="en-US" altLang="ja-JP" dirty="0"/>
              <a:t>with other Working Groups</a:t>
            </a:r>
            <a:endParaRPr lang="en-GB" dirty="0"/>
          </a:p>
        </p:txBody>
      </p:sp>
      <p:sp>
        <p:nvSpPr>
          <p:cNvPr id="6" name="Content Placeholder 5"/>
          <p:cNvSpPr>
            <a:spLocks noGrp="1"/>
          </p:cNvSpPr>
          <p:nvPr>
            <p:ph idx="1"/>
          </p:nvPr>
        </p:nvSpPr>
        <p:spPr>
          <a:xfrm>
            <a:off x="252761" y="1331755"/>
            <a:ext cx="8586439" cy="3589649"/>
          </a:xfrm>
        </p:spPr>
        <p:txBody>
          <a:bodyPr>
            <a:noAutofit/>
          </a:bodyPr>
          <a:lstStyle/>
          <a:p>
            <a:pPr>
              <a:buFont typeface="Arial" panose="020B0604020202020204" pitchFamily="34" charset="0"/>
              <a:buChar char="•"/>
            </a:pPr>
            <a:r>
              <a:rPr lang="en-US" altLang="ja-JP" sz="1800" dirty="0"/>
              <a:t>Latest information on GEO Data Working Group was updated.  DWG consist of four subgroups; Data Management Principles, in-situ Data, Low and Policy, and Data Ethics. The status on developments of GEO Knowledge Hub and GEOSS plus were shared.</a:t>
            </a:r>
          </a:p>
          <a:p>
            <a:pPr>
              <a:buFont typeface="Arial" panose="020B0604020202020204" pitchFamily="34" charset="0"/>
              <a:buChar char="•"/>
            </a:pPr>
            <a:r>
              <a:rPr lang="en-US" altLang="ja-JP" sz="1800" dirty="0"/>
              <a:t>Progress on ISO 19124-1 and the New Joint ISO-OGC Standard Initiative on Analysis Ready Data was reported.  The latter initiative is aiming at standardizing CEOS ARD.  WGISS activities will be input to the ISO TC 211 54th Plenary will be held in Vienna, Austria on May 12-13, 2022.</a:t>
            </a:r>
          </a:p>
          <a:p>
            <a:pPr>
              <a:buFont typeface="Arial" panose="020B0604020202020204" pitchFamily="34" charset="0"/>
              <a:buChar char="•"/>
            </a:pPr>
            <a:r>
              <a:rPr lang="en-US" altLang="ja-JP" sz="1800" dirty="0"/>
              <a:t>The activities of WGDisasters were introduced.  WGDisasters consist of 9 subgroups, Landslide Demonstrator, Volcano Demonstrator, Seismic Hazards Demonstrator, </a:t>
            </a:r>
            <a:r>
              <a:rPr lang="en-US" altLang="ja-JP" sz="1800" dirty="0" err="1"/>
              <a:t>GeoHazards</a:t>
            </a:r>
            <a:r>
              <a:rPr lang="en-US" altLang="ja-JP" sz="1800" dirty="0"/>
              <a:t> Lab, GEO-DARMA, Flood Pilot, GSNL, Recovery Observatory Demonstrator, and Wildfire Pilot.</a:t>
            </a:r>
          </a:p>
          <a:p>
            <a:pPr marL="0" indent="0">
              <a:buNone/>
            </a:pPr>
            <a:endParaRPr lang="en-US" altLang="ja-JP" sz="1800" dirty="0"/>
          </a:p>
        </p:txBody>
      </p:sp>
    </p:spTree>
    <p:extLst>
      <p:ext uri="{BB962C8B-B14F-4D97-AF65-F5344CB8AC3E}">
        <p14:creationId xmlns:p14="http://schemas.microsoft.com/office/powerpoint/2010/main" val="3070031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650380" y="122549"/>
            <a:ext cx="5925015" cy="857250"/>
          </a:xfrm>
        </p:spPr>
        <p:txBody>
          <a:bodyPr>
            <a:normAutofit/>
          </a:bodyPr>
          <a:lstStyle/>
          <a:p>
            <a:r>
              <a:rPr lang="en-US" dirty="0"/>
              <a:t> </a:t>
            </a:r>
            <a:r>
              <a:rPr lang="en-US" altLang="ja-JP" dirty="0"/>
              <a:t>Agency Reports and Plenary 2</a:t>
            </a:r>
            <a:endParaRPr lang="en-GB" dirty="0"/>
          </a:p>
        </p:txBody>
      </p:sp>
      <p:sp>
        <p:nvSpPr>
          <p:cNvPr id="6" name="Content Placeholder 5"/>
          <p:cNvSpPr>
            <a:spLocks noGrp="1"/>
          </p:cNvSpPr>
          <p:nvPr>
            <p:ph idx="1"/>
          </p:nvPr>
        </p:nvSpPr>
        <p:spPr>
          <a:xfrm>
            <a:off x="252761" y="1331755"/>
            <a:ext cx="8586439" cy="3589649"/>
          </a:xfrm>
        </p:spPr>
        <p:txBody>
          <a:bodyPr>
            <a:noAutofit/>
          </a:bodyPr>
          <a:lstStyle/>
          <a:p>
            <a:pPr>
              <a:buFont typeface="Arial" panose="020B0604020202020204" pitchFamily="34" charset="0"/>
              <a:buChar char="•"/>
            </a:pPr>
            <a:r>
              <a:rPr lang="en-US" altLang="ja-JP" sz="1800" dirty="0"/>
              <a:t>Member agencies reported the current activities. </a:t>
            </a:r>
          </a:p>
          <a:p>
            <a:pPr marL="0" indent="0">
              <a:buNone/>
            </a:pPr>
            <a:endParaRPr lang="en-US" altLang="ja-JP" sz="1800" dirty="0"/>
          </a:p>
          <a:p>
            <a:pPr>
              <a:buFont typeface="Arial" panose="020B0604020202020204" pitchFamily="34" charset="0"/>
              <a:buChar char="•"/>
            </a:pPr>
            <a:r>
              <a:rPr lang="en-US" altLang="ja-JP" sz="1800" dirty="0"/>
              <a:t>WGISS-54 will be held in-person in Tokyo in the week of Oct. 3</a:t>
            </a:r>
            <a:r>
              <a:rPr lang="en-US" altLang="ja-JP" sz="1800" baseline="30000" dirty="0"/>
              <a:t>rd</a:t>
            </a:r>
            <a:r>
              <a:rPr lang="en-US" altLang="ja-JP" sz="1800" dirty="0"/>
              <a:t>, 2022.  The logistics will be delivered later.</a:t>
            </a:r>
          </a:p>
          <a:p>
            <a:pPr>
              <a:buFont typeface="Arial" panose="020B0604020202020204" pitchFamily="34" charset="0"/>
              <a:buChar char="•"/>
            </a:pPr>
            <a:r>
              <a:rPr lang="en-US" altLang="ja-JP" sz="1800" dirty="0"/>
              <a:t>Special Sessions in WGISS-54</a:t>
            </a:r>
          </a:p>
          <a:p>
            <a:pPr lvl="1">
              <a:buFont typeface="Wingdings" panose="05000000000000000000" pitchFamily="2" charset="2"/>
              <a:buChar char="Ø"/>
            </a:pPr>
            <a:r>
              <a:rPr lang="en-US" altLang="ja-JP" sz="1800" dirty="0"/>
              <a:t>joint symposium with WGCV </a:t>
            </a:r>
          </a:p>
          <a:p>
            <a:pPr lvl="1">
              <a:buFont typeface="Wingdings" panose="05000000000000000000" pitchFamily="2" charset="2"/>
              <a:buChar char="Ø"/>
            </a:pPr>
            <a:r>
              <a:rPr lang="en-US" altLang="ja-JP" sz="1800" dirty="0"/>
              <a:t>Data Integrity and Authenticity on Cloud (TBD)</a:t>
            </a:r>
          </a:p>
          <a:p>
            <a:pPr lvl="1">
              <a:buFont typeface="Wingdings" panose="05000000000000000000" pitchFamily="2" charset="2"/>
              <a:buChar char="Ø"/>
            </a:pPr>
            <a:r>
              <a:rPr lang="en-US" altLang="ja-JP" sz="1800" dirty="0"/>
              <a:t>AI/ML (TBD)</a:t>
            </a:r>
          </a:p>
          <a:p>
            <a:pPr lvl="1">
              <a:buFont typeface="Wingdings" panose="05000000000000000000" pitchFamily="2" charset="2"/>
              <a:buChar char="Ø"/>
            </a:pPr>
            <a:r>
              <a:rPr lang="en-US" altLang="ja-JP" sz="1800" dirty="0"/>
              <a:t>EAIL (TBD)</a:t>
            </a:r>
          </a:p>
          <a:p>
            <a:pPr lvl="1">
              <a:buFont typeface="Wingdings" panose="05000000000000000000" pitchFamily="2" charset="2"/>
              <a:buChar char="Ø"/>
            </a:pPr>
            <a:endParaRPr lang="en-US" altLang="ja-JP" sz="1400" dirty="0"/>
          </a:p>
          <a:p>
            <a:pPr lvl="1">
              <a:buFont typeface="Wingdings" panose="05000000000000000000" pitchFamily="2" charset="2"/>
              <a:buChar char="Ø"/>
            </a:pPr>
            <a:endParaRPr lang="en-US" altLang="ja-JP" sz="1400" dirty="0"/>
          </a:p>
          <a:p>
            <a:pPr lvl="1">
              <a:buFont typeface="Arial" panose="020B0604020202020204" pitchFamily="34" charset="0"/>
              <a:buChar char="•"/>
            </a:pPr>
            <a:endParaRPr lang="en-US" altLang="ja-JP" sz="1400" dirty="0"/>
          </a:p>
        </p:txBody>
      </p:sp>
    </p:spTree>
    <p:extLst>
      <p:ext uri="{BB962C8B-B14F-4D97-AF65-F5344CB8AC3E}">
        <p14:creationId xmlns:p14="http://schemas.microsoft.com/office/powerpoint/2010/main" val="121395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 Conclusions</a:t>
            </a:r>
            <a:endParaRPr lang="en-GB" dirty="0"/>
          </a:p>
        </p:txBody>
      </p:sp>
      <p:sp>
        <p:nvSpPr>
          <p:cNvPr id="6" name="Content Placeholder 5"/>
          <p:cNvSpPr>
            <a:spLocks noGrp="1"/>
          </p:cNvSpPr>
          <p:nvPr>
            <p:ph idx="1"/>
          </p:nvPr>
        </p:nvSpPr>
        <p:spPr>
          <a:xfrm>
            <a:off x="218039" y="1308409"/>
            <a:ext cx="8650897" cy="3712542"/>
          </a:xfrm>
        </p:spPr>
        <p:txBody>
          <a:bodyPr>
            <a:normAutofit fontScale="92500" lnSpcReduction="10000"/>
          </a:bodyPr>
          <a:lstStyle/>
          <a:p>
            <a:r>
              <a:rPr lang="en-GB" altLang="ja-JP" sz="2400" dirty="0"/>
              <a:t>WG</a:t>
            </a:r>
            <a:r>
              <a:rPr lang="en-US" altLang="ja-JP" sz="2400" dirty="0"/>
              <a:t>ISS-53 was virtually held on 22</a:t>
            </a:r>
            <a:r>
              <a:rPr lang="en-GB" altLang="ja-JP" sz="2400" dirty="0"/>
              <a:t>, 23, and 24 March 2022.</a:t>
            </a:r>
          </a:p>
          <a:p>
            <a:r>
              <a:rPr lang="en-US" altLang="ja-JP" sz="2400" dirty="0"/>
              <a:t>44</a:t>
            </a:r>
            <a:r>
              <a:rPr lang="ja-JP" altLang="en-US" sz="2400" dirty="0"/>
              <a:t> </a:t>
            </a:r>
            <a:r>
              <a:rPr lang="en-US" altLang="ja-JP" sz="2400" dirty="0"/>
              <a:t>people</a:t>
            </a:r>
            <a:r>
              <a:rPr lang="ja-JP" altLang="en-US" sz="2400" dirty="0"/>
              <a:t> </a:t>
            </a:r>
            <a:r>
              <a:rPr lang="en-US" altLang="ja-JP" sz="2400" dirty="0"/>
              <a:t>from</a:t>
            </a:r>
            <a:r>
              <a:rPr lang="ja-JP" altLang="en-US" sz="2400" dirty="0"/>
              <a:t> </a:t>
            </a:r>
            <a:r>
              <a:rPr lang="en-US" altLang="ja-JP" sz="2400" dirty="0"/>
              <a:t>WGISS,</a:t>
            </a:r>
            <a:r>
              <a:rPr lang="ja-JP" altLang="en-US" sz="2400" dirty="0"/>
              <a:t> </a:t>
            </a:r>
            <a:r>
              <a:rPr lang="en-US" altLang="ja-JP" sz="2400" dirty="0"/>
              <a:t>CEO, CEO, WGCapD, WGDisaster, EUMETSAT, etc. participated in the meeting.</a:t>
            </a:r>
          </a:p>
          <a:p>
            <a:r>
              <a:rPr lang="en-US" sz="2400" dirty="0"/>
              <a:t>Key issues, which are necessary for “data interoperability and co-use”, were identified.  “Cloud” is, regardless to say, the inevitable element and associating technologies such as data archiving in the cloud (including ARD and data cube), data analysis in place in the cloud (including AI/ML), data integrity and authenticity, knowledge share with Jupyter notebooks should be continuously pursued.</a:t>
            </a:r>
          </a:p>
          <a:p>
            <a:r>
              <a:rPr lang="en-US" sz="2400" dirty="0">
                <a:solidFill>
                  <a:srgbClr val="FF0000"/>
                </a:solidFill>
              </a:rPr>
              <a:t>Further discussions in Living on Planet Symposium would be productive i</a:t>
            </a:r>
            <a:r>
              <a:rPr lang="en-US" altLang="ja-JP" sz="2400" dirty="0">
                <a:solidFill>
                  <a:srgbClr val="FF0000"/>
                </a:solidFill>
              </a:rPr>
              <a:t>n addition to the WGISS regular meeting.</a:t>
            </a:r>
            <a:endParaRPr lang="en-US" sz="2400" dirty="0">
              <a:solidFill>
                <a:srgbClr val="FF0000"/>
              </a:solidFill>
            </a:endParaRPr>
          </a:p>
        </p:txBody>
      </p:sp>
    </p:spTree>
    <p:extLst>
      <p:ext uri="{BB962C8B-B14F-4D97-AF65-F5344CB8AC3E}">
        <p14:creationId xmlns:p14="http://schemas.microsoft.com/office/powerpoint/2010/main" val="1955018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 </a:t>
            </a:r>
            <a:r>
              <a:rPr lang="en-US" altLang="ja-JP" dirty="0"/>
              <a:t>Plenary 1</a:t>
            </a:r>
            <a:endParaRPr lang="en-GB" dirty="0"/>
          </a:p>
        </p:txBody>
      </p:sp>
      <p:sp>
        <p:nvSpPr>
          <p:cNvPr id="6" name="Content Placeholder 5"/>
          <p:cNvSpPr>
            <a:spLocks noGrp="1"/>
          </p:cNvSpPr>
          <p:nvPr>
            <p:ph idx="1"/>
          </p:nvPr>
        </p:nvSpPr>
        <p:spPr>
          <a:xfrm>
            <a:off x="327567" y="1283321"/>
            <a:ext cx="8488866" cy="3737630"/>
          </a:xfrm>
        </p:spPr>
        <p:txBody>
          <a:bodyPr>
            <a:normAutofit/>
          </a:bodyPr>
          <a:lstStyle/>
          <a:p>
            <a:r>
              <a:rPr lang="en-US" sz="2400" dirty="0"/>
              <a:t>New CEOS chair CNES initiative</a:t>
            </a:r>
            <a:r>
              <a:rPr lang="en-US" altLang="ja-JP" sz="2400" dirty="0"/>
              <a:t> </a:t>
            </a:r>
            <a:r>
              <a:rPr lang="en-US" sz="2400" dirty="0"/>
              <a:t>“Paths to Sustainability: from strategy to practical measures” was introduced.  The initiative defined three priorities </a:t>
            </a:r>
            <a:r>
              <a:rPr lang="en-US" sz="2400" dirty="0">
                <a:solidFill>
                  <a:srgbClr val="002060"/>
                </a:solidFill>
              </a:rPr>
              <a:t>in response to the Paris Climate Agreement, the Sendai Framework for Disaster Risk Reduction, and the 2030 Agenda for Sustainable Development</a:t>
            </a:r>
            <a:r>
              <a:rPr lang="en-US" sz="2400" dirty="0"/>
              <a:t>. </a:t>
            </a:r>
          </a:p>
          <a:p>
            <a:r>
              <a:rPr lang="en-US" altLang="ja-JP" sz="2400" dirty="0"/>
              <a:t>CEOS Work Plan 2022-2024 to be approved at SIT-37 and associated WGISS part (Chapter 3.9) were reported.  Near-term plan, joint collaborations and information exchanges with other groups were summarized.</a:t>
            </a:r>
          </a:p>
          <a:p>
            <a:endParaRPr lang="en-US" sz="2400" dirty="0"/>
          </a:p>
        </p:txBody>
      </p:sp>
    </p:spTree>
    <p:extLst>
      <p:ext uri="{BB962C8B-B14F-4D97-AF65-F5344CB8AC3E}">
        <p14:creationId xmlns:p14="http://schemas.microsoft.com/office/powerpoint/2010/main" val="3300866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1496B2-15EA-4F4F-9959-540952A3207C}"/>
              </a:ext>
            </a:extLst>
          </p:cNvPr>
          <p:cNvSpPr>
            <a:spLocks noGrp="1"/>
          </p:cNvSpPr>
          <p:nvPr>
            <p:ph type="title"/>
          </p:nvPr>
        </p:nvSpPr>
        <p:spPr>
          <a:xfrm>
            <a:off x="2020932" y="122549"/>
            <a:ext cx="5338873" cy="857250"/>
          </a:xfrm>
        </p:spPr>
        <p:txBody>
          <a:bodyPr/>
          <a:lstStyle/>
          <a:p>
            <a:r>
              <a:rPr kumimoji="1" lang="en-US" altLang="ja-JP" dirty="0"/>
              <a:t>WGISS Works Near-term Plan</a:t>
            </a:r>
            <a:endParaRPr kumimoji="1" lang="ja-JP" altLang="en-US" dirty="0"/>
          </a:p>
        </p:txBody>
      </p:sp>
      <p:sp>
        <p:nvSpPr>
          <p:cNvPr id="7" name="テキスト ボックス 6">
            <a:extLst>
              <a:ext uri="{FF2B5EF4-FFF2-40B4-BE49-F238E27FC236}">
                <a16:creationId xmlns:a16="http://schemas.microsoft.com/office/drawing/2014/main" id="{4649E30F-5C8A-48B1-9C87-F844C03EA039}"/>
              </a:ext>
            </a:extLst>
          </p:cNvPr>
          <p:cNvSpPr txBox="1"/>
          <p:nvPr/>
        </p:nvSpPr>
        <p:spPr>
          <a:xfrm>
            <a:off x="266690" y="2275522"/>
            <a:ext cx="3806283" cy="954107"/>
          </a:xfrm>
          <a:prstGeom prst="rect">
            <a:avLst/>
          </a:prstGeom>
          <a:noFill/>
        </p:spPr>
        <p:txBody>
          <a:bodyPr wrap="square" rtlCol="0">
            <a:spAutoFit/>
          </a:bodyPr>
          <a:lstStyle/>
          <a:p>
            <a:pPr marL="285750" indent="-285750">
              <a:buFont typeface="Wingdings" panose="05000000000000000000" pitchFamily="2" charset="2"/>
              <a:buChar char="Ø"/>
            </a:pPr>
            <a:r>
              <a:rPr kumimoji="1" lang="en-US" altLang="ja-JP" sz="1400" dirty="0">
                <a:solidFill>
                  <a:srgbClr val="002060"/>
                </a:solidFill>
              </a:rPr>
              <a:t>Open Science in WGISS-52</a:t>
            </a:r>
          </a:p>
          <a:p>
            <a:pPr marL="285750" indent="-285750">
              <a:buFont typeface="Wingdings" panose="05000000000000000000" pitchFamily="2" charset="2"/>
              <a:buChar char="Ø"/>
            </a:pPr>
            <a:r>
              <a:rPr kumimoji="1" lang="en-US" altLang="ja-JP" sz="1400" dirty="0">
                <a:solidFill>
                  <a:srgbClr val="002060"/>
                </a:solidFill>
              </a:rPr>
              <a:t>Data Integrity and Authenticity in WGISS-53 </a:t>
            </a:r>
          </a:p>
          <a:p>
            <a:pPr marL="285750" indent="-285750">
              <a:buFont typeface="Wingdings" panose="05000000000000000000" pitchFamily="2" charset="2"/>
              <a:buChar char="Ø"/>
            </a:pPr>
            <a:r>
              <a:rPr kumimoji="1" lang="en-US" altLang="ja-JP" sz="1400" dirty="0">
                <a:solidFill>
                  <a:srgbClr val="002060"/>
                </a:solidFill>
              </a:rPr>
              <a:t>AI/ML session in WGISS-54</a:t>
            </a:r>
          </a:p>
          <a:p>
            <a:pPr marL="285750" indent="-285750">
              <a:buFont typeface="Wingdings" panose="05000000000000000000" pitchFamily="2" charset="2"/>
              <a:buChar char="Ø"/>
            </a:pPr>
            <a:r>
              <a:rPr kumimoji="1" lang="en-US" altLang="ja-JP" sz="1400" dirty="0">
                <a:solidFill>
                  <a:srgbClr val="002060"/>
                </a:solidFill>
              </a:rPr>
              <a:t>Common Implementation of STAC</a:t>
            </a:r>
            <a:endParaRPr kumimoji="1" lang="ja-JP" altLang="en-US" sz="1400" dirty="0">
              <a:solidFill>
                <a:srgbClr val="002060"/>
              </a:solidFill>
            </a:endParaRPr>
          </a:p>
        </p:txBody>
      </p:sp>
      <p:sp>
        <p:nvSpPr>
          <p:cNvPr id="9" name="テキスト ボックス 8">
            <a:extLst>
              <a:ext uri="{FF2B5EF4-FFF2-40B4-BE49-F238E27FC236}">
                <a16:creationId xmlns:a16="http://schemas.microsoft.com/office/drawing/2014/main" id="{86D648C4-4D69-4196-A830-610921BC387C}"/>
              </a:ext>
            </a:extLst>
          </p:cNvPr>
          <p:cNvSpPr txBox="1"/>
          <p:nvPr/>
        </p:nvSpPr>
        <p:spPr>
          <a:xfrm>
            <a:off x="4427219" y="2275522"/>
            <a:ext cx="3638829" cy="954107"/>
          </a:xfrm>
          <a:prstGeom prst="rect">
            <a:avLst/>
          </a:prstGeom>
          <a:noFill/>
        </p:spPr>
        <p:txBody>
          <a:bodyPr wrap="square" rtlCol="0">
            <a:spAutoFit/>
          </a:bodyPr>
          <a:lstStyle/>
          <a:p>
            <a:pPr marL="285750" indent="-285750">
              <a:buFont typeface="Wingdings" panose="05000000000000000000" pitchFamily="2" charset="2"/>
              <a:buChar char="Ø"/>
            </a:pPr>
            <a:r>
              <a:rPr kumimoji="1" lang="en-US" altLang="ja-JP" sz="1400" dirty="0">
                <a:solidFill>
                  <a:srgbClr val="002060"/>
                </a:solidFill>
              </a:rPr>
              <a:t>Service and Tools Metadata Best Practice</a:t>
            </a:r>
          </a:p>
          <a:p>
            <a:pPr marL="285750" indent="-285750">
              <a:buFont typeface="Wingdings" panose="05000000000000000000" pitchFamily="2" charset="2"/>
              <a:buChar char="Ø"/>
            </a:pPr>
            <a:r>
              <a:rPr kumimoji="1" lang="en-US" altLang="ja-JP" sz="1400" dirty="0">
                <a:solidFill>
                  <a:srgbClr val="002060"/>
                </a:solidFill>
              </a:rPr>
              <a:t>EAIL Best Practice</a:t>
            </a:r>
          </a:p>
          <a:p>
            <a:pPr marL="285750" indent="-285750">
              <a:buFont typeface="Wingdings" panose="05000000000000000000" pitchFamily="2" charset="2"/>
              <a:buChar char="Ø"/>
            </a:pPr>
            <a:r>
              <a:rPr kumimoji="1" lang="en-US" altLang="ja-JP" sz="1400" dirty="0">
                <a:solidFill>
                  <a:srgbClr val="002060"/>
                </a:solidFill>
              </a:rPr>
              <a:t>Jupyter Notebook Best Practice</a:t>
            </a:r>
          </a:p>
          <a:p>
            <a:pPr marL="285750" indent="-285750">
              <a:buFont typeface="Wingdings" panose="05000000000000000000" pitchFamily="2" charset="2"/>
              <a:buChar char="Ø"/>
            </a:pPr>
            <a:r>
              <a:rPr kumimoji="1" lang="en-US" altLang="ja-JP" sz="1400" dirty="0">
                <a:solidFill>
                  <a:srgbClr val="002060"/>
                </a:solidFill>
              </a:rPr>
              <a:t>AI/ML White Paper</a:t>
            </a:r>
          </a:p>
        </p:txBody>
      </p:sp>
      <p:graphicFrame>
        <p:nvGraphicFramePr>
          <p:cNvPr id="10" name="図表 9">
            <a:extLst>
              <a:ext uri="{FF2B5EF4-FFF2-40B4-BE49-F238E27FC236}">
                <a16:creationId xmlns:a16="http://schemas.microsoft.com/office/drawing/2014/main" id="{4D1D4F1C-F3E5-4DF2-84E5-FE8C46A1C4E9}"/>
              </a:ext>
            </a:extLst>
          </p:cNvPr>
          <p:cNvGraphicFramePr/>
          <p:nvPr>
            <p:extLst>
              <p:ext uri="{D42A27DB-BD31-4B8C-83A1-F6EECF244321}">
                <p14:modId xmlns:p14="http://schemas.microsoft.com/office/powerpoint/2010/main" val="1842605964"/>
              </p:ext>
            </p:extLst>
          </p:nvPr>
        </p:nvGraphicFramePr>
        <p:xfrm>
          <a:off x="431180" y="1158054"/>
          <a:ext cx="8393151" cy="129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テキスト ボックス 10">
            <a:extLst>
              <a:ext uri="{FF2B5EF4-FFF2-40B4-BE49-F238E27FC236}">
                <a16:creationId xmlns:a16="http://schemas.microsoft.com/office/drawing/2014/main" id="{2B2A5B07-E4AF-46A7-8E2A-761EC0481F2E}"/>
              </a:ext>
            </a:extLst>
          </p:cNvPr>
          <p:cNvSpPr txBox="1"/>
          <p:nvPr/>
        </p:nvSpPr>
        <p:spPr>
          <a:xfrm>
            <a:off x="2207364" y="3394360"/>
            <a:ext cx="2483004" cy="523220"/>
          </a:xfrm>
          <a:prstGeom prst="rect">
            <a:avLst/>
          </a:prstGeom>
          <a:noFill/>
        </p:spPr>
        <p:txBody>
          <a:bodyPr wrap="square" rtlCol="0">
            <a:spAutoFit/>
          </a:bodyPr>
          <a:lstStyle/>
          <a:p>
            <a:pPr marL="285750" indent="-285750">
              <a:buFont typeface="Wingdings" panose="05000000000000000000" pitchFamily="2" charset="2"/>
              <a:buChar char="Ø"/>
            </a:pPr>
            <a:r>
              <a:rPr kumimoji="1" lang="en-US" altLang="ja-JP" sz="1400" dirty="0">
                <a:solidFill>
                  <a:srgbClr val="002060"/>
                </a:solidFill>
              </a:rPr>
              <a:t>EAIL initiative</a:t>
            </a:r>
          </a:p>
          <a:p>
            <a:pPr marL="285750" indent="-285750">
              <a:buFont typeface="Wingdings" panose="05000000000000000000" pitchFamily="2" charset="2"/>
              <a:buChar char="Ø"/>
            </a:pPr>
            <a:r>
              <a:rPr kumimoji="1" lang="en-US" altLang="ja-JP" sz="1400" dirty="0">
                <a:solidFill>
                  <a:srgbClr val="002060"/>
                </a:solidFill>
              </a:rPr>
              <a:t>Jupyter Notebook initiative</a:t>
            </a:r>
            <a:endParaRPr kumimoji="1" lang="ja-JP" altLang="en-US" sz="1400" dirty="0">
              <a:solidFill>
                <a:srgbClr val="002060"/>
              </a:solidFill>
            </a:endParaRPr>
          </a:p>
        </p:txBody>
      </p:sp>
      <p:sp>
        <p:nvSpPr>
          <p:cNvPr id="12" name="テキスト ボックス 11">
            <a:extLst>
              <a:ext uri="{FF2B5EF4-FFF2-40B4-BE49-F238E27FC236}">
                <a16:creationId xmlns:a16="http://schemas.microsoft.com/office/drawing/2014/main" id="{B98617C1-A2D6-4677-84DB-4D765EEAB1D8}"/>
              </a:ext>
            </a:extLst>
          </p:cNvPr>
          <p:cNvSpPr txBox="1"/>
          <p:nvPr/>
        </p:nvSpPr>
        <p:spPr>
          <a:xfrm>
            <a:off x="6438900" y="3178916"/>
            <a:ext cx="2483004" cy="954107"/>
          </a:xfrm>
          <a:prstGeom prst="rect">
            <a:avLst/>
          </a:prstGeom>
          <a:noFill/>
        </p:spPr>
        <p:txBody>
          <a:bodyPr wrap="square" rtlCol="0">
            <a:spAutoFit/>
          </a:bodyPr>
          <a:lstStyle/>
          <a:p>
            <a:pPr marL="285750" indent="-285750">
              <a:buFont typeface="Wingdings" panose="05000000000000000000" pitchFamily="2" charset="2"/>
              <a:buChar char="Ø"/>
            </a:pPr>
            <a:r>
              <a:rPr kumimoji="1" lang="en-US" altLang="ja-JP" sz="1400" dirty="0">
                <a:solidFill>
                  <a:srgbClr val="002060"/>
                </a:solidFill>
              </a:rPr>
              <a:t>WGISS Webinars</a:t>
            </a:r>
          </a:p>
          <a:p>
            <a:pPr marL="742950" lvl="1" indent="-285750">
              <a:buFont typeface="Arial" panose="020B0604020202020204" pitchFamily="34" charset="0"/>
              <a:buChar char="•"/>
            </a:pPr>
            <a:r>
              <a:rPr kumimoji="1" lang="en-US" altLang="ja-JP" sz="1400" dirty="0">
                <a:solidFill>
                  <a:srgbClr val="002060"/>
                </a:solidFill>
              </a:rPr>
              <a:t>Jupyter Notebook</a:t>
            </a:r>
          </a:p>
          <a:p>
            <a:pPr marL="742950" lvl="1" indent="-285750">
              <a:buFont typeface="Arial" panose="020B0604020202020204" pitchFamily="34" charset="0"/>
              <a:buChar char="•"/>
            </a:pPr>
            <a:r>
              <a:rPr kumimoji="1" lang="en-US" altLang="ja-JP" sz="1400" dirty="0">
                <a:solidFill>
                  <a:srgbClr val="002060"/>
                </a:solidFill>
              </a:rPr>
              <a:t>EAIL</a:t>
            </a:r>
          </a:p>
          <a:p>
            <a:pPr marL="285750" indent="-285750">
              <a:buFont typeface="Wingdings" panose="05000000000000000000" pitchFamily="2" charset="2"/>
              <a:buChar char="Ø"/>
            </a:pPr>
            <a:r>
              <a:rPr kumimoji="1" lang="en-US" altLang="ja-JP" sz="1400" dirty="0">
                <a:solidFill>
                  <a:srgbClr val="FF0000"/>
                </a:solidFill>
              </a:rPr>
              <a:t>Jupyter Notebook Day</a:t>
            </a:r>
          </a:p>
        </p:txBody>
      </p:sp>
      <p:sp>
        <p:nvSpPr>
          <p:cNvPr id="15" name="テキスト ボックス 14">
            <a:extLst>
              <a:ext uri="{FF2B5EF4-FFF2-40B4-BE49-F238E27FC236}">
                <a16:creationId xmlns:a16="http://schemas.microsoft.com/office/drawing/2014/main" id="{7A0F90D2-5122-403F-AC60-73F6B612C1B2}"/>
              </a:ext>
            </a:extLst>
          </p:cNvPr>
          <p:cNvSpPr txBox="1"/>
          <p:nvPr/>
        </p:nvSpPr>
        <p:spPr>
          <a:xfrm>
            <a:off x="148684" y="4222814"/>
            <a:ext cx="8887428" cy="738664"/>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sz="1400" dirty="0">
                <a:solidFill>
                  <a:srgbClr val="002060"/>
                </a:solidFill>
              </a:rPr>
              <a:t>Technologies related to the “Cloud” are getting more important from a viewpoint of “data interoperability and use”.</a:t>
            </a:r>
          </a:p>
          <a:p>
            <a:r>
              <a:rPr kumimoji="1" lang="en-US" altLang="ja-JP" sz="1400" dirty="0">
                <a:solidFill>
                  <a:srgbClr val="002060"/>
                </a:solidFill>
              </a:rPr>
              <a:t>ref. EO data in the cloud, Analysis in place in the cloud, ARD, STAC, Cloud Optimized Data Format, AI/ML, Knowledge share in the cloud (Jupyter Notebook, GIT, etc.)</a:t>
            </a:r>
            <a:endParaRPr kumimoji="1" lang="ja-JP" altLang="en-US" sz="1400" dirty="0">
              <a:solidFill>
                <a:srgbClr val="002060"/>
              </a:solidFill>
            </a:endParaRPr>
          </a:p>
        </p:txBody>
      </p:sp>
    </p:spTree>
    <p:extLst>
      <p:ext uri="{BB962C8B-B14F-4D97-AF65-F5344CB8AC3E}">
        <p14:creationId xmlns:p14="http://schemas.microsoft.com/office/powerpoint/2010/main" val="2546325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1496B2-15EA-4F4F-9959-540952A3207C}"/>
              </a:ext>
            </a:extLst>
          </p:cNvPr>
          <p:cNvSpPr>
            <a:spLocks noGrp="1"/>
          </p:cNvSpPr>
          <p:nvPr>
            <p:ph type="title"/>
          </p:nvPr>
        </p:nvSpPr>
        <p:spPr>
          <a:xfrm>
            <a:off x="2020932" y="122549"/>
            <a:ext cx="5338873" cy="857250"/>
          </a:xfrm>
        </p:spPr>
        <p:txBody>
          <a:bodyPr/>
          <a:lstStyle/>
          <a:p>
            <a:r>
              <a:rPr kumimoji="1" lang="en-US" altLang="ja-JP" dirty="0"/>
              <a:t>WGISS Works defined in Chapter 3.9</a:t>
            </a:r>
            <a:endParaRPr kumimoji="1" lang="ja-JP" altLang="en-US" dirty="0"/>
          </a:p>
        </p:txBody>
      </p:sp>
      <p:graphicFrame>
        <p:nvGraphicFramePr>
          <p:cNvPr id="11" name="表 11">
            <a:extLst>
              <a:ext uri="{FF2B5EF4-FFF2-40B4-BE49-F238E27FC236}">
                <a16:creationId xmlns:a16="http://schemas.microsoft.com/office/drawing/2014/main" id="{DA1FD302-66BA-4359-AEB6-B6288AE5BE83}"/>
              </a:ext>
            </a:extLst>
          </p:cNvPr>
          <p:cNvGraphicFramePr>
            <a:graphicFrameLocks noGrp="1"/>
          </p:cNvGraphicFramePr>
          <p:nvPr>
            <p:extLst>
              <p:ext uri="{D42A27DB-BD31-4B8C-83A1-F6EECF244321}">
                <p14:modId xmlns:p14="http://schemas.microsoft.com/office/powerpoint/2010/main" val="1255135378"/>
              </p:ext>
            </p:extLst>
          </p:nvPr>
        </p:nvGraphicFramePr>
        <p:xfrm>
          <a:off x="272338" y="979799"/>
          <a:ext cx="8693242" cy="4130633"/>
        </p:xfrm>
        <a:graphic>
          <a:graphicData uri="http://schemas.openxmlformats.org/drawingml/2006/table">
            <a:tbl>
              <a:tblPr firstRow="1" bandRow="1">
                <a:tableStyleId>{5C22544A-7EE6-4342-B048-85BDC9FD1C3A}</a:tableStyleId>
              </a:tblPr>
              <a:tblGrid>
                <a:gridCol w="2965088">
                  <a:extLst>
                    <a:ext uri="{9D8B030D-6E8A-4147-A177-3AD203B41FA5}">
                      <a16:colId xmlns:a16="http://schemas.microsoft.com/office/drawing/2014/main" val="2110609675"/>
                    </a:ext>
                  </a:extLst>
                </a:gridCol>
                <a:gridCol w="5728154">
                  <a:extLst>
                    <a:ext uri="{9D8B030D-6E8A-4147-A177-3AD203B41FA5}">
                      <a16:colId xmlns:a16="http://schemas.microsoft.com/office/drawing/2014/main" val="2729966163"/>
                    </a:ext>
                  </a:extLst>
                </a:gridCol>
              </a:tblGrid>
              <a:tr h="381593">
                <a:tc>
                  <a:txBody>
                    <a:bodyPr/>
                    <a:lstStyle/>
                    <a:p>
                      <a:pPr algn="ctr"/>
                      <a:r>
                        <a:rPr kumimoji="1" lang="en-US" altLang="ja-JP" sz="1400" dirty="0"/>
                        <a:t>Title</a:t>
                      </a:r>
                      <a:endParaRPr kumimoji="1" lang="ja-JP" altLang="en-US" sz="1400" dirty="0"/>
                    </a:p>
                  </a:txBody>
                  <a:tcPr/>
                </a:tc>
                <a:tc>
                  <a:txBody>
                    <a:bodyPr/>
                    <a:lstStyle/>
                    <a:p>
                      <a:pPr algn="ctr"/>
                      <a:r>
                        <a:rPr kumimoji="1" lang="en-US" altLang="ja-JP" sz="1400" dirty="0"/>
                        <a:t>Description (Completion Date)</a:t>
                      </a:r>
                      <a:endParaRPr kumimoji="1" lang="ja-JP" altLang="en-US" sz="1400" dirty="0"/>
                    </a:p>
                  </a:txBody>
                  <a:tcPr/>
                </a:tc>
                <a:extLst>
                  <a:ext uri="{0D108BD9-81ED-4DB2-BD59-A6C34878D82A}">
                    <a16:rowId xmlns:a16="http://schemas.microsoft.com/office/drawing/2014/main" val="287949022"/>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1400" u="none" strike="noStrike" dirty="0">
                          <a:effectLst/>
                        </a:rPr>
                        <a:t>Data Management and Stewardship Maturity Matrix</a:t>
                      </a:r>
                      <a:endParaRPr lang="en-US" altLang="ja-JP" sz="1400" b="0" i="0" u="none" strike="noStrike" dirty="0">
                        <a:effectLst/>
                        <a:latin typeface="Calibri" panose="020F050202020403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1400" u="none" strike="noStrike" dirty="0">
                          <a:effectLst/>
                        </a:rPr>
                        <a:t>"Data Management and Stewardship Maturity Matrix" respectively defined by WGISS and WGCV will be merged. </a:t>
                      </a:r>
                      <a:r>
                        <a:rPr kumimoji="1" lang="en-US" altLang="ja-JP" sz="1400" dirty="0"/>
                        <a:t>(</a:t>
                      </a:r>
                      <a:r>
                        <a:rPr lang="en-US" altLang="ja-JP" sz="1400" u="none" strike="noStrike" dirty="0">
                          <a:effectLst/>
                        </a:rPr>
                        <a:t>2023-Q1</a:t>
                      </a:r>
                      <a:r>
                        <a:rPr kumimoji="1" lang="en-US" altLang="ja-JP" sz="1400" u="none" strike="noStrike" dirty="0">
                          <a:effectLst/>
                        </a:rPr>
                        <a:t>)</a:t>
                      </a:r>
                      <a:endParaRPr lang="en-US" altLang="ja-JP" sz="1400" b="0" i="0" u="none" strike="noStrike" dirty="0">
                        <a:effectLst/>
                        <a:latin typeface="Calibri" panose="020F0502020204030204" pitchFamily="34" charset="0"/>
                      </a:endParaRPr>
                    </a:p>
                  </a:txBody>
                  <a:tcPr/>
                </a:tc>
                <a:extLst>
                  <a:ext uri="{0D108BD9-81ED-4DB2-BD59-A6C34878D82A}">
                    <a16:rowId xmlns:a16="http://schemas.microsoft.com/office/drawing/2014/main" val="2269037125"/>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1400" u="none" strike="noStrike" dirty="0">
                          <a:effectLst/>
                        </a:rPr>
                        <a:t>Archive Technologies White Paper</a:t>
                      </a:r>
                      <a:endParaRPr lang="en-US" altLang="ja-JP" sz="1400" b="0" i="0" u="none" strike="noStrike" dirty="0">
                        <a:effectLst/>
                        <a:latin typeface="Calibri" panose="020F050202020403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1400" u="none" strike="noStrike" dirty="0">
                          <a:effectLst/>
                        </a:rPr>
                        <a:t>A white paper for archive technologies enabling proper data preservation will be developed. (2023-Q2</a:t>
                      </a:r>
                      <a:r>
                        <a:rPr lang="en-US" altLang="ja-JP" sz="1400" b="0" i="0" u="none" strike="noStrike" dirty="0">
                          <a:effectLst/>
                          <a:latin typeface="Calibri" panose="020F0502020204030204" pitchFamily="34" charset="0"/>
                        </a:rPr>
                        <a:t>)</a:t>
                      </a:r>
                    </a:p>
                  </a:txBody>
                  <a:tcPr/>
                </a:tc>
                <a:extLst>
                  <a:ext uri="{0D108BD9-81ED-4DB2-BD59-A6C34878D82A}">
                    <a16:rowId xmlns:a16="http://schemas.microsoft.com/office/drawing/2014/main" val="2228790019"/>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1400" u="none" strike="noStrike" dirty="0">
                          <a:effectLst/>
                        </a:rPr>
                        <a:t>Discovery and Access for Data Analytics and Processing Tools and Services</a:t>
                      </a:r>
                      <a:endParaRPr lang="en-US" altLang="ja-JP" sz="1400" b="0" i="0" u="none" strike="noStrike" dirty="0">
                        <a:solidFill>
                          <a:srgbClr val="000000"/>
                        </a:solidFill>
                        <a:effectLst/>
                        <a:latin typeface="Calibri" panose="020F050202020403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1400" u="none" strike="noStrike" dirty="0">
                          <a:effectLst/>
                        </a:rPr>
                        <a:t>Facilitate discovery and access for end users to data analytics and processing tools and services through the WGISS Connected Data Assets Infrastructure. (2022-Q4)</a:t>
                      </a:r>
                      <a:endParaRPr kumimoji="1" lang="ja-JP" altLang="en-US" sz="1400" dirty="0"/>
                    </a:p>
                  </a:txBody>
                  <a:tcPr/>
                </a:tc>
                <a:extLst>
                  <a:ext uri="{0D108BD9-81ED-4DB2-BD59-A6C34878D82A}">
                    <a16:rowId xmlns:a16="http://schemas.microsoft.com/office/drawing/2014/main" val="895453950"/>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1400" u="none" strike="noStrike" dirty="0">
                          <a:effectLst/>
                        </a:rPr>
                        <a:t>Opensearch Best Practices to include Service Discovery</a:t>
                      </a:r>
                      <a:endParaRPr lang="en-US" altLang="ja-JP" sz="1400" b="0" i="0" u="none" strike="noStrike" dirty="0">
                        <a:effectLst/>
                        <a:latin typeface="Calibri" panose="020F050202020403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1400" u="none" strike="noStrike" dirty="0">
                          <a:effectLst/>
                        </a:rPr>
                        <a:t>Evaluate the possibility of defining a guideline/best practice for the STAC at CEOS level, By that act for an alignment in implementing STAC (in all forms API, static search or metadata modelling) (2023-Q2</a:t>
                      </a:r>
                      <a:r>
                        <a:rPr lang="en-US" altLang="ja-JP" sz="1400" b="0" i="0" u="none" strike="noStrike" dirty="0">
                          <a:effectLst/>
                          <a:latin typeface="Calibri" panose="020F0502020204030204" pitchFamily="34" charset="0"/>
                        </a:rPr>
                        <a:t>)</a:t>
                      </a:r>
                    </a:p>
                  </a:txBody>
                  <a:tcPr/>
                </a:tc>
                <a:extLst>
                  <a:ext uri="{0D108BD9-81ED-4DB2-BD59-A6C34878D82A}">
                    <a16:rowId xmlns:a16="http://schemas.microsoft.com/office/drawing/2014/main" val="3003071656"/>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1400" u="none" strike="noStrike" dirty="0">
                          <a:effectLst/>
                        </a:rPr>
                        <a:t>Feasibility Study for Common Guidelines for the STAC Implementations</a:t>
                      </a:r>
                      <a:endParaRPr lang="en-US" altLang="ja-JP" sz="1400" b="0" i="0" u="none" strike="noStrike" dirty="0">
                        <a:effectLst/>
                        <a:latin typeface="Calibri" panose="020F050202020403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1400" u="none" strike="noStrike" dirty="0">
                          <a:effectLst/>
                        </a:rPr>
                        <a:t>Evaluate the possibility of defining a guideline/best practice for the STAC at CEOS level, By that act for an alignment in implementing STAC (in all forms API, static search or metadata modelling) (2023-Q2</a:t>
                      </a:r>
                      <a:r>
                        <a:rPr lang="en-US" altLang="ja-JP" sz="1400" b="0" i="0" u="none" strike="noStrike" dirty="0">
                          <a:effectLst/>
                          <a:latin typeface="Calibri" panose="020F0502020204030204" pitchFamily="34" charset="0"/>
                        </a:rPr>
                        <a:t>)</a:t>
                      </a:r>
                    </a:p>
                  </a:txBody>
                  <a:tcPr/>
                </a:tc>
                <a:extLst>
                  <a:ext uri="{0D108BD9-81ED-4DB2-BD59-A6C34878D82A}">
                    <a16:rowId xmlns:a16="http://schemas.microsoft.com/office/drawing/2014/main" val="2386629024"/>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1400" u="none" strike="noStrike" dirty="0">
                          <a:effectLst/>
                        </a:rPr>
                        <a:t>Jupyter Notebook Best Practice</a:t>
                      </a:r>
                      <a:endParaRPr lang="en-US" altLang="ja-JP" sz="1400" b="0" i="0" u="none" strike="noStrike" dirty="0">
                        <a:solidFill>
                          <a:srgbClr val="000000"/>
                        </a:solidFill>
                        <a:effectLst/>
                        <a:latin typeface="Calibri" panose="020F050202020403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1400" u="none" strike="noStrike" dirty="0">
                          <a:effectLst/>
                        </a:rPr>
                        <a:t>Knowledge sharing with Jupyter Notebook will be investigated and the best practice will be issued. (2022-Q4)</a:t>
                      </a:r>
                      <a:endParaRPr lang="en-US" altLang="ja-JP" sz="1400" b="0" i="0" u="none" strike="noStrike" dirty="0">
                        <a:effectLst/>
                        <a:latin typeface="Calibri" panose="020F0502020204030204" pitchFamily="34" charset="0"/>
                      </a:endParaRPr>
                    </a:p>
                  </a:txBody>
                  <a:tcPr/>
                </a:tc>
                <a:extLst>
                  <a:ext uri="{0D108BD9-81ED-4DB2-BD59-A6C34878D82A}">
                    <a16:rowId xmlns:a16="http://schemas.microsoft.com/office/drawing/2014/main" val="3723907927"/>
                  </a:ext>
                </a:extLst>
              </a:tr>
            </a:tbl>
          </a:graphicData>
        </a:graphic>
      </p:graphicFrame>
    </p:spTree>
    <p:extLst>
      <p:ext uri="{BB962C8B-B14F-4D97-AF65-F5344CB8AC3E}">
        <p14:creationId xmlns:p14="http://schemas.microsoft.com/office/powerpoint/2010/main" val="3171770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Joint Collaborations with other entities</a:t>
            </a:r>
            <a:endParaRPr lang="en-GB" dirty="0"/>
          </a:p>
        </p:txBody>
      </p:sp>
      <p:graphicFrame>
        <p:nvGraphicFramePr>
          <p:cNvPr id="4" name="表 6">
            <a:extLst>
              <a:ext uri="{FF2B5EF4-FFF2-40B4-BE49-F238E27FC236}">
                <a16:creationId xmlns:a16="http://schemas.microsoft.com/office/drawing/2014/main" id="{C550BEB0-3658-4F72-8329-46B189E0D417}"/>
              </a:ext>
            </a:extLst>
          </p:cNvPr>
          <p:cNvGraphicFramePr>
            <a:graphicFrameLocks noGrp="1"/>
          </p:cNvGraphicFramePr>
          <p:nvPr>
            <p:ph idx="1"/>
            <p:extLst>
              <p:ext uri="{D42A27DB-BD31-4B8C-83A1-F6EECF244321}">
                <p14:modId xmlns:p14="http://schemas.microsoft.com/office/powerpoint/2010/main" val="1318230090"/>
              </p:ext>
            </p:extLst>
          </p:nvPr>
        </p:nvGraphicFramePr>
        <p:xfrm>
          <a:off x="169252" y="1301136"/>
          <a:ext cx="8802030" cy="3400425"/>
        </p:xfrm>
        <a:graphic>
          <a:graphicData uri="http://schemas.openxmlformats.org/drawingml/2006/table">
            <a:tbl>
              <a:tblPr firstRow="1" bandRow="1">
                <a:tableStyleId>{5C22544A-7EE6-4342-B048-85BDC9FD1C3A}</a:tableStyleId>
              </a:tblPr>
              <a:tblGrid>
                <a:gridCol w="2155902">
                  <a:extLst>
                    <a:ext uri="{9D8B030D-6E8A-4147-A177-3AD203B41FA5}">
                      <a16:colId xmlns:a16="http://schemas.microsoft.com/office/drawing/2014/main" val="3644802763"/>
                    </a:ext>
                  </a:extLst>
                </a:gridCol>
                <a:gridCol w="3724507">
                  <a:extLst>
                    <a:ext uri="{9D8B030D-6E8A-4147-A177-3AD203B41FA5}">
                      <a16:colId xmlns:a16="http://schemas.microsoft.com/office/drawing/2014/main" val="139818265"/>
                    </a:ext>
                  </a:extLst>
                </a:gridCol>
                <a:gridCol w="2921621">
                  <a:extLst>
                    <a:ext uri="{9D8B030D-6E8A-4147-A177-3AD203B41FA5}">
                      <a16:colId xmlns:a16="http://schemas.microsoft.com/office/drawing/2014/main" val="693935107"/>
                    </a:ext>
                  </a:extLst>
                </a:gridCol>
              </a:tblGrid>
              <a:tr h="371475">
                <a:tc>
                  <a:txBody>
                    <a:bodyPr/>
                    <a:lstStyle/>
                    <a:p>
                      <a:pPr algn="ctr"/>
                      <a:r>
                        <a:rPr kumimoji="1" lang="en-US" altLang="ja-JP" sz="1400" dirty="0"/>
                        <a:t>Collaborations</a:t>
                      </a:r>
                      <a:endParaRPr kumimoji="1" lang="ja-JP" altLang="en-US" sz="1400" dirty="0"/>
                    </a:p>
                  </a:txBody>
                  <a:tcPr/>
                </a:tc>
                <a:tc>
                  <a:txBody>
                    <a:bodyPr/>
                    <a:lstStyle/>
                    <a:p>
                      <a:pPr algn="ctr"/>
                      <a:r>
                        <a:rPr kumimoji="1" lang="en-US" altLang="ja-JP" sz="1400" dirty="0"/>
                        <a:t>CEOS entities</a:t>
                      </a:r>
                      <a:endParaRPr kumimoji="1" lang="ja-JP" altLang="en-US" sz="1400" dirty="0"/>
                    </a:p>
                  </a:txBody>
                  <a:tcPr/>
                </a:tc>
                <a:tc>
                  <a:txBody>
                    <a:bodyPr/>
                    <a:lstStyle/>
                    <a:p>
                      <a:pPr algn="ctr"/>
                      <a:r>
                        <a:rPr kumimoji="1" lang="en-US" altLang="ja-JP" sz="1400" dirty="0"/>
                        <a:t>Activities</a:t>
                      </a:r>
                      <a:endParaRPr kumimoji="1" lang="ja-JP" altLang="en-US" sz="1400" dirty="0"/>
                    </a:p>
                  </a:txBody>
                  <a:tcPr/>
                </a:tc>
                <a:extLst>
                  <a:ext uri="{0D108BD9-81ED-4DB2-BD59-A6C34878D82A}">
                    <a16:rowId xmlns:a16="http://schemas.microsoft.com/office/drawing/2014/main" val="2866702948"/>
                  </a:ext>
                </a:extLst>
              </a:tr>
              <a:tr h="371475">
                <a:tc>
                  <a:txBody>
                    <a:bodyPr/>
                    <a:lstStyle/>
                    <a:p>
                      <a:r>
                        <a:rPr kumimoji="1" lang="en-US" altLang="ja-JP" sz="1400" dirty="0"/>
                        <a:t>EAIL initiative</a:t>
                      </a:r>
                      <a:endParaRPr kumimoji="1" lang="ja-JP" altLang="en-US" sz="1400" dirty="0"/>
                    </a:p>
                  </a:txBody>
                  <a:tcPr/>
                </a:tc>
                <a:tc>
                  <a:txBody>
                    <a:bodyPr/>
                    <a:lstStyle/>
                    <a:p>
                      <a:r>
                        <a:rPr kumimoji="1" lang="en-US" altLang="ja-JP" sz="1400" dirty="0"/>
                        <a:t>SEO, WGDisaster (Flood Pilot Project), WGCV (DEMIX), COAST, Rice Monitoring Community</a:t>
                      </a:r>
                      <a:endParaRPr kumimoji="1" lang="ja-JP" altLang="en-US" sz="1400" dirty="0"/>
                    </a:p>
                  </a:txBody>
                  <a:tcPr/>
                </a:tc>
                <a:tc>
                  <a:txBody>
                    <a:bodyPr/>
                    <a:lstStyle/>
                    <a:p>
                      <a:r>
                        <a:rPr kumimoji="1" lang="en-US" altLang="ja-JP" sz="1400" dirty="0"/>
                        <a:t>On-going</a:t>
                      </a:r>
                      <a:endParaRPr kumimoji="1" lang="ja-JP" altLang="en-US" sz="1400" dirty="0"/>
                    </a:p>
                  </a:txBody>
                  <a:tcPr/>
                </a:tc>
                <a:extLst>
                  <a:ext uri="{0D108BD9-81ED-4DB2-BD59-A6C34878D82A}">
                    <a16:rowId xmlns:a16="http://schemas.microsoft.com/office/drawing/2014/main" val="3282753315"/>
                  </a:ext>
                </a:extLst>
              </a:tr>
              <a:tr h="371475">
                <a:tc>
                  <a:txBody>
                    <a:bodyPr/>
                    <a:lstStyle/>
                    <a:p>
                      <a:r>
                        <a:rPr kumimoji="1" lang="en-US" altLang="ja-JP" sz="1400" dirty="0"/>
                        <a:t>Jupyter Notebook initiative</a:t>
                      </a:r>
                      <a:endParaRPr kumimoji="1" lang="ja-JP" altLang="en-US" sz="1400" dirty="0"/>
                    </a:p>
                  </a:txBody>
                  <a:tcPr/>
                </a:tc>
                <a:tc>
                  <a:txBody>
                    <a:bodyPr/>
                    <a:lstStyle/>
                    <a:p>
                      <a:r>
                        <a:rPr kumimoji="1" lang="en-US" altLang="ja-JP" sz="1400" dirty="0"/>
                        <a:t>SEO, WGCapD</a:t>
                      </a:r>
                      <a:endParaRPr kumimoji="1" lang="ja-JP" altLang="en-US" sz="1400" dirty="0"/>
                    </a:p>
                  </a:txBody>
                  <a:tcPr/>
                </a:tc>
                <a:tc>
                  <a:txBody>
                    <a:bodyPr/>
                    <a:lstStyle/>
                    <a:p>
                      <a:r>
                        <a:rPr kumimoji="1" lang="en-US" altLang="ja-JP" sz="1400" dirty="0"/>
                        <a:t>The 1’st webinar was held in 2021.</a:t>
                      </a:r>
                      <a:endParaRPr kumimoji="1" lang="ja-JP" altLang="en-US" sz="1400" dirty="0"/>
                    </a:p>
                  </a:txBody>
                  <a:tcPr/>
                </a:tc>
                <a:extLst>
                  <a:ext uri="{0D108BD9-81ED-4DB2-BD59-A6C34878D82A}">
                    <a16:rowId xmlns:a16="http://schemas.microsoft.com/office/drawing/2014/main" val="1548931140"/>
                  </a:ext>
                </a:extLst>
              </a:tr>
              <a:tr h="371475">
                <a:tc>
                  <a:txBody>
                    <a:bodyPr/>
                    <a:lstStyle/>
                    <a:p>
                      <a:r>
                        <a:rPr kumimoji="1" lang="en-US" altLang="ja-JP" sz="1400" dirty="0"/>
                        <a:t>Common Maturity Metrics</a:t>
                      </a:r>
                      <a:endParaRPr kumimoji="1" lang="ja-JP" altLang="en-US" sz="1400" dirty="0"/>
                    </a:p>
                  </a:txBody>
                  <a:tcPr/>
                </a:tc>
                <a:tc>
                  <a:txBody>
                    <a:bodyPr/>
                    <a:lstStyle/>
                    <a:p>
                      <a:r>
                        <a:rPr kumimoji="1" lang="en-US" altLang="ja-JP" sz="1400" dirty="0"/>
                        <a:t>WGCV</a:t>
                      </a:r>
                      <a:endParaRPr kumimoji="1" lang="ja-JP"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400" dirty="0"/>
                        <a:t>To be discussed in WGISS-53 and 54.</a:t>
                      </a:r>
                      <a:endParaRPr kumimoji="1" lang="ja-JP" altLang="en-US" sz="1400" dirty="0"/>
                    </a:p>
                  </a:txBody>
                  <a:tcPr/>
                </a:tc>
                <a:extLst>
                  <a:ext uri="{0D108BD9-81ED-4DB2-BD59-A6C34878D82A}">
                    <a16:rowId xmlns:a16="http://schemas.microsoft.com/office/drawing/2014/main" val="3840455917"/>
                  </a:ext>
                </a:extLst>
              </a:tr>
              <a:tr h="371475">
                <a:tc>
                  <a:txBody>
                    <a:bodyPr/>
                    <a:lstStyle/>
                    <a:p>
                      <a:r>
                        <a:rPr kumimoji="1" lang="en-US" altLang="ja-JP" sz="1400" dirty="0"/>
                        <a:t>Common On-line Dictionary</a:t>
                      </a:r>
                      <a:endParaRPr kumimoji="1" lang="ja-JP" altLang="en-US" sz="1400" dirty="0"/>
                    </a:p>
                  </a:txBody>
                  <a:tcPr/>
                </a:tc>
                <a:tc>
                  <a:txBody>
                    <a:bodyPr/>
                    <a:lstStyle/>
                    <a:p>
                      <a:r>
                        <a:rPr lang="en-US" altLang="ja-JP" sz="1400" dirty="0"/>
                        <a:t>WGCV, </a:t>
                      </a:r>
                      <a:r>
                        <a:rPr lang="en-US" altLang="ja-JP" sz="1400" dirty="0">
                          <a:solidFill>
                            <a:srgbClr val="FF0000"/>
                          </a:solidFill>
                        </a:rPr>
                        <a:t>LSI-VC, and ISO/OGC</a:t>
                      </a:r>
                      <a:endParaRPr kumimoji="1" lang="ja-JP" altLang="en-US" sz="1400" dirty="0">
                        <a:solidFill>
                          <a:srgbClr val="FF0000"/>
                        </a:solidFill>
                      </a:endParaRPr>
                    </a:p>
                  </a:txBody>
                  <a:tcPr/>
                </a:tc>
                <a:tc>
                  <a:txBody>
                    <a:bodyPr/>
                    <a:lstStyle/>
                    <a:p>
                      <a:r>
                        <a:rPr kumimoji="1" lang="en-US" altLang="ja-JP" sz="1400" dirty="0"/>
                        <a:t>Discussed in WGISS-53.</a:t>
                      </a:r>
                      <a:endParaRPr kumimoji="1" lang="ja-JP" altLang="en-US" sz="1400" dirty="0"/>
                    </a:p>
                  </a:txBody>
                  <a:tcPr/>
                </a:tc>
                <a:extLst>
                  <a:ext uri="{0D108BD9-81ED-4DB2-BD59-A6C34878D82A}">
                    <a16:rowId xmlns:a16="http://schemas.microsoft.com/office/drawing/2014/main" val="284610644"/>
                  </a:ext>
                </a:extLst>
              </a:tr>
              <a:tr h="371475">
                <a:tc>
                  <a:txBody>
                    <a:bodyPr/>
                    <a:lstStyle/>
                    <a:p>
                      <a:r>
                        <a:rPr kumimoji="1" lang="en-US" altLang="ja-JP" sz="1400" dirty="0"/>
                        <a:t>ARD Oversight Group</a:t>
                      </a:r>
                      <a:endParaRPr kumimoji="1" lang="ja-JP" altLang="en-US" sz="1400" dirty="0"/>
                    </a:p>
                  </a:txBody>
                  <a:tcPr/>
                </a:tc>
                <a:tc>
                  <a:txBody>
                    <a:bodyPr/>
                    <a:lstStyle/>
                    <a:p>
                      <a:r>
                        <a:rPr kumimoji="1" lang="en-US" altLang="ja-JP" sz="1400" dirty="0"/>
                        <a:t>CEOS</a:t>
                      </a:r>
                      <a:endParaRPr kumimoji="1" lang="ja-JP" altLang="en-US" sz="1400" dirty="0"/>
                    </a:p>
                  </a:txBody>
                  <a:tcPr/>
                </a:tc>
                <a:tc>
                  <a:txBody>
                    <a:bodyPr/>
                    <a:lstStyle/>
                    <a:p>
                      <a:r>
                        <a:rPr kumimoji="1" lang="en-US" altLang="ja-JP" sz="1400" dirty="0"/>
                        <a:t>The #1, #2 meetings were held in 2022.</a:t>
                      </a:r>
                      <a:endParaRPr kumimoji="1" lang="ja-JP" altLang="en-US" sz="1400" dirty="0"/>
                    </a:p>
                  </a:txBody>
                  <a:tcPr/>
                </a:tc>
                <a:extLst>
                  <a:ext uri="{0D108BD9-81ED-4DB2-BD59-A6C34878D82A}">
                    <a16:rowId xmlns:a16="http://schemas.microsoft.com/office/drawing/2014/main" val="558265958"/>
                  </a:ext>
                </a:extLst>
              </a:tr>
              <a:tr h="371475">
                <a:tc>
                  <a:txBody>
                    <a:bodyPr/>
                    <a:lstStyle/>
                    <a:p>
                      <a:r>
                        <a:rPr lang="en-US" altLang="ja-JP" sz="1400" b="0" dirty="0">
                          <a:solidFill>
                            <a:srgbClr val="FF0000"/>
                          </a:solidFill>
                        </a:rPr>
                        <a:t>ISO 19124-1/Joint ISO-OGC Standard Initiative on Analysis Ready Data</a:t>
                      </a:r>
                      <a:endParaRPr kumimoji="1" lang="ja-JP" altLang="en-US" sz="1400" dirty="0">
                        <a:solidFill>
                          <a:srgbClr val="FF0000"/>
                        </a:solidFill>
                      </a:endParaRPr>
                    </a:p>
                  </a:txBody>
                  <a:tcPr/>
                </a:tc>
                <a:tc>
                  <a:txBody>
                    <a:bodyPr/>
                    <a:lstStyle/>
                    <a:p>
                      <a:r>
                        <a:rPr kumimoji="1" lang="en-US" altLang="ja-JP" sz="1400" dirty="0">
                          <a:solidFill>
                            <a:srgbClr val="FF0000"/>
                          </a:solidFill>
                        </a:rPr>
                        <a:t>ISO/OGC</a:t>
                      </a:r>
                      <a:endParaRPr kumimoji="1" lang="ja-JP" altLang="en-US" sz="1400" dirty="0">
                        <a:solidFill>
                          <a:srgbClr val="FF0000"/>
                        </a:solidFill>
                      </a:endParaRPr>
                    </a:p>
                  </a:txBody>
                  <a:tcPr/>
                </a:tc>
                <a:tc>
                  <a:txBody>
                    <a:bodyPr/>
                    <a:lstStyle/>
                    <a:p>
                      <a:endParaRPr kumimoji="1" lang="ja-JP" altLang="en-US" sz="1400" dirty="0">
                        <a:solidFill>
                          <a:srgbClr val="FF0000"/>
                        </a:solidFill>
                      </a:endParaRPr>
                    </a:p>
                  </a:txBody>
                  <a:tcPr/>
                </a:tc>
                <a:extLst>
                  <a:ext uri="{0D108BD9-81ED-4DB2-BD59-A6C34878D82A}">
                    <a16:rowId xmlns:a16="http://schemas.microsoft.com/office/drawing/2014/main" val="1701871701"/>
                  </a:ext>
                </a:extLst>
              </a:tr>
            </a:tbl>
          </a:graphicData>
        </a:graphic>
      </p:graphicFrame>
    </p:spTree>
    <p:extLst>
      <p:ext uri="{BB962C8B-B14F-4D97-AF65-F5344CB8AC3E}">
        <p14:creationId xmlns:p14="http://schemas.microsoft.com/office/powerpoint/2010/main" val="4191311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 </a:t>
            </a:r>
            <a:r>
              <a:rPr lang="en-US" altLang="ja-JP" dirty="0"/>
              <a:t>Data DISCOVERY and ACCESS</a:t>
            </a:r>
            <a:endParaRPr lang="en-GB" dirty="0"/>
          </a:p>
        </p:txBody>
      </p:sp>
      <p:sp>
        <p:nvSpPr>
          <p:cNvPr id="6" name="Content Placeholder 5"/>
          <p:cNvSpPr>
            <a:spLocks noGrp="1"/>
          </p:cNvSpPr>
          <p:nvPr>
            <p:ph idx="1"/>
          </p:nvPr>
        </p:nvSpPr>
        <p:spPr>
          <a:xfrm>
            <a:off x="252761" y="1331755"/>
            <a:ext cx="8586439" cy="3589649"/>
          </a:xfrm>
        </p:spPr>
        <p:txBody>
          <a:bodyPr>
            <a:noAutofit/>
          </a:bodyPr>
          <a:lstStyle/>
          <a:p>
            <a:pPr>
              <a:buFont typeface="Arial" panose="020B0604020202020204" pitchFamily="34" charset="0"/>
              <a:buChar char="•"/>
            </a:pPr>
            <a:r>
              <a:rPr lang="en-US" sz="1800" dirty="0"/>
              <a:t>CEOS/IDN Collaborations, IDN Upgrades, and IDN Metric were reported.  </a:t>
            </a:r>
            <a:r>
              <a:rPr lang="en-US" altLang="ja-JP" sz="1800" dirty="0"/>
              <a:t>FedEO migration to CEOS domain and DIF-10 export status were also reported.  The both systems exchange registered metadata on daily basis. </a:t>
            </a:r>
          </a:p>
          <a:p>
            <a:pPr>
              <a:buFont typeface="Arial" panose="020B0604020202020204" pitchFamily="34" charset="0"/>
              <a:buChar char="•"/>
            </a:pPr>
            <a:r>
              <a:rPr lang="en-US" altLang="ja-JP" sz="1800" dirty="0"/>
              <a:t>ESA GSTP project aiming to provide a cloud-native access to hyperspectral data was introduced.  The formats trade-off resulted in the selection of Zarr format and GeoZarr format was proposed.  Demonstrations on Jupyter Notebooks, OpenLayers, FedEO + STAC catalogue, and advanced applications were also made.</a:t>
            </a:r>
          </a:p>
          <a:p>
            <a:pPr>
              <a:buFont typeface="Arial" panose="020B0604020202020204" pitchFamily="34" charset="0"/>
              <a:buChar char="•"/>
            </a:pPr>
            <a:r>
              <a:rPr lang="en-US" altLang="ja-JP" sz="1800" dirty="0"/>
              <a:t>A parallel STAC implementation in CWIC was proposed.  STAC is a great candidate for a federated search solution and has a lot of traction in web- and cloud-based user communities. </a:t>
            </a:r>
          </a:p>
        </p:txBody>
      </p:sp>
    </p:spTree>
    <p:extLst>
      <p:ext uri="{BB962C8B-B14F-4D97-AF65-F5344CB8AC3E}">
        <p14:creationId xmlns:p14="http://schemas.microsoft.com/office/powerpoint/2010/main" val="2785265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 </a:t>
            </a:r>
            <a:r>
              <a:rPr lang="en-US" altLang="ja-JP" dirty="0"/>
              <a:t>Data DISCOVERY and ACCESS</a:t>
            </a:r>
            <a:endParaRPr lang="en-GB" dirty="0"/>
          </a:p>
        </p:txBody>
      </p:sp>
      <p:sp>
        <p:nvSpPr>
          <p:cNvPr id="6" name="Content Placeholder 5"/>
          <p:cNvSpPr>
            <a:spLocks noGrp="1"/>
          </p:cNvSpPr>
          <p:nvPr>
            <p:ph idx="1"/>
          </p:nvPr>
        </p:nvSpPr>
        <p:spPr>
          <a:xfrm>
            <a:off x="252761" y="1331755"/>
            <a:ext cx="8586439" cy="3532853"/>
          </a:xfrm>
        </p:spPr>
        <p:txBody>
          <a:bodyPr>
            <a:noAutofit/>
          </a:bodyPr>
          <a:lstStyle/>
          <a:p>
            <a:pPr>
              <a:buFont typeface="Arial" panose="020B0604020202020204" pitchFamily="34" charset="0"/>
              <a:buChar char="•"/>
            </a:pPr>
            <a:r>
              <a:rPr lang="en-US" altLang="ja-JP" sz="1800" dirty="0"/>
              <a:t>The current status on GEOSS Platform was reported.  The platform consists of four main components, GEOSS Portal, GEO DAB, GEOSS Status Checker, and GEOSS Yellow Pages.  The platform is brokering CEOS catalogues from IDN, CWIC and FedEO.</a:t>
            </a:r>
          </a:p>
          <a:p>
            <a:pPr>
              <a:buFont typeface="Arial" panose="020B0604020202020204" pitchFamily="34" charset="0"/>
              <a:buChar char="•"/>
            </a:pPr>
            <a:r>
              <a:rPr lang="en-US" altLang="ja-JP" sz="1800" dirty="0"/>
              <a:t>The current status on service metadata and discovery best practices was reported.  Based on the draft version, the contents were introduced.  The comments and ideas were solicited.</a:t>
            </a:r>
          </a:p>
        </p:txBody>
      </p:sp>
    </p:spTree>
    <p:extLst>
      <p:ext uri="{BB962C8B-B14F-4D97-AF65-F5344CB8AC3E}">
        <p14:creationId xmlns:p14="http://schemas.microsoft.com/office/powerpoint/2010/main" val="890520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 </a:t>
            </a:r>
            <a:r>
              <a:rPr lang="en-US" altLang="ja-JP" dirty="0"/>
              <a:t>TECHNOLOGY EXPLORATION</a:t>
            </a:r>
            <a:endParaRPr lang="en-GB" dirty="0"/>
          </a:p>
        </p:txBody>
      </p:sp>
      <p:sp>
        <p:nvSpPr>
          <p:cNvPr id="6" name="Content Placeholder 5"/>
          <p:cNvSpPr>
            <a:spLocks noGrp="1"/>
          </p:cNvSpPr>
          <p:nvPr>
            <p:ph idx="1"/>
          </p:nvPr>
        </p:nvSpPr>
        <p:spPr>
          <a:xfrm>
            <a:off x="252761" y="1331755"/>
            <a:ext cx="8586439" cy="3589649"/>
          </a:xfrm>
        </p:spPr>
        <p:txBody>
          <a:bodyPr>
            <a:noAutofit/>
          </a:bodyPr>
          <a:lstStyle/>
          <a:p>
            <a:pPr>
              <a:buFont typeface="Arial" panose="020B0604020202020204" pitchFamily="34" charset="0"/>
              <a:buChar char="•"/>
            </a:pPr>
            <a:r>
              <a:rPr lang="en-US" altLang="ja-JP" sz="1800" dirty="0"/>
              <a:t>Concept of CEOS Jupyter Notebooks Best Practice and Exemplars was introduced.</a:t>
            </a:r>
          </a:p>
          <a:p>
            <a:pPr>
              <a:buFont typeface="Arial" panose="020B0604020202020204" pitchFamily="34" charset="0"/>
              <a:buChar char="•"/>
            </a:pPr>
            <a:r>
              <a:rPr lang="en-US" altLang="ja-JP" sz="1800" dirty="0"/>
              <a:t>Jupyter Notebooks Approach at EUMETSAT</a:t>
            </a:r>
            <a:r>
              <a:rPr lang="ja-JP" altLang="en-US" sz="1800" dirty="0"/>
              <a:t> </a:t>
            </a:r>
            <a:r>
              <a:rPr lang="en-US" altLang="ja-JP" sz="1800" dirty="0"/>
              <a:t>was</a:t>
            </a:r>
            <a:r>
              <a:rPr lang="ja-JP" altLang="en-US" sz="1800" dirty="0"/>
              <a:t> </a:t>
            </a:r>
            <a:r>
              <a:rPr lang="en-US" altLang="ja-JP" sz="1800" dirty="0"/>
              <a:t>introduced.</a:t>
            </a:r>
          </a:p>
          <a:p>
            <a:pPr>
              <a:buFont typeface="Arial" panose="020B0604020202020204" pitchFamily="34" charset="0"/>
              <a:buChar char="•"/>
            </a:pPr>
            <a:r>
              <a:rPr lang="en-US" altLang="ja-JP" sz="1800" dirty="0"/>
              <a:t>“Jupyter Notebooks Day” at the end of June, a kind of hands-on event including CapD training, was proposed.</a:t>
            </a:r>
          </a:p>
          <a:p>
            <a:pPr>
              <a:buFont typeface="Arial" panose="020B0604020202020204" pitchFamily="34" charset="0"/>
              <a:buChar char="•"/>
            </a:pPr>
            <a:r>
              <a:rPr lang="en-US" altLang="ja-JP" sz="1800" dirty="0"/>
              <a:t>Expectation for further webinars was expressed by the WGCapD representative.</a:t>
            </a:r>
          </a:p>
          <a:p>
            <a:pPr>
              <a:buFont typeface="Arial" panose="020B0604020202020204" pitchFamily="34" charset="0"/>
              <a:buChar char="•"/>
            </a:pPr>
            <a:r>
              <a:rPr lang="en-US" altLang="ja-JP" sz="1800" dirty="0"/>
              <a:t>A co-lead of Technology Exploration IG solicited future topics.</a:t>
            </a:r>
          </a:p>
        </p:txBody>
      </p:sp>
    </p:spTree>
    <p:extLst>
      <p:ext uri="{BB962C8B-B14F-4D97-AF65-F5344CB8AC3E}">
        <p14:creationId xmlns:p14="http://schemas.microsoft.com/office/powerpoint/2010/main" val="2579308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 </a:t>
            </a:r>
            <a:r>
              <a:rPr lang="en-US" altLang="ja-JP" dirty="0"/>
              <a:t>Data PRESERVATION and STEWARDSHIP</a:t>
            </a:r>
            <a:endParaRPr lang="en-GB" dirty="0"/>
          </a:p>
        </p:txBody>
      </p:sp>
      <p:sp>
        <p:nvSpPr>
          <p:cNvPr id="6" name="Content Placeholder 5"/>
          <p:cNvSpPr>
            <a:spLocks noGrp="1"/>
          </p:cNvSpPr>
          <p:nvPr>
            <p:ph idx="1"/>
          </p:nvPr>
        </p:nvSpPr>
        <p:spPr>
          <a:xfrm>
            <a:off x="252761" y="1331755"/>
            <a:ext cx="8586439" cy="3589649"/>
          </a:xfrm>
        </p:spPr>
        <p:txBody>
          <a:bodyPr>
            <a:noAutofit/>
          </a:bodyPr>
          <a:lstStyle/>
          <a:p>
            <a:pPr>
              <a:buFont typeface="Arial" panose="020B0604020202020204" pitchFamily="34" charset="0"/>
              <a:buChar char="•"/>
            </a:pPr>
            <a:r>
              <a:rPr lang="en-US" altLang="ja-JP" sz="1800" dirty="0"/>
              <a:t>Object Storage Benchmark in ESA was reported. The benchmarks showed benefit of usability (</a:t>
            </a:r>
            <a:r>
              <a:rPr lang="en-GB" altLang="ja-JP" sz="1800" dirty="0"/>
              <a:t>Scalability, Manageability, etc.</a:t>
            </a:r>
            <a:r>
              <a:rPr lang="en-US" altLang="ja-JP" sz="1800" dirty="0"/>
              <a:t>) and costs against small lack of performance.</a:t>
            </a:r>
          </a:p>
          <a:p>
            <a:pPr>
              <a:buFont typeface="Arial" panose="020B0604020202020204" pitchFamily="34" charset="0"/>
              <a:buChar char="•"/>
            </a:pPr>
            <a:r>
              <a:rPr lang="en-US" altLang="ja-JP" sz="1800" dirty="0"/>
              <a:t>WGISS Data Management &amp; Stewardship Maturity Matrix Use Case was reported.  Main concept, use case for ENVISAT, etc. were introduced.	</a:t>
            </a:r>
          </a:p>
          <a:p>
            <a:pPr>
              <a:buFont typeface="Arial" panose="020B0604020202020204" pitchFamily="34" charset="0"/>
              <a:buChar char="•"/>
            </a:pPr>
            <a:r>
              <a:rPr lang="en-US" altLang="ja-JP" sz="1800" dirty="0"/>
              <a:t>Considering increase of data replication on cloud, a session on “Data Integrity and Authenticity on Cloud” was organized.  To keep data integrity, data authenticity, provenance, traced modification, PID in the metadata, Hash Code in the metadata, watermark, KSI block chain were discussed in the previous meetings. Member agencies reported their approaches which include as the possibility to use Filename Lookup, Hash Lookup, Provable Data, Possession Signed Hashes, Checksum, and Non-Fungible Token (NFT).  The necessity of further exchange of information on ongoing research and prototyping activities was pointed out.</a:t>
            </a:r>
          </a:p>
        </p:txBody>
      </p:sp>
    </p:spTree>
    <p:extLst>
      <p:ext uri="{BB962C8B-B14F-4D97-AF65-F5344CB8AC3E}">
        <p14:creationId xmlns:p14="http://schemas.microsoft.com/office/powerpoint/2010/main" val="16253684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970FBBFFCD15449839570E9C06B93E3" ma:contentTypeVersion="13" ma:contentTypeDescription="Create a new document." ma:contentTypeScope="" ma:versionID="0685da529574238db6544f969921e30c">
  <xsd:schema xmlns:xsd="http://www.w3.org/2001/XMLSchema" xmlns:xs="http://www.w3.org/2001/XMLSchema" xmlns:p="http://schemas.microsoft.com/office/2006/metadata/properties" xmlns:ns2="72c27b34-1b25-4250-b328-5bf8e959a2eb" xmlns:ns3="692a242a-a3b0-43b2-b81a-576b104cf8b0" targetNamespace="http://schemas.microsoft.com/office/2006/metadata/properties" ma:root="true" ma:fieldsID="8aa4779f3fd72e5430a713af1fcbbc79" ns2:_="" ns3:_="">
    <xsd:import namespace="72c27b34-1b25-4250-b328-5bf8e959a2eb"/>
    <xsd:import namespace="692a242a-a3b0-43b2-b81a-576b104cf8b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c27b34-1b25-4250-b328-5bf8e959a2e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92a242a-a3b0-43b2-b81a-576b104cf8b0"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743A420-5903-43AB-83F0-B58CCDE48647}">
  <ds:schemaRefs>
    <ds:schemaRef ds:uri="http://schemas.microsoft.com/sharepoint/v3/contenttype/forms"/>
  </ds:schemaRefs>
</ds:datastoreItem>
</file>

<file path=customXml/itemProps2.xml><?xml version="1.0" encoding="utf-8"?>
<ds:datastoreItem xmlns:ds="http://schemas.openxmlformats.org/officeDocument/2006/customXml" ds:itemID="{49A1B018-8F31-45B2-9173-E828B7BEE4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2c27b34-1b25-4250-b328-5bf8e959a2eb"/>
    <ds:schemaRef ds:uri="692a242a-a3b0-43b2-b81a-576b104cf8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A495434-1A37-4BC4-84EA-B02B9A5EC49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3567</TotalTime>
  <Words>1504</Words>
  <Application>Microsoft Office PowerPoint</Application>
  <PresentationFormat>On-screen Show (16:9)</PresentationFormat>
  <Paragraphs>120</Paragraphs>
  <Slides>14</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Helvetica</vt:lpstr>
      <vt:lpstr>Wingdings</vt:lpstr>
      <vt:lpstr>Office Theme</vt:lpstr>
      <vt:lpstr>WGISS-53 Discussion Summary</vt:lpstr>
      <vt:lpstr> Plenary 1</vt:lpstr>
      <vt:lpstr>WGISS Works Near-term Plan</vt:lpstr>
      <vt:lpstr>WGISS Works defined in Chapter 3.9</vt:lpstr>
      <vt:lpstr>Joint Collaborations with other entities</vt:lpstr>
      <vt:lpstr> Data DISCOVERY and ACCESS</vt:lpstr>
      <vt:lpstr> Data DISCOVERY and ACCESS</vt:lpstr>
      <vt:lpstr> TECHNOLOGY EXPLORATION</vt:lpstr>
      <vt:lpstr> Data PRESERVATION and STEWARDSHIP</vt:lpstr>
      <vt:lpstr> Data PRESERVATION and STEWARDSHIP</vt:lpstr>
      <vt:lpstr> Data INTEROPERABILITY and USE</vt:lpstr>
      <vt:lpstr> WGISS Cooperation  with other Working Groups</vt:lpstr>
      <vt:lpstr> Agency Reports and Plenary 2</vt:lpstr>
      <vt:lpstr> Conclusions</vt:lpstr>
    </vt:vector>
  </TitlesOfParts>
  <Company>ESA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Pascal Lecomte</dc:creator>
  <cp:lastModifiedBy>Michelle Piepgrass</cp:lastModifiedBy>
  <cp:revision>113</cp:revision>
  <cp:lastPrinted>2016-11-11T04:37:28Z</cp:lastPrinted>
  <dcterms:created xsi:type="dcterms:W3CDTF">2016-11-10T19:18:14Z</dcterms:created>
  <dcterms:modified xsi:type="dcterms:W3CDTF">2022-04-02T18:58:31Z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0x0101005970FBBFFCD15449839570E9C06B93E3</vt:lpwstr>
  </property>
</Properties>
</file>