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sldIdLst>
    <p:sldId id="256" r:id="rId6"/>
    <p:sldId id="266" r:id="rId7"/>
    <p:sldId id="259" r:id="rId8"/>
    <p:sldId id="257" r:id="rId9"/>
    <p:sldId id="260" r:id="rId10"/>
    <p:sldId id="261" r:id="rId11"/>
    <p:sldId id="258" r:id="rId12"/>
    <p:sldId id="262" r:id="rId13"/>
    <p:sldId id="265" r:id="rId14"/>
    <p:sldId id="267"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9E5C8-CBAD-4B50-ECB7-6D27FAE7B6F9}" v="338" dt="2022-03-22T21:52:53.259"/>
    <p1510:client id="{20FE69F6-5763-0CE4-75E0-04723674F9D5}" v="158" dt="2022-02-24T14:34:15.714"/>
    <p1510:client id="{21132256-2417-D2D2-4B36-B6A4359D589D}" v="169" dt="2022-03-24T09:42:08.255"/>
    <p1510:client id="{8D027E1B-7808-DAE8-3A15-79A0227A3CE0}" v="32" dt="2022-02-24T15:41:31.151"/>
    <p1510:client id="{9C5D01A8-8368-47F5-8CA7-9837EEFA3FC8}" v="91" dt="2022-03-21T09:16:39.941"/>
    <p1510:client id="{B42AF8DB-250D-818A-DE27-7076A48FBD85}" v="19" dt="2022-03-21T16:02:23.107"/>
    <p1510:client id="{B8C46C46-92CF-365C-391E-52A77ADA609E}" v="1097" dt="2022-03-21T11:08:40.910"/>
    <p1510:client id="{DD20BA71-D5DB-DB4E-6849-400CED43B86F}" v="477" dt="2022-03-21T12:07:36.271"/>
    <p1510:client id="{E493D40C-4CB7-F630-A88E-A520B59877B6}" v="283" dt="2022-03-02T08:27:10.911"/>
    <p1510:client id="{ECED01A4-B290-7632-ADC6-BB68962DC742}" v="1" dt="2022-03-21T09:36:58.778"/>
    <p1510:client id="{F5C652D4-28AC-8FF4-3176-D3B1A1140D40}" v="291" dt="2022-02-24T15:20:41.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24" y="9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BBD6F-B867-404B-BE27-F41D7079DCB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74EFBB-5BCB-4749-9F00-ED72BDA951CF}">
      <dgm:prSet/>
      <dgm:spPr/>
      <dgm:t>
        <a:bodyPr/>
        <a:lstStyle/>
        <a:p>
          <a:pPr>
            <a:lnSpc>
              <a:spcPct val="100000"/>
            </a:lnSpc>
          </a:pPr>
          <a:r>
            <a:rPr lang="en-US"/>
            <a:t>Update from Data Working Group and its 4 subgroups</a:t>
          </a:r>
        </a:p>
      </dgm:t>
    </dgm:pt>
    <dgm:pt modelId="{F2276573-8C97-4035-946B-486B2FFB3FC5}" type="parTrans" cxnId="{F1E61ABB-43A7-4AE2-AEA3-7AE31C044676}">
      <dgm:prSet/>
      <dgm:spPr/>
      <dgm:t>
        <a:bodyPr/>
        <a:lstStyle/>
        <a:p>
          <a:endParaRPr lang="en-US"/>
        </a:p>
      </dgm:t>
    </dgm:pt>
    <dgm:pt modelId="{5BF3D18D-E23A-40AC-98D8-226DE0F43A2A}" type="sibTrans" cxnId="{F1E61ABB-43A7-4AE2-AEA3-7AE31C044676}">
      <dgm:prSet/>
      <dgm:spPr/>
      <dgm:t>
        <a:bodyPr/>
        <a:lstStyle/>
        <a:p>
          <a:endParaRPr lang="en-US"/>
        </a:p>
      </dgm:t>
    </dgm:pt>
    <dgm:pt modelId="{02159C7F-115C-410B-B46D-6B3F4C89E025}">
      <dgm:prSet/>
      <dgm:spPr/>
      <dgm:t>
        <a:bodyPr/>
        <a:lstStyle/>
        <a:p>
          <a:pPr>
            <a:lnSpc>
              <a:spcPct val="100000"/>
            </a:lnSpc>
          </a:pPr>
          <a:r>
            <a:rPr lang="en-US"/>
            <a:t>Updates from the GEO Knowledge Hub</a:t>
          </a:r>
        </a:p>
      </dgm:t>
    </dgm:pt>
    <dgm:pt modelId="{8B7D3F9E-23EE-4529-A07C-E099C59C8FFD}" type="parTrans" cxnId="{11F1D2CC-5FB8-4807-B53D-E468BC5565E1}">
      <dgm:prSet/>
      <dgm:spPr/>
      <dgm:t>
        <a:bodyPr/>
        <a:lstStyle/>
        <a:p>
          <a:endParaRPr lang="en-US"/>
        </a:p>
      </dgm:t>
    </dgm:pt>
    <dgm:pt modelId="{73A60C12-693A-4538-A0E4-B922BA083B42}" type="sibTrans" cxnId="{11F1D2CC-5FB8-4807-B53D-E468BC5565E1}">
      <dgm:prSet/>
      <dgm:spPr/>
      <dgm:t>
        <a:bodyPr/>
        <a:lstStyle/>
        <a:p>
          <a:endParaRPr lang="en-US"/>
        </a:p>
      </dgm:t>
    </dgm:pt>
    <dgm:pt modelId="{3D054344-0F38-4BAF-AE6D-83FE26519A81}">
      <dgm:prSet/>
      <dgm:spPr/>
      <dgm:t>
        <a:bodyPr/>
        <a:lstStyle/>
        <a:p>
          <a:pPr>
            <a:lnSpc>
              <a:spcPct val="100000"/>
            </a:lnSpc>
          </a:pPr>
          <a:r>
            <a:rPr lang="en-US"/>
            <a:t>Update from GEOSS and EAG process</a:t>
          </a:r>
        </a:p>
      </dgm:t>
    </dgm:pt>
    <dgm:pt modelId="{8A3F326E-260C-4849-A07D-7D053A95BF2F}" type="parTrans" cxnId="{2E17BCD2-2780-4598-A8F4-5D4B7EEAA75C}">
      <dgm:prSet/>
      <dgm:spPr/>
      <dgm:t>
        <a:bodyPr/>
        <a:lstStyle/>
        <a:p>
          <a:endParaRPr lang="en-US"/>
        </a:p>
      </dgm:t>
    </dgm:pt>
    <dgm:pt modelId="{7DD58251-2838-4E2F-98EE-01FEE319C4E6}" type="sibTrans" cxnId="{2E17BCD2-2780-4598-A8F4-5D4B7EEAA75C}">
      <dgm:prSet/>
      <dgm:spPr/>
      <dgm:t>
        <a:bodyPr/>
        <a:lstStyle/>
        <a:p>
          <a:endParaRPr lang="en-US"/>
        </a:p>
      </dgm:t>
    </dgm:pt>
    <dgm:pt modelId="{0CD74602-2425-4262-ACFE-3A6FED7F58DF}" type="pres">
      <dgm:prSet presAssocID="{323BBD6F-B867-404B-BE27-F41D7079DCBA}" presName="root" presStyleCnt="0">
        <dgm:presLayoutVars>
          <dgm:dir/>
          <dgm:resizeHandles val="exact"/>
        </dgm:presLayoutVars>
      </dgm:prSet>
      <dgm:spPr/>
    </dgm:pt>
    <dgm:pt modelId="{090C649C-0058-4AE1-A0AA-FAAC0F8BAAC3}" type="pres">
      <dgm:prSet presAssocID="{8D74EFBB-5BCB-4749-9F00-ED72BDA951CF}" presName="compNode" presStyleCnt="0"/>
      <dgm:spPr/>
    </dgm:pt>
    <dgm:pt modelId="{E86265AD-164D-49C7-879F-DB5145CB66E2}" type="pres">
      <dgm:prSet presAssocID="{8D74EFBB-5BCB-4749-9F00-ED72BDA951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173A59C-CAB1-410B-966A-8F08C101D90D}" type="pres">
      <dgm:prSet presAssocID="{8D74EFBB-5BCB-4749-9F00-ED72BDA951CF}" presName="spaceRect" presStyleCnt="0"/>
      <dgm:spPr/>
    </dgm:pt>
    <dgm:pt modelId="{5AFB662B-5BC8-4286-8936-FD711D5F64DC}" type="pres">
      <dgm:prSet presAssocID="{8D74EFBB-5BCB-4749-9F00-ED72BDA951CF}" presName="textRect" presStyleLbl="revTx" presStyleIdx="0" presStyleCnt="3">
        <dgm:presLayoutVars>
          <dgm:chMax val="1"/>
          <dgm:chPref val="1"/>
        </dgm:presLayoutVars>
      </dgm:prSet>
      <dgm:spPr/>
    </dgm:pt>
    <dgm:pt modelId="{12553BEC-6E55-43EF-A67B-9271E52D75BB}" type="pres">
      <dgm:prSet presAssocID="{5BF3D18D-E23A-40AC-98D8-226DE0F43A2A}" presName="sibTrans" presStyleCnt="0"/>
      <dgm:spPr/>
    </dgm:pt>
    <dgm:pt modelId="{F23E7AEE-FEFB-4184-BFC4-C73E0DE6F917}" type="pres">
      <dgm:prSet presAssocID="{02159C7F-115C-410B-B46D-6B3F4C89E025}" presName="compNode" presStyleCnt="0"/>
      <dgm:spPr/>
    </dgm:pt>
    <dgm:pt modelId="{E45B3D26-48C3-4B15-9F1D-08590B42718B}" type="pres">
      <dgm:prSet presAssocID="{02159C7F-115C-410B-B46D-6B3F4C89E0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C334D8D-7CF2-482D-A513-B72E161409C8}" type="pres">
      <dgm:prSet presAssocID="{02159C7F-115C-410B-B46D-6B3F4C89E025}" presName="spaceRect" presStyleCnt="0"/>
      <dgm:spPr/>
    </dgm:pt>
    <dgm:pt modelId="{239998FE-F732-4276-8D20-BD882E87BF7D}" type="pres">
      <dgm:prSet presAssocID="{02159C7F-115C-410B-B46D-6B3F4C89E025}" presName="textRect" presStyleLbl="revTx" presStyleIdx="1" presStyleCnt="3">
        <dgm:presLayoutVars>
          <dgm:chMax val="1"/>
          <dgm:chPref val="1"/>
        </dgm:presLayoutVars>
      </dgm:prSet>
      <dgm:spPr/>
    </dgm:pt>
    <dgm:pt modelId="{2A763CF2-0404-423D-942A-027AA26341F3}" type="pres">
      <dgm:prSet presAssocID="{73A60C12-693A-4538-A0E4-B922BA083B42}" presName="sibTrans" presStyleCnt="0"/>
      <dgm:spPr/>
    </dgm:pt>
    <dgm:pt modelId="{8679B50A-F292-472E-A836-BA44DBB36166}" type="pres">
      <dgm:prSet presAssocID="{3D054344-0F38-4BAF-AE6D-83FE26519A81}" presName="compNode" presStyleCnt="0"/>
      <dgm:spPr/>
    </dgm:pt>
    <dgm:pt modelId="{8AC80D10-3E67-4663-9C19-004320B621AA}" type="pres">
      <dgm:prSet presAssocID="{3D054344-0F38-4BAF-AE6D-83FE26519A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3A69AFE-FAA3-4BE8-8D0B-497FB2F6DC58}" type="pres">
      <dgm:prSet presAssocID="{3D054344-0F38-4BAF-AE6D-83FE26519A81}" presName="spaceRect" presStyleCnt="0"/>
      <dgm:spPr/>
    </dgm:pt>
    <dgm:pt modelId="{E65A686F-2757-4515-A461-F554B79172FE}" type="pres">
      <dgm:prSet presAssocID="{3D054344-0F38-4BAF-AE6D-83FE26519A81}" presName="textRect" presStyleLbl="revTx" presStyleIdx="2" presStyleCnt="3">
        <dgm:presLayoutVars>
          <dgm:chMax val="1"/>
          <dgm:chPref val="1"/>
        </dgm:presLayoutVars>
      </dgm:prSet>
      <dgm:spPr/>
    </dgm:pt>
  </dgm:ptLst>
  <dgm:cxnLst>
    <dgm:cxn modelId="{F298EE0B-0F05-4E70-AC54-4264B5E6D828}" type="presOf" srcId="{323BBD6F-B867-404B-BE27-F41D7079DCBA}" destId="{0CD74602-2425-4262-ACFE-3A6FED7F58DF}" srcOrd="0" destOrd="0" presId="urn:microsoft.com/office/officeart/2018/2/layout/IconLabelList"/>
    <dgm:cxn modelId="{9391C415-6370-42F6-AE1F-54CCBB50E666}" type="presOf" srcId="{3D054344-0F38-4BAF-AE6D-83FE26519A81}" destId="{E65A686F-2757-4515-A461-F554B79172FE}" srcOrd="0" destOrd="0" presId="urn:microsoft.com/office/officeart/2018/2/layout/IconLabelList"/>
    <dgm:cxn modelId="{21BFC657-2879-47CF-8B03-9811B5690EFF}" type="presOf" srcId="{8D74EFBB-5BCB-4749-9F00-ED72BDA951CF}" destId="{5AFB662B-5BC8-4286-8936-FD711D5F64DC}" srcOrd="0" destOrd="0" presId="urn:microsoft.com/office/officeart/2018/2/layout/IconLabelList"/>
    <dgm:cxn modelId="{F1E61ABB-43A7-4AE2-AEA3-7AE31C044676}" srcId="{323BBD6F-B867-404B-BE27-F41D7079DCBA}" destId="{8D74EFBB-5BCB-4749-9F00-ED72BDA951CF}" srcOrd="0" destOrd="0" parTransId="{F2276573-8C97-4035-946B-486B2FFB3FC5}" sibTransId="{5BF3D18D-E23A-40AC-98D8-226DE0F43A2A}"/>
    <dgm:cxn modelId="{11F1D2CC-5FB8-4807-B53D-E468BC5565E1}" srcId="{323BBD6F-B867-404B-BE27-F41D7079DCBA}" destId="{02159C7F-115C-410B-B46D-6B3F4C89E025}" srcOrd="1" destOrd="0" parTransId="{8B7D3F9E-23EE-4529-A07C-E099C59C8FFD}" sibTransId="{73A60C12-693A-4538-A0E4-B922BA083B42}"/>
    <dgm:cxn modelId="{2E17BCD2-2780-4598-A8F4-5D4B7EEAA75C}" srcId="{323BBD6F-B867-404B-BE27-F41D7079DCBA}" destId="{3D054344-0F38-4BAF-AE6D-83FE26519A81}" srcOrd="2" destOrd="0" parTransId="{8A3F326E-260C-4849-A07D-7D053A95BF2F}" sibTransId="{7DD58251-2838-4E2F-98EE-01FEE319C4E6}"/>
    <dgm:cxn modelId="{F222D8F6-DA27-4BB7-B20D-AA8065E7E57F}" type="presOf" srcId="{02159C7F-115C-410B-B46D-6B3F4C89E025}" destId="{239998FE-F732-4276-8D20-BD882E87BF7D}" srcOrd="0" destOrd="0" presId="urn:microsoft.com/office/officeart/2018/2/layout/IconLabelList"/>
    <dgm:cxn modelId="{D6398017-29EF-47BE-9452-96D32D0FF014}" type="presParOf" srcId="{0CD74602-2425-4262-ACFE-3A6FED7F58DF}" destId="{090C649C-0058-4AE1-A0AA-FAAC0F8BAAC3}" srcOrd="0" destOrd="0" presId="urn:microsoft.com/office/officeart/2018/2/layout/IconLabelList"/>
    <dgm:cxn modelId="{A9A3CDA3-A5BC-4CE6-BABF-02846F4DBB35}" type="presParOf" srcId="{090C649C-0058-4AE1-A0AA-FAAC0F8BAAC3}" destId="{E86265AD-164D-49C7-879F-DB5145CB66E2}" srcOrd="0" destOrd="0" presId="urn:microsoft.com/office/officeart/2018/2/layout/IconLabelList"/>
    <dgm:cxn modelId="{54801EF9-357A-4AED-BD42-37EE024AF9A7}" type="presParOf" srcId="{090C649C-0058-4AE1-A0AA-FAAC0F8BAAC3}" destId="{6173A59C-CAB1-410B-966A-8F08C101D90D}" srcOrd="1" destOrd="0" presId="urn:microsoft.com/office/officeart/2018/2/layout/IconLabelList"/>
    <dgm:cxn modelId="{BDE4DC36-0622-4238-B01C-41908A74FE64}" type="presParOf" srcId="{090C649C-0058-4AE1-A0AA-FAAC0F8BAAC3}" destId="{5AFB662B-5BC8-4286-8936-FD711D5F64DC}" srcOrd="2" destOrd="0" presId="urn:microsoft.com/office/officeart/2018/2/layout/IconLabelList"/>
    <dgm:cxn modelId="{A09943D8-ED0B-4E6C-852B-CD0CFD2CF2FA}" type="presParOf" srcId="{0CD74602-2425-4262-ACFE-3A6FED7F58DF}" destId="{12553BEC-6E55-43EF-A67B-9271E52D75BB}" srcOrd="1" destOrd="0" presId="urn:microsoft.com/office/officeart/2018/2/layout/IconLabelList"/>
    <dgm:cxn modelId="{8F6BB6A7-D852-414A-821F-0253686CA00A}" type="presParOf" srcId="{0CD74602-2425-4262-ACFE-3A6FED7F58DF}" destId="{F23E7AEE-FEFB-4184-BFC4-C73E0DE6F917}" srcOrd="2" destOrd="0" presId="urn:microsoft.com/office/officeart/2018/2/layout/IconLabelList"/>
    <dgm:cxn modelId="{64C7EC81-05D5-4B01-B1A6-3428C3721BF0}" type="presParOf" srcId="{F23E7AEE-FEFB-4184-BFC4-C73E0DE6F917}" destId="{E45B3D26-48C3-4B15-9F1D-08590B42718B}" srcOrd="0" destOrd="0" presId="urn:microsoft.com/office/officeart/2018/2/layout/IconLabelList"/>
    <dgm:cxn modelId="{4E7986C6-78D4-456A-8B35-17D100A16F46}" type="presParOf" srcId="{F23E7AEE-FEFB-4184-BFC4-C73E0DE6F917}" destId="{5C334D8D-7CF2-482D-A513-B72E161409C8}" srcOrd="1" destOrd="0" presId="urn:microsoft.com/office/officeart/2018/2/layout/IconLabelList"/>
    <dgm:cxn modelId="{AE451C36-3BF7-4CF8-9675-6A2475330604}" type="presParOf" srcId="{F23E7AEE-FEFB-4184-BFC4-C73E0DE6F917}" destId="{239998FE-F732-4276-8D20-BD882E87BF7D}" srcOrd="2" destOrd="0" presId="urn:microsoft.com/office/officeart/2018/2/layout/IconLabelList"/>
    <dgm:cxn modelId="{5884FC98-3FDF-41C9-BD19-9D3BBE918AB6}" type="presParOf" srcId="{0CD74602-2425-4262-ACFE-3A6FED7F58DF}" destId="{2A763CF2-0404-423D-942A-027AA26341F3}" srcOrd="3" destOrd="0" presId="urn:microsoft.com/office/officeart/2018/2/layout/IconLabelList"/>
    <dgm:cxn modelId="{F44DC668-D6B8-47CF-AEE3-018F33A1EE7C}" type="presParOf" srcId="{0CD74602-2425-4262-ACFE-3A6FED7F58DF}" destId="{8679B50A-F292-472E-A836-BA44DBB36166}" srcOrd="4" destOrd="0" presId="urn:microsoft.com/office/officeart/2018/2/layout/IconLabelList"/>
    <dgm:cxn modelId="{EA7E702F-C943-4D27-9B80-800C10A7F665}" type="presParOf" srcId="{8679B50A-F292-472E-A836-BA44DBB36166}" destId="{8AC80D10-3E67-4663-9C19-004320B621AA}" srcOrd="0" destOrd="0" presId="urn:microsoft.com/office/officeart/2018/2/layout/IconLabelList"/>
    <dgm:cxn modelId="{9EFC8982-A5EC-4B15-B673-1B822C84EF55}" type="presParOf" srcId="{8679B50A-F292-472E-A836-BA44DBB36166}" destId="{F3A69AFE-FAA3-4BE8-8D0B-497FB2F6DC58}" srcOrd="1" destOrd="0" presId="urn:microsoft.com/office/officeart/2018/2/layout/IconLabelList"/>
    <dgm:cxn modelId="{3ACA3EA4-66FA-4EE5-9027-DA09F72420BE}" type="presParOf" srcId="{8679B50A-F292-472E-A836-BA44DBB36166}" destId="{E65A686F-2757-4515-A461-F554B79172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D103B-E423-4F12-8782-4CBB3A1BB92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3A36FC8-FD67-4C16-A237-35A4081E924F}">
      <dgm:prSet phldrT="[Text]" phldr="0"/>
      <dgm:spPr/>
      <dgm:t>
        <a:bodyPr/>
        <a:lstStyle/>
        <a:p>
          <a:pPr rtl="0"/>
          <a:r>
            <a:rPr lang="en-US" dirty="0">
              <a:latin typeface="Calibri Light" panose="020F0302020204030204"/>
            </a:rPr>
            <a:t>Review of Data Sharing and Data Management Principles Documents</a:t>
          </a:r>
          <a:endParaRPr lang="en-US" dirty="0"/>
        </a:p>
      </dgm:t>
    </dgm:pt>
    <dgm:pt modelId="{8A91CE0D-993B-4904-91AC-2187EC99A536}" type="parTrans" cxnId="{A6153C78-3A3C-4779-92C1-F72F918452FA}">
      <dgm:prSet/>
      <dgm:spPr/>
      <dgm:t>
        <a:bodyPr/>
        <a:lstStyle/>
        <a:p>
          <a:endParaRPr lang="en-US"/>
        </a:p>
      </dgm:t>
    </dgm:pt>
    <dgm:pt modelId="{B46F7D8F-9CDA-4085-A41C-83FE3329438C}" type="sibTrans" cxnId="{A6153C78-3A3C-4779-92C1-F72F918452FA}">
      <dgm:prSet/>
      <dgm:spPr/>
      <dgm:t>
        <a:bodyPr/>
        <a:lstStyle/>
        <a:p>
          <a:endParaRPr lang="en-US"/>
        </a:p>
      </dgm:t>
    </dgm:pt>
    <dgm:pt modelId="{D7774E87-219B-4872-9FE6-96848F821FAA}">
      <dgm:prSet phldrT="[Text]" phldr="0"/>
      <dgm:spPr/>
      <dgm:t>
        <a:bodyPr/>
        <a:lstStyle/>
        <a:p>
          <a:pPr rtl="0"/>
          <a:r>
            <a:rPr lang="en-US" dirty="0">
              <a:latin typeface="Calibri Light" panose="020F0302020204030204"/>
            </a:rPr>
            <a:t>Finalize the DMPs Crosswalk (GEO -FAIR-TRUST-CARE)</a:t>
          </a:r>
          <a:endParaRPr lang="en-US" dirty="0"/>
        </a:p>
      </dgm:t>
    </dgm:pt>
    <dgm:pt modelId="{6391D3C3-E758-4A84-A0A2-51E535952540}" type="parTrans" cxnId="{5947B2F2-F6A6-4C26-B80C-B0734384CAC4}">
      <dgm:prSet/>
      <dgm:spPr/>
      <dgm:t>
        <a:bodyPr/>
        <a:lstStyle/>
        <a:p>
          <a:endParaRPr lang="en-US"/>
        </a:p>
      </dgm:t>
    </dgm:pt>
    <dgm:pt modelId="{FD59BA6B-8832-44FD-8DA5-697A7D0F1FEB}" type="sibTrans" cxnId="{5947B2F2-F6A6-4C26-B80C-B0734384CAC4}">
      <dgm:prSet/>
      <dgm:spPr/>
      <dgm:t>
        <a:bodyPr/>
        <a:lstStyle/>
        <a:p>
          <a:endParaRPr lang="en-US"/>
        </a:p>
      </dgm:t>
    </dgm:pt>
    <dgm:pt modelId="{8398CFFF-896D-430C-AB1B-A484D646FD48}">
      <dgm:prSet phldrT="[Text]" phldr="0"/>
      <dgm:spPr/>
      <dgm:t>
        <a:bodyPr/>
        <a:lstStyle/>
        <a:p>
          <a:pPr rtl="0"/>
          <a:r>
            <a:rPr lang="en-US" dirty="0">
              <a:latin typeface="Calibri Light" panose="020F0302020204030204"/>
            </a:rPr>
            <a:t>DMPs Success stories – Living document</a:t>
          </a:r>
          <a:endParaRPr lang="en-US" dirty="0"/>
        </a:p>
      </dgm:t>
    </dgm:pt>
    <dgm:pt modelId="{DC6FD72E-64BE-43DB-B95D-5A39334EBF4E}" type="parTrans" cxnId="{AA8C9A66-83D3-4DFB-ACF7-E0E48FA54A34}">
      <dgm:prSet/>
      <dgm:spPr/>
      <dgm:t>
        <a:bodyPr/>
        <a:lstStyle/>
        <a:p>
          <a:endParaRPr lang="en-US"/>
        </a:p>
      </dgm:t>
    </dgm:pt>
    <dgm:pt modelId="{FED5731E-2024-4716-9E90-031BDB505DB4}" type="sibTrans" cxnId="{AA8C9A66-83D3-4DFB-ACF7-E0E48FA54A34}">
      <dgm:prSet/>
      <dgm:spPr/>
      <dgm:t>
        <a:bodyPr/>
        <a:lstStyle/>
        <a:p>
          <a:endParaRPr lang="en-US"/>
        </a:p>
      </dgm:t>
    </dgm:pt>
    <dgm:pt modelId="{3F966DB9-355B-4663-8296-3A6364D4740F}">
      <dgm:prSet phldrT="[Text]" phldr="0"/>
      <dgm:spPr/>
      <dgm:t>
        <a:bodyPr/>
        <a:lstStyle/>
        <a:p>
          <a:pPr rtl="0"/>
          <a:r>
            <a:rPr lang="en-US" dirty="0">
              <a:latin typeface="Calibri Light" panose="020F0302020204030204"/>
            </a:rPr>
            <a:t>Towards a GEO DMPs self assessment tool</a:t>
          </a:r>
          <a:endParaRPr lang="en-US" dirty="0"/>
        </a:p>
      </dgm:t>
    </dgm:pt>
    <dgm:pt modelId="{43CC3DA5-EFEA-4940-BEF0-B9EC2101E320}" type="parTrans" cxnId="{94E12E88-C9CF-4FF8-A3C3-CE7490CE9C34}">
      <dgm:prSet/>
      <dgm:spPr/>
      <dgm:t>
        <a:bodyPr/>
        <a:lstStyle/>
        <a:p>
          <a:endParaRPr lang="en-US"/>
        </a:p>
      </dgm:t>
    </dgm:pt>
    <dgm:pt modelId="{C7080C25-1025-410E-977E-5CC9ADBEE8F9}" type="sibTrans" cxnId="{94E12E88-C9CF-4FF8-A3C3-CE7490CE9C34}">
      <dgm:prSet/>
      <dgm:spPr/>
      <dgm:t>
        <a:bodyPr/>
        <a:lstStyle/>
        <a:p>
          <a:endParaRPr lang="en-US"/>
        </a:p>
      </dgm:t>
    </dgm:pt>
    <dgm:pt modelId="{F8942C55-7256-40ED-BFF0-497B177A6018}">
      <dgm:prSet phldrT="[Text]" phldr="0"/>
      <dgm:spPr/>
      <dgm:t>
        <a:bodyPr/>
        <a:lstStyle/>
        <a:p>
          <a:pPr rtl="0"/>
          <a:r>
            <a:rPr lang="en-US" dirty="0">
              <a:latin typeface="Calibri Light" panose="020F0302020204030204"/>
            </a:rPr>
            <a:t>Establishment of GEO Educational Series – launch at the GEO Symposium</a:t>
          </a:r>
          <a:endParaRPr lang="en-US" dirty="0"/>
        </a:p>
      </dgm:t>
    </dgm:pt>
    <dgm:pt modelId="{EA835348-6E87-4C7A-8B01-4D21E473D678}" type="parTrans" cxnId="{3543DC97-C9E7-49D9-8BDB-7A4584C0476C}">
      <dgm:prSet/>
      <dgm:spPr/>
      <dgm:t>
        <a:bodyPr/>
        <a:lstStyle/>
        <a:p>
          <a:endParaRPr lang="en-US"/>
        </a:p>
      </dgm:t>
    </dgm:pt>
    <dgm:pt modelId="{DE8EC78C-2E80-4C92-BA79-1CF9A0C73C18}" type="sibTrans" cxnId="{3543DC97-C9E7-49D9-8BDB-7A4584C0476C}">
      <dgm:prSet/>
      <dgm:spPr/>
      <dgm:t>
        <a:bodyPr/>
        <a:lstStyle/>
        <a:p>
          <a:endParaRPr lang="en-US"/>
        </a:p>
      </dgm:t>
    </dgm:pt>
    <dgm:pt modelId="{5AE382BA-13FD-4B7F-A440-3326F7B36BD0}">
      <dgm:prSet phldr="0"/>
      <dgm:spPr/>
      <dgm:t>
        <a:bodyPr/>
        <a:lstStyle/>
        <a:p>
          <a:pPr rtl="0"/>
          <a:r>
            <a:rPr lang="en-US" dirty="0">
              <a:latin typeface="Calibri Light" panose="020F0302020204030204"/>
            </a:rPr>
            <a:t>Data Analysis Survey &amp; Engagement calls</a:t>
          </a:r>
        </a:p>
      </dgm:t>
    </dgm:pt>
    <dgm:pt modelId="{7A83862B-0981-4F06-A6C4-52CA939F6B34}" type="parTrans" cxnId="{F5DB79D9-6C1A-4803-9575-0283100DA4BA}">
      <dgm:prSet/>
      <dgm:spPr/>
    </dgm:pt>
    <dgm:pt modelId="{AF8BB845-CBA0-4806-AED1-3B59028370D6}" type="sibTrans" cxnId="{F5DB79D9-6C1A-4803-9575-0283100DA4BA}">
      <dgm:prSet/>
      <dgm:spPr/>
      <dgm:t>
        <a:bodyPr/>
        <a:lstStyle/>
        <a:p>
          <a:endParaRPr lang="en-US"/>
        </a:p>
      </dgm:t>
    </dgm:pt>
    <dgm:pt modelId="{FBFF0687-DEF5-43BF-87DD-FA426D579CDB}" type="pres">
      <dgm:prSet presAssocID="{A47D103B-E423-4F12-8782-4CBB3A1BB926}" presName="vert0" presStyleCnt="0">
        <dgm:presLayoutVars>
          <dgm:dir/>
          <dgm:animOne val="branch"/>
          <dgm:animLvl val="lvl"/>
        </dgm:presLayoutVars>
      </dgm:prSet>
      <dgm:spPr/>
    </dgm:pt>
    <dgm:pt modelId="{28D35BB4-CA65-4578-91AE-26D47D6E4A84}" type="pres">
      <dgm:prSet presAssocID="{E3A36FC8-FD67-4C16-A237-35A4081E924F}" presName="thickLine" presStyleLbl="alignNode1" presStyleIdx="0" presStyleCnt="6"/>
      <dgm:spPr/>
    </dgm:pt>
    <dgm:pt modelId="{D94B73C3-A334-4A05-AB94-7116C634DE6B}" type="pres">
      <dgm:prSet presAssocID="{E3A36FC8-FD67-4C16-A237-35A4081E924F}" presName="horz1" presStyleCnt="0"/>
      <dgm:spPr/>
    </dgm:pt>
    <dgm:pt modelId="{6103D90E-C962-443F-A0DA-FE46CBABCDC7}" type="pres">
      <dgm:prSet presAssocID="{E3A36FC8-FD67-4C16-A237-35A4081E924F}" presName="tx1" presStyleLbl="revTx" presStyleIdx="0" presStyleCnt="6"/>
      <dgm:spPr/>
    </dgm:pt>
    <dgm:pt modelId="{24B42AAF-D842-4082-A62A-9E1C3A69FC6A}" type="pres">
      <dgm:prSet presAssocID="{E3A36FC8-FD67-4C16-A237-35A4081E924F}" presName="vert1" presStyleCnt="0"/>
      <dgm:spPr/>
    </dgm:pt>
    <dgm:pt modelId="{A9406A48-79D5-420D-B582-849A43F33241}" type="pres">
      <dgm:prSet presAssocID="{D7774E87-219B-4872-9FE6-96848F821FAA}" presName="thickLine" presStyleLbl="alignNode1" presStyleIdx="1" presStyleCnt="6"/>
      <dgm:spPr/>
    </dgm:pt>
    <dgm:pt modelId="{64474EDB-8B19-4B6F-9306-59A092E45878}" type="pres">
      <dgm:prSet presAssocID="{D7774E87-219B-4872-9FE6-96848F821FAA}" presName="horz1" presStyleCnt="0"/>
      <dgm:spPr/>
    </dgm:pt>
    <dgm:pt modelId="{ED3CFF60-307B-4EE7-B50D-238B6EC262C9}" type="pres">
      <dgm:prSet presAssocID="{D7774E87-219B-4872-9FE6-96848F821FAA}" presName="tx1" presStyleLbl="revTx" presStyleIdx="1" presStyleCnt="6"/>
      <dgm:spPr/>
    </dgm:pt>
    <dgm:pt modelId="{7137A4B1-4901-4459-B581-43EF77732F84}" type="pres">
      <dgm:prSet presAssocID="{D7774E87-219B-4872-9FE6-96848F821FAA}" presName="vert1" presStyleCnt="0"/>
      <dgm:spPr/>
    </dgm:pt>
    <dgm:pt modelId="{F9A39779-A9D2-488D-914C-45B952AF403D}" type="pres">
      <dgm:prSet presAssocID="{8398CFFF-896D-430C-AB1B-A484D646FD48}" presName="thickLine" presStyleLbl="alignNode1" presStyleIdx="2" presStyleCnt="6"/>
      <dgm:spPr/>
    </dgm:pt>
    <dgm:pt modelId="{EA4C3F8F-AE3F-460C-BF10-401805E6B068}" type="pres">
      <dgm:prSet presAssocID="{8398CFFF-896D-430C-AB1B-A484D646FD48}" presName="horz1" presStyleCnt="0"/>
      <dgm:spPr/>
    </dgm:pt>
    <dgm:pt modelId="{5AE17763-0EB1-4F1B-9A80-2B151D07B3BC}" type="pres">
      <dgm:prSet presAssocID="{8398CFFF-896D-430C-AB1B-A484D646FD48}" presName="tx1" presStyleLbl="revTx" presStyleIdx="2" presStyleCnt="6"/>
      <dgm:spPr/>
    </dgm:pt>
    <dgm:pt modelId="{5F1CB6E9-EECE-4F82-BE92-BA9F89B6ECDE}" type="pres">
      <dgm:prSet presAssocID="{8398CFFF-896D-430C-AB1B-A484D646FD48}" presName="vert1" presStyleCnt="0"/>
      <dgm:spPr/>
    </dgm:pt>
    <dgm:pt modelId="{4F473930-7497-4DD6-B2FA-DE8DCCE9D4CD}" type="pres">
      <dgm:prSet presAssocID="{3F966DB9-355B-4663-8296-3A6364D4740F}" presName="thickLine" presStyleLbl="alignNode1" presStyleIdx="3" presStyleCnt="6"/>
      <dgm:spPr/>
    </dgm:pt>
    <dgm:pt modelId="{DA58EA17-3E62-4399-93F4-933926BB95C5}" type="pres">
      <dgm:prSet presAssocID="{3F966DB9-355B-4663-8296-3A6364D4740F}" presName="horz1" presStyleCnt="0"/>
      <dgm:spPr/>
    </dgm:pt>
    <dgm:pt modelId="{91020815-0B00-4AD5-BF7F-DC14853C2C83}" type="pres">
      <dgm:prSet presAssocID="{3F966DB9-355B-4663-8296-3A6364D4740F}" presName="tx1" presStyleLbl="revTx" presStyleIdx="3" presStyleCnt="6"/>
      <dgm:spPr/>
    </dgm:pt>
    <dgm:pt modelId="{F4E45A64-6C00-45F5-BCA2-F57141CAFAF7}" type="pres">
      <dgm:prSet presAssocID="{3F966DB9-355B-4663-8296-3A6364D4740F}" presName="vert1" presStyleCnt="0"/>
      <dgm:spPr/>
    </dgm:pt>
    <dgm:pt modelId="{A7020573-C752-4AC0-800A-BC3BA0E34029}" type="pres">
      <dgm:prSet presAssocID="{F8942C55-7256-40ED-BFF0-497B177A6018}" presName="thickLine" presStyleLbl="alignNode1" presStyleIdx="4" presStyleCnt="6"/>
      <dgm:spPr/>
    </dgm:pt>
    <dgm:pt modelId="{B4BFF3F7-0370-42CC-8528-D84422AA44A2}" type="pres">
      <dgm:prSet presAssocID="{F8942C55-7256-40ED-BFF0-497B177A6018}" presName="horz1" presStyleCnt="0"/>
      <dgm:spPr/>
    </dgm:pt>
    <dgm:pt modelId="{32470D9E-EBD8-437E-9000-8FD728E2DBFF}" type="pres">
      <dgm:prSet presAssocID="{F8942C55-7256-40ED-BFF0-497B177A6018}" presName="tx1" presStyleLbl="revTx" presStyleIdx="4" presStyleCnt="6"/>
      <dgm:spPr/>
    </dgm:pt>
    <dgm:pt modelId="{27397968-D142-46B5-A5C2-E4F77AA57FF9}" type="pres">
      <dgm:prSet presAssocID="{F8942C55-7256-40ED-BFF0-497B177A6018}" presName="vert1" presStyleCnt="0"/>
      <dgm:spPr/>
    </dgm:pt>
    <dgm:pt modelId="{8EA6A935-DB0F-4C91-8296-B707F16AE989}" type="pres">
      <dgm:prSet presAssocID="{5AE382BA-13FD-4B7F-A440-3326F7B36BD0}" presName="thickLine" presStyleLbl="alignNode1" presStyleIdx="5" presStyleCnt="6"/>
      <dgm:spPr/>
    </dgm:pt>
    <dgm:pt modelId="{4A52FF59-623C-40AB-B552-E403ECBF112F}" type="pres">
      <dgm:prSet presAssocID="{5AE382BA-13FD-4B7F-A440-3326F7B36BD0}" presName="horz1" presStyleCnt="0"/>
      <dgm:spPr/>
    </dgm:pt>
    <dgm:pt modelId="{FEF79167-6F6F-420A-B055-55E157931205}" type="pres">
      <dgm:prSet presAssocID="{5AE382BA-13FD-4B7F-A440-3326F7B36BD0}" presName="tx1" presStyleLbl="revTx" presStyleIdx="5" presStyleCnt="6"/>
      <dgm:spPr/>
    </dgm:pt>
    <dgm:pt modelId="{658090DE-FC1C-4A99-8CC8-00C07CE696B6}" type="pres">
      <dgm:prSet presAssocID="{5AE382BA-13FD-4B7F-A440-3326F7B36BD0}" presName="vert1" presStyleCnt="0"/>
      <dgm:spPr/>
    </dgm:pt>
  </dgm:ptLst>
  <dgm:cxnLst>
    <dgm:cxn modelId="{82A75F2B-BEB3-4DF3-B574-E76A76126D7F}" type="presOf" srcId="{8398CFFF-896D-430C-AB1B-A484D646FD48}" destId="{5AE17763-0EB1-4F1B-9A80-2B151D07B3BC}" srcOrd="0" destOrd="0" presId="urn:microsoft.com/office/officeart/2008/layout/LinedList"/>
    <dgm:cxn modelId="{AA8C9A66-83D3-4DFB-ACF7-E0E48FA54A34}" srcId="{A47D103B-E423-4F12-8782-4CBB3A1BB926}" destId="{8398CFFF-896D-430C-AB1B-A484D646FD48}" srcOrd="2" destOrd="0" parTransId="{DC6FD72E-64BE-43DB-B95D-5A39334EBF4E}" sibTransId="{FED5731E-2024-4716-9E90-031BDB505DB4}"/>
    <dgm:cxn modelId="{183BA972-61A9-4C19-A7E8-03C311248D6F}" type="presOf" srcId="{3F966DB9-355B-4663-8296-3A6364D4740F}" destId="{91020815-0B00-4AD5-BF7F-DC14853C2C83}" srcOrd="0" destOrd="0" presId="urn:microsoft.com/office/officeart/2008/layout/LinedList"/>
    <dgm:cxn modelId="{A6153C78-3A3C-4779-92C1-F72F918452FA}" srcId="{A47D103B-E423-4F12-8782-4CBB3A1BB926}" destId="{E3A36FC8-FD67-4C16-A237-35A4081E924F}" srcOrd="0" destOrd="0" parTransId="{8A91CE0D-993B-4904-91AC-2187EC99A536}" sibTransId="{B46F7D8F-9CDA-4085-A41C-83FE3329438C}"/>
    <dgm:cxn modelId="{94E12E88-C9CF-4FF8-A3C3-CE7490CE9C34}" srcId="{A47D103B-E423-4F12-8782-4CBB3A1BB926}" destId="{3F966DB9-355B-4663-8296-3A6364D4740F}" srcOrd="3" destOrd="0" parTransId="{43CC3DA5-EFEA-4940-BEF0-B9EC2101E320}" sibTransId="{C7080C25-1025-410E-977E-5CC9ADBEE8F9}"/>
    <dgm:cxn modelId="{FC69E68C-797A-4B90-B8E3-80137D572708}" type="presOf" srcId="{A47D103B-E423-4F12-8782-4CBB3A1BB926}" destId="{FBFF0687-DEF5-43BF-87DD-FA426D579CDB}" srcOrd="0" destOrd="0" presId="urn:microsoft.com/office/officeart/2008/layout/LinedList"/>
    <dgm:cxn modelId="{3543DC97-C9E7-49D9-8BDB-7A4584C0476C}" srcId="{A47D103B-E423-4F12-8782-4CBB3A1BB926}" destId="{F8942C55-7256-40ED-BFF0-497B177A6018}" srcOrd="4" destOrd="0" parTransId="{EA835348-6E87-4C7A-8B01-4D21E473D678}" sibTransId="{DE8EC78C-2E80-4C92-BA79-1CF9A0C73C18}"/>
    <dgm:cxn modelId="{9526F29D-3CD8-4274-95C2-339112ACDB14}" type="presOf" srcId="{D7774E87-219B-4872-9FE6-96848F821FAA}" destId="{ED3CFF60-307B-4EE7-B50D-238B6EC262C9}" srcOrd="0" destOrd="0" presId="urn:microsoft.com/office/officeart/2008/layout/LinedList"/>
    <dgm:cxn modelId="{8C839FCF-3E3C-454B-BC4D-06594EF3DAA2}" type="presOf" srcId="{E3A36FC8-FD67-4C16-A237-35A4081E924F}" destId="{6103D90E-C962-443F-A0DA-FE46CBABCDC7}" srcOrd="0" destOrd="0" presId="urn:microsoft.com/office/officeart/2008/layout/LinedList"/>
    <dgm:cxn modelId="{5D6043D6-9B74-45EE-A7AC-C20BF023163E}" type="presOf" srcId="{5AE382BA-13FD-4B7F-A440-3326F7B36BD0}" destId="{FEF79167-6F6F-420A-B055-55E157931205}" srcOrd="0" destOrd="0" presId="urn:microsoft.com/office/officeart/2008/layout/LinedList"/>
    <dgm:cxn modelId="{F5DB79D9-6C1A-4803-9575-0283100DA4BA}" srcId="{A47D103B-E423-4F12-8782-4CBB3A1BB926}" destId="{5AE382BA-13FD-4B7F-A440-3326F7B36BD0}" srcOrd="5" destOrd="0" parTransId="{7A83862B-0981-4F06-A6C4-52CA939F6B34}" sibTransId="{AF8BB845-CBA0-4806-AED1-3B59028370D6}"/>
    <dgm:cxn modelId="{C6060EF1-9294-4844-8C32-FC886AC563D4}" type="presOf" srcId="{F8942C55-7256-40ED-BFF0-497B177A6018}" destId="{32470D9E-EBD8-437E-9000-8FD728E2DBFF}" srcOrd="0" destOrd="0" presId="urn:microsoft.com/office/officeart/2008/layout/LinedList"/>
    <dgm:cxn modelId="{5947B2F2-F6A6-4C26-B80C-B0734384CAC4}" srcId="{A47D103B-E423-4F12-8782-4CBB3A1BB926}" destId="{D7774E87-219B-4872-9FE6-96848F821FAA}" srcOrd="1" destOrd="0" parTransId="{6391D3C3-E758-4A84-A0A2-51E535952540}" sibTransId="{FD59BA6B-8832-44FD-8DA5-697A7D0F1FEB}"/>
    <dgm:cxn modelId="{E9F1877A-C864-4971-BB44-CCF784B9CC77}" type="presParOf" srcId="{FBFF0687-DEF5-43BF-87DD-FA426D579CDB}" destId="{28D35BB4-CA65-4578-91AE-26D47D6E4A84}" srcOrd="0" destOrd="0" presId="urn:microsoft.com/office/officeart/2008/layout/LinedList"/>
    <dgm:cxn modelId="{F6ED171F-4525-44CE-8770-207C920B29AF}" type="presParOf" srcId="{FBFF0687-DEF5-43BF-87DD-FA426D579CDB}" destId="{D94B73C3-A334-4A05-AB94-7116C634DE6B}" srcOrd="1" destOrd="0" presId="urn:microsoft.com/office/officeart/2008/layout/LinedList"/>
    <dgm:cxn modelId="{E56DC43C-FAA1-4362-A8AC-A42C2F3E2D1A}" type="presParOf" srcId="{D94B73C3-A334-4A05-AB94-7116C634DE6B}" destId="{6103D90E-C962-443F-A0DA-FE46CBABCDC7}" srcOrd="0" destOrd="0" presId="urn:microsoft.com/office/officeart/2008/layout/LinedList"/>
    <dgm:cxn modelId="{9152ABF2-9DE0-4E16-AA6F-BBC8C9D49478}" type="presParOf" srcId="{D94B73C3-A334-4A05-AB94-7116C634DE6B}" destId="{24B42AAF-D842-4082-A62A-9E1C3A69FC6A}" srcOrd="1" destOrd="0" presId="urn:microsoft.com/office/officeart/2008/layout/LinedList"/>
    <dgm:cxn modelId="{773BF95A-D2D4-464D-A0F9-9B9F2C9AE2C1}" type="presParOf" srcId="{FBFF0687-DEF5-43BF-87DD-FA426D579CDB}" destId="{A9406A48-79D5-420D-B582-849A43F33241}" srcOrd="2" destOrd="0" presId="urn:microsoft.com/office/officeart/2008/layout/LinedList"/>
    <dgm:cxn modelId="{890ECD63-0B7A-47C8-B787-1984133931C8}" type="presParOf" srcId="{FBFF0687-DEF5-43BF-87DD-FA426D579CDB}" destId="{64474EDB-8B19-4B6F-9306-59A092E45878}" srcOrd="3" destOrd="0" presId="urn:microsoft.com/office/officeart/2008/layout/LinedList"/>
    <dgm:cxn modelId="{2C6D904F-F715-4723-9CC3-BD9BB0F8E351}" type="presParOf" srcId="{64474EDB-8B19-4B6F-9306-59A092E45878}" destId="{ED3CFF60-307B-4EE7-B50D-238B6EC262C9}" srcOrd="0" destOrd="0" presId="urn:microsoft.com/office/officeart/2008/layout/LinedList"/>
    <dgm:cxn modelId="{84DBE1BD-CFD3-43A8-B709-77D6F47C10BA}" type="presParOf" srcId="{64474EDB-8B19-4B6F-9306-59A092E45878}" destId="{7137A4B1-4901-4459-B581-43EF77732F84}" srcOrd="1" destOrd="0" presId="urn:microsoft.com/office/officeart/2008/layout/LinedList"/>
    <dgm:cxn modelId="{F0FAFF61-1689-451C-9978-0F442B0DCF40}" type="presParOf" srcId="{FBFF0687-DEF5-43BF-87DD-FA426D579CDB}" destId="{F9A39779-A9D2-488D-914C-45B952AF403D}" srcOrd="4" destOrd="0" presId="urn:microsoft.com/office/officeart/2008/layout/LinedList"/>
    <dgm:cxn modelId="{C8C339A6-DA41-4DFC-8987-472915CD0BC6}" type="presParOf" srcId="{FBFF0687-DEF5-43BF-87DD-FA426D579CDB}" destId="{EA4C3F8F-AE3F-460C-BF10-401805E6B068}" srcOrd="5" destOrd="0" presId="urn:microsoft.com/office/officeart/2008/layout/LinedList"/>
    <dgm:cxn modelId="{9D1DEA87-86BE-4827-AF05-DF10EE48778D}" type="presParOf" srcId="{EA4C3F8F-AE3F-460C-BF10-401805E6B068}" destId="{5AE17763-0EB1-4F1B-9A80-2B151D07B3BC}" srcOrd="0" destOrd="0" presId="urn:microsoft.com/office/officeart/2008/layout/LinedList"/>
    <dgm:cxn modelId="{7397168B-5D34-4605-9C2B-1ED02D4D96FB}" type="presParOf" srcId="{EA4C3F8F-AE3F-460C-BF10-401805E6B068}" destId="{5F1CB6E9-EECE-4F82-BE92-BA9F89B6ECDE}" srcOrd="1" destOrd="0" presId="urn:microsoft.com/office/officeart/2008/layout/LinedList"/>
    <dgm:cxn modelId="{67737D4B-E3B8-4369-8FAC-36E8BFD7E619}" type="presParOf" srcId="{FBFF0687-DEF5-43BF-87DD-FA426D579CDB}" destId="{4F473930-7497-4DD6-B2FA-DE8DCCE9D4CD}" srcOrd="6" destOrd="0" presId="urn:microsoft.com/office/officeart/2008/layout/LinedList"/>
    <dgm:cxn modelId="{073974E2-84CB-4FFA-A02A-A9FE10DDA4C5}" type="presParOf" srcId="{FBFF0687-DEF5-43BF-87DD-FA426D579CDB}" destId="{DA58EA17-3E62-4399-93F4-933926BB95C5}" srcOrd="7" destOrd="0" presId="urn:microsoft.com/office/officeart/2008/layout/LinedList"/>
    <dgm:cxn modelId="{E94D805F-2E69-40D2-954E-C6CC76BBFA46}" type="presParOf" srcId="{DA58EA17-3E62-4399-93F4-933926BB95C5}" destId="{91020815-0B00-4AD5-BF7F-DC14853C2C83}" srcOrd="0" destOrd="0" presId="urn:microsoft.com/office/officeart/2008/layout/LinedList"/>
    <dgm:cxn modelId="{1361D75A-A2AA-41C3-AA8C-C5164659F300}" type="presParOf" srcId="{DA58EA17-3E62-4399-93F4-933926BB95C5}" destId="{F4E45A64-6C00-45F5-BCA2-F57141CAFAF7}" srcOrd="1" destOrd="0" presId="urn:microsoft.com/office/officeart/2008/layout/LinedList"/>
    <dgm:cxn modelId="{E834504C-183B-4906-B323-13896227019D}" type="presParOf" srcId="{FBFF0687-DEF5-43BF-87DD-FA426D579CDB}" destId="{A7020573-C752-4AC0-800A-BC3BA0E34029}" srcOrd="8" destOrd="0" presId="urn:microsoft.com/office/officeart/2008/layout/LinedList"/>
    <dgm:cxn modelId="{8871F896-8AE8-4246-82BE-06DA54073617}" type="presParOf" srcId="{FBFF0687-DEF5-43BF-87DD-FA426D579CDB}" destId="{B4BFF3F7-0370-42CC-8528-D84422AA44A2}" srcOrd="9" destOrd="0" presId="urn:microsoft.com/office/officeart/2008/layout/LinedList"/>
    <dgm:cxn modelId="{A56C112E-B203-4DF0-8B6A-3EFF1253F1B0}" type="presParOf" srcId="{B4BFF3F7-0370-42CC-8528-D84422AA44A2}" destId="{32470D9E-EBD8-437E-9000-8FD728E2DBFF}" srcOrd="0" destOrd="0" presId="urn:microsoft.com/office/officeart/2008/layout/LinedList"/>
    <dgm:cxn modelId="{8E274827-1D48-4E2E-828E-5489FE7F4A52}" type="presParOf" srcId="{B4BFF3F7-0370-42CC-8528-D84422AA44A2}" destId="{27397968-D142-46B5-A5C2-E4F77AA57FF9}" srcOrd="1" destOrd="0" presId="urn:microsoft.com/office/officeart/2008/layout/LinedList"/>
    <dgm:cxn modelId="{6BFEC539-2D4C-4B80-BB40-5AA7412943B6}" type="presParOf" srcId="{FBFF0687-DEF5-43BF-87DD-FA426D579CDB}" destId="{8EA6A935-DB0F-4C91-8296-B707F16AE989}" srcOrd="10" destOrd="0" presId="urn:microsoft.com/office/officeart/2008/layout/LinedList"/>
    <dgm:cxn modelId="{62403775-B821-4804-95B1-0BB64443BBC1}" type="presParOf" srcId="{FBFF0687-DEF5-43BF-87DD-FA426D579CDB}" destId="{4A52FF59-623C-40AB-B552-E403ECBF112F}" srcOrd="11" destOrd="0" presId="urn:microsoft.com/office/officeart/2008/layout/LinedList"/>
    <dgm:cxn modelId="{AC7A932B-5F97-4881-9DBA-70CB139B963D}" type="presParOf" srcId="{4A52FF59-623C-40AB-B552-E403ECBF112F}" destId="{FEF79167-6F6F-420A-B055-55E157931205}" srcOrd="0" destOrd="0" presId="urn:microsoft.com/office/officeart/2008/layout/LinedList"/>
    <dgm:cxn modelId="{3616A61C-B7B1-4074-9DAC-919952396602}" type="presParOf" srcId="{4A52FF59-623C-40AB-B552-E403ECBF112F}" destId="{658090DE-FC1C-4A99-8CC8-00C07CE696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76416-3D42-427F-B657-108F1984BF5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4C7A776-AED0-4EE7-97FA-3194E1B64D45}">
      <dgm:prSet/>
      <dgm:spPr/>
      <dgm:t>
        <a:bodyPr/>
        <a:lstStyle/>
        <a:p>
          <a:r>
            <a:rPr lang="en-US" b="1"/>
            <a:t>Subject</a:t>
          </a:r>
          <a:r>
            <a:rPr lang="en-US"/>
            <a:t>:</a:t>
          </a:r>
        </a:p>
      </dgm:t>
    </dgm:pt>
    <dgm:pt modelId="{BF0791B8-275D-42E3-9A64-A04B87EDB22D}" type="parTrans" cxnId="{8FEDFD8D-8371-479B-8E7A-79FE14A942CB}">
      <dgm:prSet/>
      <dgm:spPr/>
      <dgm:t>
        <a:bodyPr/>
        <a:lstStyle/>
        <a:p>
          <a:endParaRPr lang="en-US"/>
        </a:p>
      </dgm:t>
    </dgm:pt>
    <dgm:pt modelId="{3670C084-374E-481C-8DEF-46E3465C9E01}" type="sibTrans" cxnId="{8FEDFD8D-8371-479B-8E7A-79FE14A942CB}">
      <dgm:prSet/>
      <dgm:spPr/>
      <dgm:t>
        <a:bodyPr/>
        <a:lstStyle/>
        <a:p>
          <a:endParaRPr lang="en-US"/>
        </a:p>
      </dgm:t>
    </dgm:pt>
    <dgm:pt modelId="{9C18699D-3A3E-4867-9ECC-8C17A5D4BE06}">
      <dgm:prSet/>
      <dgm:spPr/>
      <dgm:t>
        <a:bodyPr/>
        <a:lstStyle/>
        <a:p>
          <a:r>
            <a:rPr lang="en-US"/>
            <a:t>In the framework of GEO, Data Ethics deals with the moral problems related to data (both structured and unstructured), algorithms, and corresponding practices, to formulate and support morally acceptable solutions (e.g. proper conduct or right values) and to avoid adversely impact people and society. </a:t>
          </a:r>
        </a:p>
      </dgm:t>
    </dgm:pt>
    <dgm:pt modelId="{C1D6F51B-4A19-4195-AAD9-A24870EB3776}" type="parTrans" cxnId="{13FFD1E0-CCD4-4B70-961A-31B02F2727DA}">
      <dgm:prSet/>
      <dgm:spPr/>
      <dgm:t>
        <a:bodyPr/>
        <a:lstStyle/>
        <a:p>
          <a:endParaRPr lang="en-US"/>
        </a:p>
      </dgm:t>
    </dgm:pt>
    <dgm:pt modelId="{D1DEFE1F-F18E-4BB9-B031-A421745338D4}" type="sibTrans" cxnId="{13FFD1E0-CCD4-4B70-961A-31B02F2727DA}">
      <dgm:prSet/>
      <dgm:spPr/>
      <dgm:t>
        <a:bodyPr/>
        <a:lstStyle/>
        <a:p>
          <a:endParaRPr lang="en-US"/>
        </a:p>
      </dgm:t>
    </dgm:pt>
    <dgm:pt modelId="{FBC50B78-3DFD-4B1B-9007-77FA416A7B69}">
      <dgm:prSet/>
      <dgm:spPr/>
      <dgm:t>
        <a:bodyPr/>
        <a:lstStyle/>
        <a:p>
          <a:r>
            <a:rPr lang="en-US"/>
            <a:t>Data Ethics describes a code of behavior, specifically what is right and wrong.</a:t>
          </a:r>
        </a:p>
      </dgm:t>
    </dgm:pt>
    <dgm:pt modelId="{7158EEBC-E2DD-42FB-B7E0-13EEC07025BA}" type="parTrans" cxnId="{B6700728-EAC0-48F0-A1EE-CBE3F733928C}">
      <dgm:prSet/>
      <dgm:spPr/>
      <dgm:t>
        <a:bodyPr/>
        <a:lstStyle/>
        <a:p>
          <a:endParaRPr lang="en-US"/>
        </a:p>
      </dgm:t>
    </dgm:pt>
    <dgm:pt modelId="{26B3CC7E-D897-4EB0-B887-CA8DBB642677}" type="sibTrans" cxnId="{B6700728-EAC0-48F0-A1EE-CBE3F733928C}">
      <dgm:prSet/>
      <dgm:spPr/>
      <dgm:t>
        <a:bodyPr/>
        <a:lstStyle/>
        <a:p>
          <a:endParaRPr lang="en-US"/>
        </a:p>
      </dgm:t>
    </dgm:pt>
    <dgm:pt modelId="{FA76B61C-F804-4ED0-A8E6-0EB3188ED35A}">
      <dgm:prSet/>
      <dgm:spPr/>
      <dgm:t>
        <a:bodyPr/>
        <a:lstStyle/>
        <a:p>
          <a:r>
            <a:rPr lang="en-US" b="1"/>
            <a:t>Ongoing activities</a:t>
          </a:r>
          <a:r>
            <a:rPr lang="en-US"/>
            <a:t>: </a:t>
          </a:r>
        </a:p>
      </dgm:t>
    </dgm:pt>
    <dgm:pt modelId="{F119F382-63C2-45FC-B513-322DBFCFA412}" type="parTrans" cxnId="{AFB208B7-13D7-41F1-B616-7DF75851C525}">
      <dgm:prSet/>
      <dgm:spPr/>
      <dgm:t>
        <a:bodyPr/>
        <a:lstStyle/>
        <a:p>
          <a:endParaRPr lang="en-US"/>
        </a:p>
      </dgm:t>
    </dgm:pt>
    <dgm:pt modelId="{C60149D4-69D1-402F-BC62-F558DADB410F}" type="sibTrans" cxnId="{AFB208B7-13D7-41F1-B616-7DF75851C525}">
      <dgm:prSet/>
      <dgm:spPr/>
      <dgm:t>
        <a:bodyPr/>
        <a:lstStyle/>
        <a:p>
          <a:endParaRPr lang="en-US"/>
        </a:p>
      </dgm:t>
    </dgm:pt>
    <dgm:pt modelId="{D8D5A7CB-F903-4EAA-9881-0008128B24DA}">
      <dgm:prSet/>
      <dgm:spPr/>
      <dgm:t>
        <a:bodyPr/>
        <a:lstStyle/>
        <a:p>
          <a:r>
            <a:rPr lang="en-US"/>
            <a:t>Definition of the sub-group </a:t>
          </a:r>
          <a:r>
            <a:rPr lang="en-US" err="1"/>
            <a:t>ToR</a:t>
          </a:r>
          <a:r>
            <a:rPr lang="en-US"/>
            <a:t> and next deliverables</a:t>
          </a:r>
        </a:p>
      </dgm:t>
    </dgm:pt>
    <dgm:pt modelId="{38E61579-0577-4431-BFFC-606F2F3AFFD7}" type="parTrans" cxnId="{78530E56-EF56-49BD-80F5-2996041C0895}">
      <dgm:prSet/>
      <dgm:spPr/>
      <dgm:t>
        <a:bodyPr/>
        <a:lstStyle/>
        <a:p>
          <a:endParaRPr lang="en-US"/>
        </a:p>
      </dgm:t>
    </dgm:pt>
    <dgm:pt modelId="{CF2258B4-F9E6-463A-84AD-98E40D55586E}" type="sibTrans" cxnId="{78530E56-EF56-49BD-80F5-2996041C0895}">
      <dgm:prSet/>
      <dgm:spPr/>
      <dgm:t>
        <a:bodyPr/>
        <a:lstStyle/>
        <a:p>
          <a:endParaRPr lang="en-US"/>
        </a:p>
      </dgm:t>
    </dgm:pt>
    <dgm:pt modelId="{CCC64EDB-3B4E-4B13-9C08-8341F77DE8B4}">
      <dgm:prSet/>
      <dgm:spPr/>
      <dgm:t>
        <a:bodyPr/>
        <a:lstStyle/>
        <a:p>
          <a:r>
            <a:rPr lang="en-US"/>
            <a:t>Study on possible Data Ethics issues with the use of cloud computing platforms/infrastructures.</a:t>
          </a:r>
        </a:p>
      </dgm:t>
    </dgm:pt>
    <dgm:pt modelId="{838A2A2A-9583-4248-B8AD-F6FF8708ADA8}" type="parTrans" cxnId="{94D263B6-49ED-430E-A992-20B41BBBC359}">
      <dgm:prSet/>
      <dgm:spPr/>
      <dgm:t>
        <a:bodyPr/>
        <a:lstStyle/>
        <a:p>
          <a:endParaRPr lang="en-US"/>
        </a:p>
      </dgm:t>
    </dgm:pt>
    <dgm:pt modelId="{03014475-B3C6-46D6-BF2D-991B803731D2}" type="sibTrans" cxnId="{94D263B6-49ED-430E-A992-20B41BBBC359}">
      <dgm:prSet/>
      <dgm:spPr/>
      <dgm:t>
        <a:bodyPr/>
        <a:lstStyle/>
        <a:p>
          <a:endParaRPr lang="en-US"/>
        </a:p>
      </dgm:t>
    </dgm:pt>
    <dgm:pt modelId="{B22DCA22-506D-4DE8-8A90-B44B12199FAE}">
      <dgm:prSet phldr="0"/>
      <dgm:spPr/>
      <dgm:t>
        <a:bodyPr/>
        <a:lstStyle/>
        <a:p>
          <a:r>
            <a:rPr lang="en-US" b="1">
              <a:latin typeface="Calibri Light" panose="020F0302020204030204"/>
            </a:rPr>
            <a:t>Focus:</a:t>
          </a:r>
        </a:p>
      </dgm:t>
    </dgm:pt>
    <dgm:pt modelId="{9E2FCBA6-4DA6-4004-9563-94E0372E8104}" type="parTrans" cxnId="{0DABAC45-E73E-469E-B925-9409AAA7E5CF}">
      <dgm:prSet/>
      <dgm:spPr/>
    </dgm:pt>
    <dgm:pt modelId="{9C5FA7BD-498C-465F-A8D4-B1BBB7732F26}" type="sibTrans" cxnId="{0DABAC45-E73E-469E-B925-9409AAA7E5CF}">
      <dgm:prSet/>
      <dgm:spPr/>
    </dgm:pt>
    <dgm:pt modelId="{5735B214-D7A2-49D8-BB9D-27929CB8189B}">
      <dgm:prSet phldr="0"/>
      <dgm:spPr/>
      <dgm:t>
        <a:bodyPr/>
        <a:lstStyle/>
        <a:p>
          <a:r>
            <a:rPr lang="en-US" b="0">
              <a:latin typeface="Calibri Light" panose="020F0302020204030204"/>
            </a:rPr>
            <a:t>Moral</a:t>
          </a:r>
          <a:r>
            <a:rPr lang="en-US" b="0"/>
            <a:t> questions of Data Ethics are analogous of those characterizing information ethics, while they are data-centric and not information-centric. Data Ethics includes addressing and recommending concepts of right and wrong conduct, with transparency in and defensibility of actions and decisions driven by automated/artificial intelligence (AI) in relation to data in general and personal data in particular</a:t>
          </a:r>
          <a:endParaRPr lang="en-US"/>
        </a:p>
      </dgm:t>
    </dgm:pt>
    <dgm:pt modelId="{84E968F9-73F5-48CC-8836-465938A8748D}" type="parTrans" cxnId="{084432B4-1F99-4537-9058-BA08DDC6B9AB}">
      <dgm:prSet/>
      <dgm:spPr/>
    </dgm:pt>
    <dgm:pt modelId="{E62B2C28-C965-4097-9C80-30D3E03F8814}" type="sibTrans" cxnId="{084432B4-1F99-4537-9058-BA08DDC6B9AB}">
      <dgm:prSet/>
      <dgm:spPr/>
    </dgm:pt>
    <dgm:pt modelId="{374D01B2-DB62-4FC1-86D8-AF6069AAE800}">
      <dgm:prSet phldr="0"/>
      <dgm:spPr/>
      <dgm:t>
        <a:bodyPr/>
        <a:lstStyle/>
        <a:p>
          <a:pPr rtl="0"/>
          <a:r>
            <a:rPr lang="en-US" b="0">
              <a:latin typeface="Calibri Light" panose="020F0302020204030204"/>
            </a:rPr>
            <a:t>Focus</a:t>
          </a:r>
          <a:r>
            <a:rPr lang="en-US" b="0"/>
            <a:t> on data itself and application, and then continue</a:t>
          </a:r>
          <a:r>
            <a:rPr lang="en-US" b="0">
              <a:latin typeface="Calibri Light" panose="020F0302020204030204"/>
            </a:rPr>
            <a:t> </a:t>
          </a:r>
          <a:r>
            <a:rPr lang="en-US" b="0"/>
            <a:t> study with use case analysis method.</a:t>
          </a:r>
          <a:endParaRPr lang="en-US" b="0">
            <a:latin typeface="Calibri Light" panose="020F0302020204030204"/>
          </a:endParaRPr>
        </a:p>
      </dgm:t>
    </dgm:pt>
    <dgm:pt modelId="{9FC69B6C-22DD-4646-971C-3D8BEE89D088}" type="parTrans" cxnId="{F4F55453-44E2-4230-993D-96D6B39752B7}">
      <dgm:prSet/>
      <dgm:spPr/>
    </dgm:pt>
    <dgm:pt modelId="{2ADE96B6-6BA4-48CA-86F2-B91561357322}" type="sibTrans" cxnId="{F4F55453-44E2-4230-993D-96D6B39752B7}">
      <dgm:prSet/>
      <dgm:spPr/>
    </dgm:pt>
    <dgm:pt modelId="{C7CAB63E-E185-4F06-87F2-FD0EC328B454}" type="pres">
      <dgm:prSet presAssocID="{11D76416-3D42-427F-B657-108F1984BF5C}" presName="linear" presStyleCnt="0">
        <dgm:presLayoutVars>
          <dgm:dir/>
          <dgm:animLvl val="lvl"/>
          <dgm:resizeHandles val="exact"/>
        </dgm:presLayoutVars>
      </dgm:prSet>
      <dgm:spPr/>
    </dgm:pt>
    <dgm:pt modelId="{9B6320E7-8C04-4343-8402-31A1C7116BC2}" type="pres">
      <dgm:prSet presAssocID="{B4C7A776-AED0-4EE7-97FA-3194E1B64D45}" presName="parentLin" presStyleCnt="0"/>
      <dgm:spPr/>
    </dgm:pt>
    <dgm:pt modelId="{BE2FB310-05F2-44A6-B596-131E4AAF28DD}" type="pres">
      <dgm:prSet presAssocID="{B4C7A776-AED0-4EE7-97FA-3194E1B64D45}" presName="parentLeftMargin" presStyleLbl="node1" presStyleIdx="0" presStyleCnt="3"/>
      <dgm:spPr/>
    </dgm:pt>
    <dgm:pt modelId="{67EE5936-EE46-437C-A1F8-A76BE1A67FBC}" type="pres">
      <dgm:prSet presAssocID="{B4C7A776-AED0-4EE7-97FA-3194E1B64D45}" presName="parentText" presStyleLbl="node1" presStyleIdx="0" presStyleCnt="3">
        <dgm:presLayoutVars>
          <dgm:chMax val="0"/>
          <dgm:bulletEnabled val="1"/>
        </dgm:presLayoutVars>
      </dgm:prSet>
      <dgm:spPr/>
    </dgm:pt>
    <dgm:pt modelId="{9C582E8F-1464-4274-B1D4-EE533840B644}" type="pres">
      <dgm:prSet presAssocID="{B4C7A776-AED0-4EE7-97FA-3194E1B64D45}" presName="negativeSpace" presStyleCnt="0"/>
      <dgm:spPr/>
    </dgm:pt>
    <dgm:pt modelId="{0313F93A-7CDA-4419-B0D3-A8E633EFFB05}" type="pres">
      <dgm:prSet presAssocID="{B4C7A776-AED0-4EE7-97FA-3194E1B64D45}" presName="childText" presStyleLbl="conFgAcc1" presStyleIdx="0" presStyleCnt="3">
        <dgm:presLayoutVars>
          <dgm:bulletEnabled val="1"/>
        </dgm:presLayoutVars>
      </dgm:prSet>
      <dgm:spPr/>
    </dgm:pt>
    <dgm:pt modelId="{A4153E1A-50C2-48FB-9F2F-5218E9353D30}" type="pres">
      <dgm:prSet presAssocID="{3670C084-374E-481C-8DEF-46E3465C9E01}" presName="spaceBetweenRectangles" presStyleCnt="0"/>
      <dgm:spPr/>
    </dgm:pt>
    <dgm:pt modelId="{92DCC6A2-472C-4B22-B7FF-6055747D345F}" type="pres">
      <dgm:prSet presAssocID="{B22DCA22-506D-4DE8-8A90-B44B12199FAE}" presName="parentLin" presStyleCnt="0"/>
      <dgm:spPr/>
    </dgm:pt>
    <dgm:pt modelId="{22E99EA9-E2AA-449C-9196-6CB04BFCCFDF}" type="pres">
      <dgm:prSet presAssocID="{B22DCA22-506D-4DE8-8A90-B44B12199FAE}" presName="parentLeftMargin" presStyleLbl="node1" presStyleIdx="0" presStyleCnt="3"/>
      <dgm:spPr/>
    </dgm:pt>
    <dgm:pt modelId="{2CE6F089-E75E-4B55-9484-3F5C4BA74C4F}" type="pres">
      <dgm:prSet presAssocID="{B22DCA22-506D-4DE8-8A90-B44B12199FAE}" presName="parentText" presStyleLbl="node1" presStyleIdx="1" presStyleCnt="3">
        <dgm:presLayoutVars>
          <dgm:chMax val="0"/>
          <dgm:bulletEnabled val="1"/>
        </dgm:presLayoutVars>
      </dgm:prSet>
      <dgm:spPr/>
    </dgm:pt>
    <dgm:pt modelId="{F9C2AB4E-D172-4A5A-A09B-8C1AC9997DC4}" type="pres">
      <dgm:prSet presAssocID="{B22DCA22-506D-4DE8-8A90-B44B12199FAE}" presName="negativeSpace" presStyleCnt="0"/>
      <dgm:spPr/>
    </dgm:pt>
    <dgm:pt modelId="{A6972E83-4851-4ECC-B4A2-A98B0C369029}" type="pres">
      <dgm:prSet presAssocID="{B22DCA22-506D-4DE8-8A90-B44B12199FAE}" presName="childText" presStyleLbl="conFgAcc1" presStyleIdx="1" presStyleCnt="3">
        <dgm:presLayoutVars>
          <dgm:bulletEnabled val="1"/>
        </dgm:presLayoutVars>
      </dgm:prSet>
      <dgm:spPr/>
    </dgm:pt>
    <dgm:pt modelId="{81EB4048-4EC5-432F-AEA1-46E96AB590F0}" type="pres">
      <dgm:prSet presAssocID="{9C5FA7BD-498C-465F-A8D4-B1BBB7732F26}" presName="spaceBetweenRectangles" presStyleCnt="0"/>
      <dgm:spPr/>
    </dgm:pt>
    <dgm:pt modelId="{765A1C12-3D53-4CAC-B135-3F6231E06456}" type="pres">
      <dgm:prSet presAssocID="{FA76B61C-F804-4ED0-A8E6-0EB3188ED35A}" presName="parentLin" presStyleCnt="0"/>
      <dgm:spPr/>
    </dgm:pt>
    <dgm:pt modelId="{6D52ED79-18B8-454A-883E-78223C6A9ADB}" type="pres">
      <dgm:prSet presAssocID="{FA76B61C-F804-4ED0-A8E6-0EB3188ED35A}" presName="parentLeftMargin" presStyleLbl="node1" presStyleIdx="1" presStyleCnt="3"/>
      <dgm:spPr/>
    </dgm:pt>
    <dgm:pt modelId="{D446FC40-70B8-4633-86D7-F892D5CFD3C9}" type="pres">
      <dgm:prSet presAssocID="{FA76B61C-F804-4ED0-A8E6-0EB3188ED35A}" presName="parentText" presStyleLbl="node1" presStyleIdx="2" presStyleCnt="3">
        <dgm:presLayoutVars>
          <dgm:chMax val="0"/>
          <dgm:bulletEnabled val="1"/>
        </dgm:presLayoutVars>
      </dgm:prSet>
      <dgm:spPr/>
    </dgm:pt>
    <dgm:pt modelId="{2457D36D-5E6E-4E27-A7CD-2167F00BCD17}" type="pres">
      <dgm:prSet presAssocID="{FA76B61C-F804-4ED0-A8E6-0EB3188ED35A}" presName="negativeSpace" presStyleCnt="0"/>
      <dgm:spPr/>
    </dgm:pt>
    <dgm:pt modelId="{F607CAB3-EF5A-4886-8D99-113BF67A351B}" type="pres">
      <dgm:prSet presAssocID="{FA76B61C-F804-4ED0-A8E6-0EB3188ED35A}" presName="childText" presStyleLbl="conFgAcc1" presStyleIdx="2" presStyleCnt="3">
        <dgm:presLayoutVars>
          <dgm:bulletEnabled val="1"/>
        </dgm:presLayoutVars>
      </dgm:prSet>
      <dgm:spPr/>
    </dgm:pt>
  </dgm:ptLst>
  <dgm:cxnLst>
    <dgm:cxn modelId="{F29E4805-806C-4E8C-A3C1-4A3E6B4688BD}" type="presOf" srcId="{B4C7A776-AED0-4EE7-97FA-3194E1B64D45}" destId="{67EE5936-EE46-437C-A1F8-A76BE1A67FBC}" srcOrd="1" destOrd="0" presId="urn:microsoft.com/office/officeart/2005/8/layout/list1"/>
    <dgm:cxn modelId="{84DEDB1C-A760-49C2-9797-9000D16D7743}" type="presOf" srcId="{5735B214-D7A2-49D8-BB9D-27929CB8189B}" destId="{A6972E83-4851-4ECC-B4A2-A98B0C369029}" srcOrd="0" destOrd="0" presId="urn:microsoft.com/office/officeart/2005/8/layout/list1"/>
    <dgm:cxn modelId="{B6700728-EAC0-48F0-A1EE-CBE3F733928C}" srcId="{B4C7A776-AED0-4EE7-97FA-3194E1B64D45}" destId="{FBC50B78-3DFD-4B1B-9007-77FA416A7B69}" srcOrd="1" destOrd="0" parTransId="{7158EEBC-E2DD-42FB-B7E0-13EEC07025BA}" sibTransId="{26B3CC7E-D897-4EB0-B887-CA8DBB642677}"/>
    <dgm:cxn modelId="{98317D32-F4E8-4EA1-A2D2-2C1A0BD26F18}" type="presOf" srcId="{D8D5A7CB-F903-4EAA-9881-0008128B24DA}" destId="{F607CAB3-EF5A-4886-8D99-113BF67A351B}" srcOrd="0" destOrd="0" presId="urn:microsoft.com/office/officeart/2005/8/layout/list1"/>
    <dgm:cxn modelId="{C1705734-66AF-47B8-BBE1-7FF225E1DAD9}" type="presOf" srcId="{11D76416-3D42-427F-B657-108F1984BF5C}" destId="{C7CAB63E-E185-4F06-87F2-FD0EC328B454}" srcOrd="0" destOrd="0" presId="urn:microsoft.com/office/officeart/2005/8/layout/list1"/>
    <dgm:cxn modelId="{D0CAC35D-789F-42A8-BE55-8B45F6A11B8A}" type="presOf" srcId="{B22DCA22-506D-4DE8-8A90-B44B12199FAE}" destId="{2CE6F089-E75E-4B55-9484-3F5C4BA74C4F}" srcOrd="1" destOrd="0" presId="urn:microsoft.com/office/officeart/2005/8/layout/list1"/>
    <dgm:cxn modelId="{0DABAC45-E73E-469E-B925-9409AAA7E5CF}" srcId="{11D76416-3D42-427F-B657-108F1984BF5C}" destId="{B22DCA22-506D-4DE8-8A90-B44B12199FAE}" srcOrd="1" destOrd="0" parTransId="{9E2FCBA6-4DA6-4004-9563-94E0372E8104}" sibTransId="{9C5FA7BD-498C-465F-A8D4-B1BBB7732F26}"/>
    <dgm:cxn modelId="{6A8EF571-3FC0-4389-A4BA-2B0FC1688BD8}" type="presOf" srcId="{9C18699D-3A3E-4867-9ECC-8C17A5D4BE06}" destId="{0313F93A-7CDA-4419-B0D3-A8E633EFFB05}" srcOrd="0" destOrd="0" presId="urn:microsoft.com/office/officeart/2005/8/layout/list1"/>
    <dgm:cxn modelId="{F4F55453-44E2-4230-993D-96D6B39752B7}" srcId="{B22DCA22-506D-4DE8-8A90-B44B12199FAE}" destId="{374D01B2-DB62-4FC1-86D8-AF6069AAE800}" srcOrd="1" destOrd="0" parTransId="{9FC69B6C-22DD-4646-971C-3D8BEE89D088}" sibTransId="{2ADE96B6-6BA4-48CA-86F2-B91561357322}"/>
    <dgm:cxn modelId="{78530E56-EF56-49BD-80F5-2996041C0895}" srcId="{FA76B61C-F804-4ED0-A8E6-0EB3188ED35A}" destId="{D8D5A7CB-F903-4EAA-9881-0008128B24DA}" srcOrd="0" destOrd="0" parTransId="{38E61579-0577-4431-BFFC-606F2F3AFFD7}" sibTransId="{CF2258B4-F9E6-463A-84AD-98E40D55586E}"/>
    <dgm:cxn modelId="{8F708381-3C63-4E9D-B070-DC03864C9959}" type="presOf" srcId="{B4C7A776-AED0-4EE7-97FA-3194E1B64D45}" destId="{BE2FB310-05F2-44A6-B596-131E4AAF28DD}" srcOrd="0" destOrd="0" presId="urn:microsoft.com/office/officeart/2005/8/layout/list1"/>
    <dgm:cxn modelId="{8FEDFD8D-8371-479B-8E7A-79FE14A942CB}" srcId="{11D76416-3D42-427F-B657-108F1984BF5C}" destId="{B4C7A776-AED0-4EE7-97FA-3194E1B64D45}" srcOrd="0" destOrd="0" parTransId="{BF0791B8-275D-42E3-9A64-A04B87EDB22D}" sibTransId="{3670C084-374E-481C-8DEF-46E3465C9E01}"/>
    <dgm:cxn modelId="{7C44E3AB-3364-46C9-8356-37C2396B9796}" type="presOf" srcId="{FA76B61C-F804-4ED0-A8E6-0EB3188ED35A}" destId="{D446FC40-70B8-4633-86D7-F892D5CFD3C9}" srcOrd="1" destOrd="0" presId="urn:microsoft.com/office/officeart/2005/8/layout/list1"/>
    <dgm:cxn modelId="{084432B4-1F99-4537-9058-BA08DDC6B9AB}" srcId="{B22DCA22-506D-4DE8-8A90-B44B12199FAE}" destId="{5735B214-D7A2-49D8-BB9D-27929CB8189B}" srcOrd="0" destOrd="0" parTransId="{84E968F9-73F5-48CC-8836-465938A8748D}" sibTransId="{E62B2C28-C965-4097-9C80-30D3E03F8814}"/>
    <dgm:cxn modelId="{94D263B6-49ED-430E-A992-20B41BBBC359}" srcId="{FA76B61C-F804-4ED0-A8E6-0EB3188ED35A}" destId="{CCC64EDB-3B4E-4B13-9C08-8341F77DE8B4}" srcOrd="1" destOrd="0" parTransId="{838A2A2A-9583-4248-B8AD-F6FF8708ADA8}" sibTransId="{03014475-B3C6-46D6-BF2D-991B803731D2}"/>
    <dgm:cxn modelId="{AFB208B7-13D7-41F1-B616-7DF75851C525}" srcId="{11D76416-3D42-427F-B657-108F1984BF5C}" destId="{FA76B61C-F804-4ED0-A8E6-0EB3188ED35A}" srcOrd="2" destOrd="0" parTransId="{F119F382-63C2-45FC-B513-322DBFCFA412}" sibTransId="{C60149D4-69D1-402F-BC62-F558DADB410F}"/>
    <dgm:cxn modelId="{A5C202BC-E937-4CB6-9FE5-0D7BFBF7E407}" type="presOf" srcId="{FBC50B78-3DFD-4B1B-9007-77FA416A7B69}" destId="{0313F93A-7CDA-4419-B0D3-A8E633EFFB05}" srcOrd="0" destOrd="1" presId="urn:microsoft.com/office/officeart/2005/8/layout/list1"/>
    <dgm:cxn modelId="{F811A7C4-AAA5-4E23-82B7-8D6069B5193F}" type="presOf" srcId="{B22DCA22-506D-4DE8-8A90-B44B12199FAE}" destId="{22E99EA9-E2AA-449C-9196-6CB04BFCCFDF}" srcOrd="0" destOrd="0" presId="urn:microsoft.com/office/officeart/2005/8/layout/list1"/>
    <dgm:cxn modelId="{1E2D33CF-938D-4C18-8CCF-39B4B124B0A8}" type="presOf" srcId="{374D01B2-DB62-4FC1-86D8-AF6069AAE800}" destId="{A6972E83-4851-4ECC-B4A2-A98B0C369029}" srcOrd="0" destOrd="1" presId="urn:microsoft.com/office/officeart/2005/8/layout/list1"/>
    <dgm:cxn modelId="{EE3E29D1-3162-4B64-A2EA-58CC41BFE0A8}" type="presOf" srcId="{CCC64EDB-3B4E-4B13-9C08-8341F77DE8B4}" destId="{F607CAB3-EF5A-4886-8D99-113BF67A351B}" srcOrd="0" destOrd="1" presId="urn:microsoft.com/office/officeart/2005/8/layout/list1"/>
    <dgm:cxn modelId="{B3E41AD8-A0E0-4B04-8731-0A23EA4E605C}" type="presOf" srcId="{FA76B61C-F804-4ED0-A8E6-0EB3188ED35A}" destId="{6D52ED79-18B8-454A-883E-78223C6A9ADB}" srcOrd="0" destOrd="0" presId="urn:microsoft.com/office/officeart/2005/8/layout/list1"/>
    <dgm:cxn modelId="{13FFD1E0-CCD4-4B70-961A-31B02F2727DA}" srcId="{B4C7A776-AED0-4EE7-97FA-3194E1B64D45}" destId="{9C18699D-3A3E-4867-9ECC-8C17A5D4BE06}" srcOrd="0" destOrd="0" parTransId="{C1D6F51B-4A19-4195-AAD9-A24870EB3776}" sibTransId="{D1DEFE1F-F18E-4BB9-B031-A421745338D4}"/>
    <dgm:cxn modelId="{4AE3D164-07B3-4DB6-AFCF-F9A20B460644}" type="presParOf" srcId="{C7CAB63E-E185-4F06-87F2-FD0EC328B454}" destId="{9B6320E7-8C04-4343-8402-31A1C7116BC2}" srcOrd="0" destOrd="0" presId="urn:microsoft.com/office/officeart/2005/8/layout/list1"/>
    <dgm:cxn modelId="{0145AF6D-9144-4FDA-9DC4-8BA2420482F7}" type="presParOf" srcId="{9B6320E7-8C04-4343-8402-31A1C7116BC2}" destId="{BE2FB310-05F2-44A6-B596-131E4AAF28DD}" srcOrd="0" destOrd="0" presId="urn:microsoft.com/office/officeart/2005/8/layout/list1"/>
    <dgm:cxn modelId="{0AF226E9-8475-4890-8116-E9BDFBE09BEF}" type="presParOf" srcId="{9B6320E7-8C04-4343-8402-31A1C7116BC2}" destId="{67EE5936-EE46-437C-A1F8-A76BE1A67FBC}" srcOrd="1" destOrd="0" presId="urn:microsoft.com/office/officeart/2005/8/layout/list1"/>
    <dgm:cxn modelId="{52D98738-85B5-4AD4-A5CC-4DF73F23ACE5}" type="presParOf" srcId="{C7CAB63E-E185-4F06-87F2-FD0EC328B454}" destId="{9C582E8F-1464-4274-B1D4-EE533840B644}" srcOrd="1" destOrd="0" presId="urn:microsoft.com/office/officeart/2005/8/layout/list1"/>
    <dgm:cxn modelId="{358BC842-3D74-42F1-A1F7-163290231C30}" type="presParOf" srcId="{C7CAB63E-E185-4F06-87F2-FD0EC328B454}" destId="{0313F93A-7CDA-4419-B0D3-A8E633EFFB05}" srcOrd="2" destOrd="0" presId="urn:microsoft.com/office/officeart/2005/8/layout/list1"/>
    <dgm:cxn modelId="{0EB69E1F-C454-4C09-92A5-CCC0AA066F9A}" type="presParOf" srcId="{C7CAB63E-E185-4F06-87F2-FD0EC328B454}" destId="{A4153E1A-50C2-48FB-9F2F-5218E9353D30}" srcOrd="3" destOrd="0" presId="urn:microsoft.com/office/officeart/2005/8/layout/list1"/>
    <dgm:cxn modelId="{4003FA8E-7595-4E04-8BF2-7B45B097FD23}" type="presParOf" srcId="{C7CAB63E-E185-4F06-87F2-FD0EC328B454}" destId="{92DCC6A2-472C-4B22-B7FF-6055747D345F}" srcOrd="4" destOrd="0" presId="urn:microsoft.com/office/officeart/2005/8/layout/list1"/>
    <dgm:cxn modelId="{0DE62655-753E-4252-BB9F-A879069E32C2}" type="presParOf" srcId="{92DCC6A2-472C-4B22-B7FF-6055747D345F}" destId="{22E99EA9-E2AA-449C-9196-6CB04BFCCFDF}" srcOrd="0" destOrd="0" presId="urn:microsoft.com/office/officeart/2005/8/layout/list1"/>
    <dgm:cxn modelId="{99BB6455-0873-4C61-96D9-7530382CD129}" type="presParOf" srcId="{92DCC6A2-472C-4B22-B7FF-6055747D345F}" destId="{2CE6F089-E75E-4B55-9484-3F5C4BA74C4F}" srcOrd="1" destOrd="0" presId="urn:microsoft.com/office/officeart/2005/8/layout/list1"/>
    <dgm:cxn modelId="{6CE2C36B-7850-4C87-A44A-A94459B1D04D}" type="presParOf" srcId="{C7CAB63E-E185-4F06-87F2-FD0EC328B454}" destId="{F9C2AB4E-D172-4A5A-A09B-8C1AC9997DC4}" srcOrd="5" destOrd="0" presId="urn:microsoft.com/office/officeart/2005/8/layout/list1"/>
    <dgm:cxn modelId="{BCB36DB1-9454-4D25-A959-DFF143BE9476}" type="presParOf" srcId="{C7CAB63E-E185-4F06-87F2-FD0EC328B454}" destId="{A6972E83-4851-4ECC-B4A2-A98B0C369029}" srcOrd="6" destOrd="0" presId="urn:microsoft.com/office/officeart/2005/8/layout/list1"/>
    <dgm:cxn modelId="{E81C37BE-57EF-4556-B1BC-E9EBE53EFF2A}" type="presParOf" srcId="{C7CAB63E-E185-4F06-87F2-FD0EC328B454}" destId="{81EB4048-4EC5-432F-AEA1-46E96AB590F0}" srcOrd="7" destOrd="0" presId="urn:microsoft.com/office/officeart/2005/8/layout/list1"/>
    <dgm:cxn modelId="{8C85CFBE-F114-438A-85CC-84991C3F1130}" type="presParOf" srcId="{C7CAB63E-E185-4F06-87F2-FD0EC328B454}" destId="{765A1C12-3D53-4CAC-B135-3F6231E06456}" srcOrd="8" destOrd="0" presId="urn:microsoft.com/office/officeart/2005/8/layout/list1"/>
    <dgm:cxn modelId="{873CE7AB-F8D6-4995-B787-7E5CE9BD1B90}" type="presParOf" srcId="{765A1C12-3D53-4CAC-B135-3F6231E06456}" destId="{6D52ED79-18B8-454A-883E-78223C6A9ADB}" srcOrd="0" destOrd="0" presId="urn:microsoft.com/office/officeart/2005/8/layout/list1"/>
    <dgm:cxn modelId="{9E56F6A3-782E-45ED-9B71-DF0758419F6F}" type="presParOf" srcId="{765A1C12-3D53-4CAC-B135-3F6231E06456}" destId="{D446FC40-70B8-4633-86D7-F892D5CFD3C9}" srcOrd="1" destOrd="0" presId="urn:microsoft.com/office/officeart/2005/8/layout/list1"/>
    <dgm:cxn modelId="{876C72FF-B892-4F0B-92EA-A3157EC11BE5}" type="presParOf" srcId="{C7CAB63E-E185-4F06-87F2-FD0EC328B454}" destId="{2457D36D-5E6E-4E27-A7CD-2167F00BCD17}" srcOrd="9" destOrd="0" presId="urn:microsoft.com/office/officeart/2005/8/layout/list1"/>
    <dgm:cxn modelId="{87D5439C-425D-469C-AFFF-A99437D87D8C}" type="presParOf" srcId="{C7CAB63E-E185-4F06-87F2-FD0EC328B454}" destId="{F607CAB3-EF5A-4886-8D99-113BF67A351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265AD-164D-49C7-879F-DB5145CB66E2}">
      <dsp:nvSpPr>
        <dsp:cNvPr id="0" name=""/>
        <dsp:cNvSpPr/>
      </dsp:nvSpPr>
      <dsp:spPr>
        <a:xfrm>
          <a:off x="947201" y="567162"/>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FB662B-5BC8-4286-8936-FD711D5F64DC}">
      <dsp:nvSpPr>
        <dsp:cNvPr id="0" name=""/>
        <dsp:cNvSpPr/>
      </dsp:nvSpPr>
      <dsp:spPr>
        <a:xfrm>
          <a:off x="59990"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Update from Data Working Group and its 4 subgroups</a:t>
          </a:r>
        </a:p>
      </dsp:txBody>
      <dsp:txXfrm>
        <a:off x="59990" y="2402242"/>
        <a:ext cx="3226223" cy="720000"/>
      </dsp:txXfrm>
    </dsp:sp>
    <dsp:sp modelId="{E45B3D26-48C3-4B15-9F1D-08590B42718B}">
      <dsp:nvSpPr>
        <dsp:cNvPr id="0" name=""/>
        <dsp:cNvSpPr/>
      </dsp:nvSpPr>
      <dsp:spPr>
        <a:xfrm>
          <a:off x="4738014" y="567162"/>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998FE-F732-4276-8D20-BD882E87BF7D}">
      <dsp:nvSpPr>
        <dsp:cNvPr id="0" name=""/>
        <dsp:cNvSpPr/>
      </dsp:nvSpPr>
      <dsp:spPr>
        <a:xfrm>
          <a:off x="3850802"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Updates from the GEO Knowledge Hub</a:t>
          </a:r>
        </a:p>
      </dsp:txBody>
      <dsp:txXfrm>
        <a:off x="3850802" y="2402242"/>
        <a:ext cx="3226223" cy="720000"/>
      </dsp:txXfrm>
    </dsp:sp>
    <dsp:sp modelId="{8AC80D10-3E67-4663-9C19-004320B621AA}">
      <dsp:nvSpPr>
        <dsp:cNvPr id="0" name=""/>
        <dsp:cNvSpPr/>
      </dsp:nvSpPr>
      <dsp:spPr>
        <a:xfrm>
          <a:off x="8528826" y="567162"/>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5A686F-2757-4515-A461-F554B79172FE}">
      <dsp:nvSpPr>
        <dsp:cNvPr id="0" name=""/>
        <dsp:cNvSpPr/>
      </dsp:nvSpPr>
      <dsp:spPr>
        <a:xfrm>
          <a:off x="7641615"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Update from GEOSS and EAG process</a:t>
          </a:r>
        </a:p>
      </dsp:txBody>
      <dsp:txXfrm>
        <a:off x="7641615" y="2402242"/>
        <a:ext cx="322622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35BB4-CA65-4578-91AE-26D47D6E4A84}">
      <dsp:nvSpPr>
        <dsp:cNvPr id="0" name=""/>
        <dsp:cNvSpPr/>
      </dsp:nvSpPr>
      <dsp:spPr>
        <a:xfrm>
          <a:off x="0" y="2870"/>
          <a:ext cx="63016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3D90E-C962-443F-A0DA-FE46CBABCDC7}">
      <dsp:nvSpPr>
        <dsp:cNvPr id="0" name=""/>
        <dsp:cNvSpPr/>
      </dsp:nvSpPr>
      <dsp:spPr>
        <a:xfrm>
          <a:off x="0" y="2870"/>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Review of Data Sharing and Data Management Principles Documents</a:t>
          </a:r>
          <a:endParaRPr lang="en-US" sz="2700" kern="1200" dirty="0"/>
        </a:p>
      </dsp:txBody>
      <dsp:txXfrm>
        <a:off x="0" y="2870"/>
        <a:ext cx="6301601" cy="978844"/>
      </dsp:txXfrm>
    </dsp:sp>
    <dsp:sp modelId="{A9406A48-79D5-420D-B582-849A43F33241}">
      <dsp:nvSpPr>
        <dsp:cNvPr id="0" name=""/>
        <dsp:cNvSpPr/>
      </dsp:nvSpPr>
      <dsp:spPr>
        <a:xfrm>
          <a:off x="0" y="981715"/>
          <a:ext cx="6301601"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CFF60-307B-4EE7-B50D-238B6EC262C9}">
      <dsp:nvSpPr>
        <dsp:cNvPr id="0" name=""/>
        <dsp:cNvSpPr/>
      </dsp:nvSpPr>
      <dsp:spPr>
        <a:xfrm>
          <a:off x="0" y="981715"/>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Finalize the DMPs Crosswalk (GEO -FAIR-TRUST-CARE)</a:t>
          </a:r>
          <a:endParaRPr lang="en-US" sz="2700" kern="1200" dirty="0"/>
        </a:p>
      </dsp:txBody>
      <dsp:txXfrm>
        <a:off x="0" y="981715"/>
        <a:ext cx="6301601" cy="978844"/>
      </dsp:txXfrm>
    </dsp:sp>
    <dsp:sp modelId="{F9A39779-A9D2-488D-914C-45B952AF403D}">
      <dsp:nvSpPr>
        <dsp:cNvPr id="0" name=""/>
        <dsp:cNvSpPr/>
      </dsp:nvSpPr>
      <dsp:spPr>
        <a:xfrm>
          <a:off x="0" y="1960559"/>
          <a:ext cx="6301601"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17763-0EB1-4F1B-9A80-2B151D07B3BC}">
      <dsp:nvSpPr>
        <dsp:cNvPr id="0" name=""/>
        <dsp:cNvSpPr/>
      </dsp:nvSpPr>
      <dsp:spPr>
        <a:xfrm>
          <a:off x="0" y="1960559"/>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DMPs Success stories – Living document</a:t>
          </a:r>
          <a:endParaRPr lang="en-US" sz="2700" kern="1200" dirty="0"/>
        </a:p>
      </dsp:txBody>
      <dsp:txXfrm>
        <a:off x="0" y="1960559"/>
        <a:ext cx="6301601" cy="978844"/>
      </dsp:txXfrm>
    </dsp:sp>
    <dsp:sp modelId="{4F473930-7497-4DD6-B2FA-DE8DCCE9D4CD}">
      <dsp:nvSpPr>
        <dsp:cNvPr id="0" name=""/>
        <dsp:cNvSpPr/>
      </dsp:nvSpPr>
      <dsp:spPr>
        <a:xfrm>
          <a:off x="0" y="2939404"/>
          <a:ext cx="6301601"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20815-0B00-4AD5-BF7F-DC14853C2C83}">
      <dsp:nvSpPr>
        <dsp:cNvPr id="0" name=""/>
        <dsp:cNvSpPr/>
      </dsp:nvSpPr>
      <dsp:spPr>
        <a:xfrm>
          <a:off x="0" y="2939404"/>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Towards a GEO DMPs self assessment tool</a:t>
          </a:r>
          <a:endParaRPr lang="en-US" sz="2700" kern="1200" dirty="0"/>
        </a:p>
      </dsp:txBody>
      <dsp:txXfrm>
        <a:off x="0" y="2939404"/>
        <a:ext cx="6301601" cy="978844"/>
      </dsp:txXfrm>
    </dsp:sp>
    <dsp:sp modelId="{A7020573-C752-4AC0-800A-BC3BA0E34029}">
      <dsp:nvSpPr>
        <dsp:cNvPr id="0" name=""/>
        <dsp:cNvSpPr/>
      </dsp:nvSpPr>
      <dsp:spPr>
        <a:xfrm>
          <a:off x="0" y="3918249"/>
          <a:ext cx="6301601"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70D9E-EBD8-437E-9000-8FD728E2DBFF}">
      <dsp:nvSpPr>
        <dsp:cNvPr id="0" name=""/>
        <dsp:cNvSpPr/>
      </dsp:nvSpPr>
      <dsp:spPr>
        <a:xfrm>
          <a:off x="0" y="3918249"/>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Establishment of GEO Educational Series – launch at the GEO Symposium</a:t>
          </a:r>
          <a:endParaRPr lang="en-US" sz="2700" kern="1200" dirty="0"/>
        </a:p>
      </dsp:txBody>
      <dsp:txXfrm>
        <a:off x="0" y="3918249"/>
        <a:ext cx="6301601" cy="978844"/>
      </dsp:txXfrm>
    </dsp:sp>
    <dsp:sp modelId="{8EA6A935-DB0F-4C91-8296-B707F16AE989}">
      <dsp:nvSpPr>
        <dsp:cNvPr id="0" name=""/>
        <dsp:cNvSpPr/>
      </dsp:nvSpPr>
      <dsp:spPr>
        <a:xfrm>
          <a:off x="0" y="4897093"/>
          <a:ext cx="630160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79167-6F6F-420A-B055-55E157931205}">
      <dsp:nvSpPr>
        <dsp:cNvPr id="0" name=""/>
        <dsp:cNvSpPr/>
      </dsp:nvSpPr>
      <dsp:spPr>
        <a:xfrm>
          <a:off x="0" y="4897093"/>
          <a:ext cx="6301601" cy="97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Calibri Light" panose="020F0302020204030204"/>
            </a:rPr>
            <a:t>Data Analysis Survey &amp; Engagement calls</a:t>
          </a:r>
        </a:p>
      </dsp:txBody>
      <dsp:txXfrm>
        <a:off x="0" y="4897093"/>
        <a:ext cx="6301601" cy="978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F93A-7CDA-4419-B0D3-A8E633EFFB05}">
      <dsp:nvSpPr>
        <dsp:cNvPr id="0" name=""/>
        <dsp:cNvSpPr/>
      </dsp:nvSpPr>
      <dsp:spPr>
        <a:xfrm>
          <a:off x="0" y="334984"/>
          <a:ext cx="6301601" cy="18080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291592" rIns="48907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 the framework of GEO, Data Ethics deals with the moral problems related to data (both structured and unstructured), algorithms, and corresponding practices, to formulate and support morally acceptable solutions (e.g. proper conduct or right values) and to avoid adversely impact people and society. </a:t>
          </a:r>
        </a:p>
        <a:p>
          <a:pPr marL="114300" lvl="1" indent="-114300" algn="l" defTabSz="622300">
            <a:lnSpc>
              <a:spcPct val="90000"/>
            </a:lnSpc>
            <a:spcBef>
              <a:spcPct val="0"/>
            </a:spcBef>
            <a:spcAft>
              <a:spcPct val="15000"/>
            </a:spcAft>
            <a:buChar char="•"/>
          </a:pPr>
          <a:r>
            <a:rPr lang="en-US" sz="1400" kern="1200"/>
            <a:t>Data Ethics describes a code of behavior, specifically what is right and wrong.</a:t>
          </a:r>
        </a:p>
      </dsp:txBody>
      <dsp:txXfrm>
        <a:off x="0" y="334984"/>
        <a:ext cx="6301601" cy="1808099"/>
      </dsp:txXfrm>
    </dsp:sp>
    <dsp:sp modelId="{67EE5936-EE46-437C-A1F8-A76BE1A67FBC}">
      <dsp:nvSpPr>
        <dsp:cNvPr id="0" name=""/>
        <dsp:cNvSpPr/>
      </dsp:nvSpPr>
      <dsp:spPr>
        <a:xfrm>
          <a:off x="315080" y="128344"/>
          <a:ext cx="4411120"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22300">
            <a:lnSpc>
              <a:spcPct val="90000"/>
            </a:lnSpc>
            <a:spcBef>
              <a:spcPct val="0"/>
            </a:spcBef>
            <a:spcAft>
              <a:spcPct val="35000"/>
            </a:spcAft>
            <a:buNone/>
          </a:pPr>
          <a:r>
            <a:rPr lang="en-US" sz="1400" b="1" kern="1200"/>
            <a:t>Subject</a:t>
          </a:r>
          <a:r>
            <a:rPr lang="en-US" sz="1400" kern="1200"/>
            <a:t>:</a:t>
          </a:r>
        </a:p>
      </dsp:txBody>
      <dsp:txXfrm>
        <a:off x="335255" y="148519"/>
        <a:ext cx="4370770" cy="372930"/>
      </dsp:txXfrm>
    </dsp:sp>
    <dsp:sp modelId="{A6972E83-4851-4ECC-B4A2-A98B0C369029}">
      <dsp:nvSpPr>
        <dsp:cNvPr id="0" name=""/>
        <dsp:cNvSpPr/>
      </dsp:nvSpPr>
      <dsp:spPr>
        <a:xfrm>
          <a:off x="0" y="2425324"/>
          <a:ext cx="6301601" cy="2028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291592" rIns="489074"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a:latin typeface="Calibri Light" panose="020F0302020204030204"/>
            </a:rPr>
            <a:t>Moral</a:t>
          </a:r>
          <a:r>
            <a:rPr lang="en-US" sz="1400" b="0" kern="1200"/>
            <a:t> questions of Data Ethics are analogous of those characterizing information ethics, while they are data-centric and not information-centric. Data Ethics includes addressing and recommending concepts of right and wrong conduct, with transparency in and defensibility of actions and decisions driven by automated/artificial intelligence (AI) in relation to data in general and personal data in particular</a:t>
          </a:r>
          <a:endParaRPr lang="en-US" sz="1400" kern="1200"/>
        </a:p>
        <a:p>
          <a:pPr marL="114300" lvl="1" indent="-114300" algn="l" defTabSz="622300" rtl="0">
            <a:lnSpc>
              <a:spcPct val="90000"/>
            </a:lnSpc>
            <a:spcBef>
              <a:spcPct val="0"/>
            </a:spcBef>
            <a:spcAft>
              <a:spcPct val="15000"/>
            </a:spcAft>
            <a:buChar char="•"/>
          </a:pPr>
          <a:r>
            <a:rPr lang="en-US" sz="1400" b="0" kern="1200">
              <a:latin typeface="Calibri Light" panose="020F0302020204030204"/>
            </a:rPr>
            <a:t>Focus</a:t>
          </a:r>
          <a:r>
            <a:rPr lang="en-US" sz="1400" b="0" kern="1200"/>
            <a:t> on data itself and application, and then continue</a:t>
          </a:r>
          <a:r>
            <a:rPr lang="en-US" sz="1400" b="0" kern="1200">
              <a:latin typeface="Calibri Light" panose="020F0302020204030204"/>
            </a:rPr>
            <a:t> </a:t>
          </a:r>
          <a:r>
            <a:rPr lang="en-US" sz="1400" b="0" kern="1200"/>
            <a:t> study with use case analysis method.</a:t>
          </a:r>
          <a:endParaRPr lang="en-US" sz="1400" b="0" kern="1200">
            <a:latin typeface="Calibri Light" panose="020F0302020204030204"/>
          </a:endParaRPr>
        </a:p>
      </dsp:txBody>
      <dsp:txXfrm>
        <a:off x="0" y="2425324"/>
        <a:ext cx="6301601" cy="2028600"/>
      </dsp:txXfrm>
    </dsp:sp>
    <dsp:sp modelId="{2CE6F089-E75E-4B55-9484-3F5C4BA74C4F}">
      <dsp:nvSpPr>
        <dsp:cNvPr id="0" name=""/>
        <dsp:cNvSpPr/>
      </dsp:nvSpPr>
      <dsp:spPr>
        <a:xfrm>
          <a:off x="315080" y="2218684"/>
          <a:ext cx="4411120" cy="413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22300">
            <a:lnSpc>
              <a:spcPct val="90000"/>
            </a:lnSpc>
            <a:spcBef>
              <a:spcPct val="0"/>
            </a:spcBef>
            <a:spcAft>
              <a:spcPct val="35000"/>
            </a:spcAft>
            <a:buNone/>
          </a:pPr>
          <a:r>
            <a:rPr lang="en-US" sz="1400" b="1" kern="1200">
              <a:latin typeface="Calibri Light" panose="020F0302020204030204"/>
            </a:rPr>
            <a:t>Focus:</a:t>
          </a:r>
        </a:p>
      </dsp:txBody>
      <dsp:txXfrm>
        <a:off x="335255" y="2238859"/>
        <a:ext cx="4370770" cy="372930"/>
      </dsp:txXfrm>
    </dsp:sp>
    <dsp:sp modelId="{F607CAB3-EF5A-4886-8D99-113BF67A351B}">
      <dsp:nvSpPr>
        <dsp:cNvPr id="0" name=""/>
        <dsp:cNvSpPr/>
      </dsp:nvSpPr>
      <dsp:spPr>
        <a:xfrm>
          <a:off x="0" y="4736164"/>
          <a:ext cx="6301601" cy="10143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291592" rIns="48907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Definition of the sub-group </a:t>
          </a:r>
          <a:r>
            <a:rPr lang="en-US" sz="1400" kern="1200" err="1"/>
            <a:t>ToR</a:t>
          </a:r>
          <a:r>
            <a:rPr lang="en-US" sz="1400" kern="1200"/>
            <a:t> and next deliverables</a:t>
          </a:r>
        </a:p>
        <a:p>
          <a:pPr marL="114300" lvl="1" indent="-114300" algn="l" defTabSz="622300">
            <a:lnSpc>
              <a:spcPct val="90000"/>
            </a:lnSpc>
            <a:spcBef>
              <a:spcPct val="0"/>
            </a:spcBef>
            <a:spcAft>
              <a:spcPct val="15000"/>
            </a:spcAft>
            <a:buChar char="•"/>
          </a:pPr>
          <a:r>
            <a:rPr lang="en-US" sz="1400" kern="1200"/>
            <a:t>Study on possible Data Ethics issues with the use of cloud computing platforms/infrastructures.</a:t>
          </a:r>
        </a:p>
      </dsp:txBody>
      <dsp:txXfrm>
        <a:off x="0" y="4736164"/>
        <a:ext cx="6301601" cy="1014300"/>
      </dsp:txXfrm>
    </dsp:sp>
    <dsp:sp modelId="{D446FC40-70B8-4633-86D7-F892D5CFD3C9}">
      <dsp:nvSpPr>
        <dsp:cNvPr id="0" name=""/>
        <dsp:cNvSpPr/>
      </dsp:nvSpPr>
      <dsp:spPr>
        <a:xfrm>
          <a:off x="315080" y="4529524"/>
          <a:ext cx="4411120" cy="413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22300">
            <a:lnSpc>
              <a:spcPct val="90000"/>
            </a:lnSpc>
            <a:spcBef>
              <a:spcPct val="0"/>
            </a:spcBef>
            <a:spcAft>
              <a:spcPct val="35000"/>
            </a:spcAft>
            <a:buNone/>
          </a:pPr>
          <a:r>
            <a:rPr lang="en-US" sz="1400" b="1" kern="1200"/>
            <a:t>Ongoing activities</a:t>
          </a:r>
          <a:r>
            <a:rPr lang="en-US" sz="1400" kern="1200"/>
            <a:t>: </a:t>
          </a:r>
        </a:p>
      </dsp:txBody>
      <dsp:txXfrm>
        <a:off x="335255" y="4549699"/>
        <a:ext cx="4370770" cy="37293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 y="-19048"/>
            <a:ext cx="12257617"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hasCustomPrompt="1"/>
          </p:nvPr>
        </p:nvSpPr>
        <p:spPr>
          <a:xfrm>
            <a:off x="-25167" y="1988840"/>
            <a:ext cx="12257617" cy="1080120"/>
          </a:xfrm>
        </p:spPr>
        <p:txBody>
          <a:bodyPr anchor="ctr">
            <a:normAutofit/>
          </a:bodyPr>
          <a:lstStyle>
            <a:lvl1pPr marL="0" indent="0" algn="ctr">
              <a:buNone/>
              <a:defRPr sz="5280" baseline="0">
                <a:solidFill>
                  <a:srgbClr val="004C8A"/>
                </a:solidFill>
                <a:latin typeface="+mj-lt"/>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Presentation Title</a:t>
            </a:r>
          </a:p>
        </p:txBody>
      </p:sp>
      <p:sp>
        <p:nvSpPr>
          <p:cNvPr id="4" name="Text Placeholder 3"/>
          <p:cNvSpPr>
            <a:spLocks noGrp="1"/>
          </p:cNvSpPr>
          <p:nvPr>
            <p:ph type="body" sz="quarter" idx="10" hasCustomPrompt="1"/>
          </p:nvPr>
        </p:nvSpPr>
        <p:spPr>
          <a:xfrm>
            <a:off x="0" y="4293096"/>
            <a:ext cx="3888317" cy="576064"/>
          </a:xfrm>
        </p:spPr>
        <p:txBody>
          <a:bodyPr/>
          <a:lstStyle>
            <a:lvl1pPr marL="0" indent="0">
              <a:buNone/>
              <a:defRPr sz="2400" b="1">
                <a:solidFill>
                  <a:srgbClr val="004C8A"/>
                </a:solidFill>
              </a:defRPr>
            </a:lvl1pPr>
          </a:lstStyle>
          <a:p>
            <a:pPr lvl="0"/>
            <a:r>
              <a:rPr lang="en-US"/>
              <a:t>Meeting</a:t>
            </a:r>
          </a:p>
        </p:txBody>
      </p:sp>
      <p:sp>
        <p:nvSpPr>
          <p:cNvPr id="11" name="Text Placeholder 3"/>
          <p:cNvSpPr>
            <a:spLocks noGrp="1"/>
          </p:cNvSpPr>
          <p:nvPr>
            <p:ph type="body" sz="quarter" idx="11" hasCustomPrompt="1"/>
          </p:nvPr>
        </p:nvSpPr>
        <p:spPr>
          <a:xfrm>
            <a:off x="8313875" y="4293097"/>
            <a:ext cx="3888317" cy="1296492"/>
          </a:xfrm>
        </p:spPr>
        <p:txBody>
          <a:bodyPr/>
          <a:lstStyle>
            <a:lvl1pPr marL="0" indent="0" algn="r">
              <a:buNone/>
              <a:defRPr sz="2400" b="1">
                <a:solidFill>
                  <a:srgbClr val="004C8A"/>
                </a:solidFill>
              </a:defRPr>
            </a:lvl1pPr>
          </a:lstStyle>
          <a:p>
            <a:pPr lvl="0"/>
            <a:r>
              <a:rPr lang="en-US"/>
              <a:t>Name</a:t>
            </a:r>
          </a:p>
        </p:txBody>
      </p:sp>
      <p:sp>
        <p:nvSpPr>
          <p:cNvPr id="12" name="Text Placeholder 3"/>
          <p:cNvSpPr>
            <a:spLocks noGrp="1"/>
          </p:cNvSpPr>
          <p:nvPr>
            <p:ph type="body" sz="quarter" idx="12" hasCustomPrompt="1"/>
          </p:nvPr>
        </p:nvSpPr>
        <p:spPr>
          <a:xfrm>
            <a:off x="-19917" y="4869160"/>
            <a:ext cx="3888317" cy="864096"/>
          </a:xfrm>
        </p:spPr>
        <p:txBody>
          <a:bodyPr/>
          <a:lstStyle>
            <a:lvl1pPr marL="0" indent="0">
              <a:buNone/>
              <a:defRPr sz="2400" b="0">
                <a:solidFill>
                  <a:srgbClr val="004C8A"/>
                </a:solidFill>
              </a:defRPr>
            </a:lvl1pPr>
          </a:lstStyle>
          <a:p>
            <a:pPr lvl="0"/>
            <a:r>
              <a:rPr lang="en-US"/>
              <a:t>Location</a:t>
            </a:r>
          </a:p>
          <a:p>
            <a:pPr lvl="0"/>
            <a:r>
              <a:rPr lang="en-US"/>
              <a:t>Date</a:t>
            </a:r>
          </a:p>
        </p:txBody>
      </p:sp>
      <p:sp>
        <p:nvSpPr>
          <p:cNvPr id="6" name="Text Placeholder 5"/>
          <p:cNvSpPr>
            <a:spLocks noGrp="1"/>
          </p:cNvSpPr>
          <p:nvPr>
            <p:ph type="body" sz="quarter" idx="13" hasCustomPrompt="1"/>
          </p:nvPr>
        </p:nvSpPr>
        <p:spPr>
          <a:xfrm>
            <a:off x="-25399" y="3068638"/>
            <a:ext cx="12257617" cy="576263"/>
          </a:xfrm>
        </p:spPr>
        <p:txBody>
          <a:bodyPr/>
          <a:lstStyle>
            <a:lvl1pPr marL="0" indent="0" algn="ctr">
              <a:buNone/>
              <a:defRPr>
                <a:solidFill>
                  <a:srgbClr val="008C7D"/>
                </a:solidFill>
              </a:defRPr>
            </a:lvl1pPr>
          </a:lstStyle>
          <a:p>
            <a:pPr lvl="0"/>
            <a:r>
              <a:rPr lang="en-US"/>
              <a:t>Sub-title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866"/>
          <a:stretch/>
        </p:blipFill>
        <p:spPr bwMode="auto">
          <a:xfrm>
            <a:off x="0" y="6096002"/>
            <a:ext cx="12192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16632"/>
            <a:ext cx="10972800" cy="864096"/>
          </a:xfrm>
        </p:spPr>
        <p:txBody>
          <a:bodyPr>
            <a:normAutofit/>
          </a:bodyPr>
          <a:lstStyle>
            <a:lvl1pPr>
              <a:defRPr lang="en-CA" sz="4320" b="1" kern="1200" baseline="0" dirty="0">
                <a:solidFill>
                  <a:srgbClr val="004C8A"/>
                </a:solidFill>
                <a:latin typeface="+mj-lt"/>
                <a:ea typeface="+mn-ea"/>
                <a:cs typeface="+mn-cs"/>
              </a:defRPr>
            </a:lvl1pPr>
          </a:lstStyle>
          <a:p>
            <a:r>
              <a:rPr lang="en-US"/>
              <a:t>Click to edit Master title style</a:t>
            </a:r>
            <a:endParaRPr lang="en-CA"/>
          </a:p>
        </p:txBody>
      </p:sp>
    </p:spTree>
    <p:extLst>
      <p:ext uri="{BB962C8B-B14F-4D97-AF65-F5344CB8AC3E}">
        <p14:creationId xmlns:p14="http://schemas.microsoft.com/office/powerpoint/2010/main" val="18294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504"/>
          <a:stretch/>
        </p:blipFill>
        <p:spPr bwMode="auto">
          <a:xfrm>
            <a:off x="0" y="1819276"/>
            <a:ext cx="121920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lvl1pPr>
              <a:defRPr lang="en-US" sz="4320" b="1" kern="1200" baseline="0" dirty="0">
                <a:solidFill>
                  <a:srgbClr val="004C8A"/>
                </a:solidFill>
                <a:latin typeface="+mj-lt"/>
                <a:ea typeface="+mn-ea"/>
                <a:cs typeface="+mn-cs"/>
              </a:defRPr>
            </a:lvl1pPr>
          </a:lstStyle>
          <a:p>
            <a:r>
              <a:rPr lang="en-US"/>
              <a:t>Click to edit Master title style</a:t>
            </a:r>
          </a:p>
        </p:txBody>
      </p:sp>
      <p:sp>
        <p:nvSpPr>
          <p:cNvPr id="3" name="Content Placeholder 2"/>
          <p:cNvSpPr>
            <a:spLocks noGrp="1"/>
          </p:cNvSpPr>
          <p:nvPr>
            <p:ph idx="1"/>
          </p:nvPr>
        </p:nvSpPr>
        <p:spPr/>
        <p:txBody>
          <a:bodyPr>
            <a:normAutofit/>
          </a:bodyPr>
          <a:lstStyle>
            <a:lvl1pPr marL="0" indent="0">
              <a:buFontTx/>
              <a:buNone/>
              <a:defRPr lang="en-US" sz="2880" kern="1200" baseline="0" dirty="0" smtClean="0">
                <a:solidFill>
                  <a:srgbClr val="004C8A"/>
                </a:solidFill>
                <a:latin typeface="+mj-lt"/>
                <a:ea typeface="+mn-ea"/>
                <a:cs typeface="+mn-cs"/>
              </a:defRPr>
            </a:lvl1pPr>
            <a:lvl2pPr marL="891540" indent="-342900">
              <a:buFont typeface="Courier New" panose="02070309020205020404" pitchFamily="49" charset="0"/>
              <a:buChar char="o"/>
              <a:defRPr lang="en-US" sz="2400" kern="1200" baseline="0" dirty="0" smtClean="0">
                <a:solidFill>
                  <a:srgbClr val="008C7D"/>
                </a:solidFill>
                <a:latin typeface="+mj-lt"/>
                <a:ea typeface="+mn-ea"/>
                <a:cs typeface="+mn-cs"/>
              </a:defRPr>
            </a:lvl2pPr>
            <a:lvl3pPr marL="1440180" indent="-342900">
              <a:buFont typeface="Arial" panose="020B0604020202020204" pitchFamily="34" charset="0"/>
              <a:buChar char="•"/>
              <a:defRPr lang="en-US" sz="2160" kern="1200" baseline="0" dirty="0" smtClean="0">
                <a:solidFill>
                  <a:schemeClr val="tx1"/>
                </a:solidFill>
                <a:latin typeface="+mj-lt"/>
                <a:ea typeface="+mn-ea"/>
                <a:cs typeface="+mn-cs"/>
              </a:defRPr>
            </a:lvl3pPr>
            <a:lvl4pPr>
              <a:defRPr lang="en-US" sz="2880" kern="1200" baseline="0" dirty="0" smtClean="0">
                <a:solidFill>
                  <a:srgbClr val="004C8A"/>
                </a:solidFill>
                <a:latin typeface="+mj-lt"/>
                <a:ea typeface="+mn-ea"/>
                <a:cs typeface="+mn-cs"/>
              </a:defRPr>
            </a:lvl4pPr>
            <a:lvl5pPr>
              <a:defRPr lang="en-US" sz="2880" kern="1200" baseline="0" dirty="0">
                <a:solidFill>
                  <a:srgbClr val="004C8A"/>
                </a:solidFill>
                <a:latin typeface="+mj-lt"/>
                <a:ea typeface="+mn-ea"/>
                <a:cs typeface="+mn-cs"/>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AF73F20-ABD5-4C17-B760-A753BFD9F890}" type="datetimeFigureOut">
              <a:rPr lang="en-CA" smtClean="0"/>
              <a:t>2022-03-24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4AEC2C-C00B-4AD1-9AA3-68E7B73BB49C}"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st">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CAF73F20-ABD5-4C17-B760-A753BFD9F890}" type="datetimeFigureOut">
              <a:rPr lang="en-CA" smtClean="0"/>
              <a:t>2022-03-24</a:t>
            </a:fld>
            <a:endParaRPr lang="en-CA"/>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2A4AEC2C-C00B-4AD1-9AA3-68E7B73BB49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khub.earthobservation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7061" y="2627469"/>
            <a:ext cx="12257617" cy="1080120"/>
          </a:xfrm>
        </p:spPr>
        <p:txBody>
          <a:bodyPr vert="horz" lIns="91440" tIns="45720" rIns="91440" bIns="45720" rtlCol="0" anchor="t">
            <a:noAutofit/>
          </a:bodyPr>
          <a:lstStyle/>
          <a:p>
            <a:r>
              <a:rPr lang="en-US" sz="3200" dirty="0">
                <a:cs typeface="Calibri"/>
              </a:rPr>
              <a:t>WGISS/CEOS</a:t>
            </a:r>
            <a:br>
              <a:rPr lang="en-US" sz="3200" dirty="0">
                <a:cs typeface="Calibri"/>
              </a:rPr>
            </a:br>
            <a:r>
              <a:rPr lang="en-US" sz="3200" dirty="0">
                <a:cs typeface="Calibri"/>
              </a:rPr>
              <a:t>Update from GEO</a:t>
            </a:r>
          </a:p>
          <a:p>
            <a:r>
              <a:rPr lang="en-US" sz="2400" dirty="0">
                <a:cs typeface="Calibri"/>
              </a:rPr>
              <a:t>March 2022</a:t>
            </a:r>
          </a:p>
          <a:p>
            <a:r>
              <a:rPr lang="en-US" sz="3200" dirty="0">
                <a:cs typeface="Calibri"/>
              </a:rPr>
              <a:t>Paola De Salvo</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A64AE9B-16A3-4000-AF46-871F35A8D7E1}"/>
              </a:ext>
            </a:extLst>
          </p:cNvPr>
          <p:cNvSpPr txBox="1">
            <a:spLocks/>
          </p:cNvSpPr>
          <p:nvPr/>
        </p:nvSpPr>
        <p:spPr>
          <a:xfrm>
            <a:off x="609600" y="0"/>
            <a:ext cx="9875520" cy="1143000"/>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lang="en-US" sz="3600" b="1" kern="1200" baseline="0" dirty="0">
                <a:solidFill>
                  <a:srgbClr val="004C8A"/>
                </a:solidFill>
                <a:latin typeface="+mj-lt"/>
                <a:ea typeface="+mn-ea"/>
                <a:cs typeface="+mn-cs"/>
              </a:defRPr>
            </a:lvl1pPr>
          </a:lstStyle>
          <a:p>
            <a:pPr algn="l"/>
            <a:r>
              <a:rPr lang="en-GB" sz="4320" dirty="0"/>
              <a:t>EAG: Implementation Approach (ToR)</a:t>
            </a:r>
            <a:endParaRPr lang="en-CA" sz="4320" dirty="0"/>
          </a:p>
        </p:txBody>
      </p:sp>
      <p:cxnSp>
        <p:nvCxnSpPr>
          <p:cNvPr id="7" name="Gerader Verbinder 6">
            <a:extLst>
              <a:ext uri="{FF2B5EF4-FFF2-40B4-BE49-F238E27FC236}">
                <a16:creationId xmlns:a16="http://schemas.microsoft.com/office/drawing/2014/main" id="{3228B2CD-009F-4FA8-9757-3DF6CE90C0C5}"/>
              </a:ext>
            </a:extLst>
          </p:cNvPr>
          <p:cNvCxnSpPr>
            <a:cxnSpLocks/>
          </p:cNvCxnSpPr>
          <p:nvPr/>
        </p:nvCxnSpPr>
        <p:spPr>
          <a:xfrm>
            <a:off x="738605" y="1143000"/>
            <a:ext cx="10455562" cy="3935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90042662-1730-40CC-9D2E-3642CFD683CD}"/>
              </a:ext>
            </a:extLst>
          </p:cNvPr>
          <p:cNvSpPr/>
          <p:nvPr/>
        </p:nvSpPr>
        <p:spPr>
          <a:xfrm>
            <a:off x="3849350" y="3567924"/>
            <a:ext cx="2592288" cy="526166"/>
          </a:xfrm>
          <a:prstGeom prst="rect">
            <a:avLst/>
          </a:prstGeom>
          <a:solidFill>
            <a:srgbClr val="FFC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760" b="1" dirty="0"/>
              <a:t>ASSESSMENT</a:t>
            </a:r>
            <a:endParaRPr lang="en-NA" sz="2760" b="1" dirty="0"/>
          </a:p>
        </p:txBody>
      </p:sp>
      <p:sp>
        <p:nvSpPr>
          <p:cNvPr id="4" name="Rechteck 3">
            <a:extLst>
              <a:ext uri="{FF2B5EF4-FFF2-40B4-BE49-F238E27FC236}">
                <a16:creationId xmlns:a16="http://schemas.microsoft.com/office/drawing/2014/main" id="{58B220A2-CD58-4B91-86CC-22F64D4F8C7D}"/>
              </a:ext>
            </a:extLst>
          </p:cNvPr>
          <p:cNvSpPr/>
          <p:nvPr/>
        </p:nvSpPr>
        <p:spPr>
          <a:xfrm>
            <a:off x="7046505" y="1355170"/>
            <a:ext cx="4406890" cy="512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de-DE" sz="1920" dirty="0"/>
              <a:t>Review </a:t>
            </a:r>
            <a:r>
              <a:rPr lang="de-DE" sz="1920" dirty="0" err="1"/>
              <a:t>of</a:t>
            </a:r>
            <a:r>
              <a:rPr lang="de-DE" sz="1920" dirty="0"/>
              <a:t> GEO Key </a:t>
            </a:r>
            <a:r>
              <a:rPr lang="de-DE" sz="1920" dirty="0" err="1"/>
              <a:t>documents</a:t>
            </a:r>
            <a:r>
              <a:rPr lang="de-DE" sz="1920" dirty="0"/>
              <a:t> …</a:t>
            </a:r>
          </a:p>
        </p:txBody>
      </p:sp>
      <p:sp>
        <p:nvSpPr>
          <p:cNvPr id="8" name="Rechteck 7">
            <a:extLst>
              <a:ext uri="{FF2B5EF4-FFF2-40B4-BE49-F238E27FC236}">
                <a16:creationId xmlns:a16="http://schemas.microsoft.com/office/drawing/2014/main" id="{79F312E1-A82E-4E6B-8475-4B850991344F}"/>
              </a:ext>
            </a:extLst>
          </p:cNvPr>
          <p:cNvSpPr/>
          <p:nvPr/>
        </p:nvSpPr>
        <p:spPr>
          <a:xfrm>
            <a:off x="3849350" y="1686753"/>
            <a:ext cx="2592288" cy="526166"/>
          </a:xfrm>
          <a:prstGeom prst="rect">
            <a:avLst/>
          </a:prstGeom>
          <a:solidFill>
            <a:srgbClr val="FFC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760" b="1" dirty="0"/>
              <a:t>REVIEW</a:t>
            </a:r>
            <a:endParaRPr lang="en-NA" sz="2760" b="1" dirty="0"/>
          </a:p>
        </p:txBody>
      </p:sp>
      <p:sp>
        <p:nvSpPr>
          <p:cNvPr id="9" name="Rechteck 8">
            <a:extLst>
              <a:ext uri="{FF2B5EF4-FFF2-40B4-BE49-F238E27FC236}">
                <a16:creationId xmlns:a16="http://schemas.microsoft.com/office/drawing/2014/main" id="{D2DF2F8E-953E-4FB6-8776-B7087B6D0E07}"/>
              </a:ext>
            </a:extLst>
          </p:cNvPr>
          <p:cNvSpPr/>
          <p:nvPr/>
        </p:nvSpPr>
        <p:spPr>
          <a:xfrm>
            <a:off x="3849350" y="5435040"/>
            <a:ext cx="2592288" cy="526166"/>
          </a:xfrm>
          <a:prstGeom prst="rect">
            <a:avLst/>
          </a:prstGeom>
          <a:solidFill>
            <a:srgbClr val="FFC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dirty="0"/>
              <a:t>RECOMMENDATION</a:t>
            </a:r>
            <a:endParaRPr lang="en-NA" sz="2000" b="1" dirty="0"/>
          </a:p>
        </p:txBody>
      </p:sp>
      <p:sp>
        <p:nvSpPr>
          <p:cNvPr id="10" name="Pfeil: nach unten 9">
            <a:extLst>
              <a:ext uri="{FF2B5EF4-FFF2-40B4-BE49-F238E27FC236}">
                <a16:creationId xmlns:a16="http://schemas.microsoft.com/office/drawing/2014/main" id="{BC6D843E-DFFF-4262-A208-486B9282FFDC}"/>
              </a:ext>
            </a:extLst>
          </p:cNvPr>
          <p:cNvSpPr/>
          <p:nvPr/>
        </p:nvSpPr>
        <p:spPr>
          <a:xfrm>
            <a:off x="4886265" y="2226974"/>
            <a:ext cx="518458" cy="132689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A" sz="2760"/>
          </a:p>
        </p:txBody>
      </p:sp>
      <p:sp>
        <p:nvSpPr>
          <p:cNvPr id="11" name="Pfeil: nach unten 10">
            <a:extLst>
              <a:ext uri="{FF2B5EF4-FFF2-40B4-BE49-F238E27FC236}">
                <a16:creationId xmlns:a16="http://schemas.microsoft.com/office/drawing/2014/main" id="{12EC12E0-BC15-417B-8D32-6E01ECAEC2C8}"/>
              </a:ext>
            </a:extLst>
          </p:cNvPr>
          <p:cNvSpPr/>
          <p:nvPr/>
        </p:nvSpPr>
        <p:spPr>
          <a:xfrm>
            <a:off x="4886265" y="4094091"/>
            <a:ext cx="518458" cy="132689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A" sz="2760"/>
          </a:p>
        </p:txBody>
      </p:sp>
      <p:sp>
        <p:nvSpPr>
          <p:cNvPr id="12" name="Geschweifte Klammer rechts 11">
            <a:extLst>
              <a:ext uri="{FF2B5EF4-FFF2-40B4-BE49-F238E27FC236}">
                <a16:creationId xmlns:a16="http://schemas.microsoft.com/office/drawing/2014/main" id="{37EE5EF6-C6AC-4ED9-A328-35693DE2C7AB}"/>
              </a:ext>
            </a:extLst>
          </p:cNvPr>
          <p:cNvSpPr/>
          <p:nvPr/>
        </p:nvSpPr>
        <p:spPr>
          <a:xfrm>
            <a:off x="6528048" y="1986365"/>
            <a:ext cx="345638" cy="3715613"/>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A" sz="2760"/>
          </a:p>
        </p:txBody>
      </p:sp>
      <p:sp>
        <p:nvSpPr>
          <p:cNvPr id="21" name="Geschweifte Klammer rechts 20">
            <a:extLst>
              <a:ext uri="{FF2B5EF4-FFF2-40B4-BE49-F238E27FC236}">
                <a16:creationId xmlns:a16="http://schemas.microsoft.com/office/drawing/2014/main" id="{23609EA8-7E47-4E21-A3FC-183E3DBC4684}"/>
              </a:ext>
            </a:extLst>
          </p:cNvPr>
          <p:cNvSpPr/>
          <p:nvPr/>
        </p:nvSpPr>
        <p:spPr>
          <a:xfrm rot="10800000">
            <a:off x="3273960" y="1982510"/>
            <a:ext cx="345638" cy="3715613"/>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A" sz="2760"/>
          </a:p>
        </p:txBody>
      </p:sp>
      <p:sp>
        <p:nvSpPr>
          <p:cNvPr id="22" name="Rechteck 21">
            <a:extLst>
              <a:ext uri="{FF2B5EF4-FFF2-40B4-BE49-F238E27FC236}">
                <a16:creationId xmlns:a16="http://schemas.microsoft.com/office/drawing/2014/main" id="{684D3D88-69B9-4A2D-A972-79C7CDD4F32C}"/>
              </a:ext>
            </a:extLst>
          </p:cNvPr>
          <p:cNvSpPr/>
          <p:nvPr/>
        </p:nvSpPr>
        <p:spPr>
          <a:xfrm>
            <a:off x="241425" y="1108429"/>
            <a:ext cx="2916648" cy="4794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Outline (03/22)</a:t>
            </a:r>
          </a:p>
          <a:p>
            <a:pPr algn="ctr"/>
            <a:endParaRPr lang="de-DE" sz="2400" dirty="0"/>
          </a:p>
          <a:p>
            <a:pPr algn="ctr"/>
            <a:endParaRPr lang="de-DE" sz="2400" dirty="0"/>
          </a:p>
          <a:p>
            <a:pPr algn="ctr"/>
            <a:r>
              <a:rPr lang="de-DE" sz="2400" dirty="0"/>
              <a:t>Review</a:t>
            </a:r>
          </a:p>
          <a:p>
            <a:pPr algn="ctr"/>
            <a:r>
              <a:rPr lang="de-DE" sz="2400" dirty="0"/>
              <a:t>Assessment</a:t>
            </a:r>
          </a:p>
          <a:p>
            <a:pPr algn="ctr"/>
            <a:r>
              <a:rPr lang="de-DE" sz="2400" dirty="0" err="1"/>
              <a:t>Recommendation</a:t>
            </a:r>
            <a:r>
              <a:rPr lang="de-DE" sz="2400" dirty="0"/>
              <a:t>        (03 - 09/22)</a:t>
            </a:r>
          </a:p>
          <a:p>
            <a:pPr algn="ctr"/>
            <a:endParaRPr lang="de-DE" sz="2400" dirty="0"/>
          </a:p>
          <a:p>
            <a:pPr algn="ctr"/>
            <a:endParaRPr lang="de-DE" sz="2400" dirty="0"/>
          </a:p>
          <a:p>
            <a:pPr algn="ctr"/>
            <a:r>
              <a:rPr lang="de-DE" sz="2400" dirty="0"/>
              <a:t>Report (09/22)</a:t>
            </a:r>
          </a:p>
          <a:p>
            <a:pPr algn="ctr"/>
            <a:endParaRPr lang="de-DE" sz="2400" dirty="0"/>
          </a:p>
          <a:p>
            <a:pPr algn="ctr"/>
            <a:endParaRPr lang="de-DE" sz="2400" dirty="0"/>
          </a:p>
          <a:p>
            <a:pPr algn="ctr"/>
            <a:r>
              <a:rPr lang="de-DE" sz="2400" dirty="0" err="1"/>
              <a:t>Presentation</a:t>
            </a:r>
            <a:r>
              <a:rPr lang="de-DE" sz="2400" dirty="0"/>
              <a:t> (10/22)</a:t>
            </a:r>
            <a:endParaRPr lang="en-NA" sz="2400" dirty="0"/>
          </a:p>
        </p:txBody>
      </p:sp>
      <p:sp>
        <p:nvSpPr>
          <p:cNvPr id="23" name="Pfeil: nach unten 22">
            <a:extLst>
              <a:ext uri="{FF2B5EF4-FFF2-40B4-BE49-F238E27FC236}">
                <a16:creationId xmlns:a16="http://schemas.microsoft.com/office/drawing/2014/main" id="{7CE04407-362A-4D93-A16C-7AC47AA85863}"/>
              </a:ext>
            </a:extLst>
          </p:cNvPr>
          <p:cNvSpPr/>
          <p:nvPr/>
        </p:nvSpPr>
        <p:spPr>
          <a:xfrm>
            <a:off x="1486993" y="1474184"/>
            <a:ext cx="432048" cy="24075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A" sz="2760"/>
          </a:p>
        </p:txBody>
      </p:sp>
      <p:sp>
        <p:nvSpPr>
          <p:cNvPr id="24" name="Rechteck 23">
            <a:extLst>
              <a:ext uri="{FF2B5EF4-FFF2-40B4-BE49-F238E27FC236}">
                <a16:creationId xmlns:a16="http://schemas.microsoft.com/office/drawing/2014/main" id="{3772F8FD-B787-4F97-82E6-A172CA047237}"/>
              </a:ext>
            </a:extLst>
          </p:cNvPr>
          <p:cNvSpPr/>
          <p:nvPr/>
        </p:nvSpPr>
        <p:spPr>
          <a:xfrm>
            <a:off x="7046505" y="4837276"/>
            <a:ext cx="4406890" cy="1270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indent="-205740">
              <a:buFont typeface="Arial" panose="020B0604020202020204" pitchFamily="34" charset="0"/>
              <a:buChar char="•"/>
            </a:pPr>
            <a:r>
              <a:rPr lang="en-GB" sz="1920" dirty="0">
                <a:solidFill>
                  <a:schemeClr val="bg1"/>
                </a:solidFill>
                <a:ea typeface="Arial"/>
                <a:cs typeface="Arial"/>
                <a:sym typeface="Arial"/>
              </a:rPr>
              <a:t>Technology, infrastructure</a:t>
            </a:r>
            <a:endParaRPr lang="en-US" sz="1920" dirty="0">
              <a:solidFill>
                <a:schemeClr val="bg1"/>
              </a:solidFill>
              <a:ea typeface="Arial"/>
              <a:cs typeface="Arial"/>
              <a:sym typeface="Arial"/>
            </a:endParaRPr>
          </a:p>
          <a:p>
            <a:pPr marL="205740" indent="-205740">
              <a:buFont typeface="Arial" panose="020B0604020202020204" pitchFamily="34" charset="0"/>
              <a:buChar char="•"/>
            </a:pPr>
            <a:r>
              <a:rPr lang="en-GB" sz="1920" dirty="0">
                <a:solidFill>
                  <a:schemeClr val="bg1"/>
                </a:solidFill>
                <a:ea typeface="Arial"/>
                <a:cs typeface="Arial"/>
                <a:sym typeface="Arial"/>
              </a:rPr>
              <a:t>provider of user-orientated information</a:t>
            </a:r>
          </a:p>
          <a:p>
            <a:pPr marL="205740" indent="-205740">
              <a:buFont typeface="Arial" panose="020B0604020202020204" pitchFamily="34" charset="0"/>
              <a:buChar char="•"/>
            </a:pPr>
            <a:endParaRPr lang="en-GB" sz="1920" dirty="0">
              <a:solidFill>
                <a:schemeClr val="bg1"/>
              </a:solidFill>
              <a:ea typeface="Arial"/>
              <a:cs typeface="Arial"/>
              <a:sym typeface="Arial"/>
            </a:endParaRPr>
          </a:p>
          <a:p>
            <a:r>
              <a:rPr lang="en-GB" sz="1920" b="1" dirty="0">
                <a:solidFill>
                  <a:schemeClr val="bg1"/>
                </a:solidFill>
                <a:cs typeface="Arial"/>
                <a:sym typeface="Wingdings" panose="05000000000000000000" pitchFamily="2" charset="2"/>
              </a:rPr>
              <a:t></a:t>
            </a:r>
            <a:r>
              <a:rPr lang="en-GB" sz="1920" b="1" dirty="0">
                <a:solidFill>
                  <a:schemeClr val="bg1"/>
                </a:solidFill>
                <a:cs typeface="Arial"/>
                <a:sym typeface="Arial"/>
              </a:rPr>
              <a:t> Way forward for GEO</a:t>
            </a:r>
            <a:endParaRPr lang="de-DE" sz="1920" b="1" dirty="0"/>
          </a:p>
        </p:txBody>
      </p:sp>
      <p:sp>
        <p:nvSpPr>
          <p:cNvPr id="25" name="Rechteck 24">
            <a:extLst>
              <a:ext uri="{FF2B5EF4-FFF2-40B4-BE49-F238E27FC236}">
                <a16:creationId xmlns:a16="http://schemas.microsoft.com/office/drawing/2014/main" id="{B420B49D-E16E-4171-AFAD-A0E4820D0B52}"/>
              </a:ext>
            </a:extLst>
          </p:cNvPr>
          <p:cNvSpPr/>
          <p:nvPr/>
        </p:nvSpPr>
        <p:spPr>
          <a:xfrm>
            <a:off x="7046505" y="1979712"/>
            <a:ext cx="4406890" cy="2745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de-DE" sz="1920" dirty="0" err="1"/>
              <a:t>Current</a:t>
            </a:r>
            <a:r>
              <a:rPr lang="de-DE" sz="1920" dirty="0"/>
              <a:t> </a:t>
            </a:r>
            <a:r>
              <a:rPr lang="de-DE" sz="1920" dirty="0" err="1"/>
              <a:t>status</a:t>
            </a:r>
            <a:r>
              <a:rPr lang="de-DE" sz="1920" dirty="0"/>
              <a:t> </a:t>
            </a:r>
            <a:r>
              <a:rPr lang="de-DE" sz="1920" dirty="0" err="1"/>
              <a:t>of</a:t>
            </a:r>
            <a:r>
              <a:rPr lang="de-DE" sz="1920" dirty="0"/>
              <a:t> GEOSS (</a:t>
            </a:r>
            <a:r>
              <a:rPr lang="de-DE" sz="1920" dirty="0" err="1"/>
              <a:t>based</a:t>
            </a:r>
            <a:r>
              <a:rPr lang="de-DE" sz="1920" dirty="0"/>
              <a:t> on MTE, but also own </a:t>
            </a:r>
            <a:r>
              <a:rPr lang="de-DE" sz="1920" dirty="0" err="1"/>
              <a:t>observations</a:t>
            </a:r>
            <a:r>
              <a:rPr lang="de-DE" sz="1920" dirty="0"/>
              <a:t>/ </a:t>
            </a:r>
            <a:r>
              <a:rPr lang="de-DE" sz="1920" dirty="0" err="1"/>
              <a:t>findings</a:t>
            </a:r>
            <a:r>
              <a:rPr lang="de-DE" sz="1920" dirty="0"/>
              <a:t>), Working Groups (</a:t>
            </a:r>
            <a:r>
              <a:rPr lang="de-DE" sz="1920" dirty="0" err="1"/>
              <a:t>example</a:t>
            </a:r>
            <a:r>
              <a:rPr lang="de-DE" sz="1920" dirty="0"/>
              <a:t>)</a:t>
            </a:r>
          </a:p>
          <a:p>
            <a:pPr marL="891540" lvl="1" indent="-342900">
              <a:buFont typeface="Arial" panose="020B0604020202020204" pitchFamily="34" charset="0"/>
              <a:buChar char="•"/>
            </a:pPr>
            <a:r>
              <a:rPr lang="de-DE" sz="1920" dirty="0"/>
              <a:t>Technologies</a:t>
            </a:r>
          </a:p>
          <a:p>
            <a:pPr marL="891540" lvl="1" indent="-342900">
              <a:buFont typeface="Arial" panose="020B0604020202020204" pitchFamily="34" charset="0"/>
              <a:buChar char="•"/>
            </a:pPr>
            <a:r>
              <a:rPr lang="de-DE" sz="1920" dirty="0" err="1"/>
              <a:t>Utilization</a:t>
            </a:r>
            <a:r>
              <a:rPr lang="de-DE" sz="1920" dirty="0"/>
              <a:t>, Users</a:t>
            </a:r>
          </a:p>
          <a:p>
            <a:pPr marL="891540" lvl="1" indent="-342900">
              <a:buFont typeface="Arial" panose="020B0604020202020204" pitchFamily="34" charset="0"/>
              <a:buChar char="•"/>
            </a:pPr>
            <a:r>
              <a:rPr lang="de-DE" sz="1920" dirty="0" err="1"/>
              <a:t>Linkage</a:t>
            </a:r>
            <a:r>
              <a:rPr lang="de-DE" sz="1920" dirty="0"/>
              <a:t> </a:t>
            </a:r>
            <a:r>
              <a:rPr lang="de-DE" sz="1920" dirty="0" err="1"/>
              <a:t>to</a:t>
            </a:r>
            <a:r>
              <a:rPr lang="de-DE" sz="1920" dirty="0"/>
              <a:t> </a:t>
            </a:r>
            <a:r>
              <a:rPr lang="de-DE" sz="1920" dirty="0" err="1"/>
              <a:t>other</a:t>
            </a:r>
            <a:r>
              <a:rPr lang="de-DE" sz="1920" dirty="0"/>
              <a:t> </a:t>
            </a:r>
            <a:r>
              <a:rPr lang="de-DE" sz="1920" dirty="0" err="1"/>
              <a:t>systems</a:t>
            </a:r>
            <a:endParaRPr lang="de-DE" sz="1920" dirty="0"/>
          </a:p>
          <a:p>
            <a:pPr marL="891540" lvl="1" indent="-342900">
              <a:buFont typeface="Arial" panose="020B0604020202020204" pitchFamily="34" charset="0"/>
              <a:buChar char="•"/>
            </a:pPr>
            <a:r>
              <a:rPr lang="de-DE" sz="1920" dirty="0"/>
              <a:t>….</a:t>
            </a:r>
          </a:p>
          <a:p>
            <a:pPr marL="342900" indent="-342900">
              <a:buFont typeface="Arial" panose="020B0604020202020204" pitchFamily="34" charset="0"/>
              <a:buChar char="•"/>
            </a:pPr>
            <a:r>
              <a:rPr lang="de-DE" sz="1920" dirty="0"/>
              <a:t>Link and </a:t>
            </a:r>
            <a:r>
              <a:rPr lang="de-DE" sz="1920" dirty="0" err="1"/>
              <a:t>synergies</a:t>
            </a:r>
            <a:r>
              <a:rPr lang="de-DE" sz="1920" dirty="0"/>
              <a:t>: </a:t>
            </a:r>
            <a:r>
              <a:rPr lang="de-DE" sz="1920" dirty="0" err="1"/>
              <a:t>Institutions</a:t>
            </a:r>
            <a:r>
              <a:rPr lang="de-DE" sz="1920" dirty="0"/>
              <a:t>, Initiatives, Programmes …</a:t>
            </a:r>
          </a:p>
        </p:txBody>
      </p:sp>
      <p:sp>
        <p:nvSpPr>
          <p:cNvPr id="27" name="Pfeil: nach unten 26">
            <a:extLst>
              <a:ext uri="{FF2B5EF4-FFF2-40B4-BE49-F238E27FC236}">
                <a16:creationId xmlns:a16="http://schemas.microsoft.com/office/drawing/2014/main" id="{6B618CF9-7F9A-4086-AFCA-502BB9C9CC70}"/>
              </a:ext>
            </a:extLst>
          </p:cNvPr>
          <p:cNvSpPr/>
          <p:nvPr/>
        </p:nvSpPr>
        <p:spPr>
          <a:xfrm>
            <a:off x="1362986" y="4999563"/>
            <a:ext cx="432048" cy="24075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A" sz="2760"/>
          </a:p>
        </p:txBody>
      </p:sp>
      <p:sp>
        <p:nvSpPr>
          <p:cNvPr id="28" name="Pfeil: nach unten 27">
            <a:extLst>
              <a:ext uri="{FF2B5EF4-FFF2-40B4-BE49-F238E27FC236}">
                <a16:creationId xmlns:a16="http://schemas.microsoft.com/office/drawing/2014/main" id="{DCD70EE3-9F02-492F-B70A-B80DEE89D8CD}"/>
              </a:ext>
            </a:extLst>
          </p:cNvPr>
          <p:cNvSpPr/>
          <p:nvPr/>
        </p:nvSpPr>
        <p:spPr>
          <a:xfrm>
            <a:off x="1502524" y="3857379"/>
            <a:ext cx="432048" cy="24075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A" sz="2760"/>
          </a:p>
        </p:txBody>
      </p:sp>
    </p:spTree>
    <p:extLst>
      <p:ext uri="{BB962C8B-B14F-4D97-AF65-F5344CB8AC3E}">
        <p14:creationId xmlns:p14="http://schemas.microsoft.com/office/powerpoint/2010/main" val="16286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D7574-09BF-3317-A7E7-0EB1B4819CA0}"/>
              </a:ext>
            </a:extLst>
          </p:cNvPr>
          <p:cNvSpPr>
            <a:spLocks noGrp="1"/>
          </p:cNvSpPr>
          <p:nvPr>
            <p:ph idx="1"/>
          </p:nvPr>
        </p:nvSpPr>
        <p:spPr>
          <a:xfrm>
            <a:off x="787400" y="2790825"/>
            <a:ext cx="10515600" cy="2007281"/>
          </a:xfrm>
        </p:spPr>
        <p:txBody>
          <a:bodyPr vert="horz" lIns="91440" tIns="45720" rIns="91440" bIns="45720" rtlCol="0" anchor="t">
            <a:normAutofit/>
          </a:bodyPr>
          <a:lstStyle/>
          <a:p>
            <a:pPr marL="0" indent="0" algn="ctr">
              <a:buNone/>
            </a:pPr>
            <a:r>
              <a:rPr lang="en-US" sz="8000">
                <a:cs typeface="Calibri"/>
              </a:rPr>
              <a:t>Thank You</a:t>
            </a:r>
          </a:p>
        </p:txBody>
      </p:sp>
    </p:spTree>
    <p:extLst>
      <p:ext uri="{BB962C8B-B14F-4D97-AF65-F5344CB8AC3E}">
        <p14:creationId xmlns:p14="http://schemas.microsoft.com/office/powerpoint/2010/main" val="204931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6380CF-758F-6C50-8444-A089702A402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cs typeface="Calibri Light"/>
              </a:rPr>
              <a:t>Updates from GEO</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A206026-9BFF-073E-F8C9-C40049B5210C}"/>
              </a:ext>
            </a:extLst>
          </p:cNvPr>
          <p:cNvGraphicFramePr>
            <a:graphicFrameLocks noGrp="1"/>
          </p:cNvGraphicFramePr>
          <p:nvPr>
            <p:ph idx="1"/>
            <p:extLst>
              <p:ext uri="{D42A27DB-BD31-4B8C-83A1-F6EECF244321}">
                <p14:modId xmlns:p14="http://schemas.microsoft.com/office/powerpoint/2010/main" val="382389621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20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49991F-2F9F-4096-BE86-2C88C0DF609F}"/>
              </a:ext>
            </a:extLst>
          </p:cNvPr>
          <p:cNvSpPr>
            <a:spLocks noGrp="1"/>
          </p:cNvSpPr>
          <p:nvPr>
            <p:ph type="title"/>
          </p:nvPr>
        </p:nvSpPr>
        <p:spPr>
          <a:xfrm>
            <a:off x="838200" y="1195697"/>
            <a:ext cx="3200400" cy="4238118"/>
          </a:xfrm>
        </p:spPr>
        <p:txBody>
          <a:bodyPr vert="horz" lIns="91440" tIns="45720" rIns="91440" bIns="45720" rtlCol="0">
            <a:normAutofit/>
          </a:bodyPr>
          <a:lstStyle/>
          <a:p>
            <a:r>
              <a:rPr lang="en-US" sz="4100" kern="1200">
                <a:solidFill>
                  <a:schemeClr val="bg1"/>
                </a:solidFill>
                <a:latin typeface="+mj-lt"/>
                <a:ea typeface="+mj-ea"/>
                <a:cs typeface="+mj-cs"/>
              </a:rPr>
              <a:t>Data Working Group/Data Sharing – Data Management Principles</a:t>
            </a:r>
          </a:p>
        </p:txBody>
      </p:sp>
      <p:sp>
        <p:nvSpPr>
          <p:cNvPr id="43" name="Oval 42">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8" name="Diagram 8">
            <a:extLst>
              <a:ext uri="{FF2B5EF4-FFF2-40B4-BE49-F238E27FC236}">
                <a16:creationId xmlns:a16="http://schemas.microsoft.com/office/drawing/2014/main" id="{B2D34E11-27E3-4EB6-ADD5-7FC19A1DBDE5}"/>
              </a:ext>
            </a:extLst>
          </p:cNvPr>
          <p:cNvGraphicFramePr>
            <a:graphicFrameLocks noGrp="1"/>
          </p:cNvGraphicFramePr>
          <p:nvPr>
            <p:ph idx="1"/>
            <p:extLst>
              <p:ext uri="{D42A27DB-BD31-4B8C-83A1-F6EECF244321}">
                <p14:modId xmlns:p14="http://schemas.microsoft.com/office/powerpoint/2010/main" val="126186671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86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9991F-2F9F-4096-BE86-2C88C0DF609F}"/>
              </a:ext>
            </a:extLst>
          </p:cNvPr>
          <p:cNvSpPr>
            <a:spLocks noGrp="1"/>
          </p:cNvSpPr>
          <p:nvPr>
            <p:ph type="title"/>
          </p:nvPr>
        </p:nvSpPr>
        <p:spPr>
          <a:xfrm>
            <a:off x="1590907" y="668377"/>
            <a:ext cx="10515600" cy="823759"/>
          </a:xfrm>
        </p:spPr>
        <p:txBody>
          <a:bodyPr>
            <a:normAutofit/>
          </a:bodyPr>
          <a:lstStyle/>
          <a:p>
            <a:r>
              <a:rPr lang="en-US">
                <a:cs typeface="Calibri Light"/>
              </a:rPr>
              <a:t>Data Working Group:</a:t>
            </a:r>
            <a:r>
              <a:rPr lang="en-US">
                <a:ea typeface="+mj-lt"/>
                <a:cs typeface="+mj-lt"/>
              </a:rPr>
              <a:t> In Situ Data</a:t>
            </a:r>
          </a:p>
        </p:txBody>
      </p:sp>
      <p:sp>
        <p:nvSpPr>
          <p:cNvPr id="3" name="Content Placeholder 2">
            <a:extLst>
              <a:ext uri="{FF2B5EF4-FFF2-40B4-BE49-F238E27FC236}">
                <a16:creationId xmlns:a16="http://schemas.microsoft.com/office/drawing/2014/main" id="{5D598873-1380-429C-9BED-88E71E45A234}"/>
              </a:ext>
            </a:extLst>
          </p:cNvPr>
          <p:cNvSpPr>
            <a:spLocks noGrp="1"/>
          </p:cNvSpPr>
          <p:nvPr>
            <p:ph sz="half" idx="1"/>
          </p:nvPr>
        </p:nvSpPr>
        <p:spPr>
          <a:xfrm>
            <a:off x="522249" y="1573432"/>
            <a:ext cx="10887119" cy="784919"/>
          </a:xfrm>
        </p:spPr>
        <p:txBody>
          <a:bodyPr vert="horz" lIns="91440" tIns="45720" rIns="91440" bIns="45720" rtlCol="0" anchor="t">
            <a:normAutofit/>
          </a:bodyPr>
          <a:lstStyle/>
          <a:p>
            <a:pPr marL="0" indent="0">
              <a:buNone/>
            </a:pPr>
            <a:r>
              <a:rPr lang="en-US" sz="2000" b="1" i="1">
                <a:cs typeface="Calibri" panose="020F0502020204030204"/>
              </a:rPr>
              <a:t>Bringing together selected experts to focus on topics of direct relevance to the in-situ data community within the  GEO context</a:t>
            </a:r>
          </a:p>
        </p:txBody>
      </p:sp>
      <p:sp>
        <p:nvSpPr>
          <p:cNvPr id="6" name="Content Placeholder 5">
            <a:extLst>
              <a:ext uri="{FF2B5EF4-FFF2-40B4-BE49-F238E27FC236}">
                <a16:creationId xmlns:a16="http://schemas.microsoft.com/office/drawing/2014/main" id="{22EACA21-A6F6-497E-9E45-B0CE6F2C56D4}"/>
              </a:ext>
            </a:extLst>
          </p:cNvPr>
          <p:cNvSpPr>
            <a:spLocks noGrp="1"/>
          </p:cNvSpPr>
          <p:nvPr>
            <p:ph sz="half" idx="2"/>
          </p:nvPr>
        </p:nvSpPr>
        <p:spPr>
          <a:xfrm>
            <a:off x="522435" y="2288968"/>
            <a:ext cx="5469486" cy="4037358"/>
          </a:xfrm>
          <a:solidFill>
            <a:schemeClr val="accent1">
              <a:lumMod val="75000"/>
            </a:schemeClr>
          </a:solidFill>
        </p:spPr>
        <p:txBody>
          <a:bodyPr vert="horz" lIns="91440" tIns="45720" rIns="91440" bIns="45720" rtlCol="0" anchor="t">
            <a:noAutofit/>
          </a:bodyPr>
          <a:lstStyle/>
          <a:p>
            <a:pPr marL="0" indent="0">
              <a:buNone/>
            </a:pPr>
            <a:r>
              <a:rPr lang="en-US" sz="1800" b="1">
                <a:solidFill>
                  <a:schemeClr val="bg1"/>
                </a:solidFill>
                <a:ea typeface="+mn-lt"/>
                <a:cs typeface="+mn-lt"/>
              </a:rPr>
              <a:t>Key objectives: </a:t>
            </a:r>
            <a:endParaRPr lang="en-US" sz="1800" b="1">
              <a:solidFill>
                <a:schemeClr val="bg1"/>
              </a:solidFill>
              <a:cs typeface="Calibri" panose="020F0502020204030204"/>
            </a:endParaRPr>
          </a:p>
          <a:p>
            <a:r>
              <a:rPr lang="en-US" sz="1800">
                <a:solidFill>
                  <a:schemeClr val="bg1"/>
                </a:solidFill>
                <a:ea typeface="+mn-lt"/>
                <a:cs typeface="+mn-lt"/>
              </a:rPr>
              <a:t>Promoting Findable, Accessible, Interoperable, </a:t>
            </a:r>
            <a:br>
              <a:rPr lang="en-US" sz="1800">
                <a:solidFill>
                  <a:schemeClr val="bg1"/>
                </a:solidFill>
                <a:ea typeface="+mn-lt"/>
                <a:cs typeface="+mn-lt"/>
              </a:rPr>
            </a:br>
            <a:r>
              <a:rPr lang="en-US" sz="1800">
                <a:solidFill>
                  <a:schemeClr val="bg1"/>
                </a:solidFill>
                <a:ea typeface="+mn-lt"/>
                <a:cs typeface="+mn-lt"/>
              </a:rPr>
              <a:t>Re-usable (FAIR) and open data </a:t>
            </a:r>
            <a:endParaRPr lang="en-US" sz="1800">
              <a:solidFill>
                <a:schemeClr val="bg1"/>
              </a:solidFill>
              <a:cs typeface="Calibri"/>
            </a:endParaRPr>
          </a:p>
          <a:p>
            <a:r>
              <a:rPr lang="en-US" sz="1800">
                <a:solidFill>
                  <a:schemeClr val="bg1"/>
                </a:solidFill>
                <a:ea typeface="+mn-lt"/>
                <a:cs typeface="+mn-lt"/>
              </a:rPr>
              <a:t>Defining and promoting interoperable data management strategies and other relevant standards for in-situ data </a:t>
            </a:r>
          </a:p>
          <a:p>
            <a:r>
              <a:rPr lang="en-US" sz="1800">
                <a:solidFill>
                  <a:schemeClr val="bg1"/>
                </a:solidFill>
                <a:ea typeface="+mn-lt"/>
                <a:cs typeface="+mn-lt"/>
              </a:rPr>
              <a:t>Identifying the main challenges to the sharing and re-use of in-situ data, and seeking potential solutions </a:t>
            </a:r>
          </a:p>
          <a:p>
            <a:r>
              <a:rPr lang="en-US" sz="1800">
                <a:solidFill>
                  <a:schemeClr val="bg1"/>
                </a:solidFill>
                <a:ea typeface="+mn-lt"/>
                <a:cs typeface="+mn-lt"/>
              </a:rPr>
              <a:t>Justifying the need for continued and sustainable funding of in-situ data capture</a:t>
            </a:r>
          </a:p>
          <a:p>
            <a:r>
              <a:rPr lang="en-US" sz="1800">
                <a:solidFill>
                  <a:schemeClr val="bg1"/>
                </a:solidFill>
                <a:ea typeface="+mn-lt"/>
                <a:cs typeface="+mn-lt"/>
              </a:rPr>
              <a:t>Highlighting the increasing role of citizen science for augmenting in-situ data collection </a:t>
            </a:r>
          </a:p>
        </p:txBody>
      </p:sp>
      <p:sp>
        <p:nvSpPr>
          <p:cNvPr id="8" name="Content Placeholder 5">
            <a:extLst>
              <a:ext uri="{FF2B5EF4-FFF2-40B4-BE49-F238E27FC236}">
                <a16:creationId xmlns:a16="http://schemas.microsoft.com/office/drawing/2014/main" id="{0FA610FC-8C4F-4D37-9829-DFE05E3CE356}"/>
              </a:ext>
            </a:extLst>
          </p:cNvPr>
          <p:cNvSpPr txBox="1">
            <a:spLocks/>
          </p:cNvSpPr>
          <p:nvPr/>
        </p:nvSpPr>
        <p:spPr>
          <a:xfrm>
            <a:off x="6101761" y="2292686"/>
            <a:ext cx="5608874" cy="4009479"/>
          </a:xfrm>
          <a:prstGeom prst="rect">
            <a:avLst/>
          </a:prstGeom>
          <a:solidFill>
            <a:schemeClr val="accent1">
              <a:lumMod val="75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chemeClr val="bg1"/>
                </a:solidFill>
                <a:ea typeface="+mn-lt"/>
                <a:cs typeface="+mn-lt"/>
              </a:rPr>
              <a:t>Current priority areas: </a:t>
            </a:r>
            <a:endParaRPr lang="en-US" sz="1800" b="1">
              <a:solidFill>
                <a:schemeClr val="bg1"/>
              </a:solidFill>
              <a:cs typeface="Calibri" panose="020F0502020204030204"/>
            </a:endParaRPr>
          </a:p>
          <a:p>
            <a:r>
              <a:rPr lang="en-US" sz="1800">
                <a:solidFill>
                  <a:schemeClr val="bg1"/>
                </a:solidFill>
                <a:ea typeface="+mn-lt"/>
                <a:cs typeface="+mn-lt"/>
              </a:rPr>
              <a:t>Identifying common barriers to sharing in-situ data, e.g. data formats, licensing etc., and proposing potential solutions</a:t>
            </a:r>
          </a:p>
          <a:p>
            <a:r>
              <a:rPr lang="en-US" sz="1800">
                <a:solidFill>
                  <a:schemeClr val="bg1"/>
                </a:solidFill>
                <a:ea typeface="+mn-lt"/>
                <a:cs typeface="+mn-lt"/>
              </a:rPr>
              <a:t>Prioritizing observations necessary to advance GWP activities and engaging with relevant initiatives best placed to provide access to key data sets</a:t>
            </a:r>
          </a:p>
          <a:p>
            <a:r>
              <a:rPr lang="en-US" sz="1800">
                <a:solidFill>
                  <a:schemeClr val="bg1"/>
                </a:solidFill>
                <a:ea typeface="+mn-lt"/>
                <a:cs typeface="+mn-lt"/>
              </a:rPr>
              <a:t>Engaging existing networks that coordinate in situ data within specific domains</a:t>
            </a:r>
          </a:p>
          <a:p>
            <a:r>
              <a:rPr lang="en-US" sz="1800">
                <a:solidFill>
                  <a:schemeClr val="bg1"/>
                </a:solidFill>
                <a:ea typeface="+mn-lt"/>
                <a:cs typeface="+mn-lt"/>
              </a:rPr>
              <a:t>Practical actions to increase access to data  most relevant for advancing the GEO engagement priorities</a:t>
            </a:r>
          </a:p>
          <a:p>
            <a:endParaRPr lang="en-US" sz="1800">
              <a:solidFill>
                <a:schemeClr val="bg1"/>
              </a:solidFill>
              <a:ea typeface="+mn-lt"/>
              <a:cs typeface="+mn-lt"/>
            </a:endParaRPr>
          </a:p>
          <a:p>
            <a:pPr marL="0" indent="0">
              <a:buNone/>
            </a:pPr>
            <a:endParaRPr lang="en-US" sz="1800">
              <a:ea typeface="+mn-lt"/>
              <a:cs typeface="+mn-lt"/>
            </a:endParaRPr>
          </a:p>
        </p:txBody>
      </p:sp>
    </p:spTree>
    <p:extLst>
      <p:ext uri="{BB962C8B-B14F-4D97-AF65-F5344CB8AC3E}">
        <p14:creationId xmlns:p14="http://schemas.microsoft.com/office/powerpoint/2010/main" val="293099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9991F-2F9F-4096-BE86-2C88C0DF609F}"/>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cs typeface="Calibri Light"/>
              </a:rPr>
              <a:t>Data Working Group/</a:t>
            </a:r>
            <a:r>
              <a:rPr lang="en-US" sz="4800">
                <a:solidFill>
                  <a:schemeClr val="bg1"/>
                </a:solidFill>
                <a:ea typeface="+mj-lt"/>
                <a:cs typeface="+mj-lt"/>
              </a:rPr>
              <a:t>Law and Policy</a:t>
            </a:r>
          </a:p>
        </p:txBody>
      </p:sp>
      <p:sp>
        <p:nvSpPr>
          <p:cNvPr id="3" name="Content Placeholder 2">
            <a:extLst>
              <a:ext uri="{FF2B5EF4-FFF2-40B4-BE49-F238E27FC236}">
                <a16:creationId xmlns:a16="http://schemas.microsoft.com/office/drawing/2014/main" id="{5D598873-1380-429C-9BED-88E71E45A234}"/>
              </a:ext>
            </a:extLst>
          </p:cNvPr>
          <p:cNvSpPr>
            <a:spLocks noGrp="1"/>
          </p:cNvSpPr>
          <p:nvPr>
            <p:ph idx="1"/>
          </p:nvPr>
        </p:nvSpPr>
        <p:spPr>
          <a:xfrm>
            <a:off x="5573864" y="1166933"/>
            <a:ext cx="5716988" cy="4279709"/>
          </a:xfrm>
        </p:spPr>
        <p:txBody>
          <a:bodyPr vert="horz" lIns="91440" tIns="45720" rIns="91440" bIns="45720" rtlCol="0" anchor="ctr">
            <a:normAutofit/>
          </a:bodyPr>
          <a:lstStyle/>
          <a:p>
            <a:pPr marL="0" indent="0">
              <a:buNone/>
            </a:pPr>
            <a:r>
              <a:rPr lang="en-US" sz="1500">
                <a:ea typeface="+mn-lt"/>
                <a:cs typeface="+mn-lt"/>
              </a:rPr>
              <a:t>Working to Ensure the Legal Interoperability of Shared Data:</a:t>
            </a:r>
            <a:endParaRPr lang="en-US" sz="1500"/>
          </a:p>
          <a:p>
            <a:pPr marL="0" indent="0">
              <a:buNone/>
            </a:pPr>
            <a:endParaRPr lang="en-US" sz="1500">
              <a:cs typeface="Calibri"/>
            </a:endParaRPr>
          </a:p>
          <a:p>
            <a:pPr lvl="1"/>
            <a:r>
              <a:rPr lang="en-US" sz="1500">
                <a:cs typeface="Calibri"/>
              </a:rPr>
              <a:t>Review previous GEO guidance that encourages the use of standard open data licenses</a:t>
            </a:r>
          </a:p>
          <a:p>
            <a:pPr lvl="2"/>
            <a:r>
              <a:rPr lang="en-US" sz="1500">
                <a:cs typeface="Calibri"/>
              </a:rPr>
              <a:t>Public domain dedications and licenses from Creative Commons, Open Data Commons</a:t>
            </a:r>
          </a:p>
          <a:p>
            <a:pPr lvl="1"/>
            <a:endParaRPr lang="en-US" sz="1500">
              <a:cs typeface="Calibri"/>
            </a:endParaRPr>
          </a:p>
          <a:p>
            <a:pPr lvl="1"/>
            <a:r>
              <a:rPr lang="en-US" sz="1500">
                <a:cs typeface="Calibri"/>
              </a:rPr>
              <a:t>Determine whether legal, policy, or technical developments require any update to or augmentation of previous GEO guidance</a:t>
            </a:r>
            <a:endParaRPr lang="en-US" sz="1500"/>
          </a:p>
          <a:p>
            <a:pPr lvl="2"/>
            <a:r>
              <a:rPr lang="en-US" sz="1500">
                <a:cs typeface="Calibri"/>
              </a:rPr>
              <a:t>Open Science, FAIR principles, AI/ML and cloud storage and compute</a:t>
            </a:r>
          </a:p>
          <a:p>
            <a:pPr lvl="1"/>
            <a:endParaRPr lang="en-US" sz="1500">
              <a:cs typeface="Calibri"/>
            </a:endParaRPr>
          </a:p>
          <a:p>
            <a:pPr lvl="1"/>
            <a:r>
              <a:rPr lang="en-US" sz="1500">
                <a:cs typeface="Calibri"/>
              </a:rPr>
              <a:t>Understand barriers to implementation, educate data users and providers about the issue, and recommend actions that could promote adoption by GEO and its members and participating organizations</a:t>
            </a:r>
            <a:endParaRPr lang="en-US" sz="1500"/>
          </a:p>
          <a:p>
            <a:endParaRPr lang="en-US" sz="1500">
              <a:cs typeface="Calibri"/>
            </a:endParaRPr>
          </a:p>
        </p:txBody>
      </p:sp>
    </p:spTree>
    <p:extLst>
      <p:ext uri="{BB962C8B-B14F-4D97-AF65-F5344CB8AC3E}">
        <p14:creationId xmlns:p14="http://schemas.microsoft.com/office/powerpoint/2010/main" val="45180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49991F-2F9F-4096-BE86-2C88C0DF609F}"/>
              </a:ext>
            </a:extLst>
          </p:cNvPr>
          <p:cNvSpPr>
            <a:spLocks noGrp="1"/>
          </p:cNvSpPr>
          <p:nvPr>
            <p:ph type="title"/>
          </p:nvPr>
        </p:nvSpPr>
        <p:spPr>
          <a:xfrm>
            <a:off x="838200" y="1195697"/>
            <a:ext cx="3200400" cy="4238118"/>
          </a:xfrm>
        </p:spPr>
        <p:txBody>
          <a:bodyPr>
            <a:normAutofit/>
          </a:bodyPr>
          <a:lstStyle/>
          <a:p>
            <a:r>
              <a:rPr lang="en-US">
                <a:solidFill>
                  <a:schemeClr val="bg1"/>
                </a:solidFill>
                <a:cs typeface="Calibri Light"/>
              </a:rPr>
              <a:t>Data Working Group/</a:t>
            </a:r>
            <a:r>
              <a:rPr lang="en-US">
                <a:solidFill>
                  <a:schemeClr val="bg1"/>
                </a:solidFill>
                <a:ea typeface="+mj-lt"/>
                <a:cs typeface="+mj-lt"/>
              </a:rPr>
              <a:t>Data Ethics</a:t>
            </a:r>
          </a:p>
        </p:txBody>
      </p:sp>
      <p:sp>
        <p:nvSpPr>
          <p:cNvPr id="55" name="Oval 54">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F33E5576-53CC-0421-D29C-3C8CC64ECCCA}"/>
              </a:ext>
            </a:extLst>
          </p:cNvPr>
          <p:cNvGraphicFramePr>
            <a:graphicFrameLocks noGrp="1"/>
          </p:cNvGraphicFramePr>
          <p:nvPr>
            <p:ph idx="1"/>
            <p:extLst>
              <p:ext uri="{D42A27DB-BD31-4B8C-83A1-F6EECF244321}">
                <p14:modId xmlns:p14="http://schemas.microsoft.com/office/powerpoint/2010/main" val="243095313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17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0F3C-86AC-46BE-97B4-AFD53A4A0F5E}"/>
              </a:ext>
            </a:extLst>
          </p:cNvPr>
          <p:cNvSpPr>
            <a:spLocks noGrp="1"/>
          </p:cNvSpPr>
          <p:nvPr>
            <p:ph type="title"/>
          </p:nvPr>
        </p:nvSpPr>
        <p:spPr>
          <a:xfrm>
            <a:off x="391776" y="57246"/>
            <a:ext cx="10515600" cy="1325563"/>
          </a:xfrm>
        </p:spPr>
        <p:txBody>
          <a:bodyPr/>
          <a:lstStyle/>
          <a:p>
            <a:r>
              <a:rPr lang="en-US">
                <a:cs typeface="Calibri Light"/>
              </a:rPr>
              <a:t>GEO Knowledge Hub</a:t>
            </a:r>
            <a:endParaRPr lang="en-US"/>
          </a:p>
        </p:txBody>
      </p:sp>
      <p:sp>
        <p:nvSpPr>
          <p:cNvPr id="3" name="Content Placeholder 2">
            <a:extLst>
              <a:ext uri="{FF2B5EF4-FFF2-40B4-BE49-F238E27FC236}">
                <a16:creationId xmlns:a16="http://schemas.microsoft.com/office/drawing/2014/main" id="{B02E7F4B-7EA7-411E-9357-6E92867DDA75}"/>
              </a:ext>
            </a:extLst>
          </p:cNvPr>
          <p:cNvSpPr>
            <a:spLocks noGrp="1"/>
          </p:cNvSpPr>
          <p:nvPr>
            <p:ph idx="1"/>
          </p:nvPr>
        </p:nvSpPr>
        <p:spPr>
          <a:xfrm>
            <a:off x="1122988" y="963564"/>
            <a:ext cx="10515600" cy="987763"/>
          </a:xfrm>
        </p:spPr>
        <p:txBody>
          <a:bodyPr vert="horz" lIns="91440" tIns="45720" rIns="91440" bIns="45720" rtlCol="0" anchor="t">
            <a:normAutofit/>
          </a:bodyPr>
          <a:lstStyle/>
          <a:p>
            <a:r>
              <a:rPr lang="en-US">
                <a:ea typeface="+mn-lt"/>
                <a:cs typeface="+mn-lt"/>
                <a:hlinkClick r:id="rId2"/>
              </a:rPr>
              <a:t>GEO Knowledge Hub (earthobservations.org)</a:t>
            </a:r>
            <a:endParaRPr lang="en-US"/>
          </a:p>
        </p:txBody>
      </p:sp>
      <p:pic>
        <p:nvPicPr>
          <p:cNvPr id="4" name="Picture 4" descr="Graphical user interface, text, website&#10;&#10;Description automatically generated">
            <a:extLst>
              <a:ext uri="{FF2B5EF4-FFF2-40B4-BE49-F238E27FC236}">
                <a16:creationId xmlns:a16="http://schemas.microsoft.com/office/drawing/2014/main" id="{A37FC09D-804B-4008-A76E-3CAACC3FA048}"/>
              </a:ext>
            </a:extLst>
          </p:cNvPr>
          <p:cNvPicPr>
            <a:picLocks noChangeAspect="1"/>
          </p:cNvPicPr>
          <p:nvPr/>
        </p:nvPicPr>
        <p:blipFill rotWithShape="1">
          <a:blip r:embed="rId3"/>
          <a:srcRect t="5293" r="77" b="-143"/>
          <a:stretch/>
        </p:blipFill>
        <p:spPr>
          <a:xfrm>
            <a:off x="975976" y="1558168"/>
            <a:ext cx="9932183" cy="5103985"/>
          </a:xfrm>
          <a:prstGeom prst="rect">
            <a:avLst/>
          </a:prstGeom>
        </p:spPr>
      </p:pic>
    </p:spTree>
    <p:extLst>
      <p:ext uri="{BB962C8B-B14F-4D97-AF65-F5344CB8AC3E}">
        <p14:creationId xmlns:p14="http://schemas.microsoft.com/office/powerpoint/2010/main" val="141673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85336EAC-5076-40B0-B310-77167A6745CB}"/>
              </a:ext>
            </a:extLst>
          </p:cNvPr>
          <p:cNvSpPr/>
          <p:nvPr/>
        </p:nvSpPr>
        <p:spPr>
          <a:xfrm>
            <a:off x="4803730" y="1270347"/>
            <a:ext cx="7285972" cy="1701451"/>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EB940F3C-86AC-46BE-97B4-AFD53A4A0F5E}"/>
              </a:ext>
            </a:extLst>
          </p:cNvPr>
          <p:cNvSpPr>
            <a:spLocks noGrp="1"/>
          </p:cNvSpPr>
          <p:nvPr>
            <p:ph type="title"/>
          </p:nvPr>
        </p:nvSpPr>
        <p:spPr>
          <a:xfrm>
            <a:off x="568806" y="226580"/>
            <a:ext cx="10515600" cy="1325563"/>
          </a:xfrm>
        </p:spPr>
        <p:txBody>
          <a:bodyPr/>
          <a:lstStyle/>
          <a:p>
            <a:r>
              <a:rPr lang="en-US">
                <a:cs typeface="Calibri Light"/>
              </a:rPr>
              <a:t>GEOSS Platform</a:t>
            </a:r>
            <a:endParaRPr lang="en-US"/>
          </a:p>
        </p:txBody>
      </p:sp>
      <p:pic>
        <p:nvPicPr>
          <p:cNvPr id="4" name="Immagine 4">
            <a:extLst>
              <a:ext uri="{FF2B5EF4-FFF2-40B4-BE49-F238E27FC236}">
                <a16:creationId xmlns:a16="http://schemas.microsoft.com/office/drawing/2014/main" id="{6F0CC4D0-E835-4286-A2CB-30A3632256F8}"/>
              </a:ext>
            </a:extLst>
          </p:cNvPr>
          <p:cNvPicPr>
            <a:picLocks noChangeAspect="1"/>
          </p:cNvPicPr>
          <p:nvPr/>
        </p:nvPicPr>
        <p:blipFill>
          <a:blip r:embed="rId2"/>
          <a:stretch>
            <a:fillRect/>
          </a:stretch>
        </p:blipFill>
        <p:spPr>
          <a:xfrm rot="1920000">
            <a:off x="10016785" y="264997"/>
            <a:ext cx="2022953" cy="1164607"/>
          </a:xfrm>
          <a:prstGeom prst="rect">
            <a:avLst/>
          </a:prstGeom>
        </p:spPr>
      </p:pic>
      <p:sp>
        <p:nvSpPr>
          <p:cNvPr id="5" name="CasellaDiTesto 4">
            <a:extLst>
              <a:ext uri="{FF2B5EF4-FFF2-40B4-BE49-F238E27FC236}">
                <a16:creationId xmlns:a16="http://schemas.microsoft.com/office/drawing/2014/main" id="{B6C3EDD8-9401-4A13-8BC9-D4020960C50F}"/>
              </a:ext>
            </a:extLst>
          </p:cNvPr>
          <p:cNvSpPr txBox="1"/>
          <p:nvPr/>
        </p:nvSpPr>
        <p:spPr>
          <a:xfrm>
            <a:off x="4860099" y="1269305"/>
            <a:ext cx="7294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GEOSS Platform Plus</a:t>
            </a:r>
            <a:r>
              <a:rPr lang="en-US" sz="1600">
                <a:cs typeface="Arial"/>
              </a:rPr>
              <a:t> (GPP, </a:t>
            </a:r>
            <a:r>
              <a:rPr lang="en-GB" sz="1600">
                <a:cs typeface="Arial"/>
              </a:rPr>
              <a:t>an H2020 co-funded project</a:t>
            </a:r>
            <a:r>
              <a:rPr lang="en-US" sz="1600">
                <a:cs typeface="Arial"/>
              </a:rPr>
              <a:t> , started on January 1st 2022):​</a:t>
            </a:r>
            <a:br>
              <a:rPr lang="en-US" sz="1600">
                <a:cs typeface="Arial"/>
              </a:rPr>
            </a:br>
            <a:r>
              <a:rPr lang="en-GB" sz="1600">
                <a:cs typeface="Arial"/>
              </a:rPr>
              <a:t>GPP contributes to the implementation of the Global Earth Observation System of Systems (GEOSS), aiming at evolving the European GEOSS Platform components to enable access to tailor-made information and actionable knowledge and will do so in close collaboration with the GEO partners (via the GEOSS Infrastructure Development Task Team) with a </a:t>
            </a:r>
            <a:r>
              <a:rPr lang="en-GB" sz="1600" b="1">
                <a:cs typeface="Arial"/>
              </a:rPr>
              <a:t>user-centric approach.</a:t>
            </a:r>
            <a:r>
              <a:rPr lang="en-US" sz="1600" b="1">
                <a:cs typeface="Arial"/>
              </a:rPr>
              <a:t>​</a:t>
            </a:r>
            <a:endParaRPr lang="it-IT" sz="1600" b="1">
              <a:cs typeface="Calibri"/>
            </a:endParaRPr>
          </a:p>
        </p:txBody>
      </p:sp>
      <p:pic>
        <p:nvPicPr>
          <p:cNvPr id="6" name="Immagine 6" descr="Immagine che contiene testo&#10;&#10;Descrizione generata automaticamente">
            <a:extLst>
              <a:ext uri="{FF2B5EF4-FFF2-40B4-BE49-F238E27FC236}">
                <a16:creationId xmlns:a16="http://schemas.microsoft.com/office/drawing/2014/main" id="{6313CB40-AAD3-48DE-9D89-37D3AA945EF7}"/>
              </a:ext>
            </a:extLst>
          </p:cNvPr>
          <p:cNvPicPr>
            <a:picLocks noChangeAspect="1"/>
          </p:cNvPicPr>
          <p:nvPr/>
        </p:nvPicPr>
        <p:blipFill>
          <a:blip r:embed="rId3"/>
          <a:stretch>
            <a:fillRect/>
          </a:stretch>
        </p:blipFill>
        <p:spPr>
          <a:xfrm>
            <a:off x="-4175" y="1332348"/>
            <a:ext cx="4486406" cy="5487662"/>
          </a:xfrm>
          <a:prstGeom prst="rect">
            <a:avLst/>
          </a:prstGeom>
        </p:spPr>
      </p:pic>
      <p:sp>
        <p:nvSpPr>
          <p:cNvPr id="7" name="CasellaDiTesto 6">
            <a:extLst>
              <a:ext uri="{FF2B5EF4-FFF2-40B4-BE49-F238E27FC236}">
                <a16:creationId xmlns:a16="http://schemas.microsoft.com/office/drawing/2014/main" id="{9D3B6617-8B2E-49E9-9AAE-174702EBB1B9}"/>
              </a:ext>
            </a:extLst>
          </p:cNvPr>
          <p:cNvSpPr txBox="1"/>
          <p:nvPr/>
        </p:nvSpPr>
        <p:spPr>
          <a:xfrm rot="16200000">
            <a:off x="2866372" y="3249254"/>
            <a:ext cx="33903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Ongoing activities </a:t>
            </a:r>
            <a:r>
              <a:rPr lang="it-IT" sz="3200">
                <a:cs typeface="Calibri"/>
              </a:rPr>
              <a:t>​</a:t>
            </a:r>
          </a:p>
        </p:txBody>
      </p:sp>
      <p:sp>
        <p:nvSpPr>
          <p:cNvPr id="11" name="Rettangolo 10">
            <a:extLst>
              <a:ext uri="{FF2B5EF4-FFF2-40B4-BE49-F238E27FC236}">
                <a16:creationId xmlns:a16="http://schemas.microsoft.com/office/drawing/2014/main" id="{427F23C8-C2EE-4575-BBAC-74711A4E2727}"/>
              </a:ext>
            </a:extLst>
          </p:cNvPr>
          <p:cNvSpPr/>
          <p:nvPr/>
        </p:nvSpPr>
        <p:spPr>
          <a:xfrm>
            <a:off x="4803730" y="3117934"/>
            <a:ext cx="7338163" cy="88726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B423822A-3E95-4E82-9430-2EC9E612DFFE}"/>
              </a:ext>
            </a:extLst>
          </p:cNvPr>
          <p:cNvSpPr txBox="1"/>
          <p:nvPr/>
        </p:nvSpPr>
        <p:spPr>
          <a:xfrm>
            <a:off x="4860099" y="3137770"/>
            <a:ext cx="72943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t>Participation to DWG Engagement calls </a:t>
            </a:r>
            <a:r>
              <a:rPr lang="en-GB" sz="1600">
                <a:cs typeface="Calibri"/>
              </a:rPr>
              <a:t>​to collect user communities' requirements to be exploited to drive the GEOSS Platform enhancements and to implement a more user centric approach in the framework of GPP</a:t>
            </a:r>
          </a:p>
        </p:txBody>
      </p:sp>
      <p:sp>
        <p:nvSpPr>
          <p:cNvPr id="12" name="Rettangolo 11">
            <a:extLst>
              <a:ext uri="{FF2B5EF4-FFF2-40B4-BE49-F238E27FC236}">
                <a16:creationId xmlns:a16="http://schemas.microsoft.com/office/drawing/2014/main" id="{57AA5463-EB89-4373-B73F-98FBB419ED24}"/>
              </a:ext>
            </a:extLst>
          </p:cNvPr>
          <p:cNvSpPr/>
          <p:nvPr/>
        </p:nvSpPr>
        <p:spPr>
          <a:xfrm>
            <a:off x="4803731" y="4172206"/>
            <a:ext cx="7345420" cy="2547754"/>
          </a:xfrm>
          <a:prstGeom prst="rect">
            <a:avLst/>
          </a:prstGeom>
          <a:solidFill>
            <a:schemeClr val="accent6">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B9650588-6761-4A09-BAF4-AA5449927FC8}"/>
              </a:ext>
            </a:extLst>
          </p:cNvPr>
          <p:cNvSpPr txBox="1"/>
          <p:nvPr/>
        </p:nvSpPr>
        <p:spPr>
          <a:xfrm>
            <a:off x="4903642" y="4165300"/>
            <a:ext cx="728706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GEOSS Platform ongoing developments</a:t>
            </a:r>
            <a:endParaRPr lang="it-IT"/>
          </a:p>
          <a:p>
            <a:r>
              <a:rPr lang="en-US" sz="1600">
                <a:cs typeface="Arial"/>
              </a:rPr>
              <a:t>Rethinking of several components and functionalities to address GDPR compliancy</a:t>
            </a:r>
            <a:endParaRPr lang="en-US" err="1">
              <a:cs typeface="Calibri" panose="020F0502020204030204"/>
            </a:endParaRPr>
          </a:p>
          <a:p>
            <a:pPr lvl="1">
              <a:buChar char="•"/>
            </a:pPr>
            <a:r>
              <a:rPr lang="en-US" sz="1600" i="1">
                <a:cs typeface="Arial"/>
              </a:rPr>
              <a:t>YP: </a:t>
            </a:r>
            <a:r>
              <a:rPr lang="en-US" sz="1600">
                <a:cs typeface="Arial"/>
              </a:rPr>
              <a:t>rethinking of YP form and implementation of a widget to be hosted on YP owner premises   ​</a:t>
            </a:r>
          </a:p>
          <a:p>
            <a:pPr lvl="1">
              <a:buChar char="•"/>
            </a:pPr>
            <a:r>
              <a:rPr lang="en-US" sz="1600" i="1">
                <a:cs typeface="Arial"/>
              </a:rPr>
              <a:t>Mirror Sites: </a:t>
            </a:r>
            <a:r>
              <a:rPr lang="en-US" sz="1600">
                <a:cs typeface="Arial"/>
              </a:rPr>
              <a:t>rethinking of mirror sites (MS as a widget) and a new wizard to support semi-automatic request and creation of MS on Communities premises ​</a:t>
            </a:r>
          </a:p>
          <a:p>
            <a:pPr lvl="1">
              <a:buChar char="•"/>
            </a:pPr>
            <a:r>
              <a:rPr lang="en-US" sz="1600" i="1">
                <a:cs typeface="Arial"/>
              </a:rPr>
              <a:t>GEOSS Portal and GEO DAB: </a:t>
            </a:r>
            <a:r>
              <a:rPr lang="en-US" sz="1600">
                <a:cs typeface="Arial"/>
              </a:rPr>
              <a:t>Implementation of flags to identify and manage empty collections</a:t>
            </a:r>
          </a:p>
          <a:p>
            <a:pPr lvl="1">
              <a:buChar char="•"/>
            </a:pPr>
            <a:r>
              <a:rPr lang="en-US" sz="1600">
                <a:cs typeface="Arial"/>
              </a:rPr>
              <a:t>GPP first cycle of requirements collection: functionalities, architecture, services   ​</a:t>
            </a:r>
            <a:endParaRPr lang="en-US"/>
          </a:p>
        </p:txBody>
      </p:sp>
    </p:spTree>
    <p:extLst>
      <p:ext uri="{BB962C8B-B14F-4D97-AF65-F5344CB8AC3E}">
        <p14:creationId xmlns:p14="http://schemas.microsoft.com/office/powerpoint/2010/main" val="347813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A64AE9B-16A3-4000-AF46-871F35A8D7E1}"/>
              </a:ext>
            </a:extLst>
          </p:cNvPr>
          <p:cNvSpPr txBox="1">
            <a:spLocks/>
          </p:cNvSpPr>
          <p:nvPr/>
        </p:nvSpPr>
        <p:spPr>
          <a:xfrm>
            <a:off x="609600" y="0"/>
            <a:ext cx="9875520" cy="1143000"/>
          </a:xfrm>
          <a:prstGeom prst="rect">
            <a:avLst/>
          </a:prstGeom>
        </p:spPr>
        <p:txBody>
          <a:bodyPr vert="horz" lIns="109728" tIns="54864" rIns="109728" bIns="54864" rtlCol="0" anchor="ctr">
            <a:normAutofit/>
          </a:bodyPr>
          <a:lstStyle>
            <a:lvl1pPr algn="ctr" defTabSz="914400" rtl="0" eaLnBrk="1" latinLnBrk="0" hangingPunct="1">
              <a:spcBef>
                <a:spcPct val="0"/>
              </a:spcBef>
              <a:buNone/>
              <a:defRPr lang="en-US" sz="3600" b="1" kern="1200" baseline="0" dirty="0">
                <a:solidFill>
                  <a:srgbClr val="004C8A"/>
                </a:solidFill>
                <a:latin typeface="+mj-lt"/>
                <a:ea typeface="+mn-ea"/>
                <a:cs typeface="+mn-cs"/>
              </a:defRPr>
            </a:lvl1pPr>
          </a:lstStyle>
          <a:p>
            <a:pPr algn="l"/>
            <a:r>
              <a:rPr lang="en-GB" sz="4300"/>
              <a:t>Rethinking GEOSS - EAG: timeline</a:t>
            </a:r>
            <a:endParaRPr lang="en-CA" sz="4320"/>
          </a:p>
        </p:txBody>
      </p:sp>
      <p:cxnSp>
        <p:nvCxnSpPr>
          <p:cNvPr id="7" name="Gerader Verbinder 6">
            <a:extLst>
              <a:ext uri="{FF2B5EF4-FFF2-40B4-BE49-F238E27FC236}">
                <a16:creationId xmlns:a16="http://schemas.microsoft.com/office/drawing/2014/main" id="{3228B2CD-009F-4FA8-9757-3DF6CE90C0C5}"/>
              </a:ext>
            </a:extLst>
          </p:cNvPr>
          <p:cNvCxnSpPr>
            <a:cxnSpLocks/>
          </p:cNvCxnSpPr>
          <p:nvPr/>
        </p:nvCxnSpPr>
        <p:spPr>
          <a:xfrm>
            <a:off x="738605" y="1143000"/>
            <a:ext cx="10455562" cy="3935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4CEB19E1-5352-46FE-8A91-854F39B84A5A}"/>
              </a:ext>
            </a:extLst>
          </p:cNvPr>
          <p:cNvPicPr>
            <a:picLocks noChangeAspect="1"/>
          </p:cNvPicPr>
          <p:nvPr/>
        </p:nvPicPr>
        <p:blipFill>
          <a:blip r:embed="rId2"/>
          <a:stretch>
            <a:fillRect/>
          </a:stretch>
        </p:blipFill>
        <p:spPr>
          <a:xfrm>
            <a:off x="650411" y="2269495"/>
            <a:ext cx="10972800" cy="3042182"/>
          </a:xfrm>
          <a:prstGeom prst="rect">
            <a:avLst/>
          </a:prstGeom>
        </p:spPr>
      </p:pic>
    </p:spTree>
    <p:extLst>
      <p:ext uri="{BB962C8B-B14F-4D97-AF65-F5344CB8AC3E}">
        <p14:creationId xmlns:p14="http://schemas.microsoft.com/office/powerpoint/2010/main" val="3893569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O template_2017 10 12">
  <a:themeElements>
    <a:clrScheme name="GEO1">
      <a:dk1>
        <a:srgbClr val="002060"/>
      </a:dk1>
      <a:lt1>
        <a:srgbClr val="FFFFFF"/>
      </a:lt1>
      <a:dk2>
        <a:srgbClr val="008C7D"/>
      </a:dk2>
      <a:lt2>
        <a:srgbClr val="808080"/>
      </a:lt2>
      <a:accent1>
        <a:srgbClr val="6EAAB4"/>
      </a:accent1>
      <a:accent2>
        <a:srgbClr val="008C7D"/>
      </a:accent2>
      <a:accent3>
        <a:srgbClr val="005FAA"/>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84E135ECF85B4BAA31E6E8E53076E9" ma:contentTypeVersion="16" ma:contentTypeDescription="Create a new document." ma:contentTypeScope="" ma:versionID="7e6fc21f95e2576605368a0ecb949738">
  <xsd:schema xmlns:xsd="http://www.w3.org/2001/XMLSchema" xmlns:xs="http://www.w3.org/2001/XMLSchema" xmlns:p="http://schemas.microsoft.com/office/2006/metadata/properties" xmlns:ns2="3004ce7a-ae16-4d94-a5a4-c47915c90579" xmlns:ns3="704c5cbc-47b7-4280-b1ec-b18637b9c8c8" targetNamespace="http://schemas.microsoft.com/office/2006/metadata/properties" ma:root="true" ma:fieldsID="0f166393f793a3a94614c67691b19995" ns2:_="" ns3:_="">
    <xsd:import namespace="3004ce7a-ae16-4d94-a5a4-c47915c90579"/>
    <xsd:import namespace="704c5cbc-47b7-4280-b1ec-b18637b9c8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Dateandtime" minOccurs="0"/>
                <xsd:element ref="ns2:_x0077_j31" minOccurs="0"/>
                <xsd:element ref="ns2:Don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4ce7a-ae16-4d94-a5a4-c47915c90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_x0077_j31" ma:index="21" nillable="true" ma:displayName="Person or Group" ma:list="UserInfo" ma:internalName="_x0077_j3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ne" ma:index="22" nillable="true" ma:displayName="Done" ma:format="Dropdown" ma:internalName="D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c5cbc-47b7-4280-b1ec-b18637b9c8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77_j31 xmlns="3004ce7a-ae16-4d94-a5a4-c47915c90579">
      <UserInfo>
        <DisplayName/>
        <AccountId xsi:nil="true"/>
        <AccountType/>
      </UserInfo>
    </_x0077_j31>
    <Done xmlns="3004ce7a-ae16-4d94-a5a4-c47915c90579" xsi:nil="true"/>
    <Dateandtime xmlns="3004ce7a-ae16-4d94-a5a4-c47915c90579" xsi:nil="true"/>
  </documentManagement>
</p:properties>
</file>

<file path=customXml/itemProps1.xml><?xml version="1.0" encoding="utf-8"?>
<ds:datastoreItem xmlns:ds="http://schemas.openxmlformats.org/officeDocument/2006/customXml" ds:itemID="{57398E36-2681-4AAB-BDD0-EA1F8579B1C0}">
  <ds:schemaRefs>
    <ds:schemaRef ds:uri="http://schemas.microsoft.com/sharepoint/v3/contenttype/forms"/>
  </ds:schemaRefs>
</ds:datastoreItem>
</file>

<file path=customXml/itemProps2.xml><?xml version="1.0" encoding="utf-8"?>
<ds:datastoreItem xmlns:ds="http://schemas.openxmlformats.org/officeDocument/2006/customXml" ds:itemID="{A31326AE-8F6A-48E8-9708-C115067E88C9}">
  <ds:schemaRefs>
    <ds:schemaRef ds:uri="3004ce7a-ae16-4d94-a5a4-c47915c90579"/>
    <ds:schemaRef ds:uri="704c5cbc-47b7-4280-b1ec-b18637b9c8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E697B1-F019-4FCD-801B-780F1D546621}">
  <ds:schemaRefs>
    <ds:schemaRef ds:uri="3004ce7a-ae16-4d94-a5a4-c47915c9057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872</Words>
  <Application>Microsoft Office PowerPoint</Application>
  <PresentationFormat>Widescreen</PresentationFormat>
  <Paragraphs>88</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Courier New</vt:lpstr>
      <vt:lpstr>office theme</vt:lpstr>
      <vt:lpstr>GEO template_2017 10 12</vt:lpstr>
      <vt:lpstr>PowerPoint Presentation</vt:lpstr>
      <vt:lpstr>Updates from GEO</vt:lpstr>
      <vt:lpstr>Data Working Group/Data Sharing – Data Management Principles</vt:lpstr>
      <vt:lpstr>Data Working Group: In Situ Data</vt:lpstr>
      <vt:lpstr>Data Working Group/Law and Policy</vt:lpstr>
      <vt:lpstr>Data Working Group/Data Ethics</vt:lpstr>
      <vt:lpstr>GEO Knowledge Hub</vt:lpstr>
      <vt:lpstr>GEOSS Platform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Piepgrass</dc:creator>
  <cp:lastModifiedBy>Michelle Piepgrass</cp:lastModifiedBy>
  <cp:revision>58</cp:revision>
  <dcterms:created xsi:type="dcterms:W3CDTF">2022-02-24T14:09:04Z</dcterms:created>
  <dcterms:modified xsi:type="dcterms:W3CDTF">2022-03-24T09:50:31Z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0x0101009484E135ECF85B4BAA31E6E8E53076E9</vt:lpwstr>
  </property>
</Properties>
</file>