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8"/>
  </p:notesMasterIdLst>
  <p:handoutMasterIdLst>
    <p:handoutMasterId r:id="rId19"/>
  </p:handoutMasterIdLst>
  <p:sldIdLst>
    <p:sldId id="616" r:id="rId2"/>
    <p:sldId id="617" r:id="rId3"/>
    <p:sldId id="626" r:id="rId4"/>
    <p:sldId id="630" r:id="rId5"/>
    <p:sldId id="611" r:id="rId6"/>
    <p:sldId id="627" r:id="rId7"/>
    <p:sldId id="631" r:id="rId8"/>
    <p:sldId id="638" r:id="rId9"/>
    <p:sldId id="639" r:id="rId10"/>
    <p:sldId id="640" r:id="rId11"/>
    <p:sldId id="632" r:id="rId12"/>
    <p:sldId id="628" r:id="rId13"/>
    <p:sldId id="634" r:id="rId14"/>
    <p:sldId id="636" r:id="rId15"/>
    <p:sldId id="635" r:id="rId16"/>
    <p:sldId id="633" r:id="rId17"/>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ley Evers-King" initials="HE" lastIdx="9" clrIdx="0">
    <p:extLst>
      <p:ext uri="{19B8F6BF-5375-455C-9EA6-DF929625EA0E}">
        <p15:presenceInfo xmlns:p15="http://schemas.microsoft.com/office/powerpoint/2012/main" userId="S-1-5-21-993398506-3102826466-2400345913-265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8"/>
    <a:srgbClr val="C5B9AC"/>
    <a:srgbClr val="00205B"/>
    <a:srgbClr val="D6D2C4"/>
    <a:srgbClr val="E8E8E8"/>
    <a:srgbClr val="E0E0E0"/>
    <a:srgbClr val="F1F1F1"/>
    <a:srgbClr val="00B5E2"/>
    <a:srgbClr val="FEDB00"/>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05" autoAdjust="0"/>
    <p:restoredTop sz="96327" autoAdjust="0"/>
  </p:normalViewPr>
  <p:slideViewPr>
    <p:cSldViewPr snapToGrid="0">
      <p:cViewPr varScale="1">
        <p:scale>
          <a:sx n="43" d="100"/>
          <a:sy n="43" d="100"/>
        </p:scale>
        <p:origin x="936" y="43"/>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To make</a:t>
            </a:r>
            <a:r>
              <a:rPr lang="en-GB" baseline="0" dirty="0"/>
              <a:t> SAF data easier accessible and easier to handle, especially for users who would like to work across SAF boundaries, the idea of a data cube was born. </a:t>
            </a:r>
            <a:r>
              <a:rPr lang="en-GB" dirty="0"/>
              <a:t>Data</a:t>
            </a:r>
            <a:r>
              <a:rPr lang="en-GB" baseline="0" dirty="0"/>
              <a:t> Cubes could be one possibility to facilitate data access and data handling and thus foster the use of EUM (incl. SAF) / EO data.</a:t>
            </a:r>
          </a:p>
          <a:p>
            <a:endParaRPr lang="en-GB" baseline="0" dirty="0"/>
          </a:p>
          <a:p>
            <a:r>
              <a:rPr lang="en-GB" baseline="0" dirty="0"/>
              <a:t>There is not widely accepted definition of a what a data cube actually is. However, a recent paper describes the idea of data cubes in Earth Observation.</a:t>
            </a:r>
            <a:endParaRPr lang="en-GB" dirty="0"/>
          </a:p>
          <a:p>
            <a:r>
              <a:rPr lang="en-GB" baseline="0" dirty="0"/>
              <a:t>In general cubes are about storing and providing multi-dimensional data. This means</a:t>
            </a:r>
          </a:p>
          <a:p>
            <a:pPr marL="171450" indent="-171450">
              <a:buFontTx/>
              <a:buChar char="-"/>
            </a:pPr>
            <a:r>
              <a:rPr lang="en-GB" baseline="0" dirty="0"/>
              <a:t>Having a common data model (common grid, common metadata, common metadata definition, …)</a:t>
            </a:r>
          </a:p>
          <a:p>
            <a:pPr marL="171450" indent="-171450">
              <a:buFontTx/>
              <a:buChar char="-"/>
            </a:pPr>
            <a:r>
              <a:rPr lang="en-GB" baseline="0" dirty="0"/>
              <a:t>Putting data into such a common data format requires a some form of service, typically a software, which actually that does this. </a:t>
            </a:r>
          </a:p>
          <a:p>
            <a:pPr marL="171450" indent="-171450">
              <a:buFontTx/>
              <a:buChar char="-"/>
            </a:pPr>
            <a:r>
              <a:rPr lang="en-GB" baseline="0" dirty="0"/>
              <a:t>Such a service requires information on the data sets of interest, the region of interest and the period of interest that should be cubed.</a:t>
            </a:r>
          </a:p>
          <a:p>
            <a:pPr marL="171450" indent="-171450">
              <a:buFontTx/>
              <a:buChar char="-"/>
            </a:pPr>
            <a:r>
              <a:rPr lang="en-GB" baseline="0" dirty="0"/>
              <a:t>If the data sets of interest are accessible via APIs, it makes the whole process much easier.</a:t>
            </a:r>
          </a:p>
          <a:p>
            <a:pPr marL="171450" indent="-171450">
              <a:buFontTx/>
              <a:buChar char="-"/>
            </a:pPr>
            <a:endParaRPr lang="en-GB" baseline="0" dirty="0"/>
          </a:p>
          <a:p>
            <a:pPr marL="171450" indent="-171450">
              <a:buFontTx/>
              <a:buChar char="-"/>
            </a:pPr>
            <a:r>
              <a:rPr lang="en-GB" baseline="0" dirty="0"/>
              <a:t>The result of a cubing service is then a data cube.</a:t>
            </a:r>
          </a:p>
          <a:p>
            <a:pPr marL="171450" indent="-171450">
              <a:buFontTx/>
              <a:buChar char="-"/>
            </a:pPr>
            <a:r>
              <a:rPr lang="en-GB" baseline="0" dirty="0"/>
              <a:t>Users should be able to “slice”/”drill” the data cube in different ways: ROI’s, Periods of interest (not only successive periods, but also e.g. certain months, seasons of a time period, etc.)</a:t>
            </a:r>
          </a:p>
          <a:p>
            <a:pPr marL="171450" indent="-171450">
              <a:buFontTx/>
              <a:buChar char="-"/>
            </a:pPr>
            <a:endParaRPr lang="en-GB" baseline="0" dirty="0"/>
          </a:p>
          <a:p>
            <a:pPr marL="171450" indent="-171450">
              <a:buFontTx/>
              <a:buChar char="-"/>
            </a:pPr>
            <a:r>
              <a:rPr lang="en-GB" baseline="0" dirty="0"/>
              <a:t>In addition it would be a distinct advantage if users can be provided with tools to work with the data cube (examples scripts, or ready to use tools), and if they have possibilities to share code and application examples.</a:t>
            </a:r>
            <a:endParaRPr lang="en-GB" dirty="0"/>
          </a:p>
          <a:p>
            <a:endParaRPr lang="en-GB" dirty="0"/>
          </a:p>
          <a:p>
            <a:r>
              <a:rPr lang="en-GB" dirty="0"/>
              <a:t>---------------------------------------------------------------</a:t>
            </a:r>
          </a:p>
          <a:p>
            <a:endParaRPr lang="en-GB" dirty="0"/>
          </a:p>
          <a:p>
            <a:r>
              <a:rPr lang="en-GB" dirty="0"/>
              <a:t>Pre-processing steps</a:t>
            </a:r>
            <a:r>
              <a:rPr lang="en-GB" baseline="0" dirty="0"/>
              <a:t> are “delivered” as a service. I.e. data (from different sources and in different format) are provided in a common data model (homogeneous grid, one data format, homogeneous meta data).</a:t>
            </a:r>
          </a:p>
          <a:p>
            <a:r>
              <a:rPr lang="en-GB" baseline="0" dirty="0"/>
              <a:t>User can easily access the pre-processed data, have access to all documentation and can share experience (and code).</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307478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a:t>
            </a:r>
            <a:r>
              <a:rPr lang="en-GB" baseline="0" dirty="0"/>
              <a:t>w back to the prototype D&amp;V Cube: Here you can see the variables it contains. Most of them are provided by CM SAF, the LSA SAF and the H SAF, where the LSA SAF contributes most variables. Because it fits the purpose, we also decided to include data records on precipitation provided from the GPCC (Global Precipitation Climatology Centre) and T2m from ERA-5 land re-analysis.</a:t>
            </a:r>
          </a:p>
          <a:p>
            <a:r>
              <a:rPr lang="en-GB" baseline="0" dirty="0"/>
              <a:t>The start of the temporal coverage is different, because we wanted to provide data as far back as possible. The end date, however, is December 2020 for all, but the T2m, as by the time the cube was created (Jan/Feb 2020), ERA-5 land was only available until October 2020.</a:t>
            </a:r>
          </a:p>
          <a:p>
            <a:endParaRPr lang="en-GB" baseline="0" dirty="0"/>
          </a:p>
          <a:p>
            <a:r>
              <a:rPr lang="en-GB" baseline="0" dirty="0"/>
              <a:t>The cube covers the area of Europe, all data are provided on a regular </a:t>
            </a:r>
            <a:r>
              <a:rPr lang="en-GB" baseline="0" dirty="0" err="1"/>
              <a:t>lat</a:t>
            </a:r>
            <a:r>
              <a:rPr lang="en-GB" baseline="0" dirty="0"/>
              <a:t>/</a:t>
            </a:r>
            <a:r>
              <a:rPr lang="en-GB" baseline="0" dirty="0" err="1"/>
              <a:t>lon</a:t>
            </a:r>
            <a:r>
              <a:rPr lang="en-GB" baseline="0" dirty="0"/>
              <a:t> grid in CF compliant </a:t>
            </a:r>
            <a:r>
              <a:rPr lang="en-GB" baseline="0" dirty="0" err="1"/>
              <a:t>netCDF</a:t>
            </a:r>
            <a:r>
              <a:rPr lang="en-GB" baseline="0" dirty="0"/>
              <a:t> format.</a:t>
            </a:r>
          </a:p>
          <a:p>
            <a:r>
              <a:rPr lang="en-GB" baseline="0" dirty="0"/>
              <a:t>In May this year we organized an information day for interested users with presentations about the variables in the cube and information on how to access the cube. Since then we run the so called “Exploration Phase”, in which registered users can test the cube and ask for support and can share their experiences with others. The Exploration phase is currently paused, as we need to fix some technical issues with the data cube itself, but we will continue as soon as possible. </a:t>
            </a:r>
          </a:p>
          <a:p>
            <a:endParaRPr lang="en-GB" baseline="0" dirty="0"/>
          </a:p>
          <a:p>
            <a:r>
              <a:rPr lang="en-GB" baseline="0" dirty="0"/>
              <a:t>The data cube and application examples will be discussed during the next SALGEE meeting.</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9</a:t>
            </a:fld>
            <a:endParaRPr lang="de-DE"/>
          </a:p>
        </p:txBody>
      </p:sp>
    </p:spTree>
    <p:extLst>
      <p:ext uri="{BB962C8B-B14F-4D97-AF65-F5344CB8AC3E}">
        <p14:creationId xmlns:p14="http://schemas.microsoft.com/office/powerpoint/2010/main" val="125558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a:t>
            </a:r>
            <a:r>
              <a:rPr lang="en-GB" baseline="0" dirty="0"/>
              <a:t> the cube itself, had some challenges:</a:t>
            </a:r>
          </a:p>
          <a:p>
            <a:pPr marL="171450" indent="-171450">
              <a:buFontTx/>
              <a:buChar char="-"/>
            </a:pPr>
            <a:r>
              <a:rPr lang="en-GB" baseline="0" dirty="0"/>
              <a:t>First of all: collecting data from the providing entity. But with some very nice and knowledgeable colleagues there, this worked well. Thanks again!</a:t>
            </a:r>
          </a:p>
          <a:p>
            <a:pPr marL="171450" indent="-171450">
              <a:buFontTx/>
              <a:buChar char="-"/>
            </a:pPr>
            <a:r>
              <a:rPr lang="en-GB" baseline="0" dirty="0"/>
              <a:t>Second: Re-gridding the data to a common grid:</a:t>
            </a:r>
          </a:p>
          <a:p>
            <a:pPr marL="628650" lvl="1" indent="-171450">
              <a:buFontTx/>
              <a:buChar char="-"/>
            </a:pPr>
            <a:r>
              <a:rPr lang="en-GB" baseline="0" dirty="0"/>
              <a:t>We needed to decide for a method to do that. There several options and probably different preferences – however we decided for bilinear interpolation. This means also changing the original data. I.e. strictly speaking the documentation of the original data, such as PUM and Validation reports, etc. are not applicable to the data in the cube. Yet, they are the best documentation available at this point. However, we have of course, documented all methods that have been applied to create the cube.</a:t>
            </a:r>
          </a:p>
          <a:p>
            <a:pPr marL="171450" lvl="0" indent="-171450">
              <a:buFontTx/>
              <a:buChar char="-"/>
            </a:pPr>
            <a:r>
              <a:rPr lang="en-GB" baseline="0" dirty="0"/>
              <a:t>Third is Harmonizing the metadata, which is also not trivial:</a:t>
            </a:r>
          </a:p>
          <a:p>
            <a:pPr marL="628650" lvl="1" indent="-171450">
              <a:buFontTx/>
              <a:buChar char="-"/>
            </a:pPr>
            <a:r>
              <a:rPr lang="en-GB" baseline="0" dirty="0"/>
              <a:t>CF conventions are helpful, but there are still some open issues that needed consideration in this case, e.g.: who is the provider of the data in the cube? Note: the data have been changed while re-gridding. So is it the providing entity (SAF) or is it EUMETSAT? We have decided to differentiate between data provider (the entity providing the original data, e.g. SAF) and publisher (EUMETSAT).</a:t>
            </a:r>
          </a:p>
          <a:p>
            <a:pPr marL="171450" lvl="0" indent="-171450">
              <a:buFontTx/>
              <a:buChar char="-"/>
            </a:pPr>
            <a:r>
              <a:rPr lang="en-GB" baseline="0" dirty="0"/>
              <a:t>Harmonizing the file format was one of the easier tasks.</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10</a:t>
            </a:fld>
            <a:endParaRPr lang="de-DE"/>
          </a:p>
        </p:txBody>
      </p:sp>
    </p:spTree>
    <p:extLst>
      <p:ext uri="{BB962C8B-B14F-4D97-AF65-F5344CB8AC3E}">
        <p14:creationId xmlns:p14="http://schemas.microsoft.com/office/powerpoint/2010/main" val="477562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c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85162" y="1245140"/>
            <a:ext cx="9437753" cy="531130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10355708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32965006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341194"/>
            <a:ext cx="11288822" cy="6523630"/>
          </a:xfrm>
          <a:prstGeom prst="rect">
            <a:avLst/>
          </a:prstGeom>
          <a:blipFill dpi="0" rotWithShape="1">
            <a:blip r:embed="rId2">
              <a:alphaModFix amt="30000"/>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Rectangle 4"/>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29240486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3147" y="2427580"/>
            <a:ext cx="2640047" cy="263591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15648651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421906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a:t>Click to edit Master title style</a:t>
            </a:r>
            <a:endParaRPr lang="en-GB" dirty="0"/>
          </a:p>
        </p:txBody>
      </p:sp>
      <p:sp>
        <p:nvSpPr>
          <p:cNvPr id="3" name="Content Placeholder 2"/>
          <p:cNvSpPr>
            <a:spLocks noGrp="1"/>
          </p:cNvSpPr>
          <p:nvPr>
            <p:ph idx="1"/>
          </p:nvPr>
        </p:nvSpPr>
        <p:spPr>
          <a:xfrm>
            <a:off x="328249" y="1237127"/>
            <a:ext cx="8714152" cy="5262675"/>
          </a:xfrm>
        </p:spPr>
        <p:txBody>
          <a:bodyPr>
            <a:normAutofit/>
          </a:bodyPr>
          <a:lstStyle>
            <a:lvl1pPr marL="310162" indent="-310162">
              <a:spcBef>
                <a:spcPts val="0"/>
              </a:spcBef>
              <a:defRPr/>
            </a:lvl1pPr>
            <a:lvl2pPr>
              <a:defRPr/>
            </a:lvl2pPr>
            <a:lvl3pP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55279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urrican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326" y="1254868"/>
            <a:ext cx="9320031" cy="5301575"/>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13931397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Sentinel-6">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816" y="1191202"/>
            <a:ext cx="9537507" cy="5365241"/>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2311374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 Ocean Colou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66391" y="1089497"/>
            <a:ext cx="9395587" cy="543776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3093446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Destination Earth">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16077" y="1183729"/>
            <a:ext cx="9453322" cy="540189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17788323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5054" y="1211147"/>
            <a:ext cx="9465874" cy="5326131"/>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14725815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entinel-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24934" y="1047169"/>
            <a:ext cx="9366982" cy="547646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7239757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Mission Control">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765" y="1208629"/>
            <a:ext cx="9466253" cy="5364209"/>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215774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GB"/>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8778" y="3061592"/>
            <a:ext cx="1245440" cy="1243492"/>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30329190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GB"/>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568443" y="641568"/>
            <a:ext cx="1560042" cy="246221"/>
          </a:xfrm>
          <a:prstGeom prst="rect">
            <a:avLst/>
          </a:prstGeom>
          <a:noFill/>
        </p:spPr>
        <p:txBody>
          <a:bodyPr wrap="none" rtlCol="0">
            <a:spAutoFit/>
          </a:bodyPr>
          <a:lstStyle/>
          <a:p>
            <a:pPr algn="r"/>
            <a:r>
              <a:rPr lang="en-GB" sz="1000" b="0" baseline="0" dirty="0">
                <a:solidFill>
                  <a:schemeClr val="bg1"/>
                </a:solidFill>
                <a:latin typeface="Roboto" panose="02000000000000000000" pitchFamily="2" charset="0"/>
                <a:ea typeface="Roboto" panose="02000000000000000000" pitchFamily="2" charset="0"/>
              </a:rPr>
              <a:t>copernicus.eumetsat.int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rgbClr val="00B5E2"/>
                </a:solidFill>
                <a:latin typeface="Roboto" panose="02000000000000000000" pitchFamily="2" charset="0"/>
                <a:ea typeface="Roboto" panose="02000000000000000000" pitchFamily="2" charset="0"/>
                <a:cs typeface="Arial" pitchFamily="34" charset="0"/>
              </a:rPr>
              <a:t>EUM/OPS-COPER/TEM/15/813104, v2A, 26 January 2022</a:t>
            </a: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Roboto" panose="02000000000000000000" pitchFamily="2" charset="0"/>
                <a:ea typeface="Roboto" panose="02000000000000000000" pitchFamily="2" charset="0"/>
                <a:cs typeface="Arial" pitchFamily="34" charset="0"/>
              </a:rPr>
              <a:pPr algn="r"/>
              <a:t>‹#›</a:t>
            </a:fld>
            <a:endParaRPr lang="en-GB" sz="1050" dirty="0">
              <a:latin typeface="Roboto" panose="02000000000000000000" pitchFamily="2" charset="0"/>
              <a:ea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714" r:id="rId3"/>
    <p:sldLayoutId id="2147487713" r:id="rId4"/>
    <p:sldLayoutId id="2147487712" r:id="rId5"/>
    <p:sldLayoutId id="2147487711" r:id="rId6"/>
    <p:sldLayoutId id="2147487671" r:id="rId7"/>
    <p:sldLayoutId id="2147487710" r:id="rId8"/>
    <p:sldLayoutId id="2147487678" r:id="rId9"/>
    <p:sldLayoutId id="2147487677" r:id="rId10"/>
    <p:sldLayoutId id="2147487664" r:id="rId11"/>
    <p:sldLayoutId id="2147487672" r:id="rId12"/>
    <p:sldLayoutId id="2147487689" r:id="rId13"/>
    <p:sldLayoutId id="2147487679" r:id="rId14"/>
    <p:sldLayoutId id="2147487715" r:id="rId15"/>
    <p:sldLayoutId id="2147487716" r:id="rId16"/>
  </p:sldLayoutIdLst>
  <p:transition/>
  <p:txStyles>
    <p:titleStyle>
      <a:lvl1pPr marL="220791" algn="l" rtl="0" eaLnBrk="1" fontAlgn="base" hangingPunct="1">
        <a:spcBef>
          <a:spcPct val="0"/>
        </a:spcBef>
        <a:spcAft>
          <a:spcPct val="0"/>
        </a:spcAft>
        <a:defRPr sz="32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gif"/></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50.jpeg"/><Relationship Id="rId12"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49.gif"/><Relationship Id="rId11" Type="http://schemas.openxmlformats.org/officeDocument/2006/relationships/image" Target="../media/image54.png"/><Relationship Id="rId5" Type="http://schemas.openxmlformats.org/officeDocument/2006/relationships/image" Target="../media/image26.svg"/><Relationship Id="rId10" Type="http://schemas.openxmlformats.org/officeDocument/2006/relationships/image" Target="../media/image22.svg"/><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10.xml"/><Relationship Id="rId5" Type="http://schemas.openxmlformats.org/officeDocument/2006/relationships/image" Target="../media/image49.gif"/><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6.jpe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title="[DM_DOCNAME]">
            <a:extLst>
              <a:ext uri="{FF2B5EF4-FFF2-40B4-BE49-F238E27FC236}">
                <a16:creationId xmlns:a16="http://schemas.microsoft.com/office/drawing/2014/main" id="{1805DB00-52BF-5348-98E1-06F7BADD8186}"/>
              </a:ext>
            </a:extLst>
          </p:cNvPr>
          <p:cNvSpPr txBox="1"/>
          <p:nvPr/>
        </p:nvSpPr>
        <p:spPr>
          <a:xfrm>
            <a:off x="0" y="1839164"/>
            <a:ext cx="5310909" cy="2933450"/>
          </a:xfrm>
          <a:prstGeom prst="rect">
            <a:avLst/>
          </a:prstGeom>
          <a:solidFill>
            <a:schemeClr val="bg1"/>
          </a:solidFill>
        </p:spPr>
        <p:txBody>
          <a:bodyPr wrap="square" lIns="288000" tIns="180000" rIns="288000" bIns="180000" rtlCol="0" anchor="t" anchorCtr="0">
            <a:spAutoFit/>
          </a:bodyPr>
          <a:lstStyle/>
          <a:p>
            <a:pPr>
              <a:defRPr/>
            </a:pPr>
            <a:r>
              <a:rPr lang="en-GB" sz="3200" b="0" kern="0" dirty="0">
                <a:solidFill>
                  <a:schemeClr val="tx1"/>
                </a:solidFill>
                <a:latin typeface="Dosis" panose="02010503020202060003" pitchFamily="2" charset="0"/>
                <a:cs typeface="Arial" panose="020B0604020202020204" pitchFamily="34" charset="0"/>
              </a:rPr>
              <a:t>Explore Analysis Ready Data (ARD) with the data cube for atmospheric composition</a:t>
            </a:r>
          </a:p>
          <a:p>
            <a:pPr>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Julia Wagemann</a:t>
            </a:r>
            <a:r>
              <a:rPr lang="en-GB" sz="1600" b="0" kern="0" baseline="30000" dirty="0">
                <a:solidFill>
                  <a:schemeClr val="tx1"/>
                </a:solidFill>
                <a:latin typeface="Roboto Medium" panose="02000000000000000000" pitchFamily="2" charset="0"/>
                <a:ea typeface="Roboto Medium" panose="02000000000000000000" pitchFamily="2" charset="0"/>
                <a:cs typeface="Arial" panose="020B0604020202020204" pitchFamily="34" charset="0"/>
              </a:rPr>
              <a:t>1</a:t>
            </a:r>
            <a:r>
              <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 Federico Fierli</a:t>
            </a:r>
            <a:r>
              <a:rPr lang="en-GB" sz="1600" b="0" kern="0" baseline="30000" dirty="0">
                <a:solidFill>
                  <a:schemeClr val="tx1"/>
                </a:solidFill>
                <a:latin typeface="Roboto Medium" panose="02000000000000000000" pitchFamily="2" charset="0"/>
                <a:ea typeface="Roboto Medium" panose="02000000000000000000" pitchFamily="2" charset="0"/>
                <a:cs typeface="Arial" panose="020B0604020202020204" pitchFamily="34" charset="0"/>
              </a:rPr>
              <a:t>2</a:t>
            </a:r>
            <a:r>
              <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 </a:t>
            </a:r>
            <a:r>
              <a:rPr lang="en-GB" sz="1600" b="0" kern="0" dirty="0" smtClean="0">
                <a:solidFill>
                  <a:schemeClr val="tx1"/>
                </a:solidFill>
                <a:latin typeface="Roboto Medium" panose="02000000000000000000" pitchFamily="2" charset="0"/>
                <a:ea typeface="Roboto Medium" panose="02000000000000000000" pitchFamily="2" charset="0"/>
                <a:cs typeface="Arial" panose="020B0604020202020204" pitchFamily="34" charset="0"/>
              </a:rPr>
              <a:t>Christine Traeger</a:t>
            </a:r>
            <a:r>
              <a:rPr lang="en-GB" sz="1600" b="0" kern="0" baseline="30000" dirty="0">
                <a:solidFill>
                  <a:schemeClr val="tx1"/>
                </a:solidFill>
                <a:latin typeface="Roboto Medium" panose="02000000000000000000" pitchFamily="2" charset="0"/>
                <a:ea typeface="Roboto Medium" panose="02000000000000000000" pitchFamily="2" charset="0"/>
                <a:cs typeface="Arial" panose="020B0604020202020204" pitchFamily="34" charset="0"/>
              </a:rPr>
              <a:t>2</a:t>
            </a:r>
            <a:r>
              <a:rPr lang="en-GB" sz="1600" b="0" kern="0" dirty="0" smtClean="0">
                <a:solidFill>
                  <a:schemeClr val="tx1"/>
                </a:solidFill>
                <a:latin typeface="Roboto Medium" panose="02000000000000000000" pitchFamily="2" charset="0"/>
                <a:ea typeface="Roboto Medium" panose="02000000000000000000" pitchFamily="2" charset="0"/>
                <a:cs typeface="Arial" panose="020B0604020202020204" pitchFamily="34" charset="0"/>
              </a:rPr>
              <a:t>, Marco </a:t>
            </a:r>
            <a:r>
              <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Cucchi</a:t>
            </a:r>
            <a:r>
              <a:rPr lang="en-GB" sz="1600" b="0" kern="0" baseline="30000" dirty="0">
                <a:solidFill>
                  <a:schemeClr val="tx1"/>
                </a:solidFill>
                <a:latin typeface="Roboto Medium" panose="02000000000000000000" pitchFamily="2" charset="0"/>
                <a:ea typeface="Roboto Medium" panose="02000000000000000000" pitchFamily="2" charset="0"/>
                <a:cs typeface="Arial" panose="020B0604020202020204" pitchFamily="34" charset="0"/>
              </a:rPr>
              <a:t>3</a:t>
            </a:r>
          </a:p>
          <a:p>
            <a:pPr>
              <a:spcBef>
                <a:spcPts val="600"/>
              </a:spcBef>
              <a:defRPr/>
            </a:pPr>
            <a:r>
              <a:rPr lang="en-GB" sz="1600" b="0" i="1" kern="0" baseline="30000" dirty="0">
                <a:solidFill>
                  <a:schemeClr val="tx1"/>
                </a:solidFill>
                <a:latin typeface="Roboto" panose="02000000000000000000" pitchFamily="2" charset="0"/>
                <a:ea typeface="Roboto" panose="02000000000000000000" pitchFamily="2" charset="0"/>
                <a:cs typeface="Arial" panose="020B0604020202020204" pitchFamily="34" charset="0"/>
              </a:rPr>
              <a:t>1</a:t>
            </a:r>
            <a:r>
              <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rPr>
              <a:t> MEEO </a:t>
            </a:r>
            <a:r>
              <a:rPr lang="en-GB" sz="1600" b="0" i="1" kern="0" dirty="0" err="1">
                <a:solidFill>
                  <a:schemeClr val="tx1"/>
                </a:solidFill>
                <a:latin typeface="Roboto" panose="02000000000000000000" pitchFamily="2" charset="0"/>
                <a:ea typeface="Roboto" panose="02000000000000000000" pitchFamily="2" charset="0"/>
                <a:cs typeface="Arial" panose="020B0604020202020204" pitchFamily="34" charset="0"/>
              </a:rPr>
              <a:t>s.r.l</a:t>
            </a:r>
            <a:r>
              <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rPr>
              <a:t>., </a:t>
            </a:r>
            <a:r>
              <a:rPr lang="en-GB" sz="1600" b="0" i="1" kern="0" baseline="30000" dirty="0">
                <a:solidFill>
                  <a:schemeClr val="tx1"/>
                </a:solidFill>
                <a:latin typeface="Roboto" panose="02000000000000000000" pitchFamily="2" charset="0"/>
                <a:ea typeface="Roboto" panose="02000000000000000000" pitchFamily="2" charset="0"/>
                <a:cs typeface="Arial" panose="020B0604020202020204" pitchFamily="34" charset="0"/>
              </a:rPr>
              <a:t>2</a:t>
            </a:r>
            <a:r>
              <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rPr>
              <a:t> EUMETSAT, </a:t>
            </a:r>
            <a:r>
              <a:rPr lang="en-GB" sz="1600" b="0" i="1" kern="0" baseline="30000" dirty="0">
                <a:solidFill>
                  <a:schemeClr val="tx1"/>
                </a:solidFill>
                <a:latin typeface="Roboto" panose="02000000000000000000" pitchFamily="2" charset="0"/>
                <a:ea typeface="Roboto" panose="02000000000000000000" pitchFamily="2" charset="0"/>
                <a:cs typeface="Arial" panose="020B0604020202020204" pitchFamily="34" charset="0"/>
              </a:rPr>
              <a:t>3 </a:t>
            </a:r>
            <a:r>
              <a:rPr lang="en-GB" sz="1600" b="0" i="1" kern="0" dirty="0" smtClean="0">
                <a:solidFill>
                  <a:schemeClr val="tx1"/>
                </a:solidFill>
                <a:latin typeface="Roboto" panose="02000000000000000000" pitchFamily="2" charset="0"/>
                <a:ea typeface="Roboto" panose="02000000000000000000" pitchFamily="2" charset="0"/>
                <a:cs typeface="Arial" panose="020B0604020202020204" pitchFamily="34" charset="0"/>
              </a:rPr>
              <a:t>B-Open</a:t>
            </a: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01812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Creating the cube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902" y="1976484"/>
            <a:ext cx="2941544" cy="1554517"/>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050" y="1354536"/>
            <a:ext cx="2158985" cy="247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53071" y="1291910"/>
            <a:ext cx="4366932" cy="707886"/>
          </a:xfrm>
          <a:prstGeom prst="rect">
            <a:avLst/>
          </a:prstGeom>
          <a:noFill/>
        </p:spPr>
        <p:txBody>
          <a:bodyPr wrap="square" rtlCol="0">
            <a:spAutoFit/>
          </a:bodyPr>
          <a:lstStyle/>
          <a:p>
            <a:pPr marL="342900"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rPr>
              <a:t>Collecting the data from different providers</a:t>
            </a:r>
          </a:p>
        </p:txBody>
      </p:sp>
      <p:sp>
        <p:nvSpPr>
          <p:cNvPr id="11" name="TextBox 10"/>
          <p:cNvSpPr txBox="1"/>
          <p:nvPr/>
        </p:nvSpPr>
        <p:spPr>
          <a:xfrm>
            <a:off x="382358" y="2012735"/>
            <a:ext cx="4366932" cy="1631216"/>
          </a:xfrm>
          <a:prstGeom prst="rect">
            <a:avLst/>
          </a:prstGeom>
          <a:noFill/>
        </p:spPr>
        <p:txBody>
          <a:bodyPr wrap="square" rtlCol="0">
            <a:spAutoFit/>
          </a:bodyPr>
          <a:lstStyle/>
          <a:p>
            <a:pPr marL="342900"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rPr>
              <a:t>Harmonize grid </a:t>
            </a: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 re-gridding</a:t>
            </a:r>
          </a:p>
          <a:p>
            <a:pPr marL="800100" lvl="1"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Different methods available</a:t>
            </a:r>
          </a:p>
          <a:p>
            <a:pPr marL="800100" lvl="1"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Changing the data!</a:t>
            </a:r>
          </a:p>
          <a:p>
            <a:pPr marL="800100" lvl="1"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Impact on accuracy</a:t>
            </a:r>
          </a:p>
          <a:p>
            <a:pPr marL="800100" lvl="1"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Error measures and flags!!</a:t>
            </a:r>
          </a:p>
        </p:txBody>
      </p:sp>
      <p:sp>
        <p:nvSpPr>
          <p:cNvPr id="12" name="TextBox 11"/>
          <p:cNvSpPr txBox="1"/>
          <p:nvPr/>
        </p:nvSpPr>
        <p:spPr>
          <a:xfrm>
            <a:off x="415825" y="3833987"/>
            <a:ext cx="4366932" cy="1631216"/>
          </a:xfrm>
          <a:prstGeom prst="rect">
            <a:avLst/>
          </a:prstGeom>
          <a:noFill/>
        </p:spPr>
        <p:txBody>
          <a:bodyPr wrap="square" rtlCol="0">
            <a:spAutoFit/>
          </a:bodyPr>
          <a:lstStyle/>
          <a:p>
            <a:pPr marL="342900"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Harmonize metadata	</a:t>
            </a:r>
          </a:p>
          <a:p>
            <a:pPr marL="800100" lvl="1"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Not trivial</a:t>
            </a:r>
          </a:p>
          <a:p>
            <a:pPr marL="800100" lvl="1" indent="-342900">
              <a:buFont typeface="Arial" panose="020B0604020202020204" pitchFamily="34" charset="0"/>
              <a:buChar char="•"/>
            </a:pPr>
            <a:r>
              <a:rPr lang="en-GB" sz="2000" b="0" dirty="0" smtClean="0">
                <a:solidFill>
                  <a:schemeClr val="tx2"/>
                </a:solidFill>
                <a:latin typeface="Arial" panose="020B0604020202020204" pitchFamily="34" charset="0"/>
                <a:cs typeface="Arial" panose="020B0604020202020204" pitchFamily="34" charset="0"/>
                <a:sym typeface="Wingdings" panose="05000000000000000000" pitchFamily="2" charset="2"/>
              </a:rPr>
              <a:t>CF-</a:t>
            </a:r>
            <a:r>
              <a:rPr lang="en-GB" sz="2000" b="0" dirty="0" smtClean="0">
                <a:solidFill>
                  <a:schemeClr val="tx2"/>
                </a:solidFill>
                <a:latin typeface="Arial" panose="020B0604020202020204" pitchFamily="34" charset="0"/>
                <a:cs typeface="Arial" panose="020B0604020202020204" pitchFamily="34" charset="0"/>
                <a:sym typeface="Wingdings" panose="05000000000000000000" pitchFamily="2" charset="2"/>
              </a:rPr>
              <a:t>conventions </a:t>
            </a: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helpful, but additional standard names needed</a:t>
            </a:r>
          </a:p>
        </p:txBody>
      </p:sp>
      <p:sp>
        <p:nvSpPr>
          <p:cNvPr id="13" name="TextBox 12"/>
          <p:cNvSpPr txBox="1"/>
          <p:nvPr/>
        </p:nvSpPr>
        <p:spPr>
          <a:xfrm>
            <a:off x="415825" y="5570486"/>
            <a:ext cx="4366932" cy="400110"/>
          </a:xfrm>
          <a:prstGeom prst="rect">
            <a:avLst/>
          </a:prstGeom>
          <a:noFill/>
        </p:spPr>
        <p:txBody>
          <a:bodyPr wrap="square" rtlCol="0">
            <a:spAutoFit/>
          </a:bodyPr>
          <a:lstStyle/>
          <a:p>
            <a:pPr marL="342900"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Harmonize file format</a:t>
            </a:r>
            <a:endParaRPr lang="en-GB" sz="2000" b="0" dirty="0">
              <a:solidFill>
                <a:schemeClr val="tx2"/>
              </a:solidFill>
              <a:latin typeface="Arial" panose="020B0604020202020204" pitchFamily="34" charset="0"/>
              <a:cs typeface="Arial" panose="020B0604020202020204" pitchFamily="34" charset="0"/>
            </a:endParaRPr>
          </a:p>
        </p:txBody>
      </p:sp>
      <p:sp>
        <p:nvSpPr>
          <p:cNvPr id="15" name="TextBox 14"/>
          <p:cNvSpPr txBox="1"/>
          <p:nvPr/>
        </p:nvSpPr>
        <p:spPr>
          <a:xfrm>
            <a:off x="5072901" y="4072651"/>
            <a:ext cx="6512373" cy="1384995"/>
          </a:xfrm>
          <a:prstGeom prst="rect">
            <a:avLst/>
          </a:prstGeom>
          <a:noFill/>
        </p:spPr>
        <p:txBody>
          <a:bodyPr wrap="square" rtlCol="0">
            <a:spAutoFit/>
          </a:bodyPr>
          <a:lstStyle/>
          <a:p>
            <a:pPr marL="342900" indent="-342900">
              <a:buFont typeface="Arial" panose="020B0604020202020204" pitchFamily="34" charset="0"/>
              <a:buChar char="•"/>
            </a:pPr>
            <a:r>
              <a:rPr lang="en-GB" sz="2000" b="0" dirty="0">
                <a:solidFill>
                  <a:schemeClr val="tx2"/>
                </a:solidFill>
                <a:latin typeface="Arial" panose="020B0604020202020204" pitchFamily="34" charset="0"/>
                <a:cs typeface="Arial" panose="020B0604020202020204" pitchFamily="34" charset="0"/>
                <a:sym typeface="Wingdings" panose="05000000000000000000" pitchFamily="2" charset="2"/>
              </a:rPr>
              <a:t>Issues to consider:</a:t>
            </a:r>
          </a:p>
          <a:p>
            <a:pPr marL="800100" lvl="1" indent="-342900">
              <a:buFont typeface="Arial" panose="020B0604020202020204" pitchFamily="34" charset="0"/>
              <a:buChar char="•"/>
            </a:pPr>
            <a:r>
              <a:rPr lang="en-GB" sz="1600" b="0" dirty="0">
                <a:solidFill>
                  <a:schemeClr val="tx2"/>
                </a:solidFill>
                <a:latin typeface="Arial" panose="020B0604020202020204" pitchFamily="34" charset="0"/>
                <a:cs typeface="Arial" panose="020B0604020202020204" pitchFamily="34" charset="0"/>
                <a:sym typeface="Wingdings" panose="05000000000000000000" pitchFamily="2" charset="2"/>
              </a:rPr>
              <a:t>Data are changed while re-gridding</a:t>
            </a:r>
          </a:p>
          <a:p>
            <a:pPr marL="1257300" lvl="2" indent="-342900">
              <a:buFont typeface="Arial" panose="020B0604020202020204" pitchFamily="34" charset="0"/>
              <a:buChar char="•"/>
            </a:pPr>
            <a:r>
              <a:rPr lang="en-GB" sz="1600" b="0" dirty="0">
                <a:solidFill>
                  <a:schemeClr val="tx2"/>
                </a:solidFill>
                <a:latin typeface="Arial" panose="020B0604020202020204" pitchFamily="34" charset="0"/>
                <a:cs typeface="Arial" panose="020B0604020202020204" pitchFamily="34" charset="0"/>
                <a:sym typeface="Wingdings" panose="05000000000000000000" pitchFamily="2" charset="2"/>
              </a:rPr>
              <a:t>Documentation not strictly applicable</a:t>
            </a:r>
          </a:p>
          <a:p>
            <a:pPr marL="1257300" lvl="2" indent="-342900">
              <a:buFont typeface="Arial" panose="020B0604020202020204" pitchFamily="34" charset="0"/>
              <a:buChar char="•"/>
            </a:pPr>
            <a:r>
              <a:rPr lang="en-GB" sz="1600" b="0" dirty="0">
                <a:solidFill>
                  <a:schemeClr val="tx2"/>
                </a:solidFill>
                <a:latin typeface="Arial" panose="020B0604020202020204" pitchFamily="34" charset="0"/>
                <a:cs typeface="Arial" panose="020B0604020202020204" pitchFamily="34" charset="0"/>
                <a:sym typeface="Wingdings" panose="05000000000000000000" pitchFamily="2" charset="2"/>
              </a:rPr>
              <a:t>Who is the provider of the </a:t>
            </a:r>
            <a:r>
              <a:rPr lang="en-GB" sz="1600" b="0" dirty="0" smtClean="0">
                <a:solidFill>
                  <a:schemeClr val="tx2"/>
                </a:solidFill>
                <a:latin typeface="Arial" panose="020B0604020202020204" pitchFamily="34" charset="0"/>
                <a:cs typeface="Arial" panose="020B0604020202020204" pitchFamily="34" charset="0"/>
                <a:sym typeface="Wingdings" panose="05000000000000000000" pitchFamily="2" charset="2"/>
              </a:rPr>
              <a:t>data?</a:t>
            </a:r>
            <a:endParaRPr lang="en-GB" sz="1600" b="0" dirty="0">
              <a:solidFill>
                <a:schemeClr val="tx2"/>
              </a:solidFill>
              <a:latin typeface="Arial" panose="020B0604020202020204" pitchFamily="34" charset="0"/>
              <a:cs typeface="Arial" panose="020B0604020202020204" pitchFamily="34" charset="0"/>
              <a:sym typeface="Wingdings" panose="05000000000000000000" pitchFamily="2" charset="2"/>
            </a:endParaRPr>
          </a:p>
          <a:p>
            <a:pPr marL="1257300" lvl="2" indent="-342900">
              <a:buFont typeface="Arial" panose="020B0604020202020204" pitchFamily="34" charset="0"/>
              <a:buChar char="•"/>
            </a:pPr>
            <a:r>
              <a:rPr lang="en-GB" sz="1600" b="0" dirty="0">
                <a:solidFill>
                  <a:schemeClr val="tx2"/>
                </a:solidFill>
                <a:latin typeface="Arial" panose="020B0604020202020204" pitchFamily="34"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177411439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EUMETSAT’s Atmospheric Composition Data Cube (ACDC)</a:t>
            </a:r>
          </a:p>
        </p:txBody>
      </p:sp>
      <p:pic>
        <p:nvPicPr>
          <p:cNvPr id="6" name="Graphic 5" descr="Database with solid fill">
            <a:extLst>
              <a:ext uri="{FF2B5EF4-FFF2-40B4-BE49-F238E27FC236}">
                <a16:creationId xmlns:a16="http://schemas.microsoft.com/office/drawing/2014/main" id="{CE88948B-4064-264B-BCA0-37DFDB7D4F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422750" y="2769030"/>
            <a:ext cx="914400" cy="914400"/>
          </a:xfrm>
          <a:prstGeom prst="rect">
            <a:avLst/>
          </a:prstGeom>
        </p:spPr>
      </p:pic>
      <p:pic>
        <p:nvPicPr>
          <p:cNvPr id="7" name="Graphic 6" descr="Database with solid fill">
            <a:extLst>
              <a:ext uri="{FF2B5EF4-FFF2-40B4-BE49-F238E27FC236}">
                <a16:creationId xmlns:a16="http://schemas.microsoft.com/office/drawing/2014/main" id="{7F46E073-F397-6946-81ED-9E24CC53CB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73119" y="3934898"/>
            <a:ext cx="914400" cy="914400"/>
          </a:xfrm>
          <a:prstGeom prst="rect">
            <a:avLst/>
          </a:prstGeom>
        </p:spPr>
      </p:pic>
      <p:pic>
        <p:nvPicPr>
          <p:cNvPr id="8" name="Graphic 7" descr="Database with solid fill">
            <a:extLst>
              <a:ext uri="{FF2B5EF4-FFF2-40B4-BE49-F238E27FC236}">
                <a16:creationId xmlns:a16="http://schemas.microsoft.com/office/drawing/2014/main" id="{222311C3-6DCB-DB4B-AD78-5B35D697FE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379135" y="5101039"/>
            <a:ext cx="914400" cy="914400"/>
          </a:xfrm>
          <a:prstGeom prst="rect">
            <a:avLst/>
          </a:prstGeom>
        </p:spPr>
      </p:pic>
      <p:pic>
        <p:nvPicPr>
          <p:cNvPr id="7172" name="Picture 4" descr="TEMIS logo">
            <a:extLst>
              <a:ext uri="{FF2B5EF4-FFF2-40B4-BE49-F238E27FC236}">
                <a16:creationId xmlns:a16="http://schemas.microsoft.com/office/drawing/2014/main" id="{2F2DBF9F-53A3-5F4F-9B3A-7E751D406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70" y="2814876"/>
            <a:ext cx="1315449" cy="8221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C SAF Logo">
            <a:extLst>
              <a:ext uri="{FF2B5EF4-FFF2-40B4-BE49-F238E27FC236}">
                <a16:creationId xmlns:a16="http://schemas.microsoft.com/office/drawing/2014/main" id="{6E9017B0-86F4-4641-BCE4-F11E5FD93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00" y="4067913"/>
            <a:ext cx="1556084" cy="64836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ASI portal">
            <a:extLst>
              <a:ext uri="{FF2B5EF4-FFF2-40B4-BE49-F238E27FC236}">
                <a16:creationId xmlns:a16="http://schemas.microsoft.com/office/drawing/2014/main" id="{DC18C545-828C-CB4F-8687-98BA70083C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811" y="5147161"/>
            <a:ext cx="2022473" cy="8221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0640A9C-ABC5-E741-AE57-328C76AA329A}"/>
              </a:ext>
            </a:extLst>
          </p:cNvPr>
          <p:cNvSpPr/>
          <p:nvPr/>
        </p:nvSpPr>
        <p:spPr bwMode="auto">
          <a:xfrm>
            <a:off x="3453387" y="2239506"/>
            <a:ext cx="1249126"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Instrument</a:t>
            </a:r>
          </a:p>
        </p:txBody>
      </p:sp>
      <p:sp>
        <p:nvSpPr>
          <p:cNvPr id="17" name="Rectangle 16">
            <a:extLst>
              <a:ext uri="{FF2B5EF4-FFF2-40B4-BE49-F238E27FC236}">
                <a16:creationId xmlns:a16="http://schemas.microsoft.com/office/drawing/2014/main" id="{2C8C9254-934D-A245-A8A5-56925AA3696F}"/>
              </a:ext>
            </a:extLst>
          </p:cNvPr>
          <p:cNvSpPr/>
          <p:nvPr/>
        </p:nvSpPr>
        <p:spPr bwMode="auto">
          <a:xfrm>
            <a:off x="4818749" y="2235134"/>
            <a:ext cx="2355115"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Variable</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84EF63E9-4A3A-1D48-925D-9F513C0C2208}"/>
              </a:ext>
            </a:extLst>
          </p:cNvPr>
          <p:cNvSpPr/>
          <p:nvPr/>
        </p:nvSpPr>
        <p:spPr bwMode="auto">
          <a:xfrm>
            <a:off x="3453386" y="2685086"/>
            <a:ext cx="1249127"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marR="0" indent="-1714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Roboto" panose="02000000000000000000" pitchFamily="2" charset="0"/>
                <a:ea typeface="Roboto" panose="02000000000000000000" pitchFamily="2" charset="0"/>
              </a:rPr>
              <a:t>GOME-2</a:t>
            </a:r>
          </a:p>
          <a:p>
            <a:pPr marL="171450" marR="0" indent="-1714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lang="en-US" sz="1200" b="0" dirty="0">
                <a:latin typeface="Roboto" panose="02000000000000000000" pitchFamily="2" charset="0"/>
                <a:ea typeface="Roboto" panose="02000000000000000000" pitchFamily="2" charset="0"/>
              </a:rPr>
              <a:t>GOME-2</a:t>
            </a:r>
          </a:p>
          <a:p>
            <a:pPr marL="171450" marR="0" indent="-1714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Roboto" panose="02000000000000000000" pitchFamily="2" charset="0"/>
                <a:ea typeface="Roboto" panose="02000000000000000000" pitchFamily="2" charset="0"/>
              </a:rPr>
              <a:t>TROPOMI	</a:t>
            </a:r>
          </a:p>
        </p:txBody>
      </p:sp>
      <p:sp>
        <p:nvSpPr>
          <p:cNvPr id="24" name="Rectangle 23">
            <a:extLst>
              <a:ext uri="{FF2B5EF4-FFF2-40B4-BE49-F238E27FC236}">
                <a16:creationId xmlns:a16="http://schemas.microsoft.com/office/drawing/2014/main" id="{BDC46872-F393-9F46-92F6-842FE5306C58}"/>
              </a:ext>
            </a:extLst>
          </p:cNvPr>
          <p:cNvSpPr/>
          <p:nvPr/>
        </p:nvSpPr>
        <p:spPr bwMode="auto">
          <a:xfrm>
            <a:off x="4818749" y="2680716"/>
            <a:ext cx="2355115"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Absorbing Aerosol Index (AAI)</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Formaldehyde (HCHO)</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Nitrogen Dioxide (NO2)</a:t>
            </a:r>
          </a:p>
        </p:txBody>
      </p:sp>
      <p:sp>
        <p:nvSpPr>
          <p:cNvPr id="27" name="Rectangle 26">
            <a:extLst>
              <a:ext uri="{FF2B5EF4-FFF2-40B4-BE49-F238E27FC236}">
                <a16:creationId xmlns:a16="http://schemas.microsoft.com/office/drawing/2014/main" id="{F853D042-70A8-0045-8BF5-CFE2F0EA1292}"/>
              </a:ext>
            </a:extLst>
          </p:cNvPr>
          <p:cNvSpPr/>
          <p:nvPr/>
        </p:nvSpPr>
        <p:spPr bwMode="auto">
          <a:xfrm>
            <a:off x="3453386" y="3851229"/>
            <a:ext cx="1249127"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marR="0" indent="-1714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Roboto" panose="02000000000000000000" pitchFamily="2" charset="0"/>
                <a:ea typeface="Roboto" panose="02000000000000000000" pitchFamily="2" charset="0"/>
              </a:rPr>
              <a:t>GOME-2</a:t>
            </a:r>
          </a:p>
        </p:txBody>
      </p:sp>
      <p:sp>
        <p:nvSpPr>
          <p:cNvPr id="29" name="Rectangle 28">
            <a:extLst>
              <a:ext uri="{FF2B5EF4-FFF2-40B4-BE49-F238E27FC236}">
                <a16:creationId xmlns:a16="http://schemas.microsoft.com/office/drawing/2014/main" id="{5F51400F-3FC0-1644-85C0-CC6811E7806A}"/>
              </a:ext>
            </a:extLst>
          </p:cNvPr>
          <p:cNvSpPr/>
          <p:nvPr/>
        </p:nvSpPr>
        <p:spPr bwMode="auto">
          <a:xfrm>
            <a:off x="4818748" y="3846859"/>
            <a:ext cx="2355115"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Nitrogen Dioxide (NO2)</a:t>
            </a:r>
          </a:p>
        </p:txBody>
      </p:sp>
      <p:sp>
        <p:nvSpPr>
          <p:cNvPr id="30" name="Rectangle 29">
            <a:extLst>
              <a:ext uri="{FF2B5EF4-FFF2-40B4-BE49-F238E27FC236}">
                <a16:creationId xmlns:a16="http://schemas.microsoft.com/office/drawing/2014/main" id="{F4592185-4169-294E-84C1-E08CF23ABF10}"/>
              </a:ext>
            </a:extLst>
          </p:cNvPr>
          <p:cNvSpPr/>
          <p:nvPr/>
        </p:nvSpPr>
        <p:spPr bwMode="auto">
          <a:xfrm>
            <a:off x="3453386" y="5017370"/>
            <a:ext cx="1249127"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marR="0" indent="-1714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Roboto" panose="02000000000000000000" pitchFamily="2" charset="0"/>
                <a:ea typeface="Roboto" panose="02000000000000000000" pitchFamily="2" charset="0"/>
              </a:rPr>
              <a:t>IASI</a:t>
            </a:r>
          </a:p>
        </p:txBody>
      </p:sp>
      <p:sp>
        <p:nvSpPr>
          <p:cNvPr id="32" name="Rectangle 31">
            <a:extLst>
              <a:ext uri="{FF2B5EF4-FFF2-40B4-BE49-F238E27FC236}">
                <a16:creationId xmlns:a16="http://schemas.microsoft.com/office/drawing/2014/main" id="{2F503BF5-811C-574A-9E8C-F5A4884969B2}"/>
              </a:ext>
            </a:extLst>
          </p:cNvPr>
          <p:cNvSpPr/>
          <p:nvPr/>
        </p:nvSpPr>
        <p:spPr bwMode="auto">
          <a:xfrm>
            <a:off x="4818749" y="5013000"/>
            <a:ext cx="2355114"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Carbon Monoxide (CO)</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Formic acid (HCOOH)</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Ammonia (NH3)</a:t>
            </a:r>
          </a:p>
        </p:txBody>
      </p:sp>
      <p:sp>
        <p:nvSpPr>
          <p:cNvPr id="22" name="Rectangle 21">
            <a:extLst>
              <a:ext uri="{FF2B5EF4-FFF2-40B4-BE49-F238E27FC236}">
                <a16:creationId xmlns:a16="http://schemas.microsoft.com/office/drawing/2014/main" id="{C96AED4A-6DAE-E04C-B650-0FA7C3D5ABDE}"/>
              </a:ext>
            </a:extLst>
          </p:cNvPr>
          <p:cNvSpPr/>
          <p:nvPr/>
        </p:nvSpPr>
        <p:spPr bwMode="auto">
          <a:xfrm>
            <a:off x="1485075" y="825716"/>
            <a:ext cx="2013412" cy="41319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800" b="0" dirty="0">
                <a:solidFill>
                  <a:schemeClr val="tx1"/>
                </a:solidFill>
                <a:latin typeface="Roboto" panose="02000000000000000000" pitchFamily="2" charset="0"/>
                <a:ea typeface="Roboto" panose="02000000000000000000" pitchFamily="2" charset="0"/>
              </a:rPr>
              <a:t>3</a:t>
            </a:r>
            <a:r>
              <a:rPr lang="en-US" sz="1400" b="0" dirty="0">
                <a:solidFill>
                  <a:schemeClr val="tx1"/>
                </a:solidFill>
                <a:latin typeface="Roboto" panose="02000000000000000000" pitchFamily="2" charset="0"/>
                <a:ea typeface="Roboto" panose="02000000000000000000" pitchFamily="2" charset="0"/>
              </a:rPr>
              <a:t> </a:t>
            </a:r>
            <a:r>
              <a:rPr lang="en-US" sz="1800" b="0" dirty="0">
                <a:solidFill>
                  <a:schemeClr val="tx1"/>
                </a:solidFill>
                <a:latin typeface="Roboto" panose="02000000000000000000" pitchFamily="2" charset="0"/>
                <a:ea typeface="Roboto" panose="02000000000000000000" pitchFamily="2" charset="0"/>
              </a:rPr>
              <a:t>Data services</a:t>
            </a:r>
            <a:endParaRPr kumimoji="0" lang="en-US" sz="18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C8BA46F7-2412-D540-93A3-D3E12ACF3566}"/>
              </a:ext>
            </a:extLst>
          </p:cNvPr>
          <p:cNvSpPr/>
          <p:nvPr/>
        </p:nvSpPr>
        <p:spPr bwMode="auto">
          <a:xfrm>
            <a:off x="3606570" y="825716"/>
            <a:ext cx="4143726" cy="41319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800" b="0" dirty="0">
                <a:solidFill>
                  <a:schemeClr val="tx1"/>
                </a:solidFill>
                <a:latin typeface="Roboto" panose="02000000000000000000" pitchFamily="2" charset="0"/>
                <a:ea typeface="Roboto" panose="02000000000000000000" pitchFamily="2" charset="0"/>
              </a:rPr>
              <a:t>3 instruments on 4</a:t>
            </a:r>
            <a:r>
              <a:rPr lang="en-US" sz="1400" b="0" dirty="0">
                <a:solidFill>
                  <a:schemeClr val="tx1"/>
                </a:solidFill>
                <a:latin typeface="Roboto" panose="02000000000000000000" pitchFamily="2" charset="0"/>
                <a:ea typeface="Roboto" panose="02000000000000000000" pitchFamily="2" charset="0"/>
              </a:rPr>
              <a:t> </a:t>
            </a:r>
            <a:r>
              <a:rPr lang="en-US" sz="1800" b="0" dirty="0">
                <a:solidFill>
                  <a:schemeClr val="tx1"/>
                </a:solidFill>
                <a:latin typeface="Roboto" panose="02000000000000000000" pitchFamily="2" charset="0"/>
                <a:ea typeface="Roboto" panose="02000000000000000000" pitchFamily="2" charset="0"/>
              </a:rPr>
              <a:t>different satellites</a:t>
            </a:r>
            <a:endParaRPr kumimoji="0" lang="en-US" sz="18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26" name="Rectangle 25">
            <a:extLst>
              <a:ext uri="{FF2B5EF4-FFF2-40B4-BE49-F238E27FC236}">
                <a16:creationId xmlns:a16="http://schemas.microsoft.com/office/drawing/2014/main" id="{AE721F3A-3788-E842-ACE4-16B6BA7991B4}"/>
              </a:ext>
            </a:extLst>
          </p:cNvPr>
          <p:cNvSpPr/>
          <p:nvPr/>
        </p:nvSpPr>
        <p:spPr bwMode="auto">
          <a:xfrm>
            <a:off x="7858379" y="825716"/>
            <a:ext cx="2984038" cy="413192"/>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800" b="0" dirty="0">
                <a:solidFill>
                  <a:schemeClr val="tx1"/>
                </a:solidFill>
                <a:latin typeface="Roboto" panose="02000000000000000000" pitchFamily="2" charset="0"/>
                <a:ea typeface="Roboto" panose="02000000000000000000" pitchFamily="2" charset="0"/>
              </a:rPr>
              <a:t>6</a:t>
            </a:r>
            <a:r>
              <a:rPr lang="en-US" sz="1400" b="0" dirty="0">
                <a:solidFill>
                  <a:schemeClr val="tx1"/>
                </a:solidFill>
                <a:latin typeface="Roboto" panose="02000000000000000000" pitchFamily="2" charset="0"/>
                <a:ea typeface="Roboto" panose="02000000000000000000" pitchFamily="2" charset="0"/>
              </a:rPr>
              <a:t> </a:t>
            </a:r>
            <a:r>
              <a:rPr lang="en-US" sz="1800" b="0" dirty="0">
                <a:solidFill>
                  <a:schemeClr val="tx1"/>
                </a:solidFill>
                <a:latin typeface="Roboto" panose="02000000000000000000" pitchFamily="2" charset="0"/>
                <a:ea typeface="Roboto" panose="02000000000000000000" pitchFamily="2" charset="0"/>
              </a:rPr>
              <a:t>atmospheric variables</a:t>
            </a:r>
            <a:endParaRPr kumimoji="0" lang="en-US" sz="18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3" name="Rectangle 32">
            <a:extLst>
              <a:ext uri="{FF2B5EF4-FFF2-40B4-BE49-F238E27FC236}">
                <a16:creationId xmlns:a16="http://schemas.microsoft.com/office/drawing/2014/main" id="{65DC6512-4ED9-5F4B-BB70-5D88CD669A73}"/>
              </a:ext>
            </a:extLst>
          </p:cNvPr>
          <p:cNvSpPr/>
          <p:nvPr/>
        </p:nvSpPr>
        <p:spPr bwMode="auto">
          <a:xfrm>
            <a:off x="7290099" y="2685085"/>
            <a:ext cx="2438012"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Daily | 23 Jan 2007 – present</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Jan 2007 – Jul 2016</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Feb 2018 – present</a:t>
            </a:r>
          </a:p>
        </p:txBody>
      </p:sp>
      <p:sp>
        <p:nvSpPr>
          <p:cNvPr id="34" name="Rectangle 33">
            <a:extLst>
              <a:ext uri="{FF2B5EF4-FFF2-40B4-BE49-F238E27FC236}">
                <a16:creationId xmlns:a16="http://schemas.microsoft.com/office/drawing/2014/main" id="{2B6C2E9A-EE99-F440-991E-C4C22CB1D8F7}"/>
              </a:ext>
            </a:extLst>
          </p:cNvPr>
          <p:cNvSpPr/>
          <p:nvPr/>
        </p:nvSpPr>
        <p:spPr bwMode="auto">
          <a:xfrm>
            <a:off x="1485075" y="1485854"/>
            <a:ext cx="9357342" cy="41319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800" b="0" dirty="0">
                <a:solidFill>
                  <a:schemeClr val="tx1"/>
                </a:solidFill>
                <a:latin typeface="Roboto" panose="02000000000000000000" pitchFamily="2" charset="0"/>
                <a:ea typeface="Roboto" panose="02000000000000000000" pitchFamily="2" charset="0"/>
              </a:rPr>
              <a:t>18 different data products in 3 different data formats (</a:t>
            </a:r>
            <a:r>
              <a:rPr lang="en-US" sz="1800" b="0" dirty="0" err="1">
                <a:solidFill>
                  <a:schemeClr val="tx1"/>
                </a:solidFill>
                <a:latin typeface="Roboto" panose="02000000000000000000" pitchFamily="2" charset="0"/>
                <a:ea typeface="Roboto" panose="02000000000000000000" pitchFamily="2" charset="0"/>
              </a:rPr>
              <a:t>NetCDF</a:t>
            </a:r>
            <a:r>
              <a:rPr lang="en-US" sz="1800" b="0" dirty="0">
                <a:solidFill>
                  <a:schemeClr val="tx1"/>
                </a:solidFill>
                <a:latin typeface="Roboto" panose="02000000000000000000" pitchFamily="2" charset="0"/>
                <a:ea typeface="Roboto" panose="02000000000000000000" pitchFamily="2" charset="0"/>
              </a:rPr>
              <a:t>, HDF5, ASCII) </a:t>
            </a:r>
            <a:endParaRPr kumimoji="0" lang="en-US" sz="18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 name="Triangle 2">
            <a:extLst>
              <a:ext uri="{FF2B5EF4-FFF2-40B4-BE49-F238E27FC236}">
                <a16:creationId xmlns:a16="http://schemas.microsoft.com/office/drawing/2014/main" id="{94BDBEDB-EAC7-2342-AECE-4C85973F47D2}"/>
              </a:ext>
            </a:extLst>
          </p:cNvPr>
          <p:cNvSpPr/>
          <p:nvPr/>
        </p:nvSpPr>
        <p:spPr bwMode="auto">
          <a:xfrm rot="10800000">
            <a:off x="1485075" y="1240621"/>
            <a:ext cx="9357342" cy="235926"/>
          </a:xfrm>
          <a:prstGeom prst="triangl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35" name="Rectangle 34">
            <a:extLst>
              <a:ext uri="{FF2B5EF4-FFF2-40B4-BE49-F238E27FC236}">
                <a16:creationId xmlns:a16="http://schemas.microsoft.com/office/drawing/2014/main" id="{0C20863C-9878-F846-806E-092B3BCE4814}"/>
              </a:ext>
            </a:extLst>
          </p:cNvPr>
          <p:cNvSpPr/>
          <p:nvPr/>
        </p:nvSpPr>
        <p:spPr bwMode="auto">
          <a:xfrm>
            <a:off x="7290098" y="2235134"/>
            <a:ext cx="2438012"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Temporal resolution </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8DE95205-DD85-124A-B122-E5505D647591}"/>
              </a:ext>
            </a:extLst>
          </p:cNvPr>
          <p:cNvSpPr/>
          <p:nvPr/>
        </p:nvSpPr>
        <p:spPr bwMode="auto">
          <a:xfrm>
            <a:off x="7290099" y="3834644"/>
            <a:ext cx="2438012"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Feb 2007 – Aug 2017</a:t>
            </a:r>
          </a:p>
        </p:txBody>
      </p:sp>
      <p:sp>
        <p:nvSpPr>
          <p:cNvPr id="37" name="Rectangle 36">
            <a:extLst>
              <a:ext uri="{FF2B5EF4-FFF2-40B4-BE49-F238E27FC236}">
                <a16:creationId xmlns:a16="http://schemas.microsoft.com/office/drawing/2014/main" id="{50A34280-8283-4647-948E-59BC1C9AD241}"/>
              </a:ext>
            </a:extLst>
          </p:cNvPr>
          <p:cNvSpPr/>
          <p:nvPr/>
        </p:nvSpPr>
        <p:spPr bwMode="auto">
          <a:xfrm>
            <a:off x="7290098" y="5005158"/>
            <a:ext cx="2438013"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Oct 2007 – Jan 2022</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Oct 2007 – Jan 2022</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Monthly | Oct 2007 – Jun 2020</a:t>
            </a:r>
          </a:p>
        </p:txBody>
      </p:sp>
      <p:sp>
        <p:nvSpPr>
          <p:cNvPr id="38" name="Rectangle 37">
            <a:extLst>
              <a:ext uri="{FF2B5EF4-FFF2-40B4-BE49-F238E27FC236}">
                <a16:creationId xmlns:a16="http://schemas.microsoft.com/office/drawing/2014/main" id="{CA5C7659-B62C-7344-A55C-90F6A4031E1E}"/>
              </a:ext>
            </a:extLst>
          </p:cNvPr>
          <p:cNvSpPr/>
          <p:nvPr/>
        </p:nvSpPr>
        <p:spPr bwMode="auto">
          <a:xfrm>
            <a:off x="9844345" y="2235134"/>
            <a:ext cx="1672560"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Spatial resolution </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9" name="Rectangle 38">
            <a:extLst>
              <a:ext uri="{FF2B5EF4-FFF2-40B4-BE49-F238E27FC236}">
                <a16:creationId xmlns:a16="http://schemas.microsoft.com/office/drawing/2014/main" id="{BDD1B3EE-A7D9-7F4D-833D-C5634428E03D}"/>
              </a:ext>
            </a:extLst>
          </p:cNvPr>
          <p:cNvSpPr/>
          <p:nvPr/>
        </p:nvSpPr>
        <p:spPr bwMode="auto">
          <a:xfrm>
            <a:off x="9844344" y="2680716"/>
            <a:ext cx="1672560"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1 deg x 1 deg</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1 deg x 1 deg</a:t>
            </a:r>
          </a:p>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0.125 deg x 0.125 deg</a:t>
            </a:r>
          </a:p>
        </p:txBody>
      </p:sp>
      <p:sp>
        <p:nvSpPr>
          <p:cNvPr id="40" name="Rectangle 39">
            <a:extLst>
              <a:ext uri="{FF2B5EF4-FFF2-40B4-BE49-F238E27FC236}">
                <a16:creationId xmlns:a16="http://schemas.microsoft.com/office/drawing/2014/main" id="{01BEBCA9-CD3E-6741-87E8-083070C94D90}"/>
              </a:ext>
            </a:extLst>
          </p:cNvPr>
          <p:cNvSpPr/>
          <p:nvPr/>
        </p:nvSpPr>
        <p:spPr bwMode="auto">
          <a:xfrm>
            <a:off x="9844344" y="3834644"/>
            <a:ext cx="1672560"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0.25 deg x 0.25 deg</a:t>
            </a:r>
          </a:p>
        </p:txBody>
      </p:sp>
      <p:sp>
        <p:nvSpPr>
          <p:cNvPr id="41" name="Rectangle 40">
            <a:extLst>
              <a:ext uri="{FF2B5EF4-FFF2-40B4-BE49-F238E27FC236}">
                <a16:creationId xmlns:a16="http://schemas.microsoft.com/office/drawing/2014/main" id="{08298DBB-23AD-0846-9CA8-0313CA904BB9}"/>
              </a:ext>
            </a:extLst>
          </p:cNvPr>
          <p:cNvSpPr/>
          <p:nvPr/>
        </p:nvSpPr>
        <p:spPr bwMode="auto">
          <a:xfrm>
            <a:off x="9844344" y="5008001"/>
            <a:ext cx="1672560" cy="108173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171450" indent="-171450" eaLnBrk="0" hangingPunct="0">
              <a:spcBef>
                <a:spcPct val="50000"/>
              </a:spcBef>
              <a:buFont typeface="Arial" panose="020B0604020202020204" pitchFamily="34" charset="0"/>
              <a:buChar char="•"/>
            </a:pPr>
            <a:r>
              <a:rPr lang="en-US" sz="1200" b="0" dirty="0">
                <a:latin typeface="Roboto" panose="02000000000000000000" pitchFamily="2" charset="0"/>
                <a:ea typeface="Roboto" panose="02000000000000000000" pitchFamily="2" charset="0"/>
              </a:rPr>
              <a:t>1 deg x 1 deg</a:t>
            </a:r>
          </a:p>
        </p:txBody>
      </p:sp>
    </p:spTree>
    <p:extLst>
      <p:ext uri="{BB962C8B-B14F-4D97-AF65-F5344CB8AC3E}">
        <p14:creationId xmlns:p14="http://schemas.microsoft.com/office/powerpoint/2010/main" val="13071264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Filter with solid fill">
            <a:extLst>
              <a:ext uri="{FF2B5EF4-FFF2-40B4-BE49-F238E27FC236}">
                <a16:creationId xmlns:a16="http://schemas.microsoft.com/office/drawing/2014/main" id="{FFF94D56-9270-DC40-869D-5BE175485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2480" y="1936111"/>
            <a:ext cx="10581373" cy="1546572"/>
          </a:xfrm>
          <a:prstGeom prst="rect">
            <a:avLst/>
          </a:prstGeom>
        </p:spPr>
      </p:pic>
      <p:sp>
        <p:nvSpPr>
          <p:cNvPr id="2" name="Title 1"/>
          <p:cNvSpPr>
            <a:spLocks noGrp="1"/>
          </p:cNvSpPr>
          <p:nvPr>
            <p:ph type="title"/>
          </p:nvPr>
        </p:nvSpPr>
        <p:spPr/>
        <p:txBody>
          <a:bodyPr/>
          <a:lstStyle/>
          <a:p>
            <a:r>
              <a:rPr lang="en-GB" dirty="0"/>
              <a:t>EUMETSAT’s Atmospheric Composition Data Cube (ACDC)</a:t>
            </a:r>
          </a:p>
        </p:txBody>
      </p:sp>
      <p:pic>
        <p:nvPicPr>
          <p:cNvPr id="33" name="Graphic 32" descr="Database with solid fill">
            <a:extLst>
              <a:ext uri="{FF2B5EF4-FFF2-40B4-BE49-F238E27FC236}">
                <a16:creationId xmlns:a16="http://schemas.microsoft.com/office/drawing/2014/main" id="{2551429D-4A8E-C449-8B1D-E826E4114D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78518" y="1090536"/>
            <a:ext cx="914400" cy="914400"/>
          </a:xfrm>
          <a:prstGeom prst="rect">
            <a:avLst/>
          </a:prstGeom>
        </p:spPr>
      </p:pic>
      <p:pic>
        <p:nvPicPr>
          <p:cNvPr id="34" name="Graphic 33" descr="Database with solid fill">
            <a:extLst>
              <a:ext uri="{FF2B5EF4-FFF2-40B4-BE49-F238E27FC236}">
                <a16:creationId xmlns:a16="http://schemas.microsoft.com/office/drawing/2014/main" id="{09798158-09BA-AC42-A97E-C4249477A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09001" y="1090536"/>
            <a:ext cx="914400" cy="914400"/>
          </a:xfrm>
          <a:prstGeom prst="rect">
            <a:avLst/>
          </a:prstGeom>
        </p:spPr>
      </p:pic>
      <p:pic>
        <p:nvPicPr>
          <p:cNvPr id="35" name="Graphic 34" descr="Database with solid fill">
            <a:extLst>
              <a:ext uri="{FF2B5EF4-FFF2-40B4-BE49-F238E27FC236}">
                <a16:creationId xmlns:a16="http://schemas.microsoft.com/office/drawing/2014/main" id="{C8C93968-5EF4-564D-9D41-E54BDADAFB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550874" y="1090536"/>
            <a:ext cx="914400" cy="914400"/>
          </a:xfrm>
          <a:prstGeom prst="rect">
            <a:avLst/>
          </a:prstGeom>
        </p:spPr>
      </p:pic>
      <p:pic>
        <p:nvPicPr>
          <p:cNvPr id="36" name="Picture 4" descr="TEMIS logo">
            <a:extLst>
              <a:ext uri="{FF2B5EF4-FFF2-40B4-BE49-F238E27FC236}">
                <a16:creationId xmlns:a16="http://schemas.microsoft.com/office/drawing/2014/main" id="{22D3EC0A-5F01-9948-AFEE-C8AF44E75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918" y="1136658"/>
            <a:ext cx="1315449" cy="8221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AC SAF Logo">
            <a:extLst>
              <a:ext uri="{FF2B5EF4-FFF2-40B4-BE49-F238E27FC236}">
                <a16:creationId xmlns:a16="http://schemas.microsoft.com/office/drawing/2014/main" id="{3C149D45-05C8-B241-8A4C-58F1F4512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156" y="1223551"/>
            <a:ext cx="1556084" cy="6483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IASI portal">
            <a:extLst>
              <a:ext uri="{FF2B5EF4-FFF2-40B4-BE49-F238E27FC236}">
                <a16:creationId xmlns:a16="http://schemas.microsoft.com/office/drawing/2014/main" id="{E442DFD1-2EE2-5744-AA37-8065CB630B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1111" y="1136658"/>
            <a:ext cx="2022473" cy="822156"/>
          </a:xfrm>
          <a:prstGeom prst="rect">
            <a:avLst/>
          </a:prstGeom>
          <a:noFill/>
          <a:extLst>
            <a:ext uri="{909E8E84-426E-40DD-AFC4-6F175D3DCCD1}">
              <a14:hiddenFill xmlns:a14="http://schemas.microsoft.com/office/drawing/2010/main">
                <a:solidFill>
                  <a:srgbClr val="FFFFFF"/>
                </a:solidFill>
              </a14:hiddenFill>
            </a:ext>
          </a:extLst>
        </p:spPr>
      </p:pic>
      <p:pic>
        <p:nvPicPr>
          <p:cNvPr id="39" name="Graphic 38" descr="User with solid fill">
            <a:extLst>
              <a:ext uri="{FF2B5EF4-FFF2-40B4-BE49-F238E27FC236}">
                <a16:creationId xmlns:a16="http://schemas.microsoft.com/office/drawing/2014/main" id="{FE48F79B-B890-DB4D-B546-7C25E88F0A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23138" y="5345981"/>
            <a:ext cx="1054771" cy="1054771"/>
          </a:xfrm>
          <a:prstGeom prst="rect">
            <a:avLst/>
          </a:prstGeom>
        </p:spPr>
      </p:pic>
      <p:pic>
        <p:nvPicPr>
          <p:cNvPr id="18" name="Graphic 17" descr="Cube outline">
            <a:extLst>
              <a:ext uri="{FF2B5EF4-FFF2-40B4-BE49-F238E27FC236}">
                <a16:creationId xmlns:a16="http://schemas.microsoft.com/office/drawing/2014/main" id="{9FC57849-B32D-5947-853E-3781D32F5C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4992303" y="2550183"/>
            <a:ext cx="2181726" cy="2181726"/>
          </a:xfrm>
          <a:prstGeom prst="rect">
            <a:avLst/>
          </a:prstGeom>
        </p:spPr>
      </p:pic>
      <p:sp>
        <p:nvSpPr>
          <p:cNvPr id="44" name="Rectangle 43">
            <a:extLst>
              <a:ext uri="{FF2B5EF4-FFF2-40B4-BE49-F238E27FC236}">
                <a16:creationId xmlns:a16="http://schemas.microsoft.com/office/drawing/2014/main" id="{73BAB5C4-015D-D941-8995-21D43CE20732}"/>
              </a:ext>
            </a:extLst>
          </p:cNvPr>
          <p:cNvSpPr/>
          <p:nvPr/>
        </p:nvSpPr>
        <p:spPr bwMode="auto">
          <a:xfrm>
            <a:off x="7403294" y="3099679"/>
            <a:ext cx="3834201"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EUMETSAT Data Tailor API</a:t>
            </a:r>
          </a:p>
        </p:txBody>
      </p:sp>
      <p:sp>
        <p:nvSpPr>
          <p:cNvPr id="45" name="Rectangle 44">
            <a:extLst>
              <a:ext uri="{FF2B5EF4-FFF2-40B4-BE49-F238E27FC236}">
                <a16:creationId xmlns:a16="http://schemas.microsoft.com/office/drawing/2014/main" id="{6EB86113-1240-8945-B997-BC8E840BA790}"/>
              </a:ext>
            </a:extLst>
          </p:cNvPr>
          <p:cNvSpPr/>
          <p:nvPr/>
        </p:nvSpPr>
        <p:spPr bwMode="auto">
          <a:xfrm>
            <a:off x="7403293" y="3565357"/>
            <a:ext cx="3834202" cy="640079"/>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EUMETSAT Atmospheric Composition Data Cube plugin</a:t>
            </a:r>
          </a:p>
        </p:txBody>
      </p:sp>
      <p:sp>
        <p:nvSpPr>
          <p:cNvPr id="47" name="TextBox 46">
            <a:extLst>
              <a:ext uri="{FF2B5EF4-FFF2-40B4-BE49-F238E27FC236}">
                <a16:creationId xmlns:a16="http://schemas.microsoft.com/office/drawing/2014/main" id="{130E131B-EEFA-9245-9046-161279BF85C5}"/>
              </a:ext>
            </a:extLst>
          </p:cNvPr>
          <p:cNvSpPr txBox="1"/>
          <p:nvPr/>
        </p:nvSpPr>
        <p:spPr>
          <a:xfrm>
            <a:off x="335280" y="3460854"/>
            <a:ext cx="4530921" cy="338554"/>
          </a:xfrm>
          <a:prstGeom prst="rect">
            <a:avLst/>
          </a:prstGeom>
          <a:solidFill>
            <a:schemeClr val="tx1">
              <a:lumMod val="95000"/>
            </a:schemeClr>
          </a:solidFill>
        </p:spPr>
        <p:txBody>
          <a:bodyPr wrap="square">
            <a:spAutoFit/>
          </a:bodyPr>
          <a:lstStyle/>
          <a:p>
            <a:r>
              <a:rPr lang="en-US" sz="1600" b="0" dirty="0">
                <a:latin typeface="Courier New" panose="02070309020205020404" pitchFamily="49" charset="0"/>
                <a:cs typeface="Courier New" panose="02070309020205020404" pitchFamily="49" charset="0"/>
              </a:rPr>
              <a:t>https://</a:t>
            </a:r>
            <a:r>
              <a:rPr lang="en-US" sz="1600" b="0" dirty="0" err="1">
                <a:latin typeface="Courier New" panose="02070309020205020404" pitchFamily="49" charset="0"/>
                <a:cs typeface="Courier New" panose="02070309020205020404" pitchFamily="49" charset="0"/>
              </a:rPr>
              <a:t>anaconda.org</a:t>
            </a:r>
            <a:r>
              <a:rPr lang="en-US" sz="1600" b="0" dirty="0">
                <a:latin typeface="Courier New" panose="02070309020205020404" pitchFamily="49" charset="0"/>
                <a:cs typeface="Courier New" panose="02070309020205020404" pitchFamily="49" charset="0"/>
              </a:rPr>
              <a:t>/</a:t>
            </a:r>
            <a:r>
              <a:rPr lang="en-US" sz="1600" b="0" dirty="0" err="1">
                <a:latin typeface="Courier New" panose="02070309020205020404" pitchFamily="49" charset="0"/>
                <a:cs typeface="Courier New" panose="02070309020205020404" pitchFamily="49" charset="0"/>
              </a:rPr>
              <a:t>Eumetsat</a:t>
            </a:r>
            <a:r>
              <a:rPr lang="en-US" sz="1600" b="0" dirty="0">
                <a:latin typeface="Courier New" panose="02070309020205020404" pitchFamily="49" charset="0"/>
                <a:cs typeface="Courier New" panose="02070309020205020404" pitchFamily="49" charset="0"/>
              </a:rPr>
              <a:t>/</a:t>
            </a:r>
            <a:r>
              <a:rPr lang="en-US" sz="1600" b="0" dirty="0" err="1">
                <a:latin typeface="Courier New" panose="02070309020205020404" pitchFamily="49" charset="0"/>
                <a:cs typeface="Courier New" panose="02070309020205020404" pitchFamily="49" charset="0"/>
              </a:rPr>
              <a:t>epct</a:t>
            </a:r>
            <a:endParaRPr lang="en-US" sz="1600" b="0" dirty="0">
              <a:latin typeface="Courier New" panose="02070309020205020404" pitchFamily="49" charset="0"/>
              <a:cs typeface="Courier New" panose="02070309020205020404" pitchFamily="49" charset="0"/>
            </a:endParaRPr>
          </a:p>
        </p:txBody>
      </p:sp>
      <p:sp>
        <p:nvSpPr>
          <p:cNvPr id="50" name="Rectangle 49">
            <a:extLst>
              <a:ext uri="{FF2B5EF4-FFF2-40B4-BE49-F238E27FC236}">
                <a16:creationId xmlns:a16="http://schemas.microsoft.com/office/drawing/2014/main" id="{344942C4-EEED-E249-B71F-6E0EA9974DC8}"/>
              </a:ext>
            </a:extLst>
          </p:cNvPr>
          <p:cNvSpPr/>
          <p:nvPr/>
        </p:nvSpPr>
        <p:spPr bwMode="auto">
          <a:xfrm>
            <a:off x="3210174" y="5390959"/>
            <a:ext cx="2397654" cy="1054771"/>
          </a:xfrm>
          <a:prstGeom prst="rect">
            <a:avLst/>
          </a:prstGeom>
          <a:no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342900" marR="0" indent="-171450" defTabSz="914400" rtl="0" eaLnBrk="0" fontAlgn="base" latinLnBrk="0" hangingPunct="0">
              <a:lnSpc>
                <a:spcPct val="114000"/>
              </a:lnSpc>
              <a:spcBef>
                <a:spcPts val="0"/>
              </a:spcBef>
              <a:spcAft>
                <a:spcPct val="0"/>
              </a:spcAft>
              <a:buClrTx/>
              <a:buSzTx/>
              <a:buFont typeface="Arial" panose="020B0604020202020204" pitchFamily="34" charset="0"/>
              <a:buChar char="•"/>
              <a:tabLst/>
            </a:pPr>
            <a:r>
              <a:rPr kumimoji="0" lang="en-US" sz="1200" b="0" i="1" u="none" strike="noStrike" cap="none" normalizeH="0" baseline="0" dirty="0">
                <a:ln>
                  <a:noFill/>
                </a:ln>
                <a:solidFill>
                  <a:schemeClr val="bg2"/>
                </a:solidFill>
                <a:effectLst/>
                <a:latin typeface="Roboto" panose="02000000000000000000" pitchFamily="2" charset="0"/>
                <a:ea typeface="Roboto" panose="02000000000000000000" pitchFamily="2" charset="0"/>
              </a:rPr>
              <a:t>Define time coverage</a:t>
            </a:r>
          </a:p>
          <a:p>
            <a:pPr marL="342900" marR="0" indent="-171450" defTabSz="914400" rtl="0" eaLnBrk="0" fontAlgn="base" latinLnBrk="0" hangingPunct="0">
              <a:lnSpc>
                <a:spcPct val="114000"/>
              </a:lnSpc>
              <a:spcBef>
                <a:spcPts val="0"/>
              </a:spcBef>
              <a:spcAft>
                <a:spcPct val="0"/>
              </a:spcAft>
              <a:buClrTx/>
              <a:buSzTx/>
              <a:buFont typeface="Arial" panose="020B0604020202020204" pitchFamily="34" charset="0"/>
              <a:buChar char="•"/>
              <a:tabLst/>
            </a:pPr>
            <a:r>
              <a:rPr lang="en-US" sz="1200" b="0" i="1" dirty="0">
                <a:solidFill>
                  <a:schemeClr val="bg2"/>
                </a:solidFill>
                <a:latin typeface="Roboto" panose="02000000000000000000" pitchFamily="2" charset="0"/>
                <a:ea typeface="Roboto" panose="02000000000000000000" pitchFamily="2" charset="0"/>
              </a:rPr>
              <a:t>Select Region of Interest</a:t>
            </a:r>
          </a:p>
          <a:p>
            <a:pPr marL="342900" marR="0" indent="-171450" defTabSz="914400" rtl="0" eaLnBrk="0" fontAlgn="base" latinLnBrk="0" hangingPunct="0">
              <a:lnSpc>
                <a:spcPct val="114000"/>
              </a:lnSpc>
              <a:spcBef>
                <a:spcPts val="0"/>
              </a:spcBef>
              <a:spcAft>
                <a:spcPct val="0"/>
              </a:spcAft>
              <a:buClrTx/>
              <a:buSzTx/>
              <a:buFont typeface="Arial" panose="020B0604020202020204" pitchFamily="34" charset="0"/>
              <a:buChar char="•"/>
              <a:tabLst/>
            </a:pPr>
            <a:r>
              <a:rPr kumimoji="0" lang="en-US" sz="1200" b="0" i="1" u="none" strike="noStrike" cap="none" normalizeH="0" baseline="0" dirty="0">
                <a:ln>
                  <a:noFill/>
                </a:ln>
                <a:solidFill>
                  <a:schemeClr val="bg2"/>
                </a:solidFill>
                <a:effectLst/>
                <a:latin typeface="Roboto" panose="02000000000000000000" pitchFamily="2" charset="0"/>
                <a:ea typeface="Roboto" panose="02000000000000000000" pitchFamily="2" charset="0"/>
              </a:rPr>
              <a:t>Select variables of interest</a:t>
            </a:r>
          </a:p>
          <a:p>
            <a:pPr marL="342900" marR="0" indent="-171450" defTabSz="914400" rtl="0" eaLnBrk="0" fontAlgn="base" latinLnBrk="0" hangingPunct="0">
              <a:lnSpc>
                <a:spcPct val="114000"/>
              </a:lnSpc>
              <a:spcBef>
                <a:spcPts val="0"/>
              </a:spcBef>
              <a:spcAft>
                <a:spcPct val="0"/>
              </a:spcAft>
              <a:buClrTx/>
              <a:buSzTx/>
              <a:buFont typeface="Arial" panose="020B0604020202020204" pitchFamily="34" charset="0"/>
              <a:buChar char="•"/>
              <a:tabLst/>
            </a:pPr>
            <a:r>
              <a:rPr kumimoji="0" lang="en-US" sz="1200" b="0" i="1" u="none" strike="noStrike" cap="none" normalizeH="0" baseline="0" dirty="0">
                <a:ln>
                  <a:noFill/>
                </a:ln>
                <a:solidFill>
                  <a:schemeClr val="bg2"/>
                </a:solidFill>
                <a:effectLst/>
                <a:latin typeface="Roboto" panose="02000000000000000000" pitchFamily="2" charset="0"/>
                <a:ea typeface="Roboto" panose="02000000000000000000" pitchFamily="2" charset="0"/>
              </a:rPr>
              <a:t>…</a:t>
            </a:r>
          </a:p>
        </p:txBody>
      </p:sp>
      <p:pic>
        <p:nvPicPr>
          <p:cNvPr id="7178" name="Picture 10" descr="Webinar gratuito su Python - Megahub - FabLab e Coworking Altovicentino">
            <a:extLst>
              <a:ext uri="{FF2B5EF4-FFF2-40B4-BE49-F238E27FC236}">
                <a16:creationId xmlns:a16="http://schemas.microsoft.com/office/drawing/2014/main" id="{A37856F6-DF85-D044-8957-3EA8F67CD1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2288" y="5611238"/>
            <a:ext cx="1707278" cy="57350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7AACBD2-CCAC-6042-A864-A0FA89B9503E}"/>
              </a:ext>
            </a:extLst>
          </p:cNvPr>
          <p:cNvSpPr/>
          <p:nvPr/>
        </p:nvSpPr>
        <p:spPr bwMode="auto">
          <a:xfrm>
            <a:off x="2078455" y="4826841"/>
            <a:ext cx="1867903" cy="361175"/>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Multi-variable</a:t>
            </a:r>
          </a:p>
        </p:txBody>
      </p:sp>
      <p:sp>
        <p:nvSpPr>
          <p:cNvPr id="55" name="Rectangle 54">
            <a:extLst>
              <a:ext uri="{FF2B5EF4-FFF2-40B4-BE49-F238E27FC236}">
                <a16:creationId xmlns:a16="http://schemas.microsoft.com/office/drawing/2014/main" id="{DC21A8DD-B0D0-4440-BF45-B005955FC25B}"/>
              </a:ext>
            </a:extLst>
          </p:cNvPr>
          <p:cNvSpPr/>
          <p:nvPr/>
        </p:nvSpPr>
        <p:spPr bwMode="auto">
          <a:xfrm>
            <a:off x="4100677" y="4826838"/>
            <a:ext cx="1867903" cy="361175"/>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Multi-product</a:t>
            </a:r>
          </a:p>
        </p:txBody>
      </p:sp>
      <p:sp>
        <p:nvSpPr>
          <p:cNvPr id="56" name="Rectangle 55">
            <a:extLst>
              <a:ext uri="{FF2B5EF4-FFF2-40B4-BE49-F238E27FC236}">
                <a16:creationId xmlns:a16="http://schemas.microsoft.com/office/drawing/2014/main" id="{A144C964-BE31-E64A-9D47-30490AAE695D}"/>
              </a:ext>
            </a:extLst>
          </p:cNvPr>
          <p:cNvSpPr/>
          <p:nvPr/>
        </p:nvSpPr>
        <p:spPr bwMode="auto">
          <a:xfrm>
            <a:off x="6124273" y="4826838"/>
            <a:ext cx="1867904" cy="361175"/>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Multi-platform</a:t>
            </a:r>
          </a:p>
        </p:txBody>
      </p:sp>
      <p:sp>
        <p:nvSpPr>
          <p:cNvPr id="60" name="Rectangle 59">
            <a:extLst>
              <a:ext uri="{FF2B5EF4-FFF2-40B4-BE49-F238E27FC236}">
                <a16:creationId xmlns:a16="http://schemas.microsoft.com/office/drawing/2014/main" id="{823FD5B9-2CA2-3E47-82A5-21737F542DCB}"/>
              </a:ext>
            </a:extLst>
          </p:cNvPr>
          <p:cNvSpPr/>
          <p:nvPr/>
        </p:nvSpPr>
        <p:spPr bwMode="auto">
          <a:xfrm>
            <a:off x="8147870" y="4826838"/>
            <a:ext cx="1867903" cy="361175"/>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Multi-sensor</a:t>
            </a:r>
          </a:p>
        </p:txBody>
      </p:sp>
      <p:sp>
        <p:nvSpPr>
          <p:cNvPr id="43" name="Triangle 42">
            <a:extLst>
              <a:ext uri="{FF2B5EF4-FFF2-40B4-BE49-F238E27FC236}">
                <a16:creationId xmlns:a16="http://schemas.microsoft.com/office/drawing/2014/main" id="{DFFE880D-7451-EA46-B6F4-A32814CD2960}"/>
              </a:ext>
            </a:extLst>
          </p:cNvPr>
          <p:cNvSpPr/>
          <p:nvPr/>
        </p:nvSpPr>
        <p:spPr bwMode="auto">
          <a:xfrm rot="10800000">
            <a:off x="2600740" y="4621157"/>
            <a:ext cx="817145" cy="110379"/>
          </a:xfrm>
          <a:prstGeom prst="triangle">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62" name="Triangle 61">
            <a:extLst>
              <a:ext uri="{FF2B5EF4-FFF2-40B4-BE49-F238E27FC236}">
                <a16:creationId xmlns:a16="http://schemas.microsoft.com/office/drawing/2014/main" id="{95E73833-84D3-384F-BD11-D09BA1A636EB}"/>
              </a:ext>
            </a:extLst>
          </p:cNvPr>
          <p:cNvSpPr/>
          <p:nvPr/>
        </p:nvSpPr>
        <p:spPr bwMode="auto">
          <a:xfrm rot="10800000">
            <a:off x="4626055" y="4645324"/>
            <a:ext cx="817145" cy="110379"/>
          </a:xfrm>
          <a:prstGeom prst="triangle">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63" name="Triangle 62">
            <a:extLst>
              <a:ext uri="{FF2B5EF4-FFF2-40B4-BE49-F238E27FC236}">
                <a16:creationId xmlns:a16="http://schemas.microsoft.com/office/drawing/2014/main" id="{10790266-A06F-0242-9782-C4D38F56CE8D}"/>
              </a:ext>
            </a:extLst>
          </p:cNvPr>
          <p:cNvSpPr/>
          <p:nvPr/>
        </p:nvSpPr>
        <p:spPr bwMode="auto">
          <a:xfrm rot="10800000">
            <a:off x="6651369" y="4645324"/>
            <a:ext cx="817145" cy="110379"/>
          </a:xfrm>
          <a:prstGeom prst="triangle">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64" name="Triangle 63">
            <a:extLst>
              <a:ext uri="{FF2B5EF4-FFF2-40B4-BE49-F238E27FC236}">
                <a16:creationId xmlns:a16="http://schemas.microsoft.com/office/drawing/2014/main" id="{8D3D236B-135A-184C-957A-31F1D12DB7CA}"/>
              </a:ext>
            </a:extLst>
          </p:cNvPr>
          <p:cNvSpPr/>
          <p:nvPr/>
        </p:nvSpPr>
        <p:spPr bwMode="auto">
          <a:xfrm rot="10800000">
            <a:off x="8673248" y="4650552"/>
            <a:ext cx="817145" cy="110379"/>
          </a:xfrm>
          <a:prstGeom prst="triangle">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28729362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EUMETSAT’s Atmospheric Composition Data Cube (ACDC)</a:t>
            </a:r>
          </a:p>
        </p:txBody>
      </p:sp>
      <p:pic>
        <p:nvPicPr>
          <p:cNvPr id="1026" name="Picture 2" descr="Regional Tropospheric NO2 of January 2022">
            <a:extLst>
              <a:ext uri="{FF2B5EF4-FFF2-40B4-BE49-F238E27FC236}">
                <a16:creationId xmlns:a16="http://schemas.microsoft.com/office/drawing/2014/main" id="{0F3FD91F-E75B-B841-88A4-5183355FA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567" y="3836897"/>
            <a:ext cx="4099221" cy="30211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89E2BB-2CD1-C746-B88A-F7114A903A16}"/>
              </a:ext>
            </a:extLst>
          </p:cNvPr>
          <p:cNvPicPr>
            <a:picLocks noChangeAspect="1"/>
          </p:cNvPicPr>
          <p:nvPr/>
        </p:nvPicPr>
        <p:blipFill>
          <a:blip r:embed="rId3"/>
          <a:stretch>
            <a:fillRect/>
          </a:stretch>
        </p:blipFill>
        <p:spPr>
          <a:xfrm>
            <a:off x="87143" y="1214805"/>
            <a:ext cx="3942712" cy="3021103"/>
          </a:xfrm>
          <a:prstGeom prst="rect">
            <a:avLst/>
          </a:prstGeom>
        </p:spPr>
      </p:pic>
      <p:pic>
        <p:nvPicPr>
          <p:cNvPr id="1028" name="Picture 4">
            <a:extLst>
              <a:ext uri="{FF2B5EF4-FFF2-40B4-BE49-F238E27FC236}">
                <a16:creationId xmlns:a16="http://schemas.microsoft.com/office/drawing/2014/main" id="{AD2B2E50-DBFC-8A47-B3CB-55CE682F6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855" y="2418054"/>
            <a:ext cx="3942712" cy="29585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TEMIS logo">
            <a:extLst>
              <a:ext uri="{FF2B5EF4-FFF2-40B4-BE49-F238E27FC236}">
                <a16:creationId xmlns:a16="http://schemas.microsoft.com/office/drawing/2014/main" id="{323E117A-C6C7-3A44-8F77-9E7F2A474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7127" y="1328675"/>
            <a:ext cx="1985139" cy="124071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360224A-E88A-D244-9566-4C7CAA1159D2}"/>
              </a:ext>
            </a:extLst>
          </p:cNvPr>
          <p:cNvSpPr/>
          <p:nvPr/>
        </p:nvSpPr>
        <p:spPr bwMode="auto">
          <a:xfrm>
            <a:off x="415635" y="849265"/>
            <a:ext cx="3075709"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GOME-2 AAI</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36F8E512-078C-0842-B960-434F58B72134}"/>
              </a:ext>
            </a:extLst>
          </p:cNvPr>
          <p:cNvSpPr/>
          <p:nvPr/>
        </p:nvSpPr>
        <p:spPr bwMode="auto">
          <a:xfrm>
            <a:off x="4029855" y="1977186"/>
            <a:ext cx="3942712"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GOME-2 HCHO</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45" name="Rectangle 44">
            <a:extLst>
              <a:ext uri="{FF2B5EF4-FFF2-40B4-BE49-F238E27FC236}">
                <a16:creationId xmlns:a16="http://schemas.microsoft.com/office/drawing/2014/main" id="{910095BF-8747-524F-9B33-4BE92D350FE8}"/>
              </a:ext>
            </a:extLst>
          </p:cNvPr>
          <p:cNvSpPr/>
          <p:nvPr/>
        </p:nvSpPr>
        <p:spPr bwMode="auto">
          <a:xfrm>
            <a:off x="8078459" y="3300008"/>
            <a:ext cx="3836819"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TROPOMI NO</a:t>
            </a:r>
            <a:r>
              <a:rPr lang="en-US" sz="1400" b="0" baseline="-25000" dirty="0">
                <a:solidFill>
                  <a:schemeClr val="tx1"/>
                </a:solidFill>
                <a:latin typeface="Roboto" panose="02000000000000000000" pitchFamily="2" charset="0"/>
                <a:ea typeface="Roboto" panose="02000000000000000000" pitchFamily="2" charset="0"/>
              </a:rPr>
              <a:t>2</a:t>
            </a:r>
            <a:endParaRPr kumimoji="0" lang="en-US" sz="1400" b="0" i="0" u="none" strike="noStrike" cap="none" normalizeH="0" baseline="-25000" dirty="0">
              <a:ln>
                <a:noFill/>
              </a:ln>
              <a:solidFill>
                <a:schemeClr val="tx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94061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EUMETSAT’s Atmospheric Composition Data Cube (ACDC)</a:t>
            </a:r>
          </a:p>
        </p:txBody>
      </p:sp>
      <p:pic>
        <p:nvPicPr>
          <p:cNvPr id="7" name="Picture 8">
            <a:extLst>
              <a:ext uri="{FF2B5EF4-FFF2-40B4-BE49-F238E27FC236}">
                <a16:creationId xmlns:a16="http://schemas.microsoft.com/office/drawing/2014/main" id="{C5861F73-D032-D749-9207-60A53D34D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687" y="1549190"/>
            <a:ext cx="5561105" cy="37596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C SAF Logo">
            <a:extLst>
              <a:ext uri="{FF2B5EF4-FFF2-40B4-BE49-F238E27FC236}">
                <a16:creationId xmlns:a16="http://schemas.microsoft.com/office/drawing/2014/main" id="{13F91C24-61FB-CF4B-9ABE-7E2654981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520" y="3025044"/>
            <a:ext cx="1556084" cy="6483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1440742-00E4-B842-B5AE-25BFE847EE08}"/>
              </a:ext>
            </a:extLst>
          </p:cNvPr>
          <p:cNvSpPr/>
          <p:nvPr/>
        </p:nvSpPr>
        <p:spPr bwMode="auto">
          <a:xfrm>
            <a:off x="3711687" y="914047"/>
            <a:ext cx="5485212"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GOME-2 NO</a:t>
            </a:r>
            <a:r>
              <a:rPr lang="en-US" sz="1400" b="0" baseline="-25000" dirty="0">
                <a:solidFill>
                  <a:schemeClr val="tx1"/>
                </a:solidFill>
                <a:latin typeface="Roboto" panose="02000000000000000000" pitchFamily="2" charset="0"/>
                <a:ea typeface="Roboto" panose="02000000000000000000" pitchFamily="2" charset="0"/>
              </a:rPr>
              <a:t>2</a:t>
            </a:r>
            <a:endParaRPr kumimoji="0" lang="en-US" sz="1400" b="0" i="0" u="none" strike="noStrike" cap="none" normalizeH="0" baseline="-25000" dirty="0">
              <a:ln>
                <a:noFill/>
              </a:ln>
              <a:solidFill>
                <a:schemeClr val="tx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23799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EUMETSAT’s Atmospheric Composition Data Cube (ACDC)</a:t>
            </a:r>
          </a:p>
        </p:txBody>
      </p:sp>
      <p:pic>
        <p:nvPicPr>
          <p:cNvPr id="1034" name="Picture 10">
            <a:extLst>
              <a:ext uri="{FF2B5EF4-FFF2-40B4-BE49-F238E27FC236}">
                <a16:creationId xmlns:a16="http://schemas.microsoft.com/office/drawing/2014/main" id="{7A94011D-E120-764C-A9D9-50C5FDC91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886" y="4084736"/>
            <a:ext cx="4764037" cy="27223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84065F6-5EB2-E845-8489-75572AF3B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60" y="3763684"/>
            <a:ext cx="5144406" cy="2939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561A8E7-10DE-3F4B-A033-8CBFFBC8B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886" y="1001255"/>
            <a:ext cx="4764036" cy="2722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ASI portal">
            <a:extLst>
              <a:ext uri="{FF2B5EF4-FFF2-40B4-BE49-F238E27FC236}">
                <a16:creationId xmlns:a16="http://schemas.microsoft.com/office/drawing/2014/main" id="{7D341353-01DD-BA47-8FCB-A4357DFC3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510" y="1446458"/>
            <a:ext cx="2489686" cy="10120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C28E9C8-9AC7-FB45-B783-3F27982D1105}"/>
              </a:ext>
            </a:extLst>
          </p:cNvPr>
          <p:cNvSpPr/>
          <p:nvPr/>
        </p:nvSpPr>
        <p:spPr bwMode="auto">
          <a:xfrm>
            <a:off x="869058" y="3429000"/>
            <a:ext cx="3976590"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IASI HCOOH</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12" name="Rectangle 11">
            <a:extLst>
              <a:ext uri="{FF2B5EF4-FFF2-40B4-BE49-F238E27FC236}">
                <a16:creationId xmlns:a16="http://schemas.microsoft.com/office/drawing/2014/main" id="{4672D1E9-5A50-F845-B193-D97E9A461045}"/>
              </a:ext>
            </a:extLst>
          </p:cNvPr>
          <p:cNvSpPr/>
          <p:nvPr/>
        </p:nvSpPr>
        <p:spPr bwMode="auto">
          <a:xfrm>
            <a:off x="6635363" y="693051"/>
            <a:ext cx="3725318"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IASI CO</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C04B1CF1-F40B-D84C-8516-CAD2376927D7}"/>
              </a:ext>
            </a:extLst>
          </p:cNvPr>
          <p:cNvSpPr/>
          <p:nvPr/>
        </p:nvSpPr>
        <p:spPr bwMode="auto">
          <a:xfrm>
            <a:off x="6635363" y="3723561"/>
            <a:ext cx="3725318"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400" b="0" dirty="0">
                <a:solidFill>
                  <a:schemeClr val="tx1"/>
                </a:solidFill>
                <a:latin typeface="Roboto" panose="02000000000000000000" pitchFamily="2" charset="0"/>
                <a:ea typeface="Roboto" panose="02000000000000000000" pitchFamily="2" charset="0"/>
              </a:rPr>
              <a:t>IASI NH</a:t>
            </a:r>
            <a:r>
              <a:rPr lang="en-US" sz="1400" b="0" baseline="-25000" dirty="0">
                <a:solidFill>
                  <a:schemeClr val="tx1"/>
                </a:solidFill>
                <a:latin typeface="Roboto" panose="02000000000000000000" pitchFamily="2" charset="0"/>
                <a:ea typeface="Roboto" panose="02000000000000000000" pitchFamily="2" charset="0"/>
              </a:rPr>
              <a:t>3</a:t>
            </a:r>
            <a:endParaRPr kumimoji="0" lang="en-US" sz="1400" b="0" i="0" u="none" strike="noStrike" cap="none" normalizeH="0" baseline="-25000" dirty="0">
              <a:ln>
                <a:noFill/>
              </a:ln>
              <a:solidFill>
                <a:schemeClr val="tx1"/>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304079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20F838-968D-8E48-852F-32ECB0FD87FA}"/>
              </a:ext>
            </a:extLst>
          </p:cNvPr>
          <p:cNvSpPr/>
          <p:nvPr/>
        </p:nvSpPr>
        <p:spPr bwMode="auto">
          <a:xfrm>
            <a:off x="207839" y="1251237"/>
            <a:ext cx="8333874" cy="2261937"/>
          </a:xfrm>
          <a:prstGeom prst="rect">
            <a:avLst/>
          </a:prstGeom>
          <a:solidFill>
            <a:schemeClr val="tx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p:txBody>
          <a:bodyPr/>
          <a:lstStyle/>
          <a:p>
            <a:r>
              <a:rPr lang="en-GB" dirty="0"/>
              <a:t>EUMETSAT’s Atmospheric Composition Data Cube (ACDC)</a:t>
            </a:r>
          </a:p>
        </p:txBody>
      </p:sp>
      <p:sp>
        <p:nvSpPr>
          <p:cNvPr id="25" name="TextBox 24">
            <a:extLst>
              <a:ext uri="{FF2B5EF4-FFF2-40B4-BE49-F238E27FC236}">
                <a16:creationId xmlns:a16="http://schemas.microsoft.com/office/drawing/2014/main" id="{865DE00F-3E67-4F44-AA5A-992B37BBD66F}"/>
              </a:ext>
            </a:extLst>
          </p:cNvPr>
          <p:cNvSpPr txBox="1"/>
          <p:nvPr/>
        </p:nvSpPr>
        <p:spPr>
          <a:xfrm>
            <a:off x="0" y="714826"/>
            <a:ext cx="9840940" cy="461665"/>
          </a:xfrm>
          <a:prstGeom prst="rect">
            <a:avLst/>
          </a:prstGeom>
          <a:solidFill>
            <a:schemeClr val="accent3"/>
          </a:solidFill>
        </p:spPr>
        <p:txBody>
          <a:bodyPr wrap="square" anchor="ctr">
            <a:spAutoFit/>
          </a:bodyPr>
          <a:lstStyle/>
          <a:p>
            <a:pPr algn="ctr"/>
            <a:r>
              <a:rPr lang="en-US" sz="2400" b="0" dirty="0">
                <a:solidFill>
                  <a:schemeClr val="tx1"/>
                </a:solidFill>
                <a:latin typeface="Roboto" panose="02000000000000000000" pitchFamily="2" charset="0"/>
                <a:ea typeface="Roboto" panose="02000000000000000000" pitchFamily="2" charset="0"/>
              </a:rPr>
              <a:t>Explore the Atmospheric Composition Data Cube (ACDC) </a:t>
            </a:r>
            <a:r>
              <a:rPr lang="en-US" sz="2400" b="0" dirty="0" smtClean="0">
                <a:solidFill>
                  <a:schemeClr val="tx1"/>
                </a:solidFill>
                <a:latin typeface="Roboto" panose="02000000000000000000" pitchFamily="2" charset="0"/>
                <a:ea typeface="Roboto" panose="02000000000000000000" pitchFamily="2" charset="0"/>
              </a:rPr>
              <a:t>with </a:t>
            </a:r>
            <a:r>
              <a:rPr lang="en-US" sz="2400" b="0" dirty="0" err="1" smtClean="0">
                <a:solidFill>
                  <a:schemeClr val="tx1"/>
                </a:solidFill>
                <a:latin typeface="Roboto" panose="02000000000000000000" pitchFamily="2" charset="0"/>
                <a:ea typeface="Roboto" panose="02000000000000000000" pitchFamily="2" charset="0"/>
              </a:rPr>
              <a:t>Jupyter</a:t>
            </a:r>
            <a:endParaRPr lang="en-US" sz="2400" b="0" dirty="0">
              <a:solidFill>
                <a:schemeClr val="tx1"/>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CBA9E09C-490A-4F40-96F0-1AC409104308}"/>
              </a:ext>
            </a:extLst>
          </p:cNvPr>
          <p:cNvSpPr txBox="1"/>
          <p:nvPr/>
        </p:nvSpPr>
        <p:spPr>
          <a:xfrm>
            <a:off x="603321" y="1782040"/>
            <a:ext cx="7938392" cy="1200329"/>
          </a:xfrm>
          <a:prstGeom prst="rect">
            <a:avLst/>
          </a:prstGeom>
          <a:noFill/>
        </p:spPr>
        <p:txBody>
          <a:bodyPr wrap="none" rtlCol="0">
            <a:spAutoFit/>
          </a:bodyPr>
          <a:lstStyle/>
          <a:p>
            <a:r>
              <a:rPr lang="en-US" sz="2400" b="0" dirty="0">
                <a:latin typeface="Roboto" panose="02000000000000000000" pitchFamily="2" charset="0"/>
                <a:ea typeface="Roboto" panose="02000000000000000000" pitchFamily="2" charset="0"/>
              </a:rPr>
              <a:t>Training platform: 	</a:t>
            </a:r>
            <a:r>
              <a:rPr lang="en-US" sz="2400" dirty="0">
                <a:latin typeface="Roboto" panose="02000000000000000000" pitchFamily="2" charset="0"/>
                <a:ea typeface="Roboto" panose="02000000000000000000" pitchFamily="2" charset="0"/>
              </a:rPr>
              <a:t>https://</a:t>
            </a:r>
            <a:r>
              <a:rPr lang="en-US" sz="2400" dirty="0" err="1">
                <a:latin typeface="Roboto" panose="02000000000000000000" pitchFamily="2" charset="0"/>
                <a:ea typeface="Roboto" panose="02000000000000000000" pitchFamily="2" charset="0"/>
              </a:rPr>
              <a:t>epct.ltpy.adamplatform.eu</a:t>
            </a:r>
            <a:endParaRPr lang="en-US" sz="2400" dirty="0">
              <a:latin typeface="Roboto" panose="02000000000000000000" pitchFamily="2" charset="0"/>
              <a:ea typeface="Roboto" panose="02000000000000000000" pitchFamily="2" charset="0"/>
            </a:endParaRPr>
          </a:p>
          <a:p>
            <a:endParaRPr lang="en-US" sz="2400" dirty="0">
              <a:latin typeface="Roboto" panose="02000000000000000000" pitchFamily="2" charset="0"/>
              <a:ea typeface="Roboto" panose="02000000000000000000" pitchFamily="2" charset="0"/>
            </a:endParaRPr>
          </a:p>
          <a:p>
            <a:r>
              <a:rPr lang="en-US" sz="2400" b="0" dirty="0">
                <a:latin typeface="Roboto" panose="02000000000000000000" pitchFamily="2" charset="0"/>
                <a:ea typeface="Roboto" panose="02000000000000000000" pitchFamily="2" charset="0"/>
              </a:rPr>
              <a:t>Register:		</a:t>
            </a:r>
            <a:r>
              <a:rPr lang="en-US" sz="2400" dirty="0">
                <a:latin typeface="Roboto" panose="02000000000000000000" pitchFamily="2" charset="0"/>
                <a:ea typeface="Roboto" panose="02000000000000000000" pitchFamily="2" charset="0"/>
              </a:rPr>
              <a:t>https://</a:t>
            </a:r>
            <a:r>
              <a:rPr lang="en-US" sz="2400" dirty="0" err="1">
                <a:latin typeface="Roboto" panose="02000000000000000000" pitchFamily="2" charset="0"/>
                <a:ea typeface="Roboto" panose="02000000000000000000" pitchFamily="2" charset="0"/>
              </a:rPr>
              <a:t>login.ltpy.adamplatform.eu</a:t>
            </a:r>
            <a:r>
              <a:rPr lang="en-US" sz="2400" dirty="0">
                <a:latin typeface="Roboto" panose="02000000000000000000" pitchFamily="2" charset="0"/>
                <a:ea typeface="Roboto" panose="02000000000000000000" pitchFamily="2" charset="0"/>
              </a:rPr>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979" y="3155576"/>
            <a:ext cx="6231467" cy="3505200"/>
          </a:xfrm>
          <a:prstGeom prst="rect">
            <a:avLst/>
          </a:prstGeom>
        </p:spPr>
      </p:pic>
    </p:spTree>
    <p:extLst>
      <p:ext uri="{BB962C8B-B14F-4D97-AF65-F5344CB8AC3E}">
        <p14:creationId xmlns:p14="http://schemas.microsoft.com/office/powerpoint/2010/main" val="38143116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581C7E-4EAC-2041-B938-F8B06E4ABCA9}"/>
              </a:ext>
            </a:extLst>
          </p:cNvPr>
          <p:cNvSpPr/>
          <p:nvPr/>
        </p:nvSpPr>
        <p:spPr bwMode="auto">
          <a:xfrm>
            <a:off x="0" y="2229318"/>
            <a:ext cx="12192000" cy="2712972"/>
          </a:xfrm>
          <a:prstGeom prst="rect">
            <a:avLst/>
          </a:prstGeom>
          <a:solidFill>
            <a:schemeClr val="tx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15" name="Title 14"/>
          <p:cNvSpPr>
            <a:spLocks noGrp="1"/>
          </p:cNvSpPr>
          <p:nvPr>
            <p:ph type="title"/>
          </p:nvPr>
        </p:nvSpPr>
        <p:spPr/>
        <p:txBody>
          <a:bodyPr/>
          <a:lstStyle/>
          <a:p>
            <a:r>
              <a:rPr lang="en-GB" dirty="0"/>
              <a:t>What is ‘</a:t>
            </a:r>
            <a:r>
              <a:rPr lang="en-GB" i="1" dirty="0"/>
              <a:t>Analysis Ready Data</a:t>
            </a:r>
            <a:r>
              <a:rPr lang="en-GB" dirty="0"/>
              <a:t>’ ?</a:t>
            </a:r>
          </a:p>
        </p:txBody>
      </p:sp>
      <p:sp>
        <p:nvSpPr>
          <p:cNvPr id="2" name="Rectangle 1">
            <a:extLst>
              <a:ext uri="{FF2B5EF4-FFF2-40B4-BE49-F238E27FC236}">
                <a16:creationId xmlns:a16="http://schemas.microsoft.com/office/drawing/2014/main" id="{777937CB-F78B-2346-BCCD-6C1587FC0D68}"/>
              </a:ext>
            </a:extLst>
          </p:cNvPr>
          <p:cNvSpPr/>
          <p:nvPr/>
        </p:nvSpPr>
        <p:spPr bwMode="auto">
          <a:xfrm>
            <a:off x="3037924" y="2342672"/>
            <a:ext cx="8749776" cy="2516491"/>
          </a:xfrm>
          <a:prstGeom prst="rect">
            <a:avLst/>
          </a:prstGeom>
          <a:solidFill>
            <a:schemeClr val="tx1">
              <a:lumMod val="95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r>
              <a:rPr lang="en-GB" sz="2000" b="0" dirty="0">
                <a:solidFill>
                  <a:schemeClr val="accent2"/>
                </a:solidFill>
                <a:latin typeface="Roboto" panose="02000000000000000000" pitchFamily="2" charset="0"/>
                <a:ea typeface="Roboto" panose="02000000000000000000" pitchFamily="2" charset="0"/>
              </a:rPr>
              <a:t>Analysis Ready Data (CEOS ARD) </a:t>
            </a:r>
            <a:r>
              <a:rPr lang="en-GB" sz="2000" b="0" dirty="0">
                <a:latin typeface="Roboto" panose="02000000000000000000" pitchFamily="2" charset="0"/>
                <a:ea typeface="Roboto" panose="02000000000000000000" pitchFamily="2" charset="0"/>
              </a:rPr>
              <a:t>are satellite data that have been </a:t>
            </a:r>
            <a:r>
              <a:rPr lang="en-GB" sz="2000" b="0" dirty="0">
                <a:solidFill>
                  <a:schemeClr val="accent2"/>
                </a:solidFill>
                <a:latin typeface="Roboto" panose="02000000000000000000" pitchFamily="2" charset="0"/>
                <a:ea typeface="Roboto" panose="02000000000000000000" pitchFamily="2" charset="0"/>
              </a:rPr>
              <a:t>processed to a minimum set of requirements </a:t>
            </a:r>
            <a:r>
              <a:rPr lang="en-GB" sz="2000" b="0" dirty="0">
                <a:latin typeface="Roboto" panose="02000000000000000000" pitchFamily="2" charset="0"/>
                <a:ea typeface="Roboto" panose="02000000000000000000" pitchFamily="2" charset="0"/>
              </a:rPr>
              <a:t>and </a:t>
            </a:r>
            <a:r>
              <a:rPr lang="en-GB" sz="2000" b="0" dirty="0">
                <a:solidFill>
                  <a:schemeClr val="accent2"/>
                </a:solidFill>
                <a:latin typeface="Roboto" panose="02000000000000000000" pitchFamily="2" charset="0"/>
                <a:ea typeface="Roboto" panose="02000000000000000000" pitchFamily="2" charset="0"/>
              </a:rPr>
              <a:t>organized into a form that allows immediate analysis with a minimum of additional user effort </a:t>
            </a:r>
            <a:r>
              <a:rPr lang="en-GB" sz="2000" b="0" dirty="0">
                <a:latin typeface="Roboto" panose="02000000000000000000" pitchFamily="2" charset="0"/>
                <a:ea typeface="Roboto" panose="02000000000000000000" pitchFamily="2" charset="0"/>
              </a:rPr>
              <a:t>and interoperability both through time and with other datasets</a:t>
            </a:r>
          </a:p>
          <a:p>
            <a:pPr algn="ctr"/>
            <a:endParaRPr lang="en-GB" sz="2000" b="0" i="1" dirty="0">
              <a:latin typeface="Roboto" panose="02000000000000000000" pitchFamily="2" charset="0"/>
              <a:ea typeface="Roboto" panose="02000000000000000000" pitchFamily="2" charset="0"/>
            </a:endParaRPr>
          </a:p>
          <a:p>
            <a:pPr algn="ctr"/>
            <a:r>
              <a:rPr lang="en-GB" sz="1200" b="0" i="1" dirty="0">
                <a:latin typeface="Roboto" panose="02000000000000000000" pitchFamily="2" charset="0"/>
                <a:ea typeface="Roboto" panose="02000000000000000000" pitchFamily="2" charset="0"/>
              </a:rPr>
              <a:t>(Committee on Earth Observation Satellites)</a:t>
            </a:r>
          </a:p>
        </p:txBody>
      </p:sp>
      <p:pic>
        <p:nvPicPr>
          <p:cNvPr id="1026" name="Picture 2">
            <a:extLst>
              <a:ext uri="{FF2B5EF4-FFF2-40B4-BE49-F238E27FC236}">
                <a16:creationId xmlns:a16="http://schemas.microsoft.com/office/drawing/2014/main" id="{F9E45C08-56EC-8E42-B915-29B992BBA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20" y="2342672"/>
            <a:ext cx="2722104" cy="22130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704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need ‘Analysis Ready Data’ ?</a:t>
            </a:r>
          </a:p>
        </p:txBody>
      </p:sp>
      <p:grpSp>
        <p:nvGrpSpPr>
          <p:cNvPr id="43" name="Group 42">
            <a:extLst>
              <a:ext uri="{FF2B5EF4-FFF2-40B4-BE49-F238E27FC236}">
                <a16:creationId xmlns:a16="http://schemas.microsoft.com/office/drawing/2014/main" id="{385C1E5E-B1A5-1146-AB94-F7380EFD1147}"/>
              </a:ext>
            </a:extLst>
          </p:cNvPr>
          <p:cNvGrpSpPr/>
          <p:nvPr/>
        </p:nvGrpSpPr>
        <p:grpSpPr>
          <a:xfrm>
            <a:off x="237516" y="2603778"/>
            <a:ext cx="6638795" cy="2349809"/>
            <a:chOff x="270347" y="2177728"/>
            <a:chExt cx="6638795" cy="2349809"/>
          </a:xfrm>
        </p:grpSpPr>
        <p:grpSp>
          <p:nvGrpSpPr>
            <p:cNvPr id="16" name="Group 15">
              <a:extLst>
                <a:ext uri="{FF2B5EF4-FFF2-40B4-BE49-F238E27FC236}">
                  <a16:creationId xmlns:a16="http://schemas.microsoft.com/office/drawing/2014/main" id="{D61CC847-0AC4-2146-838B-4E093D901472}"/>
                </a:ext>
              </a:extLst>
            </p:cNvPr>
            <p:cNvGrpSpPr/>
            <p:nvPr/>
          </p:nvGrpSpPr>
          <p:grpSpPr>
            <a:xfrm>
              <a:off x="270347" y="3188021"/>
              <a:ext cx="6638795" cy="1339516"/>
              <a:chOff x="579120" y="1000013"/>
              <a:chExt cx="6638795" cy="1339516"/>
            </a:xfrm>
          </p:grpSpPr>
          <p:pic>
            <p:nvPicPr>
              <p:cNvPr id="5" name="Graphic 4" descr="User with solid fill">
                <a:extLst>
                  <a:ext uri="{FF2B5EF4-FFF2-40B4-BE49-F238E27FC236}">
                    <a16:creationId xmlns:a16="http://schemas.microsoft.com/office/drawing/2014/main" id="{FF93C5A9-8721-7244-89C1-C23A3AB486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9120" y="1000013"/>
                <a:ext cx="1339516" cy="1339516"/>
              </a:xfrm>
              <a:prstGeom prst="rect">
                <a:avLst/>
              </a:prstGeom>
            </p:spPr>
          </p:pic>
          <p:grpSp>
            <p:nvGrpSpPr>
              <p:cNvPr id="13" name="Group 12">
                <a:extLst>
                  <a:ext uri="{FF2B5EF4-FFF2-40B4-BE49-F238E27FC236}">
                    <a16:creationId xmlns:a16="http://schemas.microsoft.com/office/drawing/2014/main" id="{86BE5CA5-492E-4146-945B-9B50DBBDA2FF}"/>
                  </a:ext>
                </a:extLst>
              </p:cNvPr>
              <p:cNvGrpSpPr/>
              <p:nvPr/>
            </p:nvGrpSpPr>
            <p:grpSpPr>
              <a:xfrm>
                <a:off x="2042352" y="1143655"/>
                <a:ext cx="5175563" cy="1008902"/>
                <a:chOff x="3220452" y="1103737"/>
                <a:chExt cx="5175563" cy="1008902"/>
              </a:xfrm>
            </p:grpSpPr>
            <p:sp>
              <p:nvSpPr>
                <p:cNvPr id="7" name="Rectangle 6">
                  <a:extLst>
                    <a:ext uri="{FF2B5EF4-FFF2-40B4-BE49-F238E27FC236}">
                      <a16:creationId xmlns:a16="http://schemas.microsoft.com/office/drawing/2014/main" id="{FE1A4D8C-4B60-4145-A3DD-4DB6D668A970}"/>
                    </a:ext>
                  </a:extLst>
                </p:cNvPr>
                <p:cNvSpPr/>
                <p:nvPr/>
              </p:nvSpPr>
              <p:spPr bwMode="auto">
                <a:xfrm>
                  <a:off x="3220452" y="1706880"/>
                  <a:ext cx="886443" cy="36134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grpSp>
              <p:nvGrpSpPr>
                <p:cNvPr id="12" name="Group 11">
                  <a:extLst>
                    <a:ext uri="{FF2B5EF4-FFF2-40B4-BE49-F238E27FC236}">
                      <a16:creationId xmlns:a16="http://schemas.microsoft.com/office/drawing/2014/main" id="{C79AF811-4D32-1849-8775-713CD15F2F31}"/>
                    </a:ext>
                  </a:extLst>
                </p:cNvPr>
                <p:cNvGrpSpPr/>
                <p:nvPr/>
              </p:nvGrpSpPr>
              <p:grpSpPr>
                <a:xfrm>
                  <a:off x="3220453" y="1103737"/>
                  <a:ext cx="5175562" cy="1008902"/>
                  <a:chOff x="3220453" y="1103737"/>
                  <a:chExt cx="5175562" cy="1008902"/>
                </a:xfrm>
              </p:grpSpPr>
              <p:sp>
                <p:nvSpPr>
                  <p:cNvPr id="6" name="Rectangle 5">
                    <a:extLst>
                      <a:ext uri="{FF2B5EF4-FFF2-40B4-BE49-F238E27FC236}">
                        <a16:creationId xmlns:a16="http://schemas.microsoft.com/office/drawing/2014/main" id="{839AA574-EDA4-1940-A65D-4C01218AAC93}"/>
                      </a:ext>
                    </a:extLst>
                  </p:cNvPr>
                  <p:cNvSpPr/>
                  <p:nvPr/>
                </p:nvSpPr>
                <p:spPr bwMode="auto">
                  <a:xfrm>
                    <a:off x="3220453" y="1211180"/>
                    <a:ext cx="3520209" cy="36134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2000" b="0" dirty="0">
                        <a:solidFill>
                          <a:schemeClr val="tx1"/>
                        </a:solidFill>
                        <a:latin typeface="Roboto" panose="02000000000000000000" pitchFamily="2" charset="0"/>
                        <a:ea typeface="Roboto" panose="02000000000000000000" pitchFamily="2" charset="0"/>
                      </a:rPr>
                      <a:t>   </a:t>
                    </a:r>
                    <a:r>
                      <a:rPr kumimoji="0" lang="en-US" sz="2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80%</a:t>
                    </a:r>
                  </a:p>
                </p:txBody>
              </p:sp>
              <p:sp>
                <p:nvSpPr>
                  <p:cNvPr id="9" name="TextBox 8">
                    <a:extLst>
                      <a:ext uri="{FF2B5EF4-FFF2-40B4-BE49-F238E27FC236}">
                        <a16:creationId xmlns:a16="http://schemas.microsoft.com/office/drawing/2014/main" id="{155673F1-D577-7B40-9415-226AF3A8497F}"/>
                      </a:ext>
                    </a:extLst>
                  </p:cNvPr>
                  <p:cNvSpPr txBox="1"/>
                  <p:nvPr/>
                </p:nvSpPr>
                <p:spPr>
                  <a:xfrm>
                    <a:off x="3279461" y="1712529"/>
                    <a:ext cx="886443" cy="400110"/>
                  </a:xfrm>
                  <a:prstGeom prst="rect">
                    <a:avLst/>
                  </a:prstGeom>
                  <a:noFill/>
                </p:spPr>
                <p:txBody>
                  <a:bodyPr wrap="square" anchor="ctr">
                    <a:spAutoFit/>
                  </a:bodyPr>
                  <a:lstStyle/>
                  <a:p>
                    <a:r>
                      <a:rPr lang="en-US" sz="2000" b="0" dirty="0">
                        <a:solidFill>
                          <a:schemeClr val="tx1"/>
                        </a:solidFill>
                        <a:latin typeface="Roboto" panose="02000000000000000000" pitchFamily="2" charset="0"/>
                        <a:ea typeface="Roboto" panose="02000000000000000000" pitchFamily="2" charset="0"/>
                      </a:rPr>
                      <a:t> </a:t>
                    </a:r>
                    <a:r>
                      <a:rPr kumimoji="0" lang="en-US" sz="2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20%</a:t>
                    </a:r>
                    <a:endParaRPr lang="en-US" sz="2000" dirty="0"/>
                  </a:p>
                </p:txBody>
              </p:sp>
              <p:sp>
                <p:nvSpPr>
                  <p:cNvPr id="10" name="TextBox 9">
                    <a:extLst>
                      <a:ext uri="{FF2B5EF4-FFF2-40B4-BE49-F238E27FC236}">
                        <a16:creationId xmlns:a16="http://schemas.microsoft.com/office/drawing/2014/main" id="{3FB25A3F-8B49-0A42-852B-1B9836F51A74}"/>
                      </a:ext>
                    </a:extLst>
                  </p:cNvPr>
                  <p:cNvSpPr txBox="1"/>
                  <p:nvPr/>
                </p:nvSpPr>
                <p:spPr>
                  <a:xfrm>
                    <a:off x="6740662" y="1103737"/>
                    <a:ext cx="1655353" cy="584775"/>
                  </a:xfrm>
                  <a:prstGeom prst="rect">
                    <a:avLst/>
                  </a:prstGeom>
                  <a:noFill/>
                </p:spPr>
                <p:txBody>
                  <a:bodyPr wrap="square" rtlCol="0">
                    <a:spAutoFit/>
                  </a:bodyPr>
                  <a:lstStyle/>
                  <a:p>
                    <a:r>
                      <a:rPr lang="en-US" sz="1600" b="0" i="1" dirty="0">
                        <a:solidFill>
                          <a:schemeClr val="accent3"/>
                        </a:solidFill>
                        <a:latin typeface="Roboto" panose="02000000000000000000" pitchFamily="2" charset="0"/>
                        <a:ea typeface="Roboto" panose="02000000000000000000" pitchFamily="2" charset="0"/>
                      </a:rPr>
                      <a:t>Data </a:t>
                    </a:r>
                  </a:p>
                  <a:p>
                    <a:r>
                      <a:rPr lang="en-US" sz="1600" b="0" i="1" dirty="0">
                        <a:solidFill>
                          <a:schemeClr val="accent3"/>
                        </a:solidFill>
                        <a:latin typeface="Roboto" panose="02000000000000000000" pitchFamily="2" charset="0"/>
                        <a:ea typeface="Roboto" panose="02000000000000000000" pitchFamily="2" charset="0"/>
                      </a:rPr>
                      <a:t>preparation</a:t>
                    </a:r>
                  </a:p>
                </p:txBody>
              </p:sp>
              <p:sp>
                <p:nvSpPr>
                  <p:cNvPr id="11" name="TextBox 10">
                    <a:extLst>
                      <a:ext uri="{FF2B5EF4-FFF2-40B4-BE49-F238E27FC236}">
                        <a16:creationId xmlns:a16="http://schemas.microsoft.com/office/drawing/2014/main" id="{C6683F1A-C079-E04A-9E5E-1F6D56F2C1D3}"/>
                      </a:ext>
                    </a:extLst>
                  </p:cNvPr>
                  <p:cNvSpPr txBox="1"/>
                  <p:nvPr/>
                </p:nvSpPr>
                <p:spPr>
                  <a:xfrm>
                    <a:off x="4106895" y="1718277"/>
                    <a:ext cx="3003275" cy="338554"/>
                  </a:xfrm>
                  <a:prstGeom prst="rect">
                    <a:avLst/>
                  </a:prstGeom>
                  <a:noFill/>
                </p:spPr>
                <p:txBody>
                  <a:bodyPr wrap="square" rtlCol="0">
                    <a:spAutoFit/>
                  </a:bodyPr>
                  <a:lstStyle/>
                  <a:p>
                    <a:r>
                      <a:rPr lang="en-US" sz="1600" b="0" i="1" dirty="0">
                        <a:solidFill>
                          <a:schemeClr val="accent2"/>
                        </a:solidFill>
                        <a:latin typeface="Roboto" panose="02000000000000000000" pitchFamily="2" charset="0"/>
                        <a:ea typeface="Roboto" panose="02000000000000000000" pitchFamily="2" charset="0"/>
                      </a:rPr>
                      <a:t>Analysis</a:t>
                    </a:r>
                  </a:p>
                </p:txBody>
              </p:sp>
            </p:grpSp>
          </p:grpSp>
        </p:grpSp>
        <p:sp>
          <p:nvSpPr>
            <p:cNvPr id="21" name="TextBox 20">
              <a:extLst>
                <a:ext uri="{FF2B5EF4-FFF2-40B4-BE49-F238E27FC236}">
                  <a16:creationId xmlns:a16="http://schemas.microsoft.com/office/drawing/2014/main" id="{BB65A1F1-8649-CB41-8EFE-C4E700B10E9F}"/>
                </a:ext>
              </a:extLst>
            </p:cNvPr>
            <p:cNvSpPr txBox="1"/>
            <p:nvPr/>
          </p:nvSpPr>
          <p:spPr>
            <a:xfrm>
              <a:off x="306439" y="2177728"/>
              <a:ext cx="4947350" cy="830997"/>
            </a:xfrm>
            <a:prstGeom prst="rect">
              <a:avLst/>
            </a:prstGeom>
            <a:noFill/>
          </p:spPr>
          <p:txBody>
            <a:bodyPr wrap="square">
              <a:spAutoFit/>
            </a:bodyPr>
            <a:lstStyle/>
            <a:p>
              <a:r>
                <a:rPr lang="en-US" sz="1600" b="0" dirty="0">
                  <a:latin typeface="Roboto" panose="02000000000000000000" pitchFamily="2" charset="0"/>
                  <a:ea typeface="Roboto" panose="02000000000000000000" pitchFamily="2" charset="0"/>
                </a:rPr>
                <a:t>Most of the time working with satellite data goes </a:t>
              </a:r>
              <a:r>
                <a:rPr lang="en-US" sz="1600" b="0" dirty="0">
                  <a:solidFill>
                    <a:schemeClr val="accent2"/>
                  </a:solidFill>
                  <a:latin typeface="Roboto" panose="02000000000000000000" pitchFamily="2" charset="0"/>
                  <a:ea typeface="Roboto" panose="02000000000000000000" pitchFamily="2" charset="0"/>
                </a:rPr>
                <a:t>toward making data </a:t>
              </a:r>
              <a:r>
                <a:rPr lang="en-US" sz="1600" b="0" i="1" dirty="0">
                  <a:solidFill>
                    <a:schemeClr val="accent2"/>
                  </a:solidFill>
                  <a:latin typeface="Roboto" panose="02000000000000000000" pitchFamily="2" charset="0"/>
                  <a:ea typeface="Roboto" panose="02000000000000000000" pitchFamily="2" charset="0"/>
                </a:rPr>
                <a:t>’ready’ </a:t>
              </a:r>
              <a:r>
                <a:rPr lang="en-US" sz="1600" b="0" dirty="0">
                  <a:solidFill>
                    <a:schemeClr val="accent2"/>
                  </a:solidFill>
                  <a:latin typeface="Roboto" panose="02000000000000000000" pitchFamily="2" charset="0"/>
                  <a:ea typeface="Roboto" panose="02000000000000000000" pitchFamily="2" charset="0"/>
                </a:rPr>
                <a:t>for analysis instead of actual analysis</a:t>
              </a:r>
            </a:p>
          </p:txBody>
        </p:sp>
      </p:grpSp>
      <p:sp>
        <p:nvSpPr>
          <p:cNvPr id="34" name="Rectangle 33">
            <a:extLst>
              <a:ext uri="{FF2B5EF4-FFF2-40B4-BE49-F238E27FC236}">
                <a16:creationId xmlns:a16="http://schemas.microsoft.com/office/drawing/2014/main" id="{542FCF95-F869-F345-8691-B9DB85A6E73A}"/>
              </a:ext>
            </a:extLst>
          </p:cNvPr>
          <p:cNvSpPr/>
          <p:nvPr/>
        </p:nvSpPr>
        <p:spPr bwMode="auto">
          <a:xfrm>
            <a:off x="7146758" y="1954816"/>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Geolocation and spatial alignment</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91C7555D-87BA-7844-9532-8E1599FE9448}"/>
              </a:ext>
            </a:extLst>
          </p:cNvPr>
          <p:cNvSpPr txBox="1"/>
          <p:nvPr/>
        </p:nvSpPr>
        <p:spPr>
          <a:xfrm>
            <a:off x="7050504" y="1078921"/>
            <a:ext cx="4082713" cy="738664"/>
          </a:xfrm>
          <a:prstGeom prst="rect">
            <a:avLst/>
          </a:prstGeom>
          <a:noFill/>
        </p:spPr>
        <p:txBody>
          <a:bodyPr wrap="square" rtlCol="0">
            <a:spAutoFit/>
          </a:bodyPr>
          <a:lstStyle/>
          <a:p>
            <a:r>
              <a:rPr lang="en-US" sz="1400" b="0" dirty="0">
                <a:latin typeface="Roboto" panose="02000000000000000000" pitchFamily="2" charset="0"/>
                <a:ea typeface="Roboto" panose="02000000000000000000" pitchFamily="2" charset="0"/>
              </a:rPr>
              <a:t>Common pre-processing steps to harmonize satellite data for large area and long term analyses:</a:t>
            </a:r>
          </a:p>
        </p:txBody>
      </p:sp>
      <p:sp>
        <p:nvSpPr>
          <p:cNvPr id="36" name="Rectangle 35">
            <a:extLst>
              <a:ext uri="{FF2B5EF4-FFF2-40B4-BE49-F238E27FC236}">
                <a16:creationId xmlns:a16="http://schemas.microsoft.com/office/drawing/2014/main" id="{F7817800-2CAB-B342-B7B0-063BB4150909}"/>
              </a:ext>
            </a:extLst>
          </p:cNvPr>
          <p:cNvSpPr/>
          <p:nvPr/>
        </p:nvSpPr>
        <p:spPr bwMode="auto">
          <a:xfrm>
            <a:off x="7146754" y="3075727"/>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Radiometric calibration</a:t>
            </a:r>
            <a:endParaRPr lang="en-US" sz="1400" b="0" dirty="0">
              <a:solidFill>
                <a:schemeClr val="tx1"/>
              </a:solidFill>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94265F22-0110-1141-9888-DE846016BF30}"/>
              </a:ext>
            </a:extLst>
          </p:cNvPr>
          <p:cNvSpPr/>
          <p:nvPr/>
        </p:nvSpPr>
        <p:spPr bwMode="auto">
          <a:xfrm>
            <a:off x="7146754" y="4196638"/>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Atmospheric correction</a:t>
            </a:r>
            <a:endParaRPr lang="en-US" sz="1400" b="0" dirty="0">
              <a:solidFill>
                <a:schemeClr val="tx1"/>
              </a:solidFill>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04C7897-4CD0-4140-BC96-25BCE2E567D8}"/>
              </a:ext>
            </a:extLst>
          </p:cNvPr>
          <p:cNvSpPr/>
          <p:nvPr/>
        </p:nvSpPr>
        <p:spPr bwMode="auto">
          <a:xfrm>
            <a:off x="7146754" y="5317549"/>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Generation of per pixel </a:t>
            </a:r>
            <a:r>
              <a:rPr lang="en-US" sz="1400" b="0">
                <a:solidFill>
                  <a:schemeClr val="tx1"/>
                </a:solidFill>
                <a:latin typeface="Roboto" panose="02000000000000000000" pitchFamily="2" charset="0"/>
                <a:ea typeface="Roboto" panose="02000000000000000000" pitchFamily="2" charset="0"/>
              </a:rPr>
              <a:t>quality flags</a:t>
            </a:r>
            <a:endParaRPr lang="en-US" sz="1400" b="0" dirty="0">
              <a:solidFill>
                <a:schemeClr val="tx1"/>
              </a:solidFill>
              <a:latin typeface="Roboto" panose="02000000000000000000" pitchFamily="2" charset="0"/>
              <a:ea typeface="Roboto" panose="02000000000000000000" pitchFamily="2" charset="0"/>
            </a:endParaRPr>
          </a:p>
        </p:txBody>
      </p:sp>
      <p:sp>
        <p:nvSpPr>
          <p:cNvPr id="39" name="TextBox 38">
            <a:extLst>
              <a:ext uri="{FF2B5EF4-FFF2-40B4-BE49-F238E27FC236}">
                <a16:creationId xmlns:a16="http://schemas.microsoft.com/office/drawing/2014/main" id="{2815BEFE-DF21-274B-9F87-8F124D7AF80A}"/>
              </a:ext>
            </a:extLst>
          </p:cNvPr>
          <p:cNvSpPr txBox="1"/>
          <p:nvPr/>
        </p:nvSpPr>
        <p:spPr>
          <a:xfrm>
            <a:off x="7291137" y="2465061"/>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allow comparison of observations of the same location on the Earth’s surface over time</a:t>
            </a:r>
          </a:p>
        </p:txBody>
      </p:sp>
      <p:sp>
        <p:nvSpPr>
          <p:cNvPr id="40" name="TextBox 39">
            <a:extLst>
              <a:ext uri="{FF2B5EF4-FFF2-40B4-BE49-F238E27FC236}">
                <a16:creationId xmlns:a16="http://schemas.microsoft.com/office/drawing/2014/main" id="{6852ACA0-9E13-4D43-9145-FB7588451133}"/>
              </a:ext>
            </a:extLst>
          </p:cNvPr>
          <p:cNvSpPr txBox="1"/>
          <p:nvPr/>
        </p:nvSpPr>
        <p:spPr>
          <a:xfrm>
            <a:off x="7238998" y="3597683"/>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provide consistent data that reflect surface changes and not changes due to sensor changes</a:t>
            </a:r>
          </a:p>
        </p:txBody>
      </p:sp>
      <p:sp>
        <p:nvSpPr>
          <p:cNvPr id="41" name="TextBox 40">
            <a:extLst>
              <a:ext uri="{FF2B5EF4-FFF2-40B4-BE49-F238E27FC236}">
                <a16:creationId xmlns:a16="http://schemas.microsoft.com/office/drawing/2014/main" id="{CE457133-C825-E446-BAF9-8E1A055BA0D8}"/>
              </a:ext>
            </a:extLst>
          </p:cNvPr>
          <p:cNvSpPr txBox="1"/>
          <p:nvPr/>
        </p:nvSpPr>
        <p:spPr>
          <a:xfrm>
            <a:off x="7287122" y="4722755"/>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reduce the variable radiometric influence of the atmosphere</a:t>
            </a:r>
          </a:p>
        </p:txBody>
      </p:sp>
      <p:sp>
        <p:nvSpPr>
          <p:cNvPr id="42" name="TextBox 41">
            <a:extLst>
              <a:ext uri="{FF2B5EF4-FFF2-40B4-BE49-F238E27FC236}">
                <a16:creationId xmlns:a16="http://schemas.microsoft.com/office/drawing/2014/main" id="{281FA397-7D0F-B843-977F-8AD8AA6F4419}"/>
              </a:ext>
            </a:extLst>
          </p:cNvPr>
          <p:cNvSpPr txBox="1"/>
          <p:nvPr/>
        </p:nvSpPr>
        <p:spPr>
          <a:xfrm>
            <a:off x="7287122" y="5843666"/>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allow users to filter unsuitable observations, e.g. clouds</a:t>
            </a:r>
          </a:p>
        </p:txBody>
      </p:sp>
      <p:sp>
        <p:nvSpPr>
          <p:cNvPr id="44" name="Triangle 43">
            <a:extLst>
              <a:ext uri="{FF2B5EF4-FFF2-40B4-BE49-F238E27FC236}">
                <a16:creationId xmlns:a16="http://schemas.microsoft.com/office/drawing/2014/main" id="{3A9EC598-9B6A-3547-8895-D6646D197624}"/>
              </a:ext>
            </a:extLst>
          </p:cNvPr>
          <p:cNvSpPr/>
          <p:nvPr/>
        </p:nvSpPr>
        <p:spPr bwMode="auto">
          <a:xfrm rot="16200000">
            <a:off x="4480351" y="3914859"/>
            <a:ext cx="4395413" cy="396507"/>
          </a:xfrm>
          <a:prstGeom prst="triangle">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algn="l" rotWithShape="0">
              <a:prstClr val="black">
                <a:alpha val="40000"/>
              </a:prstClr>
            </a:outerShdw>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45" name="TextBox 44">
            <a:extLst>
              <a:ext uri="{FF2B5EF4-FFF2-40B4-BE49-F238E27FC236}">
                <a16:creationId xmlns:a16="http://schemas.microsoft.com/office/drawing/2014/main" id="{28D4A9F3-9182-4F4C-856F-E5ED15B7E2A0}"/>
              </a:ext>
            </a:extLst>
          </p:cNvPr>
          <p:cNvSpPr txBox="1"/>
          <p:nvPr/>
        </p:nvSpPr>
        <p:spPr>
          <a:xfrm>
            <a:off x="7052357" y="6387195"/>
            <a:ext cx="4701279" cy="553998"/>
          </a:xfrm>
          <a:prstGeom prst="rect">
            <a:avLst/>
          </a:prstGeom>
          <a:solidFill>
            <a:schemeClr val="tx1"/>
          </a:solidFill>
        </p:spPr>
        <p:txBody>
          <a:bodyPr wrap="square" rtlCol="0">
            <a:spAutoFit/>
          </a:bodyPr>
          <a:lstStyle/>
          <a:p>
            <a:r>
              <a:rPr lang="en-US" sz="1000" b="0" i="1" dirty="0">
                <a:latin typeface="Roboto" panose="02000000000000000000" pitchFamily="2" charset="0"/>
                <a:ea typeface="Roboto" panose="02000000000000000000" pitchFamily="2" charset="0"/>
              </a:rPr>
              <a:t>after Dwyer et al. (2018). Analysis Ready Data: Enabling Analysis of the </a:t>
            </a:r>
          </a:p>
          <a:p>
            <a:r>
              <a:rPr lang="en-US" sz="1000" b="0" i="1" dirty="0">
                <a:latin typeface="Roboto" panose="02000000000000000000" pitchFamily="2" charset="0"/>
                <a:ea typeface="Roboto" panose="02000000000000000000" pitchFamily="2" charset="0"/>
              </a:rPr>
              <a:t>Landsat Archive</a:t>
            </a:r>
          </a:p>
          <a:p>
            <a:endParaRPr lang="en-US" sz="1000" b="0" i="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762073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need ‘Analysis Ready Data’ ?</a:t>
            </a:r>
          </a:p>
        </p:txBody>
      </p:sp>
      <p:grpSp>
        <p:nvGrpSpPr>
          <p:cNvPr id="43" name="Group 42">
            <a:extLst>
              <a:ext uri="{FF2B5EF4-FFF2-40B4-BE49-F238E27FC236}">
                <a16:creationId xmlns:a16="http://schemas.microsoft.com/office/drawing/2014/main" id="{385C1E5E-B1A5-1146-AB94-F7380EFD1147}"/>
              </a:ext>
            </a:extLst>
          </p:cNvPr>
          <p:cNvGrpSpPr/>
          <p:nvPr/>
        </p:nvGrpSpPr>
        <p:grpSpPr>
          <a:xfrm>
            <a:off x="238307" y="862856"/>
            <a:ext cx="6638795" cy="2349809"/>
            <a:chOff x="270347" y="2177728"/>
            <a:chExt cx="6638795" cy="2349809"/>
          </a:xfrm>
        </p:grpSpPr>
        <p:grpSp>
          <p:nvGrpSpPr>
            <p:cNvPr id="16" name="Group 15">
              <a:extLst>
                <a:ext uri="{FF2B5EF4-FFF2-40B4-BE49-F238E27FC236}">
                  <a16:creationId xmlns:a16="http://schemas.microsoft.com/office/drawing/2014/main" id="{D61CC847-0AC4-2146-838B-4E093D901472}"/>
                </a:ext>
              </a:extLst>
            </p:cNvPr>
            <p:cNvGrpSpPr/>
            <p:nvPr/>
          </p:nvGrpSpPr>
          <p:grpSpPr>
            <a:xfrm>
              <a:off x="270347" y="3188021"/>
              <a:ext cx="6638795" cy="1339516"/>
              <a:chOff x="579120" y="1000013"/>
              <a:chExt cx="6638795" cy="1339516"/>
            </a:xfrm>
          </p:grpSpPr>
          <p:pic>
            <p:nvPicPr>
              <p:cNvPr id="5" name="Graphic 4" descr="User with solid fill">
                <a:extLst>
                  <a:ext uri="{FF2B5EF4-FFF2-40B4-BE49-F238E27FC236}">
                    <a16:creationId xmlns:a16="http://schemas.microsoft.com/office/drawing/2014/main" id="{FF93C5A9-8721-7244-89C1-C23A3AB486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79120" y="1000013"/>
                <a:ext cx="1339516" cy="1339516"/>
              </a:xfrm>
              <a:prstGeom prst="rect">
                <a:avLst/>
              </a:prstGeom>
            </p:spPr>
          </p:pic>
          <p:grpSp>
            <p:nvGrpSpPr>
              <p:cNvPr id="13" name="Group 12">
                <a:extLst>
                  <a:ext uri="{FF2B5EF4-FFF2-40B4-BE49-F238E27FC236}">
                    <a16:creationId xmlns:a16="http://schemas.microsoft.com/office/drawing/2014/main" id="{86BE5CA5-492E-4146-945B-9B50DBBDA2FF}"/>
                  </a:ext>
                </a:extLst>
              </p:cNvPr>
              <p:cNvGrpSpPr/>
              <p:nvPr/>
            </p:nvGrpSpPr>
            <p:grpSpPr>
              <a:xfrm>
                <a:off x="2042352" y="1143655"/>
                <a:ext cx="5175563" cy="1008902"/>
                <a:chOff x="3220452" y="1103737"/>
                <a:chExt cx="5175563" cy="1008902"/>
              </a:xfrm>
            </p:grpSpPr>
            <p:sp>
              <p:nvSpPr>
                <p:cNvPr id="7" name="Rectangle 6">
                  <a:extLst>
                    <a:ext uri="{FF2B5EF4-FFF2-40B4-BE49-F238E27FC236}">
                      <a16:creationId xmlns:a16="http://schemas.microsoft.com/office/drawing/2014/main" id="{FE1A4D8C-4B60-4145-A3DD-4DB6D668A970}"/>
                    </a:ext>
                  </a:extLst>
                </p:cNvPr>
                <p:cNvSpPr/>
                <p:nvPr/>
              </p:nvSpPr>
              <p:spPr bwMode="auto">
                <a:xfrm>
                  <a:off x="3220452" y="1706880"/>
                  <a:ext cx="886443" cy="36134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grpSp>
              <p:nvGrpSpPr>
                <p:cNvPr id="12" name="Group 11">
                  <a:extLst>
                    <a:ext uri="{FF2B5EF4-FFF2-40B4-BE49-F238E27FC236}">
                      <a16:creationId xmlns:a16="http://schemas.microsoft.com/office/drawing/2014/main" id="{C79AF811-4D32-1849-8775-713CD15F2F31}"/>
                    </a:ext>
                  </a:extLst>
                </p:cNvPr>
                <p:cNvGrpSpPr/>
                <p:nvPr/>
              </p:nvGrpSpPr>
              <p:grpSpPr>
                <a:xfrm>
                  <a:off x="3220453" y="1103737"/>
                  <a:ext cx="5175562" cy="1008902"/>
                  <a:chOff x="3220453" y="1103737"/>
                  <a:chExt cx="5175562" cy="1008902"/>
                </a:xfrm>
              </p:grpSpPr>
              <p:sp>
                <p:nvSpPr>
                  <p:cNvPr id="6" name="Rectangle 5">
                    <a:extLst>
                      <a:ext uri="{FF2B5EF4-FFF2-40B4-BE49-F238E27FC236}">
                        <a16:creationId xmlns:a16="http://schemas.microsoft.com/office/drawing/2014/main" id="{839AA574-EDA4-1940-A65D-4C01218AAC93}"/>
                      </a:ext>
                    </a:extLst>
                  </p:cNvPr>
                  <p:cNvSpPr/>
                  <p:nvPr/>
                </p:nvSpPr>
                <p:spPr bwMode="auto">
                  <a:xfrm>
                    <a:off x="3220453" y="1211180"/>
                    <a:ext cx="3520209" cy="36134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2000" b="0" dirty="0">
                        <a:solidFill>
                          <a:schemeClr val="tx1"/>
                        </a:solidFill>
                        <a:latin typeface="Roboto" panose="02000000000000000000" pitchFamily="2" charset="0"/>
                        <a:ea typeface="Roboto" panose="02000000000000000000" pitchFamily="2" charset="0"/>
                      </a:rPr>
                      <a:t>   </a:t>
                    </a:r>
                    <a:r>
                      <a:rPr kumimoji="0" lang="en-US" sz="2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80%</a:t>
                    </a:r>
                  </a:p>
                </p:txBody>
              </p:sp>
              <p:sp>
                <p:nvSpPr>
                  <p:cNvPr id="9" name="TextBox 8">
                    <a:extLst>
                      <a:ext uri="{FF2B5EF4-FFF2-40B4-BE49-F238E27FC236}">
                        <a16:creationId xmlns:a16="http://schemas.microsoft.com/office/drawing/2014/main" id="{155673F1-D577-7B40-9415-226AF3A8497F}"/>
                      </a:ext>
                    </a:extLst>
                  </p:cNvPr>
                  <p:cNvSpPr txBox="1"/>
                  <p:nvPr/>
                </p:nvSpPr>
                <p:spPr>
                  <a:xfrm>
                    <a:off x="3279461" y="1712529"/>
                    <a:ext cx="886443" cy="400110"/>
                  </a:xfrm>
                  <a:prstGeom prst="rect">
                    <a:avLst/>
                  </a:prstGeom>
                  <a:noFill/>
                </p:spPr>
                <p:txBody>
                  <a:bodyPr wrap="square" anchor="ctr">
                    <a:spAutoFit/>
                  </a:bodyPr>
                  <a:lstStyle/>
                  <a:p>
                    <a:r>
                      <a:rPr lang="en-US" sz="2000" b="0" dirty="0">
                        <a:solidFill>
                          <a:schemeClr val="tx1"/>
                        </a:solidFill>
                        <a:latin typeface="Roboto" panose="02000000000000000000" pitchFamily="2" charset="0"/>
                        <a:ea typeface="Roboto" panose="02000000000000000000" pitchFamily="2" charset="0"/>
                      </a:rPr>
                      <a:t> </a:t>
                    </a:r>
                    <a:r>
                      <a:rPr kumimoji="0" lang="en-US" sz="2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20%</a:t>
                    </a:r>
                    <a:endParaRPr lang="en-US" sz="2000" dirty="0"/>
                  </a:p>
                </p:txBody>
              </p:sp>
              <p:sp>
                <p:nvSpPr>
                  <p:cNvPr id="10" name="TextBox 9">
                    <a:extLst>
                      <a:ext uri="{FF2B5EF4-FFF2-40B4-BE49-F238E27FC236}">
                        <a16:creationId xmlns:a16="http://schemas.microsoft.com/office/drawing/2014/main" id="{3FB25A3F-8B49-0A42-852B-1B9836F51A74}"/>
                      </a:ext>
                    </a:extLst>
                  </p:cNvPr>
                  <p:cNvSpPr txBox="1"/>
                  <p:nvPr/>
                </p:nvSpPr>
                <p:spPr>
                  <a:xfrm>
                    <a:off x="6740662" y="1103737"/>
                    <a:ext cx="1655353" cy="584775"/>
                  </a:xfrm>
                  <a:prstGeom prst="rect">
                    <a:avLst/>
                  </a:prstGeom>
                  <a:noFill/>
                </p:spPr>
                <p:txBody>
                  <a:bodyPr wrap="square" rtlCol="0">
                    <a:spAutoFit/>
                  </a:bodyPr>
                  <a:lstStyle/>
                  <a:p>
                    <a:r>
                      <a:rPr lang="en-US" sz="1600" b="0" i="1" dirty="0">
                        <a:solidFill>
                          <a:schemeClr val="accent3"/>
                        </a:solidFill>
                        <a:latin typeface="Roboto" panose="02000000000000000000" pitchFamily="2" charset="0"/>
                        <a:ea typeface="Roboto" panose="02000000000000000000" pitchFamily="2" charset="0"/>
                      </a:rPr>
                      <a:t>Data </a:t>
                    </a:r>
                  </a:p>
                  <a:p>
                    <a:r>
                      <a:rPr lang="en-US" sz="1600" b="0" i="1" dirty="0">
                        <a:solidFill>
                          <a:schemeClr val="accent3"/>
                        </a:solidFill>
                        <a:latin typeface="Roboto" panose="02000000000000000000" pitchFamily="2" charset="0"/>
                        <a:ea typeface="Roboto" panose="02000000000000000000" pitchFamily="2" charset="0"/>
                      </a:rPr>
                      <a:t>preparation</a:t>
                    </a:r>
                  </a:p>
                </p:txBody>
              </p:sp>
              <p:sp>
                <p:nvSpPr>
                  <p:cNvPr id="11" name="TextBox 10">
                    <a:extLst>
                      <a:ext uri="{FF2B5EF4-FFF2-40B4-BE49-F238E27FC236}">
                        <a16:creationId xmlns:a16="http://schemas.microsoft.com/office/drawing/2014/main" id="{C6683F1A-C079-E04A-9E5E-1F6D56F2C1D3}"/>
                      </a:ext>
                    </a:extLst>
                  </p:cNvPr>
                  <p:cNvSpPr txBox="1"/>
                  <p:nvPr/>
                </p:nvSpPr>
                <p:spPr>
                  <a:xfrm>
                    <a:off x="4106895" y="1718277"/>
                    <a:ext cx="3003275" cy="338554"/>
                  </a:xfrm>
                  <a:prstGeom prst="rect">
                    <a:avLst/>
                  </a:prstGeom>
                  <a:noFill/>
                </p:spPr>
                <p:txBody>
                  <a:bodyPr wrap="square" rtlCol="0">
                    <a:spAutoFit/>
                  </a:bodyPr>
                  <a:lstStyle/>
                  <a:p>
                    <a:r>
                      <a:rPr lang="en-US" sz="1600" b="0" i="1" dirty="0">
                        <a:solidFill>
                          <a:schemeClr val="accent2"/>
                        </a:solidFill>
                        <a:latin typeface="Roboto" panose="02000000000000000000" pitchFamily="2" charset="0"/>
                        <a:ea typeface="Roboto" panose="02000000000000000000" pitchFamily="2" charset="0"/>
                      </a:rPr>
                      <a:t>Analysis</a:t>
                    </a:r>
                  </a:p>
                </p:txBody>
              </p:sp>
            </p:grpSp>
          </p:grpSp>
        </p:grpSp>
        <p:sp>
          <p:nvSpPr>
            <p:cNvPr id="21" name="TextBox 20">
              <a:extLst>
                <a:ext uri="{FF2B5EF4-FFF2-40B4-BE49-F238E27FC236}">
                  <a16:creationId xmlns:a16="http://schemas.microsoft.com/office/drawing/2014/main" id="{BB65A1F1-8649-CB41-8EFE-C4E700B10E9F}"/>
                </a:ext>
              </a:extLst>
            </p:cNvPr>
            <p:cNvSpPr txBox="1"/>
            <p:nvPr/>
          </p:nvSpPr>
          <p:spPr>
            <a:xfrm>
              <a:off x="306439" y="2177728"/>
              <a:ext cx="4947350" cy="830997"/>
            </a:xfrm>
            <a:prstGeom prst="rect">
              <a:avLst/>
            </a:prstGeom>
            <a:noFill/>
          </p:spPr>
          <p:txBody>
            <a:bodyPr wrap="square">
              <a:spAutoFit/>
            </a:bodyPr>
            <a:lstStyle/>
            <a:p>
              <a:r>
                <a:rPr lang="en-US" sz="1600" b="0" dirty="0">
                  <a:latin typeface="Roboto" panose="02000000000000000000" pitchFamily="2" charset="0"/>
                  <a:ea typeface="Roboto" panose="02000000000000000000" pitchFamily="2" charset="0"/>
                </a:rPr>
                <a:t>Most of the time working with satellite data goes </a:t>
              </a:r>
              <a:r>
                <a:rPr lang="en-US" sz="1600" b="0" dirty="0">
                  <a:solidFill>
                    <a:schemeClr val="accent2"/>
                  </a:solidFill>
                  <a:latin typeface="Roboto" panose="02000000000000000000" pitchFamily="2" charset="0"/>
                  <a:ea typeface="Roboto" panose="02000000000000000000" pitchFamily="2" charset="0"/>
                </a:rPr>
                <a:t>towards making data </a:t>
              </a:r>
              <a:r>
                <a:rPr lang="en-US" sz="1600" b="0" i="1" dirty="0">
                  <a:solidFill>
                    <a:schemeClr val="accent2"/>
                  </a:solidFill>
                  <a:latin typeface="Roboto" panose="02000000000000000000" pitchFamily="2" charset="0"/>
                  <a:ea typeface="Roboto" panose="02000000000000000000" pitchFamily="2" charset="0"/>
                </a:rPr>
                <a:t>’ready’ </a:t>
              </a:r>
              <a:r>
                <a:rPr lang="en-US" sz="1600" b="0" dirty="0">
                  <a:solidFill>
                    <a:schemeClr val="accent2"/>
                  </a:solidFill>
                  <a:latin typeface="Roboto" panose="02000000000000000000" pitchFamily="2" charset="0"/>
                  <a:ea typeface="Roboto" panose="02000000000000000000" pitchFamily="2" charset="0"/>
                </a:rPr>
                <a:t>for analysis instead of actual analysis</a:t>
              </a:r>
            </a:p>
          </p:txBody>
        </p:sp>
      </p:grpSp>
      <p:sp>
        <p:nvSpPr>
          <p:cNvPr id="34" name="Rectangle 33">
            <a:extLst>
              <a:ext uri="{FF2B5EF4-FFF2-40B4-BE49-F238E27FC236}">
                <a16:creationId xmlns:a16="http://schemas.microsoft.com/office/drawing/2014/main" id="{542FCF95-F869-F345-8691-B9DB85A6E73A}"/>
              </a:ext>
            </a:extLst>
          </p:cNvPr>
          <p:cNvSpPr/>
          <p:nvPr/>
        </p:nvSpPr>
        <p:spPr bwMode="auto">
          <a:xfrm>
            <a:off x="7146758" y="1954816"/>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Geolocation and spatial alignment</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91C7555D-87BA-7844-9532-8E1599FE9448}"/>
              </a:ext>
            </a:extLst>
          </p:cNvPr>
          <p:cNvSpPr txBox="1"/>
          <p:nvPr/>
        </p:nvSpPr>
        <p:spPr>
          <a:xfrm>
            <a:off x="7050504" y="1078921"/>
            <a:ext cx="4082713" cy="738664"/>
          </a:xfrm>
          <a:prstGeom prst="rect">
            <a:avLst/>
          </a:prstGeom>
          <a:noFill/>
        </p:spPr>
        <p:txBody>
          <a:bodyPr wrap="square" rtlCol="0">
            <a:spAutoFit/>
          </a:bodyPr>
          <a:lstStyle/>
          <a:p>
            <a:r>
              <a:rPr lang="en-US" sz="1400" b="0" dirty="0">
                <a:latin typeface="Roboto" panose="02000000000000000000" pitchFamily="2" charset="0"/>
                <a:ea typeface="Roboto" panose="02000000000000000000" pitchFamily="2" charset="0"/>
              </a:rPr>
              <a:t>Common pre-processing steps to harmonize satellite data for large area and long term analyses:</a:t>
            </a:r>
          </a:p>
        </p:txBody>
      </p:sp>
      <p:sp>
        <p:nvSpPr>
          <p:cNvPr id="36" name="Rectangle 35">
            <a:extLst>
              <a:ext uri="{FF2B5EF4-FFF2-40B4-BE49-F238E27FC236}">
                <a16:creationId xmlns:a16="http://schemas.microsoft.com/office/drawing/2014/main" id="{F7817800-2CAB-B342-B7B0-063BB4150909}"/>
              </a:ext>
            </a:extLst>
          </p:cNvPr>
          <p:cNvSpPr/>
          <p:nvPr/>
        </p:nvSpPr>
        <p:spPr bwMode="auto">
          <a:xfrm>
            <a:off x="7146754" y="3075727"/>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Radiometric calibration</a:t>
            </a:r>
            <a:endParaRPr lang="en-US" sz="1400" b="0" dirty="0">
              <a:solidFill>
                <a:schemeClr val="tx1"/>
              </a:solidFill>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94265F22-0110-1141-9888-DE846016BF30}"/>
              </a:ext>
            </a:extLst>
          </p:cNvPr>
          <p:cNvSpPr/>
          <p:nvPr/>
        </p:nvSpPr>
        <p:spPr bwMode="auto">
          <a:xfrm>
            <a:off x="7146754" y="4196638"/>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Atmospheric correction</a:t>
            </a:r>
            <a:endParaRPr lang="en-US" sz="1400" b="0" dirty="0">
              <a:solidFill>
                <a:schemeClr val="tx1"/>
              </a:solidFill>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404C7897-4CD0-4140-BC96-25BCE2E567D8}"/>
              </a:ext>
            </a:extLst>
          </p:cNvPr>
          <p:cNvSpPr/>
          <p:nvPr/>
        </p:nvSpPr>
        <p:spPr bwMode="auto">
          <a:xfrm>
            <a:off x="7146754" y="5317549"/>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Generation of per pixel </a:t>
            </a:r>
            <a:r>
              <a:rPr lang="en-US" sz="1400" b="0">
                <a:solidFill>
                  <a:schemeClr val="tx1"/>
                </a:solidFill>
                <a:latin typeface="Roboto" panose="02000000000000000000" pitchFamily="2" charset="0"/>
                <a:ea typeface="Roboto" panose="02000000000000000000" pitchFamily="2" charset="0"/>
              </a:rPr>
              <a:t>quality flags</a:t>
            </a:r>
            <a:endParaRPr lang="en-US" sz="1400" b="0" dirty="0">
              <a:solidFill>
                <a:schemeClr val="tx1"/>
              </a:solidFill>
              <a:latin typeface="Roboto" panose="02000000000000000000" pitchFamily="2" charset="0"/>
              <a:ea typeface="Roboto" panose="02000000000000000000" pitchFamily="2" charset="0"/>
            </a:endParaRPr>
          </a:p>
        </p:txBody>
      </p:sp>
      <p:sp>
        <p:nvSpPr>
          <p:cNvPr id="39" name="TextBox 38">
            <a:extLst>
              <a:ext uri="{FF2B5EF4-FFF2-40B4-BE49-F238E27FC236}">
                <a16:creationId xmlns:a16="http://schemas.microsoft.com/office/drawing/2014/main" id="{2815BEFE-DF21-274B-9F87-8F124D7AF80A}"/>
              </a:ext>
            </a:extLst>
          </p:cNvPr>
          <p:cNvSpPr txBox="1"/>
          <p:nvPr/>
        </p:nvSpPr>
        <p:spPr>
          <a:xfrm>
            <a:off x="7291137" y="2465061"/>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allow comparison of observations of the same location on the Earth’s surface over time</a:t>
            </a:r>
          </a:p>
        </p:txBody>
      </p:sp>
      <p:sp>
        <p:nvSpPr>
          <p:cNvPr id="40" name="TextBox 39">
            <a:extLst>
              <a:ext uri="{FF2B5EF4-FFF2-40B4-BE49-F238E27FC236}">
                <a16:creationId xmlns:a16="http://schemas.microsoft.com/office/drawing/2014/main" id="{6852ACA0-9E13-4D43-9145-FB7588451133}"/>
              </a:ext>
            </a:extLst>
          </p:cNvPr>
          <p:cNvSpPr txBox="1"/>
          <p:nvPr/>
        </p:nvSpPr>
        <p:spPr>
          <a:xfrm>
            <a:off x="7238998" y="3597683"/>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provide consistent data that reflect surface changes and not changes due to sensor changes</a:t>
            </a:r>
          </a:p>
        </p:txBody>
      </p:sp>
      <p:sp>
        <p:nvSpPr>
          <p:cNvPr id="41" name="TextBox 40">
            <a:extLst>
              <a:ext uri="{FF2B5EF4-FFF2-40B4-BE49-F238E27FC236}">
                <a16:creationId xmlns:a16="http://schemas.microsoft.com/office/drawing/2014/main" id="{CE457133-C825-E446-BAF9-8E1A055BA0D8}"/>
              </a:ext>
            </a:extLst>
          </p:cNvPr>
          <p:cNvSpPr txBox="1"/>
          <p:nvPr/>
        </p:nvSpPr>
        <p:spPr>
          <a:xfrm>
            <a:off x="7287122" y="4722755"/>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reduce the variable radiometric influence of the atmosphere</a:t>
            </a:r>
          </a:p>
        </p:txBody>
      </p:sp>
      <p:sp>
        <p:nvSpPr>
          <p:cNvPr id="42" name="TextBox 41">
            <a:extLst>
              <a:ext uri="{FF2B5EF4-FFF2-40B4-BE49-F238E27FC236}">
                <a16:creationId xmlns:a16="http://schemas.microsoft.com/office/drawing/2014/main" id="{281FA397-7D0F-B843-977F-8AD8AA6F4419}"/>
              </a:ext>
            </a:extLst>
          </p:cNvPr>
          <p:cNvSpPr txBox="1"/>
          <p:nvPr/>
        </p:nvSpPr>
        <p:spPr>
          <a:xfrm>
            <a:off x="7287122" y="5843666"/>
            <a:ext cx="3705726" cy="461665"/>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To allow users to filter unsuitable observations, e.g. clouds</a:t>
            </a:r>
          </a:p>
        </p:txBody>
      </p:sp>
      <p:sp>
        <p:nvSpPr>
          <p:cNvPr id="23" name="TextBox 22">
            <a:extLst>
              <a:ext uri="{FF2B5EF4-FFF2-40B4-BE49-F238E27FC236}">
                <a16:creationId xmlns:a16="http://schemas.microsoft.com/office/drawing/2014/main" id="{E59BC7EC-A22E-D943-BE47-C988240759EB}"/>
              </a:ext>
            </a:extLst>
          </p:cNvPr>
          <p:cNvSpPr txBox="1"/>
          <p:nvPr/>
        </p:nvSpPr>
        <p:spPr>
          <a:xfrm>
            <a:off x="2365505" y="3648488"/>
            <a:ext cx="3705727" cy="584775"/>
          </a:xfrm>
          <a:prstGeom prst="rect">
            <a:avLst/>
          </a:prstGeom>
          <a:noFill/>
        </p:spPr>
        <p:txBody>
          <a:bodyPr wrap="square" rtlCol="0">
            <a:spAutoFit/>
          </a:bodyPr>
          <a:lstStyle/>
          <a:p>
            <a:r>
              <a:rPr lang="en-US" sz="1600" b="0" dirty="0">
                <a:latin typeface="Roboto" panose="02000000000000000000" pitchFamily="2" charset="0"/>
                <a:ea typeface="Roboto" panose="02000000000000000000" pitchFamily="2" charset="0"/>
              </a:rPr>
              <a:t>Users of the same data are </a:t>
            </a:r>
          </a:p>
          <a:p>
            <a:r>
              <a:rPr lang="en-US" sz="1600" b="0" dirty="0">
                <a:solidFill>
                  <a:schemeClr val="accent2"/>
                </a:solidFill>
                <a:latin typeface="Roboto" panose="02000000000000000000" pitchFamily="2" charset="0"/>
                <a:ea typeface="Roboto" panose="02000000000000000000" pitchFamily="2" charset="0"/>
              </a:rPr>
              <a:t>repeating the same preparatory steps</a:t>
            </a:r>
          </a:p>
        </p:txBody>
      </p:sp>
      <p:grpSp>
        <p:nvGrpSpPr>
          <p:cNvPr id="24" name="Group 23">
            <a:extLst>
              <a:ext uri="{FF2B5EF4-FFF2-40B4-BE49-F238E27FC236}">
                <a16:creationId xmlns:a16="http://schemas.microsoft.com/office/drawing/2014/main" id="{979C4A35-BFC5-FA43-87EA-8611CAC23ED8}"/>
              </a:ext>
            </a:extLst>
          </p:cNvPr>
          <p:cNvGrpSpPr/>
          <p:nvPr/>
        </p:nvGrpSpPr>
        <p:grpSpPr>
          <a:xfrm>
            <a:off x="263141" y="4356199"/>
            <a:ext cx="4884164" cy="2004001"/>
            <a:chOff x="5282858" y="2740228"/>
            <a:chExt cx="4884164" cy="2004001"/>
          </a:xfrm>
        </p:grpSpPr>
        <p:pic>
          <p:nvPicPr>
            <p:cNvPr id="25" name="Graphic 24" descr="Social network with solid fill">
              <a:extLst>
                <a:ext uri="{FF2B5EF4-FFF2-40B4-BE49-F238E27FC236}">
                  <a16:creationId xmlns:a16="http://schemas.microsoft.com/office/drawing/2014/main" id="{D4B30560-6581-0B48-A953-FD6DB4916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055182" y="3070675"/>
              <a:ext cx="1339516" cy="1339516"/>
            </a:xfrm>
            <a:prstGeom prst="rect">
              <a:avLst/>
            </a:prstGeom>
          </p:spPr>
        </p:pic>
        <p:sp>
          <p:nvSpPr>
            <p:cNvPr id="26" name="Rectangle 25">
              <a:extLst>
                <a:ext uri="{FF2B5EF4-FFF2-40B4-BE49-F238E27FC236}">
                  <a16:creationId xmlns:a16="http://schemas.microsoft.com/office/drawing/2014/main" id="{907B5B0F-5A5E-8649-8E3A-65F7DE779769}"/>
                </a:ext>
              </a:extLst>
            </p:cNvPr>
            <p:cNvSpPr/>
            <p:nvPr/>
          </p:nvSpPr>
          <p:spPr bwMode="auto">
            <a:xfrm>
              <a:off x="8327339" y="3619332"/>
              <a:ext cx="500167" cy="19812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20%</a:t>
              </a:r>
            </a:p>
          </p:txBody>
        </p:sp>
        <p:sp>
          <p:nvSpPr>
            <p:cNvPr id="27" name="Rectangle 26">
              <a:extLst>
                <a:ext uri="{FF2B5EF4-FFF2-40B4-BE49-F238E27FC236}">
                  <a16:creationId xmlns:a16="http://schemas.microsoft.com/office/drawing/2014/main" id="{51ECC510-12C1-EE4C-AD5F-80BBC5F1F89E}"/>
                </a:ext>
              </a:extLst>
            </p:cNvPr>
            <p:cNvSpPr/>
            <p:nvPr/>
          </p:nvSpPr>
          <p:spPr bwMode="auto">
            <a:xfrm>
              <a:off x="8327340" y="3385109"/>
              <a:ext cx="1839682" cy="19812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b="0" dirty="0">
                  <a:solidFill>
                    <a:schemeClr val="tx1"/>
                  </a:solidFill>
                  <a:latin typeface="Roboto" panose="02000000000000000000" pitchFamily="2" charset="0"/>
                  <a:ea typeface="Roboto" panose="02000000000000000000" pitchFamily="2" charset="0"/>
                </a:rPr>
                <a:t>   </a:t>
              </a: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80%</a:t>
              </a:r>
            </a:p>
          </p:txBody>
        </p:sp>
        <p:sp>
          <p:nvSpPr>
            <p:cNvPr id="28" name="Rectangle 27">
              <a:extLst>
                <a:ext uri="{FF2B5EF4-FFF2-40B4-BE49-F238E27FC236}">
                  <a16:creationId xmlns:a16="http://schemas.microsoft.com/office/drawing/2014/main" id="{5B720782-F30B-EC41-A216-EE871280C7AC}"/>
                </a:ext>
              </a:extLst>
            </p:cNvPr>
            <p:cNvSpPr/>
            <p:nvPr/>
          </p:nvSpPr>
          <p:spPr bwMode="auto">
            <a:xfrm>
              <a:off x="8229810" y="4216450"/>
              <a:ext cx="500167" cy="19812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20%</a:t>
              </a:r>
            </a:p>
          </p:txBody>
        </p:sp>
        <p:sp>
          <p:nvSpPr>
            <p:cNvPr id="29" name="Rectangle 28">
              <a:extLst>
                <a:ext uri="{FF2B5EF4-FFF2-40B4-BE49-F238E27FC236}">
                  <a16:creationId xmlns:a16="http://schemas.microsoft.com/office/drawing/2014/main" id="{013414DF-6872-FB49-863E-EA3D2201C8A3}"/>
                </a:ext>
              </a:extLst>
            </p:cNvPr>
            <p:cNvSpPr/>
            <p:nvPr/>
          </p:nvSpPr>
          <p:spPr bwMode="auto">
            <a:xfrm>
              <a:off x="8229811" y="3982227"/>
              <a:ext cx="1839682" cy="19812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b="0" dirty="0">
                  <a:solidFill>
                    <a:schemeClr val="tx1"/>
                  </a:solidFill>
                  <a:latin typeface="Roboto" panose="02000000000000000000" pitchFamily="2" charset="0"/>
                  <a:ea typeface="Roboto" panose="02000000000000000000" pitchFamily="2" charset="0"/>
                </a:rPr>
                <a:t>   </a:t>
              </a: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80%</a:t>
              </a:r>
            </a:p>
          </p:txBody>
        </p:sp>
        <p:sp>
          <p:nvSpPr>
            <p:cNvPr id="30" name="Rectangle 29">
              <a:extLst>
                <a:ext uri="{FF2B5EF4-FFF2-40B4-BE49-F238E27FC236}">
                  <a16:creationId xmlns:a16="http://schemas.microsoft.com/office/drawing/2014/main" id="{EC8E3764-FA1D-F640-90D4-A74A25DFDD15}"/>
                </a:ext>
              </a:extLst>
            </p:cNvPr>
            <p:cNvSpPr/>
            <p:nvPr/>
          </p:nvSpPr>
          <p:spPr bwMode="auto">
            <a:xfrm>
              <a:off x="7491873" y="2974451"/>
              <a:ext cx="500167" cy="19812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20%</a:t>
              </a:r>
            </a:p>
          </p:txBody>
        </p:sp>
        <p:sp>
          <p:nvSpPr>
            <p:cNvPr id="31" name="Rectangle 30">
              <a:extLst>
                <a:ext uri="{FF2B5EF4-FFF2-40B4-BE49-F238E27FC236}">
                  <a16:creationId xmlns:a16="http://schemas.microsoft.com/office/drawing/2014/main" id="{8E6A5C47-4A1C-2544-BA87-48B8E4DF0A72}"/>
                </a:ext>
              </a:extLst>
            </p:cNvPr>
            <p:cNvSpPr/>
            <p:nvPr/>
          </p:nvSpPr>
          <p:spPr bwMode="auto">
            <a:xfrm>
              <a:off x="7491874" y="2740228"/>
              <a:ext cx="1839682" cy="19812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b="0" dirty="0">
                  <a:solidFill>
                    <a:schemeClr val="tx1"/>
                  </a:solidFill>
                  <a:latin typeface="Roboto" panose="02000000000000000000" pitchFamily="2" charset="0"/>
                  <a:ea typeface="Roboto" panose="02000000000000000000" pitchFamily="2" charset="0"/>
                </a:rPr>
                <a:t>   </a:t>
              </a: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80%</a:t>
              </a:r>
            </a:p>
          </p:txBody>
        </p:sp>
        <p:sp>
          <p:nvSpPr>
            <p:cNvPr id="32" name="Rectangle 31">
              <a:extLst>
                <a:ext uri="{FF2B5EF4-FFF2-40B4-BE49-F238E27FC236}">
                  <a16:creationId xmlns:a16="http://schemas.microsoft.com/office/drawing/2014/main" id="{A3ABD28B-C7E3-A64A-A9C0-239FC9F98D00}"/>
                </a:ext>
              </a:extLst>
            </p:cNvPr>
            <p:cNvSpPr/>
            <p:nvPr/>
          </p:nvSpPr>
          <p:spPr bwMode="auto">
            <a:xfrm>
              <a:off x="6622373" y="3659018"/>
              <a:ext cx="500167" cy="19812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20%</a:t>
              </a:r>
            </a:p>
          </p:txBody>
        </p:sp>
        <p:sp>
          <p:nvSpPr>
            <p:cNvPr id="33" name="Rectangle 32">
              <a:extLst>
                <a:ext uri="{FF2B5EF4-FFF2-40B4-BE49-F238E27FC236}">
                  <a16:creationId xmlns:a16="http://schemas.microsoft.com/office/drawing/2014/main" id="{F1D49EC4-598F-FC46-B014-45E8E96A4358}"/>
                </a:ext>
              </a:extLst>
            </p:cNvPr>
            <p:cNvSpPr/>
            <p:nvPr/>
          </p:nvSpPr>
          <p:spPr bwMode="auto">
            <a:xfrm>
              <a:off x="5282858" y="3421204"/>
              <a:ext cx="1839682" cy="19812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80%</a:t>
              </a:r>
            </a:p>
          </p:txBody>
        </p:sp>
        <p:sp>
          <p:nvSpPr>
            <p:cNvPr id="44" name="Rectangle 43">
              <a:extLst>
                <a:ext uri="{FF2B5EF4-FFF2-40B4-BE49-F238E27FC236}">
                  <a16:creationId xmlns:a16="http://schemas.microsoft.com/office/drawing/2014/main" id="{F714963C-BF47-B24E-ACE3-9242942E6657}"/>
                </a:ext>
              </a:extLst>
            </p:cNvPr>
            <p:cNvSpPr/>
            <p:nvPr/>
          </p:nvSpPr>
          <p:spPr bwMode="auto">
            <a:xfrm>
              <a:off x="6974689" y="4546101"/>
              <a:ext cx="500167" cy="198128"/>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20%</a:t>
              </a:r>
            </a:p>
          </p:txBody>
        </p:sp>
        <p:sp>
          <p:nvSpPr>
            <p:cNvPr id="45" name="Rectangle 44">
              <a:extLst>
                <a:ext uri="{FF2B5EF4-FFF2-40B4-BE49-F238E27FC236}">
                  <a16:creationId xmlns:a16="http://schemas.microsoft.com/office/drawing/2014/main" id="{BE447AB0-711A-AF4E-B69E-B6D2829FA047}"/>
                </a:ext>
              </a:extLst>
            </p:cNvPr>
            <p:cNvSpPr/>
            <p:nvPr/>
          </p:nvSpPr>
          <p:spPr bwMode="auto">
            <a:xfrm>
              <a:off x="5635174" y="4308287"/>
              <a:ext cx="1839682" cy="198128"/>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80%</a:t>
              </a:r>
            </a:p>
          </p:txBody>
        </p:sp>
      </p:grpSp>
      <p:sp>
        <p:nvSpPr>
          <p:cNvPr id="3" name="Curved Right Arrow 2">
            <a:extLst>
              <a:ext uri="{FF2B5EF4-FFF2-40B4-BE49-F238E27FC236}">
                <a16:creationId xmlns:a16="http://schemas.microsoft.com/office/drawing/2014/main" id="{C92C8DC0-80A3-9B4A-86ED-1066111E41BB}"/>
              </a:ext>
            </a:extLst>
          </p:cNvPr>
          <p:cNvSpPr/>
          <p:nvPr/>
        </p:nvSpPr>
        <p:spPr bwMode="auto">
          <a:xfrm rot="20450227">
            <a:off x="887336" y="3512439"/>
            <a:ext cx="631901" cy="1105575"/>
          </a:xfrm>
          <a:prstGeom prst="curvedRightArrow">
            <a:avLst>
              <a:gd name="adj1" fmla="val 23013"/>
              <a:gd name="adj2" fmla="val 54304"/>
              <a:gd name="adj3" fmla="val 64097"/>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46" name="Triangle 45">
            <a:extLst>
              <a:ext uri="{FF2B5EF4-FFF2-40B4-BE49-F238E27FC236}">
                <a16:creationId xmlns:a16="http://schemas.microsoft.com/office/drawing/2014/main" id="{4AC2F9A0-7102-2C4A-A895-B1450AD362BE}"/>
              </a:ext>
            </a:extLst>
          </p:cNvPr>
          <p:cNvSpPr/>
          <p:nvPr/>
        </p:nvSpPr>
        <p:spPr bwMode="auto">
          <a:xfrm rot="16200000">
            <a:off x="4368660" y="3803167"/>
            <a:ext cx="4395413" cy="619890"/>
          </a:xfrm>
          <a:prstGeom prst="triangle">
            <a:avLst>
              <a:gd name="adj" fmla="val 27007"/>
            </a:avLst>
          </a:prstGeom>
          <a:solidFill>
            <a:schemeClr val="bg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48" name="TextBox 47">
            <a:extLst>
              <a:ext uri="{FF2B5EF4-FFF2-40B4-BE49-F238E27FC236}">
                <a16:creationId xmlns:a16="http://schemas.microsoft.com/office/drawing/2014/main" id="{8FA485DC-59E9-A040-ABC5-AB3EA0D7A544}"/>
              </a:ext>
            </a:extLst>
          </p:cNvPr>
          <p:cNvSpPr txBox="1"/>
          <p:nvPr/>
        </p:nvSpPr>
        <p:spPr>
          <a:xfrm>
            <a:off x="7052357" y="6387195"/>
            <a:ext cx="4701279" cy="553998"/>
          </a:xfrm>
          <a:prstGeom prst="rect">
            <a:avLst/>
          </a:prstGeom>
          <a:solidFill>
            <a:schemeClr val="tx1"/>
          </a:solidFill>
        </p:spPr>
        <p:txBody>
          <a:bodyPr wrap="square" rtlCol="0">
            <a:spAutoFit/>
          </a:bodyPr>
          <a:lstStyle/>
          <a:p>
            <a:r>
              <a:rPr lang="en-US" sz="1000" b="0" i="1" dirty="0">
                <a:latin typeface="Roboto" panose="02000000000000000000" pitchFamily="2" charset="0"/>
                <a:ea typeface="Roboto" panose="02000000000000000000" pitchFamily="2" charset="0"/>
              </a:rPr>
              <a:t>after Dwyer et al. (2018). Analysis Ready Data: Enabling Analysis of the </a:t>
            </a:r>
          </a:p>
          <a:p>
            <a:r>
              <a:rPr lang="en-US" sz="1000" b="0" i="1" dirty="0">
                <a:latin typeface="Roboto" panose="02000000000000000000" pitchFamily="2" charset="0"/>
                <a:ea typeface="Roboto" panose="02000000000000000000" pitchFamily="2" charset="0"/>
              </a:rPr>
              <a:t>Landsat Archive</a:t>
            </a:r>
          </a:p>
          <a:p>
            <a:endParaRPr lang="en-US" sz="1000" b="0" i="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34510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 idea of ARD</a:t>
            </a:r>
          </a:p>
        </p:txBody>
      </p:sp>
      <p:sp>
        <p:nvSpPr>
          <p:cNvPr id="15" name="Rectangle 14">
            <a:extLst>
              <a:ext uri="{FF2B5EF4-FFF2-40B4-BE49-F238E27FC236}">
                <a16:creationId xmlns:a16="http://schemas.microsoft.com/office/drawing/2014/main" id="{4B1C6271-390B-C141-8BFC-62533F0F2734}"/>
              </a:ext>
            </a:extLst>
          </p:cNvPr>
          <p:cNvSpPr/>
          <p:nvPr/>
        </p:nvSpPr>
        <p:spPr bwMode="auto">
          <a:xfrm>
            <a:off x="792485" y="2408394"/>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Geolocation and spatial alignment</a:t>
            </a:r>
            <a:endParaRPr kumimoji="0" lang="en-US" sz="14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D9409A67-1CF0-3743-BAC3-E6CBC2545B40}"/>
              </a:ext>
            </a:extLst>
          </p:cNvPr>
          <p:cNvSpPr/>
          <p:nvPr/>
        </p:nvSpPr>
        <p:spPr bwMode="auto">
          <a:xfrm>
            <a:off x="792481" y="3049995"/>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Radiometric calibration</a:t>
            </a:r>
            <a:endParaRPr lang="en-US" sz="1400" b="0" dirty="0">
              <a:solidFill>
                <a:schemeClr val="tx1"/>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07C90A16-754B-D449-B1E3-978D423D88BC}"/>
              </a:ext>
            </a:extLst>
          </p:cNvPr>
          <p:cNvSpPr/>
          <p:nvPr/>
        </p:nvSpPr>
        <p:spPr bwMode="auto">
          <a:xfrm>
            <a:off x="792480" y="3691596"/>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a:solidFill>
                  <a:schemeClr val="tx1"/>
                </a:solidFill>
                <a:latin typeface="Roboto" panose="02000000000000000000" pitchFamily="2" charset="0"/>
                <a:ea typeface="Roboto" panose="02000000000000000000" pitchFamily="2" charset="0"/>
              </a:rPr>
              <a:t>Atmospheric correction</a:t>
            </a:r>
            <a:endParaRPr lang="en-US" sz="1400" b="0" dirty="0">
              <a:solidFill>
                <a:schemeClr val="tx1"/>
              </a:solidFill>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id="{D20A397E-A924-784E-B678-A813E808FFFC}"/>
              </a:ext>
            </a:extLst>
          </p:cNvPr>
          <p:cNvSpPr/>
          <p:nvPr/>
        </p:nvSpPr>
        <p:spPr bwMode="auto">
          <a:xfrm>
            <a:off x="792480" y="4333197"/>
            <a:ext cx="3986463" cy="526117"/>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eaLnBrk="0" hangingPunct="0">
              <a:spcBef>
                <a:spcPct val="50000"/>
              </a:spcBef>
            </a:pPr>
            <a:r>
              <a:rPr lang="en-US" sz="1400" b="0" dirty="0">
                <a:solidFill>
                  <a:schemeClr val="tx1"/>
                </a:solidFill>
                <a:latin typeface="Roboto" panose="02000000000000000000" pitchFamily="2" charset="0"/>
                <a:ea typeface="Roboto" panose="02000000000000000000" pitchFamily="2" charset="0"/>
              </a:rPr>
              <a:t>Generation of per pixel </a:t>
            </a:r>
            <a:r>
              <a:rPr lang="en-US" sz="1400" b="0">
                <a:solidFill>
                  <a:schemeClr val="tx1"/>
                </a:solidFill>
                <a:latin typeface="Roboto" panose="02000000000000000000" pitchFamily="2" charset="0"/>
                <a:ea typeface="Roboto" panose="02000000000000000000" pitchFamily="2" charset="0"/>
              </a:rPr>
              <a:t>quality flags</a:t>
            </a:r>
            <a:endParaRPr lang="en-US" sz="1400" b="0" dirty="0">
              <a:solidFill>
                <a:schemeClr val="tx1"/>
              </a:solidFill>
              <a:latin typeface="Roboto" panose="02000000000000000000" pitchFamily="2" charset="0"/>
              <a:ea typeface="Roboto" panose="02000000000000000000" pitchFamily="2" charset="0"/>
            </a:endParaRPr>
          </a:p>
        </p:txBody>
      </p:sp>
      <p:pic>
        <p:nvPicPr>
          <p:cNvPr id="19" name="Graphic 18" descr="Social network with solid fill">
            <a:extLst>
              <a:ext uri="{FF2B5EF4-FFF2-40B4-BE49-F238E27FC236}">
                <a16:creationId xmlns:a16="http://schemas.microsoft.com/office/drawing/2014/main" id="{23A342C8-4131-7E49-8118-D565800300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261934" y="1111674"/>
            <a:ext cx="2319966" cy="2319966"/>
          </a:xfrm>
          <a:prstGeom prst="rect">
            <a:avLst/>
          </a:prstGeom>
        </p:spPr>
      </p:pic>
      <p:pic>
        <p:nvPicPr>
          <p:cNvPr id="10" name="Graphic 9" descr="Database with solid fill">
            <a:extLst>
              <a:ext uri="{FF2B5EF4-FFF2-40B4-BE49-F238E27FC236}">
                <a16:creationId xmlns:a16="http://schemas.microsoft.com/office/drawing/2014/main" id="{811FCD89-9AD5-4842-8609-AAE37A8180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79261" y="4339391"/>
            <a:ext cx="1485312" cy="1485312"/>
          </a:xfrm>
          <a:prstGeom prst="rect">
            <a:avLst/>
          </a:prstGeom>
        </p:spPr>
      </p:pic>
      <p:pic>
        <p:nvPicPr>
          <p:cNvPr id="2056" name="Picture 8" descr="logo eumetsat">
            <a:extLst>
              <a:ext uri="{FF2B5EF4-FFF2-40B4-BE49-F238E27FC236}">
                <a16:creationId xmlns:a16="http://schemas.microsoft.com/office/drawing/2014/main" id="{D612C0AA-A7AA-EB4D-8C10-EA8F8638CA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1900" y="5186053"/>
            <a:ext cx="1867018" cy="34539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7F0064B-AE9F-ED41-A78D-3E1597F54529}"/>
              </a:ext>
            </a:extLst>
          </p:cNvPr>
          <p:cNvSpPr txBox="1"/>
          <p:nvPr/>
        </p:nvSpPr>
        <p:spPr>
          <a:xfrm>
            <a:off x="736331" y="1100905"/>
            <a:ext cx="4042612" cy="830997"/>
          </a:xfrm>
          <a:prstGeom prst="rect">
            <a:avLst/>
          </a:prstGeom>
          <a:noFill/>
        </p:spPr>
        <p:txBody>
          <a:bodyPr wrap="square">
            <a:spAutoFit/>
          </a:bodyPr>
          <a:lstStyle/>
          <a:p>
            <a:r>
              <a:rPr lang="en-US" sz="1600" b="0" dirty="0">
                <a:solidFill>
                  <a:schemeClr val="accent2"/>
                </a:solidFill>
                <a:latin typeface="Roboto" panose="02000000000000000000" pitchFamily="2" charset="0"/>
                <a:ea typeface="Roboto" panose="02000000000000000000" pitchFamily="2" charset="0"/>
              </a:rPr>
              <a:t>Shifting the responsibility of data pre-processing </a:t>
            </a:r>
            <a:r>
              <a:rPr lang="en-US" sz="1600" b="0" dirty="0">
                <a:latin typeface="Roboto" panose="02000000000000000000" pitchFamily="2" charset="0"/>
                <a:ea typeface="Roboto" panose="02000000000000000000" pitchFamily="2" charset="0"/>
              </a:rPr>
              <a:t>from EO data users to data providers, such as EUMETSAT</a:t>
            </a:r>
            <a:endParaRPr lang="en-US" sz="1600" b="0" dirty="0">
              <a:solidFill>
                <a:schemeClr val="accent2"/>
              </a:solidFill>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52317CCD-7F90-834E-9DD5-010209647801}"/>
              </a:ext>
            </a:extLst>
          </p:cNvPr>
          <p:cNvSpPr/>
          <p:nvPr/>
        </p:nvSpPr>
        <p:spPr bwMode="auto">
          <a:xfrm>
            <a:off x="9581900" y="2091069"/>
            <a:ext cx="2077452"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EO data users</a:t>
            </a:r>
          </a:p>
        </p:txBody>
      </p:sp>
      <p:sp>
        <p:nvSpPr>
          <p:cNvPr id="32" name="Rectangle 31">
            <a:extLst>
              <a:ext uri="{FF2B5EF4-FFF2-40B4-BE49-F238E27FC236}">
                <a16:creationId xmlns:a16="http://schemas.microsoft.com/office/drawing/2014/main" id="{F6E7AC38-0DBC-9D4C-8D3F-82F4E178FB4B}"/>
              </a:ext>
            </a:extLst>
          </p:cNvPr>
          <p:cNvSpPr/>
          <p:nvPr/>
        </p:nvSpPr>
        <p:spPr bwMode="auto">
          <a:xfrm>
            <a:off x="9581900" y="4629988"/>
            <a:ext cx="2077452"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EO data providers</a:t>
            </a:r>
          </a:p>
        </p:txBody>
      </p:sp>
      <p:pic>
        <p:nvPicPr>
          <p:cNvPr id="23" name="Graphic 22" descr="Thumbs up sign with solid fill">
            <a:extLst>
              <a:ext uri="{FF2B5EF4-FFF2-40B4-BE49-F238E27FC236}">
                <a16:creationId xmlns:a16="http://schemas.microsoft.com/office/drawing/2014/main" id="{639E66A7-FD1C-0646-971F-BF012FF621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273889" y="4037203"/>
            <a:ext cx="1644221" cy="1644221"/>
          </a:xfrm>
          <a:prstGeom prst="rect">
            <a:avLst/>
          </a:prstGeom>
        </p:spPr>
      </p:pic>
      <p:pic>
        <p:nvPicPr>
          <p:cNvPr id="25" name="Graphic 24" descr="Thumbs Down with solid fill">
            <a:extLst>
              <a:ext uri="{FF2B5EF4-FFF2-40B4-BE49-F238E27FC236}">
                <a16:creationId xmlns:a16="http://schemas.microsoft.com/office/drawing/2014/main" id="{F55907F2-2677-4D4A-BC62-1AA037C86C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273890" y="1586284"/>
            <a:ext cx="1644220" cy="1644220"/>
          </a:xfrm>
          <a:prstGeom prst="rect">
            <a:avLst/>
          </a:prstGeom>
        </p:spPr>
      </p:pic>
    </p:spTree>
    <p:extLst>
      <p:ext uri="{BB962C8B-B14F-4D97-AF65-F5344CB8AC3E}">
        <p14:creationId xmlns:p14="http://schemas.microsoft.com/office/powerpoint/2010/main" val="21586059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it look like in practise?</a:t>
            </a:r>
          </a:p>
        </p:txBody>
      </p:sp>
      <p:pic>
        <p:nvPicPr>
          <p:cNvPr id="3076" name="Picture 4">
            <a:extLst>
              <a:ext uri="{FF2B5EF4-FFF2-40B4-BE49-F238E27FC236}">
                <a16:creationId xmlns:a16="http://schemas.microsoft.com/office/drawing/2014/main" id="{682A2C28-F936-654A-9C1A-0DF1CA38FA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06" y="2088944"/>
            <a:ext cx="11318697" cy="28650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83A9B4-34F4-D94B-BDD0-2A723EE30459}"/>
              </a:ext>
            </a:extLst>
          </p:cNvPr>
          <p:cNvSpPr txBox="1"/>
          <p:nvPr/>
        </p:nvSpPr>
        <p:spPr>
          <a:xfrm>
            <a:off x="501720" y="1179846"/>
            <a:ext cx="11188559" cy="369332"/>
          </a:xfrm>
          <a:prstGeom prst="rect">
            <a:avLst/>
          </a:prstGeom>
          <a:noFill/>
        </p:spPr>
        <p:txBody>
          <a:bodyPr wrap="square">
            <a:spAutoFit/>
          </a:bodyPr>
          <a:lstStyle/>
          <a:p>
            <a:r>
              <a:rPr lang="en-US" sz="1800" b="0" dirty="0">
                <a:latin typeface="Roboto" panose="02000000000000000000" pitchFamily="2" charset="0"/>
                <a:ea typeface="Roboto" panose="02000000000000000000" pitchFamily="2" charset="0"/>
              </a:rPr>
              <a:t>Analysis Ready Data are often </a:t>
            </a:r>
            <a:r>
              <a:rPr lang="en-US" sz="1800" b="0" dirty="0">
                <a:solidFill>
                  <a:schemeClr val="accent2"/>
                </a:solidFill>
                <a:latin typeface="Roboto" panose="02000000000000000000" pitchFamily="2" charset="0"/>
                <a:ea typeface="Roboto" panose="02000000000000000000" pitchFamily="2" charset="0"/>
              </a:rPr>
              <a:t>disseminated in form of a data cube </a:t>
            </a:r>
            <a:r>
              <a:rPr lang="en-US" sz="1800" b="0" dirty="0">
                <a:latin typeface="Roboto" panose="02000000000000000000" pitchFamily="2" charset="0"/>
                <a:ea typeface="Roboto" panose="02000000000000000000" pitchFamily="2" charset="0"/>
              </a:rPr>
              <a:t>with either a regional or thematic focus</a:t>
            </a:r>
          </a:p>
        </p:txBody>
      </p:sp>
      <p:sp>
        <p:nvSpPr>
          <p:cNvPr id="4" name="TextBox 3">
            <a:extLst>
              <a:ext uri="{FF2B5EF4-FFF2-40B4-BE49-F238E27FC236}">
                <a16:creationId xmlns:a16="http://schemas.microsoft.com/office/drawing/2014/main" id="{A738707F-AB90-AF42-A531-4C8D315DF88B}"/>
              </a:ext>
            </a:extLst>
          </p:cNvPr>
          <p:cNvSpPr txBox="1"/>
          <p:nvPr/>
        </p:nvSpPr>
        <p:spPr>
          <a:xfrm>
            <a:off x="7112841" y="5157628"/>
            <a:ext cx="4719562" cy="246221"/>
          </a:xfrm>
          <a:prstGeom prst="rect">
            <a:avLst/>
          </a:prstGeom>
          <a:noFill/>
        </p:spPr>
        <p:txBody>
          <a:bodyPr wrap="none" rtlCol="0">
            <a:spAutoFit/>
          </a:bodyPr>
          <a:lstStyle/>
          <a:p>
            <a:r>
              <a:rPr lang="en-US" sz="1000" b="0" i="1" dirty="0">
                <a:latin typeface="Roboto" panose="02000000000000000000" pitchFamily="2" charset="0"/>
                <a:ea typeface="Roboto" panose="02000000000000000000" pitchFamily="2" charset="0"/>
              </a:rPr>
              <a:t>after Kopp et al. (2019): Achieving the Full Vision of Earth Observation Data Cubes</a:t>
            </a:r>
          </a:p>
        </p:txBody>
      </p:sp>
    </p:spTree>
    <p:extLst>
      <p:ext uri="{BB962C8B-B14F-4D97-AF65-F5344CB8AC3E}">
        <p14:creationId xmlns:p14="http://schemas.microsoft.com/office/powerpoint/2010/main" val="18035498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ARD and data cube initiatives</a:t>
            </a:r>
          </a:p>
        </p:txBody>
      </p:sp>
      <p:pic>
        <p:nvPicPr>
          <p:cNvPr id="5122" name="Picture 2">
            <a:extLst>
              <a:ext uri="{FF2B5EF4-FFF2-40B4-BE49-F238E27FC236}">
                <a16:creationId xmlns:a16="http://schemas.microsoft.com/office/drawing/2014/main" id="{D76F2A35-0203-274C-B760-DB6166A4E8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162" y="1698520"/>
            <a:ext cx="2182946" cy="21574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AAD0F8-B9D1-034B-8888-B5DDBFFE837A}"/>
              </a:ext>
            </a:extLst>
          </p:cNvPr>
          <p:cNvSpPr/>
          <p:nvPr/>
        </p:nvSpPr>
        <p:spPr bwMode="auto">
          <a:xfrm>
            <a:off x="331003" y="996366"/>
            <a:ext cx="3000546"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Earth System Data Cube</a:t>
            </a:r>
          </a:p>
        </p:txBody>
      </p:sp>
      <p:sp>
        <p:nvSpPr>
          <p:cNvPr id="8" name="TextBox 7">
            <a:extLst>
              <a:ext uri="{FF2B5EF4-FFF2-40B4-BE49-F238E27FC236}">
                <a16:creationId xmlns:a16="http://schemas.microsoft.com/office/drawing/2014/main" id="{A33D2DC7-E8CA-824F-A72A-788F453EA86B}"/>
              </a:ext>
            </a:extLst>
          </p:cNvPr>
          <p:cNvSpPr txBox="1"/>
          <p:nvPr/>
        </p:nvSpPr>
        <p:spPr>
          <a:xfrm>
            <a:off x="331002" y="1357541"/>
            <a:ext cx="3000547" cy="276999"/>
          </a:xfrm>
          <a:prstGeom prst="rect">
            <a:avLst/>
          </a:prstGeom>
          <a:noFill/>
        </p:spPr>
        <p:txBody>
          <a:bodyPr wrap="square" rtlCol="0">
            <a:spAutoFit/>
          </a:bodyPr>
          <a:lstStyle/>
          <a:p>
            <a:pPr algn="ctr"/>
            <a:r>
              <a:rPr lang="en-US" sz="1200" b="0" i="1" dirty="0">
                <a:latin typeface="Roboto" panose="02000000000000000000" pitchFamily="2" charset="0"/>
                <a:ea typeface="Roboto" panose="02000000000000000000" pitchFamily="2" charset="0"/>
              </a:rPr>
              <a:t>Biosphere-atmosphere interactions</a:t>
            </a:r>
          </a:p>
        </p:txBody>
      </p:sp>
      <p:pic>
        <p:nvPicPr>
          <p:cNvPr id="5132" name="Picture 12" descr="The Euro Data Cube Experience | Sinergise">
            <a:extLst>
              <a:ext uri="{FF2B5EF4-FFF2-40B4-BE49-F238E27FC236}">
                <a16:creationId xmlns:a16="http://schemas.microsoft.com/office/drawing/2014/main" id="{347FE0F4-24C4-AA4A-878A-8A377FEC8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142" y="4613600"/>
            <a:ext cx="3000546" cy="16878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424F125-3A16-E146-8421-5FC0D907D88C}"/>
              </a:ext>
            </a:extLst>
          </p:cNvPr>
          <p:cNvSpPr/>
          <p:nvPr/>
        </p:nvSpPr>
        <p:spPr bwMode="auto">
          <a:xfrm>
            <a:off x="536143" y="4133252"/>
            <a:ext cx="3000546"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Euro Data Cube</a:t>
            </a:r>
          </a:p>
        </p:txBody>
      </p:sp>
      <p:pic>
        <p:nvPicPr>
          <p:cNvPr id="5134" name="Picture 14" descr="Open Data Cube | Open Source">
            <a:extLst>
              <a:ext uri="{FF2B5EF4-FFF2-40B4-BE49-F238E27FC236}">
                <a16:creationId xmlns:a16="http://schemas.microsoft.com/office/drawing/2014/main" id="{CD6403AA-8C7D-844C-B2AF-7AB2CFC29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061" y="1208505"/>
            <a:ext cx="2411141" cy="647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7793EA1-1AEE-044E-B9F3-0668E8AA8A86}"/>
              </a:ext>
            </a:extLst>
          </p:cNvPr>
          <p:cNvSpPr/>
          <p:nvPr/>
        </p:nvSpPr>
        <p:spPr bwMode="auto">
          <a:xfrm>
            <a:off x="8443359" y="1891864"/>
            <a:ext cx="3000546"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Open Data Cube</a:t>
            </a:r>
          </a:p>
        </p:txBody>
      </p:sp>
      <p:pic>
        <p:nvPicPr>
          <p:cNvPr id="5136" name="Picture 16" descr="Swiss Data Cube Hackathon on SDGs – Swiss Data Cube (SDC)">
            <a:extLst>
              <a:ext uri="{FF2B5EF4-FFF2-40B4-BE49-F238E27FC236}">
                <a16:creationId xmlns:a16="http://schemas.microsoft.com/office/drawing/2014/main" id="{66EA72E7-F0D6-A842-B3CE-0CB48487F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772" y="2356511"/>
            <a:ext cx="1302930" cy="115511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Introduction to Digital Earth Australia — Digital Earth Australia 1.0.0  documentation">
            <a:extLst>
              <a:ext uri="{FF2B5EF4-FFF2-40B4-BE49-F238E27FC236}">
                <a16:creationId xmlns:a16="http://schemas.microsoft.com/office/drawing/2014/main" id="{3FF10C69-5A00-1E40-AF6B-183013D4C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6494" y="2406310"/>
            <a:ext cx="1060555" cy="1131259"/>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ESA - What is the African Regional Data Cube?">
            <a:extLst>
              <a:ext uri="{FF2B5EF4-FFF2-40B4-BE49-F238E27FC236}">
                <a16:creationId xmlns:a16="http://schemas.microsoft.com/office/drawing/2014/main" id="{CDB75D29-32F6-9847-9699-61807110A7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1841" y="2556486"/>
            <a:ext cx="1486305" cy="836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49B9BA-869F-EB40-B090-621542D00A26}"/>
              </a:ext>
            </a:extLst>
          </p:cNvPr>
          <p:cNvPicPr>
            <a:picLocks noChangeAspect="1"/>
          </p:cNvPicPr>
          <p:nvPr/>
        </p:nvPicPr>
        <p:blipFill rotWithShape="1">
          <a:blip r:embed="rId8"/>
          <a:srcRect r="43512"/>
          <a:stretch/>
        </p:blipFill>
        <p:spPr>
          <a:xfrm>
            <a:off x="6925773" y="5047797"/>
            <a:ext cx="4404824" cy="1003300"/>
          </a:xfrm>
          <a:prstGeom prst="rect">
            <a:avLst/>
          </a:prstGeom>
        </p:spPr>
      </p:pic>
      <p:sp>
        <p:nvSpPr>
          <p:cNvPr id="22" name="Rectangle 21">
            <a:extLst>
              <a:ext uri="{FF2B5EF4-FFF2-40B4-BE49-F238E27FC236}">
                <a16:creationId xmlns:a16="http://schemas.microsoft.com/office/drawing/2014/main" id="{6E11E76A-A443-1248-837F-F84F5D1EE98D}"/>
              </a:ext>
            </a:extLst>
          </p:cNvPr>
          <p:cNvSpPr/>
          <p:nvPr/>
        </p:nvSpPr>
        <p:spPr bwMode="auto">
          <a:xfrm>
            <a:off x="6925773" y="4573458"/>
            <a:ext cx="4404824"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Technology and Atmospheric Mission Platform</a:t>
            </a:r>
          </a:p>
        </p:txBody>
      </p:sp>
      <p:pic>
        <p:nvPicPr>
          <p:cNvPr id="5144" name="Picture 24">
            <a:extLst>
              <a:ext uri="{FF2B5EF4-FFF2-40B4-BE49-F238E27FC236}">
                <a16:creationId xmlns:a16="http://schemas.microsoft.com/office/drawing/2014/main" id="{4C6EEA8A-2F23-244C-ADA8-ED0E2FFB47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7986" y="1917737"/>
            <a:ext cx="3302869" cy="185786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8528890-EFF2-9C4D-A1BF-84C008635DED}"/>
              </a:ext>
            </a:extLst>
          </p:cNvPr>
          <p:cNvSpPr/>
          <p:nvPr/>
        </p:nvSpPr>
        <p:spPr bwMode="auto">
          <a:xfrm>
            <a:off x="3857987" y="1502947"/>
            <a:ext cx="3302868" cy="36117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Rapid action on Covid-19 and EO</a:t>
            </a:r>
          </a:p>
        </p:txBody>
      </p:sp>
    </p:spTree>
    <p:extLst>
      <p:ext uri="{BB962C8B-B14F-4D97-AF65-F5344CB8AC3E}">
        <p14:creationId xmlns:p14="http://schemas.microsoft.com/office/powerpoint/2010/main" val="3607016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2622" y="5005753"/>
            <a:ext cx="6813176" cy="584775"/>
          </a:xfrm>
          <a:prstGeom prst="rect">
            <a:avLst/>
          </a:prstGeom>
        </p:spPr>
        <p:txBody>
          <a:bodyPr wrap="square">
            <a:spAutoFit/>
          </a:bodyPr>
          <a:lstStyle/>
          <a:p>
            <a:r>
              <a:rPr lang="en-GB" sz="1400" b="0" i="0" dirty="0">
                <a:effectLst/>
                <a:latin typeface="Arial" panose="020B0604020202020204" pitchFamily="34" charset="0"/>
                <a:cs typeface="Arial" panose="020B0604020202020204" pitchFamily="34" charset="0"/>
              </a:rPr>
              <a:t>Earth system data cubes unravel global multivariate dynamics Miguel D. </a:t>
            </a:r>
            <a:r>
              <a:rPr lang="en-GB" sz="1400" b="0" i="0" dirty="0" err="1">
                <a:effectLst/>
                <a:latin typeface="Arial" panose="020B0604020202020204" pitchFamily="34" charset="0"/>
                <a:cs typeface="Arial" panose="020B0604020202020204" pitchFamily="34" charset="0"/>
              </a:rPr>
              <a:t>Mahecha</a:t>
            </a:r>
            <a:r>
              <a:rPr lang="en-GB" sz="1400" b="0" i="0" dirty="0">
                <a:effectLst/>
                <a:latin typeface="Arial" panose="020B0604020202020204" pitchFamily="34" charset="0"/>
                <a:cs typeface="Arial" panose="020B0604020202020204" pitchFamily="34" charset="0"/>
              </a:rPr>
              <a:t> et al.; </a:t>
            </a:r>
            <a:r>
              <a:rPr lang="en-GB" sz="1400" b="0" dirty="0">
                <a:latin typeface="Arial" panose="020B0604020202020204" pitchFamily="34" charset="0"/>
                <a:cs typeface="Arial" panose="020B0604020202020204" pitchFamily="34" charset="0"/>
              </a:rPr>
              <a:t>https://doi.org/10.5194/esd-11-201-2020</a:t>
            </a:r>
            <a:r>
              <a:rPr lang="en-GB" sz="1800" b="0" i="0" dirty="0">
                <a:effectLst/>
                <a:latin typeface="Arial" panose="020B0604020202020204" pitchFamily="34" charset="0"/>
                <a:cs typeface="Arial" panose="020B0604020202020204" pitchFamily="34" charset="0"/>
              </a:rPr>
              <a:t> </a:t>
            </a:r>
            <a:endParaRPr lang="en-GB" sz="1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19" y="1630210"/>
            <a:ext cx="2074915" cy="258320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495" y="1114270"/>
            <a:ext cx="4728406" cy="370170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124" y="1096341"/>
            <a:ext cx="1731206" cy="3645753"/>
          </a:xfrm>
          <a:prstGeom prst="rect">
            <a:avLst/>
          </a:prstGeom>
        </p:spPr>
      </p:pic>
      <p:sp>
        <p:nvSpPr>
          <p:cNvPr id="4" name="TextBox 3"/>
          <p:cNvSpPr txBox="1"/>
          <p:nvPr/>
        </p:nvSpPr>
        <p:spPr>
          <a:xfrm>
            <a:off x="7431741" y="5298141"/>
            <a:ext cx="4482353" cy="830997"/>
          </a:xfrm>
          <a:prstGeom prst="rect">
            <a:avLst/>
          </a:prstGeom>
          <a:noFill/>
        </p:spPr>
        <p:txBody>
          <a:bodyPr wrap="square" rtlCol="0">
            <a:spAutoFit/>
          </a:bodyPr>
          <a:lstStyle/>
          <a:p>
            <a:r>
              <a:rPr lang="en-GB" sz="1600" b="0" dirty="0">
                <a:solidFill>
                  <a:schemeClr val="tx2"/>
                </a:solidFill>
                <a:latin typeface="Arial" panose="020B0604020202020204" pitchFamily="34" charset="0"/>
                <a:cs typeface="Arial" panose="020B0604020202020204" pitchFamily="34" charset="0"/>
              </a:rPr>
              <a:t>Facilitating data access and data handling saves time, which can be used to answer scientific questions.</a:t>
            </a:r>
          </a:p>
        </p:txBody>
      </p:sp>
      <p:sp>
        <p:nvSpPr>
          <p:cNvPr id="8" name="Title 1"/>
          <p:cNvSpPr txBox="1">
            <a:spLocks/>
          </p:cNvSpPr>
          <p:nvPr/>
        </p:nvSpPr>
        <p:spPr bwMode="auto">
          <a:xfrm>
            <a:off x="792480" y="1"/>
            <a:ext cx="11399520" cy="640079"/>
          </a:xfrm>
          <a:prstGeom prst="rect">
            <a:avLst/>
          </a:prstGeom>
          <a:noFill/>
          <a:ln w="9525">
            <a:noFill/>
            <a:miter lim="800000"/>
            <a:headEnd/>
            <a:tailEnd/>
          </a:ln>
        </p:spPr>
        <p:txBody>
          <a:bodyPr vert="horz" wrap="square" lIns="0" tIns="36000" rIns="36000" bIns="36000" numCol="1" anchor="b" anchorCtr="0" compatLnSpc="1">
            <a:prstTxWarp prst="textNoShape">
              <a:avLst/>
            </a:prstTxWarp>
            <a:normAutofit fontScale="70000" lnSpcReduction="20000"/>
          </a:bodyPr>
          <a:lstStyle>
            <a:lvl1pPr marL="220791" algn="ctr" rtl="0" eaLnBrk="1" fontAlgn="base" hangingPunct="1">
              <a:spcBef>
                <a:spcPct val="0"/>
              </a:spcBef>
              <a:spcAft>
                <a:spcPct val="0"/>
              </a:spcAft>
              <a:defRPr sz="60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a:lstStyle>
          <a:p>
            <a:r>
              <a:rPr lang="en-GB" kern="0" smtClean="0"/>
              <a:t>Examples of ARD and data cube initiatives</a:t>
            </a:r>
            <a:endParaRPr lang="en-GB" kern="0" dirty="0"/>
          </a:p>
        </p:txBody>
      </p:sp>
      <p:sp>
        <p:nvSpPr>
          <p:cNvPr id="2" name="Title 1"/>
          <p:cNvSpPr>
            <a:spLocks noGrp="1"/>
          </p:cNvSpPr>
          <p:nvPr>
            <p:ph type="title"/>
          </p:nvPr>
        </p:nvSpPr>
        <p:spPr/>
        <p:txBody>
          <a:bodyPr/>
          <a:lstStyle/>
          <a:p>
            <a:r>
              <a:rPr lang="en-US" dirty="0" smtClean="0"/>
              <a:t>Principle of data cubes</a:t>
            </a:r>
            <a:endParaRPr lang="en-GB" dirty="0"/>
          </a:p>
        </p:txBody>
      </p:sp>
    </p:spTree>
    <p:extLst>
      <p:ext uri="{BB962C8B-B14F-4D97-AF65-F5344CB8AC3E}">
        <p14:creationId xmlns:p14="http://schemas.microsoft.com/office/powerpoint/2010/main" val="177936724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 D&amp;V Cube at glance</a:t>
            </a:r>
          </a:p>
        </p:txBody>
      </p:sp>
      <p:sp>
        <p:nvSpPr>
          <p:cNvPr id="3" name="Text Placeholder 2"/>
          <p:cNvSpPr>
            <a:spLocks noGrp="1"/>
          </p:cNvSpPr>
          <p:nvPr>
            <p:ph type="body" sz="quarter" idx="10"/>
          </p:nvPr>
        </p:nvSpPr>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3995809"/>
              </p:ext>
            </p:extLst>
          </p:nvPr>
        </p:nvGraphicFramePr>
        <p:xfrm>
          <a:off x="0" y="1150938"/>
          <a:ext cx="7690744" cy="5074920"/>
        </p:xfrm>
        <a:graphic>
          <a:graphicData uri="http://schemas.openxmlformats.org/drawingml/2006/table">
            <a:tbl>
              <a:tblPr firstRow="1" bandRow="1">
                <a:tableStyleId>{5C22544A-7EE6-4342-B048-85BDC9FD1C3A}</a:tableStyleId>
              </a:tblPr>
              <a:tblGrid>
                <a:gridCol w="2335314">
                  <a:extLst>
                    <a:ext uri="{9D8B030D-6E8A-4147-A177-3AD203B41FA5}">
                      <a16:colId xmlns:a16="http://schemas.microsoft.com/office/drawing/2014/main" val="1736936431"/>
                    </a:ext>
                  </a:extLst>
                </a:gridCol>
                <a:gridCol w="943293">
                  <a:extLst>
                    <a:ext uri="{9D8B030D-6E8A-4147-A177-3AD203B41FA5}">
                      <a16:colId xmlns:a16="http://schemas.microsoft.com/office/drawing/2014/main" val="3101988082"/>
                    </a:ext>
                  </a:extLst>
                </a:gridCol>
                <a:gridCol w="1456055">
                  <a:extLst>
                    <a:ext uri="{9D8B030D-6E8A-4147-A177-3AD203B41FA5}">
                      <a16:colId xmlns:a16="http://schemas.microsoft.com/office/drawing/2014/main" val="3104181212"/>
                    </a:ext>
                  </a:extLst>
                </a:gridCol>
                <a:gridCol w="1376680">
                  <a:extLst>
                    <a:ext uri="{9D8B030D-6E8A-4147-A177-3AD203B41FA5}">
                      <a16:colId xmlns:a16="http://schemas.microsoft.com/office/drawing/2014/main" val="1763757728"/>
                    </a:ext>
                  </a:extLst>
                </a:gridCol>
                <a:gridCol w="1579402">
                  <a:extLst>
                    <a:ext uri="{9D8B030D-6E8A-4147-A177-3AD203B41FA5}">
                      <a16:colId xmlns:a16="http://schemas.microsoft.com/office/drawing/2014/main" val="1366643041"/>
                    </a:ext>
                  </a:extLst>
                </a:gridCol>
              </a:tblGrid>
              <a:tr h="370840">
                <a:tc>
                  <a:txBody>
                    <a:bodyPr/>
                    <a:lstStyle/>
                    <a:p>
                      <a:r>
                        <a:rPr lang="en-GB" sz="1000" dirty="0">
                          <a:solidFill>
                            <a:schemeClr val="bg1"/>
                          </a:solidFill>
                        </a:rPr>
                        <a:t>Variable</a:t>
                      </a:r>
                    </a:p>
                  </a:txBody>
                  <a:tcPr/>
                </a:tc>
                <a:tc>
                  <a:txBody>
                    <a:bodyPr/>
                    <a:lstStyle/>
                    <a:p>
                      <a:r>
                        <a:rPr lang="en-GB" sz="1000" dirty="0" err="1">
                          <a:solidFill>
                            <a:schemeClr val="bg1"/>
                          </a:solidFill>
                        </a:rPr>
                        <a:t>Datasource</a:t>
                      </a:r>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Temporal Coverage</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Spatial</a:t>
                      </a:r>
                      <a:r>
                        <a:rPr lang="en-GB" sz="1000" baseline="0" dirty="0">
                          <a:solidFill>
                            <a:schemeClr val="bg1"/>
                          </a:solidFill>
                        </a:rPr>
                        <a:t> Resolution</a:t>
                      </a:r>
                      <a:endParaRPr lang="en-GB" sz="1000" dirty="0">
                        <a:solidFill>
                          <a:schemeClr val="bg1"/>
                        </a:solidFill>
                      </a:endParaRP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Temporal Resolution</a:t>
                      </a:r>
                    </a:p>
                    <a:p>
                      <a:endParaRPr lang="en-GB" sz="1000" dirty="0">
                        <a:solidFill>
                          <a:schemeClr val="bg1"/>
                        </a:solidFill>
                      </a:endParaRPr>
                    </a:p>
                  </a:txBody>
                  <a:tcPr/>
                </a:tc>
                <a:extLst>
                  <a:ext uri="{0D108BD9-81ED-4DB2-BD59-A6C34878D82A}">
                    <a16:rowId xmlns:a16="http://schemas.microsoft.com/office/drawing/2014/main" val="924389517"/>
                  </a:ext>
                </a:extLst>
              </a:tr>
              <a:tr h="370840">
                <a:tc>
                  <a:txBody>
                    <a:bodyPr/>
                    <a:lstStyle/>
                    <a:p>
                      <a:r>
                        <a:rPr lang="en-GB" sz="1000" dirty="0">
                          <a:solidFill>
                            <a:schemeClr val="bg1"/>
                          </a:solidFill>
                        </a:rPr>
                        <a:t>Global</a:t>
                      </a:r>
                      <a:r>
                        <a:rPr lang="en-GB" sz="1000" baseline="0" dirty="0">
                          <a:solidFill>
                            <a:schemeClr val="bg1"/>
                          </a:solidFill>
                        </a:rPr>
                        <a:t> Radiation</a:t>
                      </a:r>
                      <a:endParaRPr lang="en-GB" sz="1000" dirty="0">
                        <a:solidFill>
                          <a:schemeClr val="bg1"/>
                        </a:solidFill>
                      </a:endParaRPr>
                    </a:p>
                  </a:txBody>
                  <a:tcPr/>
                </a:tc>
                <a:tc>
                  <a:txBody>
                    <a:bodyPr/>
                    <a:lstStyle/>
                    <a:p>
                      <a:r>
                        <a:rPr lang="en-GB" sz="1000" dirty="0">
                          <a:solidFill>
                            <a:schemeClr val="bg1"/>
                          </a:solidFill>
                        </a:rPr>
                        <a:t>Satellite</a:t>
                      </a:r>
                    </a:p>
                  </a:txBody>
                  <a:tcPr/>
                </a:tc>
                <a:tc>
                  <a:txBody>
                    <a:bodyPr/>
                    <a:lstStyle/>
                    <a:p>
                      <a:r>
                        <a:rPr lang="en-GB" sz="1000" dirty="0">
                          <a:solidFill>
                            <a:schemeClr val="bg1"/>
                          </a:solidFill>
                        </a:rPr>
                        <a:t>Jan 1983</a:t>
                      </a:r>
                      <a:r>
                        <a:rPr lang="en-GB" sz="1000" baseline="0" dirty="0">
                          <a:solidFill>
                            <a:schemeClr val="bg1"/>
                          </a:solidFill>
                        </a:rPr>
                        <a:t> – Dec 2020</a:t>
                      </a:r>
                      <a:endParaRPr lang="en-GB" sz="1000" dirty="0">
                        <a:solidFill>
                          <a:schemeClr val="bg1"/>
                        </a:solidFill>
                      </a:endParaRPr>
                    </a:p>
                  </a:txBody>
                  <a:tcPr/>
                </a:tc>
                <a:tc>
                  <a:txBody>
                    <a:bodyPr/>
                    <a:lstStyle/>
                    <a:p>
                      <a:r>
                        <a:rPr lang="en-GB" sz="1000" dirty="0">
                          <a:solidFill>
                            <a:schemeClr val="bg1"/>
                          </a:solidFill>
                        </a:rPr>
                        <a:t>0.05°</a:t>
                      </a:r>
                    </a:p>
                  </a:txBody>
                  <a:tcPr/>
                </a:tc>
                <a:tc>
                  <a:txBody>
                    <a:bodyPr/>
                    <a:lstStyle/>
                    <a:p>
                      <a:r>
                        <a:rPr lang="en-GB" sz="1000" dirty="0">
                          <a:solidFill>
                            <a:schemeClr val="bg1"/>
                          </a:solidFill>
                        </a:rPr>
                        <a:t>Daily</a:t>
                      </a:r>
                      <a:r>
                        <a:rPr lang="en-GB" sz="1000" baseline="0" dirty="0">
                          <a:solidFill>
                            <a:schemeClr val="bg1"/>
                          </a:solidFill>
                        </a:rPr>
                        <a:t> &amp; monthly</a:t>
                      </a:r>
                      <a:endParaRPr lang="en-GB" sz="1000" dirty="0">
                        <a:solidFill>
                          <a:schemeClr val="bg1"/>
                        </a:solidFill>
                      </a:endParaRPr>
                    </a:p>
                  </a:txBody>
                  <a:tcPr/>
                </a:tc>
                <a:extLst>
                  <a:ext uri="{0D108BD9-81ED-4DB2-BD59-A6C34878D82A}">
                    <a16:rowId xmlns:a16="http://schemas.microsoft.com/office/drawing/2014/main" val="498119200"/>
                  </a:ext>
                </a:extLst>
              </a:tr>
              <a:tr h="370840">
                <a:tc>
                  <a:txBody>
                    <a:bodyPr/>
                    <a:lstStyle/>
                    <a:p>
                      <a:r>
                        <a:rPr lang="en-GB" sz="1000" dirty="0">
                          <a:solidFill>
                            <a:schemeClr val="bg1"/>
                          </a:solidFill>
                        </a:rPr>
                        <a:t>Direct normal</a:t>
                      </a:r>
                      <a:r>
                        <a:rPr lang="en-GB" sz="1000" baseline="0" dirty="0">
                          <a:solidFill>
                            <a:schemeClr val="bg1"/>
                          </a:solidFill>
                        </a:rPr>
                        <a:t> Solar Radiation</a:t>
                      </a:r>
                      <a:endParaRPr lang="en-GB" sz="1000" dirty="0">
                        <a:solidFill>
                          <a:schemeClr val="bg1"/>
                        </a:solidFill>
                      </a:endParaRPr>
                    </a:p>
                  </a:txBody>
                  <a:tcPr/>
                </a:tc>
                <a:tc>
                  <a:txBody>
                    <a:bodyPr/>
                    <a:lstStyle/>
                    <a:p>
                      <a:r>
                        <a:rPr lang="en-GB" sz="1000" dirty="0">
                          <a:solidFill>
                            <a:schemeClr val="bg1"/>
                          </a:solidFill>
                        </a:rPr>
                        <a:t>Satellite</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Jan 1983</a:t>
                      </a:r>
                      <a:r>
                        <a:rPr lang="en-GB" sz="1000" baseline="0" dirty="0">
                          <a:solidFill>
                            <a:schemeClr val="bg1"/>
                          </a:solidFill>
                        </a:rPr>
                        <a:t> – Dec 2020</a:t>
                      </a:r>
                      <a:endParaRPr lang="en-GB" sz="1000" dirty="0">
                        <a:solidFill>
                          <a:schemeClr val="bg1"/>
                        </a:solidFill>
                      </a:endParaRP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Daily</a:t>
                      </a:r>
                      <a:r>
                        <a:rPr lang="en-GB" sz="1000" baseline="0" dirty="0">
                          <a:solidFill>
                            <a:schemeClr val="bg1"/>
                          </a:solidFill>
                        </a:rPr>
                        <a:t> &amp; monthly</a:t>
                      </a:r>
                      <a:endParaRPr lang="en-GB" sz="1000" dirty="0">
                        <a:solidFill>
                          <a:schemeClr val="bg1"/>
                        </a:solidFill>
                      </a:endParaRPr>
                    </a:p>
                    <a:p>
                      <a:endParaRPr lang="en-GB" sz="1000" dirty="0">
                        <a:solidFill>
                          <a:schemeClr val="bg1"/>
                        </a:solidFill>
                      </a:endParaRPr>
                    </a:p>
                  </a:txBody>
                  <a:tcPr/>
                </a:tc>
                <a:extLst>
                  <a:ext uri="{0D108BD9-81ED-4DB2-BD59-A6C34878D82A}">
                    <a16:rowId xmlns:a16="http://schemas.microsoft.com/office/drawing/2014/main" val="3513062456"/>
                  </a:ext>
                </a:extLst>
              </a:tr>
              <a:tr h="370840">
                <a:tc>
                  <a:txBody>
                    <a:bodyPr/>
                    <a:lstStyle/>
                    <a:p>
                      <a:r>
                        <a:rPr lang="en-GB" sz="1000" dirty="0">
                          <a:solidFill>
                            <a:schemeClr val="bg1"/>
                          </a:solidFill>
                        </a:rPr>
                        <a:t>Sunshine</a:t>
                      </a:r>
                      <a:r>
                        <a:rPr lang="en-GB" sz="1000" baseline="0" dirty="0">
                          <a:solidFill>
                            <a:schemeClr val="bg1"/>
                          </a:solidFill>
                        </a:rPr>
                        <a:t> Duration</a:t>
                      </a:r>
                      <a:endParaRPr lang="en-GB" sz="1000" dirty="0">
                        <a:solidFill>
                          <a:schemeClr val="bg1"/>
                        </a:solidFill>
                      </a:endParaRPr>
                    </a:p>
                  </a:txBody>
                  <a:tcPr/>
                </a:tc>
                <a:tc>
                  <a:txBody>
                    <a:bodyPr/>
                    <a:lstStyle/>
                    <a:p>
                      <a:r>
                        <a:rPr lang="en-GB" sz="1000" dirty="0">
                          <a:solidFill>
                            <a:schemeClr val="bg1"/>
                          </a:solidFill>
                        </a:rPr>
                        <a:t>Satellite</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Jan 1983</a:t>
                      </a:r>
                      <a:r>
                        <a:rPr lang="en-GB" sz="1000" baseline="0" dirty="0">
                          <a:solidFill>
                            <a:schemeClr val="bg1"/>
                          </a:solidFill>
                        </a:rPr>
                        <a:t> – Dec 2020</a:t>
                      </a:r>
                      <a:endParaRPr lang="en-GB" sz="1000" dirty="0">
                        <a:solidFill>
                          <a:schemeClr val="bg1"/>
                        </a:solidFill>
                      </a:endParaRP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Daily</a:t>
                      </a:r>
                      <a:r>
                        <a:rPr lang="en-GB" sz="1000" baseline="0" dirty="0">
                          <a:solidFill>
                            <a:schemeClr val="bg1"/>
                          </a:solidFill>
                        </a:rPr>
                        <a:t> &amp; monthly</a:t>
                      </a:r>
                      <a:endParaRPr lang="en-GB" sz="1000" dirty="0">
                        <a:solidFill>
                          <a:schemeClr val="bg1"/>
                        </a:solidFill>
                      </a:endParaRPr>
                    </a:p>
                    <a:p>
                      <a:endParaRPr lang="en-GB" sz="1000" dirty="0">
                        <a:solidFill>
                          <a:schemeClr val="bg1"/>
                        </a:solidFill>
                      </a:endParaRPr>
                    </a:p>
                  </a:txBody>
                  <a:tcPr/>
                </a:tc>
                <a:extLst>
                  <a:ext uri="{0D108BD9-81ED-4DB2-BD59-A6C34878D82A}">
                    <a16:rowId xmlns:a16="http://schemas.microsoft.com/office/drawing/2014/main" val="3034179093"/>
                  </a:ext>
                </a:extLst>
              </a:tr>
              <a:tr h="370840">
                <a:tc>
                  <a:txBody>
                    <a:bodyPr/>
                    <a:lstStyle/>
                    <a:p>
                      <a:r>
                        <a:rPr lang="en-GB" sz="1000" dirty="0">
                          <a:solidFill>
                            <a:schemeClr val="bg1"/>
                          </a:solidFill>
                        </a:rPr>
                        <a:t>Land Surface Temperature</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Jan 2004 – Dec 2020</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r>
                        <a:rPr lang="en-GB" sz="1000" dirty="0">
                          <a:solidFill>
                            <a:schemeClr val="bg1"/>
                          </a:solidFill>
                        </a:rPr>
                        <a:t>Hourly</a:t>
                      </a:r>
                    </a:p>
                  </a:txBody>
                  <a:tcPr/>
                </a:tc>
                <a:extLst>
                  <a:ext uri="{0D108BD9-81ED-4DB2-BD59-A6C34878D82A}">
                    <a16:rowId xmlns:a16="http://schemas.microsoft.com/office/drawing/2014/main" val="349555862"/>
                  </a:ext>
                </a:extLst>
              </a:tr>
              <a:tr h="370840">
                <a:tc>
                  <a:txBody>
                    <a:bodyPr/>
                    <a:lstStyle/>
                    <a:p>
                      <a:r>
                        <a:rPr lang="en-GB" sz="1000" dirty="0">
                          <a:solidFill>
                            <a:schemeClr val="bg1"/>
                          </a:solidFill>
                        </a:rPr>
                        <a:t>Reference Evapotranspiration</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Jan 2004 – Dec 2020</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r>
                        <a:rPr lang="en-GB" sz="1000" dirty="0">
                          <a:solidFill>
                            <a:schemeClr val="bg1"/>
                          </a:solidFill>
                        </a:rPr>
                        <a:t>Daily</a:t>
                      </a:r>
                    </a:p>
                  </a:txBody>
                  <a:tcPr/>
                </a:tc>
                <a:extLst>
                  <a:ext uri="{0D108BD9-81ED-4DB2-BD59-A6C34878D82A}">
                    <a16:rowId xmlns:a16="http://schemas.microsoft.com/office/drawing/2014/main" val="2628260354"/>
                  </a:ext>
                </a:extLst>
              </a:tr>
              <a:tr h="370840">
                <a:tc>
                  <a:txBody>
                    <a:bodyPr/>
                    <a:lstStyle/>
                    <a:p>
                      <a:r>
                        <a:rPr lang="en-GB" sz="1000" dirty="0">
                          <a:solidFill>
                            <a:schemeClr val="bg1"/>
                          </a:solidFill>
                        </a:rPr>
                        <a:t>NDVI</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Mar 2007 – Dec 2020</a:t>
                      </a:r>
                    </a:p>
                  </a:txBody>
                  <a:tcPr/>
                </a:tc>
                <a:tc>
                  <a:txBody>
                    <a:bodyPr/>
                    <a:lstStyle/>
                    <a:p>
                      <a:r>
                        <a:rPr lang="en-GB" sz="1000" dirty="0">
                          <a:solidFill>
                            <a:schemeClr val="bg1"/>
                          </a:solidFill>
                        </a:rPr>
                        <a:t>0.01°</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10-daily</a:t>
                      </a:r>
                    </a:p>
                    <a:p>
                      <a:endParaRPr lang="en-GB" sz="1000" dirty="0">
                        <a:solidFill>
                          <a:schemeClr val="bg1"/>
                        </a:solidFill>
                      </a:endParaRPr>
                    </a:p>
                  </a:txBody>
                  <a:tcPr/>
                </a:tc>
                <a:extLst>
                  <a:ext uri="{0D108BD9-81ED-4DB2-BD59-A6C34878D82A}">
                    <a16:rowId xmlns:a16="http://schemas.microsoft.com/office/drawing/2014/main" val="102298902"/>
                  </a:ext>
                </a:extLst>
              </a:tr>
              <a:tr h="370840">
                <a:tc>
                  <a:txBody>
                    <a:bodyPr/>
                    <a:lstStyle/>
                    <a:p>
                      <a:r>
                        <a:rPr lang="en-GB" sz="1000" dirty="0">
                          <a:solidFill>
                            <a:schemeClr val="bg1"/>
                          </a:solidFill>
                        </a:rPr>
                        <a:t>Fractional Vegetation Cover</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Jan 2004 – Dec 2020</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r>
                        <a:rPr lang="en-GB" sz="1000" dirty="0">
                          <a:solidFill>
                            <a:schemeClr val="bg1"/>
                          </a:solidFill>
                        </a:rPr>
                        <a:t>Daily</a:t>
                      </a:r>
                    </a:p>
                  </a:txBody>
                  <a:tcPr/>
                </a:tc>
                <a:extLst>
                  <a:ext uri="{0D108BD9-81ED-4DB2-BD59-A6C34878D82A}">
                    <a16:rowId xmlns:a16="http://schemas.microsoft.com/office/drawing/2014/main" val="3187805596"/>
                  </a:ext>
                </a:extLst>
              </a:tr>
              <a:tr h="370840">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Leaf Area Index</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Jan 2004 – Dec 2020</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r>
                        <a:rPr lang="en-GB" sz="1000" dirty="0">
                          <a:solidFill>
                            <a:schemeClr val="bg1"/>
                          </a:solidFill>
                        </a:rPr>
                        <a:t>Daily</a:t>
                      </a:r>
                    </a:p>
                  </a:txBody>
                  <a:tcPr/>
                </a:tc>
                <a:extLst>
                  <a:ext uri="{0D108BD9-81ED-4DB2-BD59-A6C34878D82A}">
                    <a16:rowId xmlns:a16="http://schemas.microsoft.com/office/drawing/2014/main" val="1912324152"/>
                  </a:ext>
                </a:extLst>
              </a:tr>
              <a:tr h="370840">
                <a:tc>
                  <a:txBody>
                    <a:bodyPr/>
                    <a:lstStyle/>
                    <a:p>
                      <a:r>
                        <a:rPr lang="en-GB" sz="1000" dirty="0">
                          <a:solidFill>
                            <a:schemeClr val="bg1"/>
                          </a:solidFill>
                        </a:rPr>
                        <a:t>Fraction of absorbed</a:t>
                      </a:r>
                      <a:r>
                        <a:rPr lang="en-GB" sz="1000" baseline="0" dirty="0">
                          <a:solidFill>
                            <a:schemeClr val="bg1"/>
                          </a:solidFill>
                        </a:rPr>
                        <a:t> </a:t>
                      </a:r>
                      <a:r>
                        <a:rPr lang="en-GB" sz="1000" baseline="0" dirty="0" err="1">
                          <a:solidFill>
                            <a:schemeClr val="bg1"/>
                          </a:solidFill>
                        </a:rPr>
                        <a:t>photosynthetically</a:t>
                      </a:r>
                      <a:r>
                        <a:rPr lang="en-GB" sz="1000" baseline="0" dirty="0">
                          <a:solidFill>
                            <a:schemeClr val="bg1"/>
                          </a:solidFill>
                        </a:rPr>
                        <a:t> active radiation</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Jan 2004 – Dec 2020</a:t>
                      </a:r>
                    </a:p>
                    <a:p>
                      <a:endParaRPr lang="en-GB" sz="1000" dirty="0">
                        <a:solidFill>
                          <a:schemeClr val="bg1"/>
                        </a:solidFill>
                      </a:endParaRP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0.05°</a:t>
                      </a:r>
                    </a:p>
                    <a:p>
                      <a:endParaRPr lang="en-GB" sz="1000" dirty="0">
                        <a:solidFill>
                          <a:schemeClr val="bg1"/>
                        </a:solidFill>
                      </a:endParaRPr>
                    </a:p>
                  </a:txBody>
                  <a:tcPr/>
                </a:tc>
                <a:tc>
                  <a:txBody>
                    <a:bodyPr/>
                    <a:lstStyle/>
                    <a:p>
                      <a:r>
                        <a:rPr lang="en-GB" sz="1000" dirty="0">
                          <a:solidFill>
                            <a:schemeClr val="bg1"/>
                          </a:solidFill>
                        </a:rPr>
                        <a:t>Daily</a:t>
                      </a:r>
                    </a:p>
                  </a:txBody>
                  <a:tcPr/>
                </a:tc>
                <a:extLst>
                  <a:ext uri="{0D108BD9-81ED-4DB2-BD59-A6C34878D82A}">
                    <a16:rowId xmlns:a16="http://schemas.microsoft.com/office/drawing/2014/main" val="99130329"/>
                  </a:ext>
                </a:extLst>
              </a:tr>
              <a:tr h="370840">
                <a:tc>
                  <a:txBody>
                    <a:bodyPr/>
                    <a:lstStyle/>
                    <a:p>
                      <a:r>
                        <a:rPr lang="en-GB" sz="1000" baseline="0" dirty="0">
                          <a:solidFill>
                            <a:schemeClr val="bg1"/>
                          </a:solidFill>
                        </a:rPr>
                        <a:t>Soil Wetness Index (root zone)</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000" dirty="0">
                          <a:solidFill>
                            <a:schemeClr val="bg1"/>
                          </a:solidFill>
                        </a:rPr>
                        <a:t>Satellite</a:t>
                      </a:r>
                    </a:p>
                    <a:p>
                      <a:endParaRPr lang="en-GB" sz="1000" dirty="0">
                        <a:solidFill>
                          <a:schemeClr val="bg1"/>
                        </a:solidFill>
                      </a:endParaRPr>
                    </a:p>
                  </a:txBody>
                  <a:tcPr/>
                </a:tc>
                <a:tc>
                  <a:txBody>
                    <a:bodyPr/>
                    <a:lstStyle/>
                    <a:p>
                      <a:r>
                        <a:rPr lang="en-GB" sz="1000" dirty="0">
                          <a:solidFill>
                            <a:schemeClr val="bg1"/>
                          </a:solidFill>
                        </a:rPr>
                        <a:t>Jan 1992 – Dec 2020</a:t>
                      </a:r>
                    </a:p>
                  </a:txBody>
                  <a:tcPr/>
                </a:tc>
                <a:tc>
                  <a:txBody>
                    <a:bodyPr/>
                    <a:lstStyle/>
                    <a:p>
                      <a:r>
                        <a:rPr lang="en-GB" sz="1000" dirty="0">
                          <a:solidFill>
                            <a:schemeClr val="bg1"/>
                          </a:solidFill>
                        </a:rPr>
                        <a:t>0.1°</a:t>
                      </a:r>
                    </a:p>
                  </a:txBody>
                  <a:tcPr/>
                </a:tc>
                <a:tc>
                  <a:txBody>
                    <a:bodyPr/>
                    <a:lstStyle/>
                    <a:p>
                      <a:r>
                        <a:rPr lang="en-GB" sz="1000" dirty="0">
                          <a:solidFill>
                            <a:schemeClr val="bg1"/>
                          </a:solidFill>
                        </a:rPr>
                        <a:t>Daily</a:t>
                      </a:r>
                    </a:p>
                  </a:txBody>
                  <a:tcPr/>
                </a:tc>
                <a:extLst>
                  <a:ext uri="{0D108BD9-81ED-4DB2-BD59-A6C34878D82A}">
                    <a16:rowId xmlns:a16="http://schemas.microsoft.com/office/drawing/2014/main" val="4028817128"/>
                  </a:ext>
                </a:extLst>
              </a:tr>
              <a:tr h="370840">
                <a:tc>
                  <a:txBody>
                    <a:bodyPr/>
                    <a:lstStyle/>
                    <a:p>
                      <a:r>
                        <a:rPr lang="en-GB" sz="1000" baseline="0" dirty="0">
                          <a:solidFill>
                            <a:schemeClr val="bg1"/>
                          </a:solidFill>
                        </a:rPr>
                        <a:t>Precipitation</a:t>
                      </a:r>
                    </a:p>
                  </a:txBody>
                  <a:tcPr/>
                </a:tc>
                <a:tc>
                  <a:txBody>
                    <a:bodyPr/>
                    <a:lstStyle/>
                    <a:p>
                      <a:r>
                        <a:rPr lang="en-GB" sz="1000" dirty="0">
                          <a:solidFill>
                            <a:schemeClr val="bg1"/>
                          </a:solidFill>
                        </a:rPr>
                        <a:t>In situ</a:t>
                      </a:r>
                    </a:p>
                  </a:txBody>
                  <a:tcPr/>
                </a:tc>
                <a:tc>
                  <a:txBody>
                    <a:bodyPr/>
                    <a:lstStyle/>
                    <a:p>
                      <a:r>
                        <a:rPr lang="en-GB" sz="1000" dirty="0">
                          <a:solidFill>
                            <a:schemeClr val="bg1"/>
                          </a:solidFill>
                        </a:rPr>
                        <a:t>Jan 1982 – Dec 2020</a:t>
                      </a:r>
                    </a:p>
                  </a:txBody>
                  <a:tcPr/>
                </a:tc>
                <a:tc>
                  <a:txBody>
                    <a:bodyPr/>
                    <a:lstStyle/>
                    <a:p>
                      <a:r>
                        <a:rPr lang="en-GB" sz="1000" dirty="0">
                          <a:solidFill>
                            <a:schemeClr val="bg1"/>
                          </a:solidFill>
                        </a:rPr>
                        <a:t>1°</a:t>
                      </a:r>
                    </a:p>
                  </a:txBody>
                  <a:tcPr/>
                </a:tc>
                <a:tc>
                  <a:txBody>
                    <a:bodyPr/>
                    <a:lstStyle/>
                    <a:p>
                      <a:r>
                        <a:rPr lang="en-GB" sz="1000" dirty="0">
                          <a:solidFill>
                            <a:schemeClr val="bg1"/>
                          </a:solidFill>
                        </a:rPr>
                        <a:t>Monthly</a:t>
                      </a:r>
                    </a:p>
                  </a:txBody>
                  <a:tcPr/>
                </a:tc>
                <a:extLst>
                  <a:ext uri="{0D108BD9-81ED-4DB2-BD59-A6C34878D82A}">
                    <a16:rowId xmlns:a16="http://schemas.microsoft.com/office/drawing/2014/main" val="2099222316"/>
                  </a:ext>
                </a:extLst>
              </a:tr>
              <a:tr h="370840">
                <a:tc>
                  <a:txBody>
                    <a:bodyPr/>
                    <a:lstStyle/>
                    <a:p>
                      <a:r>
                        <a:rPr lang="en-GB" sz="1000" baseline="0" dirty="0">
                          <a:solidFill>
                            <a:schemeClr val="bg1"/>
                          </a:solidFill>
                        </a:rPr>
                        <a:t>T2m</a:t>
                      </a:r>
                    </a:p>
                  </a:txBody>
                  <a:tcPr/>
                </a:tc>
                <a:tc>
                  <a:txBody>
                    <a:bodyPr/>
                    <a:lstStyle/>
                    <a:p>
                      <a:r>
                        <a:rPr lang="en-GB" sz="1000" dirty="0">
                          <a:solidFill>
                            <a:schemeClr val="bg1"/>
                          </a:solidFill>
                        </a:rPr>
                        <a:t>Re-analysis</a:t>
                      </a:r>
                    </a:p>
                  </a:txBody>
                  <a:tcPr/>
                </a:tc>
                <a:tc>
                  <a:txBody>
                    <a:bodyPr/>
                    <a:lstStyle/>
                    <a:p>
                      <a:r>
                        <a:rPr lang="en-GB" sz="1000" dirty="0">
                          <a:solidFill>
                            <a:schemeClr val="bg1"/>
                          </a:solidFill>
                        </a:rPr>
                        <a:t>Jan 1979 – Oct 2020</a:t>
                      </a:r>
                    </a:p>
                  </a:txBody>
                  <a:tcPr/>
                </a:tc>
                <a:tc>
                  <a:txBody>
                    <a:bodyPr/>
                    <a:lstStyle/>
                    <a:p>
                      <a:r>
                        <a:rPr lang="en-GB" sz="1000" dirty="0">
                          <a:solidFill>
                            <a:schemeClr val="bg1"/>
                          </a:solidFill>
                        </a:rPr>
                        <a:t>0.1°</a:t>
                      </a:r>
                    </a:p>
                  </a:txBody>
                  <a:tcPr/>
                </a:tc>
                <a:tc>
                  <a:txBody>
                    <a:bodyPr/>
                    <a:lstStyle/>
                    <a:p>
                      <a:r>
                        <a:rPr lang="en-GB" sz="1000" dirty="0">
                          <a:solidFill>
                            <a:schemeClr val="bg1"/>
                          </a:solidFill>
                        </a:rPr>
                        <a:t>Monthly</a:t>
                      </a:r>
                    </a:p>
                  </a:txBody>
                  <a:tcPr/>
                </a:tc>
                <a:extLst>
                  <a:ext uri="{0D108BD9-81ED-4DB2-BD59-A6C34878D82A}">
                    <a16:rowId xmlns:a16="http://schemas.microsoft.com/office/drawing/2014/main" val="1421128740"/>
                  </a:ext>
                </a:extLst>
              </a:tr>
            </a:tbl>
          </a:graphicData>
        </a:graphic>
      </p:graphicFrame>
      <p:graphicFrame>
        <p:nvGraphicFramePr>
          <p:cNvPr id="6" name="Table 5"/>
          <p:cNvGraphicFramePr>
            <a:graphicFrameLocks noGrp="1"/>
          </p:cNvGraphicFramePr>
          <p:nvPr/>
        </p:nvGraphicFramePr>
        <p:xfrm>
          <a:off x="8119841" y="1150399"/>
          <a:ext cx="3722698" cy="1198880"/>
        </p:xfrm>
        <a:graphic>
          <a:graphicData uri="http://schemas.openxmlformats.org/drawingml/2006/table">
            <a:tbl>
              <a:tblPr firstRow="1" bandRow="1">
                <a:tableStyleId>{F5AB1C69-6EDB-4FF4-983F-18BD219EF322}</a:tableStyleId>
              </a:tblPr>
              <a:tblGrid>
                <a:gridCol w="1623635">
                  <a:extLst>
                    <a:ext uri="{9D8B030D-6E8A-4147-A177-3AD203B41FA5}">
                      <a16:colId xmlns:a16="http://schemas.microsoft.com/office/drawing/2014/main" val="4024764594"/>
                    </a:ext>
                  </a:extLst>
                </a:gridCol>
                <a:gridCol w="2099063">
                  <a:extLst>
                    <a:ext uri="{9D8B030D-6E8A-4147-A177-3AD203B41FA5}">
                      <a16:colId xmlns:a16="http://schemas.microsoft.com/office/drawing/2014/main" val="3626572199"/>
                    </a:ext>
                  </a:extLst>
                </a:gridCol>
              </a:tblGrid>
              <a:tr h="370840">
                <a:tc>
                  <a:txBody>
                    <a:bodyPr/>
                    <a:lstStyle/>
                    <a:p>
                      <a:r>
                        <a:rPr lang="en-GB" sz="1200" b="1" dirty="0">
                          <a:solidFill>
                            <a:schemeClr val="bg1"/>
                          </a:solidFill>
                          <a:latin typeface="+mn-lt"/>
                          <a:cs typeface="Arial" panose="020B0604020202020204" pitchFamily="34" charset="0"/>
                        </a:rPr>
                        <a:t>Spatial Coverage:</a:t>
                      </a:r>
                    </a:p>
                  </a:txBody>
                  <a:tcPr>
                    <a:solidFill>
                      <a:srgbClr val="FFAE37"/>
                    </a:solidFill>
                  </a:tcPr>
                </a:tc>
                <a:tc>
                  <a:txBody>
                    <a:bodyPr/>
                    <a:lstStyle/>
                    <a:p>
                      <a:r>
                        <a:rPr lang="en-GB" sz="1200" b="1" dirty="0">
                          <a:solidFill>
                            <a:schemeClr val="tx1"/>
                          </a:solidFill>
                          <a:latin typeface="+mn-lt"/>
                          <a:cs typeface="Arial" panose="020B0604020202020204" pitchFamily="34" charset="0"/>
                        </a:rPr>
                        <a:t>Europe</a:t>
                      </a:r>
                    </a:p>
                  </a:txBody>
                  <a:tcPr>
                    <a:solidFill>
                      <a:srgbClr val="FFAE37"/>
                    </a:solidFill>
                  </a:tcPr>
                </a:tc>
                <a:extLst>
                  <a:ext uri="{0D108BD9-81ED-4DB2-BD59-A6C34878D82A}">
                    <a16:rowId xmlns:a16="http://schemas.microsoft.com/office/drawing/2014/main" val="297715279"/>
                  </a:ext>
                </a:extLst>
              </a:tr>
              <a:tr h="370840">
                <a:tc>
                  <a:txBody>
                    <a:bodyPr/>
                    <a:lstStyle/>
                    <a:p>
                      <a:r>
                        <a:rPr lang="en-GB" sz="1200" b="1" dirty="0">
                          <a:solidFill>
                            <a:schemeClr val="bg1"/>
                          </a:solidFill>
                          <a:latin typeface="+mn-lt"/>
                          <a:cs typeface="Arial" panose="020B0604020202020204" pitchFamily="34" charset="0"/>
                        </a:rPr>
                        <a:t>Grid:</a:t>
                      </a:r>
                    </a:p>
                  </a:txBody>
                  <a:tcPr>
                    <a:solidFill>
                      <a:srgbClr val="FFAE37"/>
                    </a:solidFill>
                  </a:tcPr>
                </a:tc>
                <a:tc>
                  <a:txBody>
                    <a:bodyPr/>
                    <a:lstStyle/>
                    <a:p>
                      <a:r>
                        <a:rPr lang="en-GB" sz="1200" b="1" dirty="0">
                          <a:solidFill>
                            <a:schemeClr val="tx1"/>
                          </a:solidFill>
                          <a:latin typeface="+mn-lt"/>
                          <a:cs typeface="Arial" panose="020B0604020202020204" pitchFamily="34" charset="0"/>
                        </a:rPr>
                        <a:t>Regular </a:t>
                      </a:r>
                      <a:r>
                        <a:rPr lang="en-GB" sz="1200" b="1" dirty="0" err="1">
                          <a:solidFill>
                            <a:schemeClr val="tx1"/>
                          </a:solidFill>
                          <a:latin typeface="+mn-lt"/>
                          <a:cs typeface="Arial" panose="020B0604020202020204" pitchFamily="34" charset="0"/>
                        </a:rPr>
                        <a:t>Lat</a:t>
                      </a:r>
                      <a:r>
                        <a:rPr lang="en-GB" sz="1200" b="1" dirty="0">
                          <a:solidFill>
                            <a:schemeClr val="tx1"/>
                          </a:solidFill>
                          <a:latin typeface="+mn-lt"/>
                          <a:cs typeface="Arial" panose="020B0604020202020204" pitchFamily="34" charset="0"/>
                        </a:rPr>
                        <a:t> / Lon</a:t>
                      </a:r>
                    </a:p>
                  </a:txBody>
                  <a:tcPr>
                    <a:solidFill>
                      <a:srgbClr val="FFAE37"/>
                    </a:solidFill>
                  </a:tcPr>
                </a:tc>
                <a:extLst>
                  <a:ext uri="{0D108BD9-81ED-4DB2-BD59-A6C34878D82A}">
                    <a16:rowId xmlns:a16="http://schemas.microsoft.com/office/drawing/2014/main" val="2391987679"/>
                  </a:ext>
                </a:extLst>
              </a:tr>
              <a:tr h="347622">
                <a:tc>
                  <a:txBody>
                    <a:bodyPr/>
                    <a:lstStyle/>
                    <a:p>
                      <a:r>
                        <a:rPr lang="en-GB" sz="1200" b="1" dirty="0">
                          <a:solidFill>
                            <a:schemeClr val="bg1"/>
                          </a:solidFill>
                          <a:latin typeface="+mn-lt"/>
                          <a:cs typeface="Arial" panose="020B0604020202020204" pitchFamily="34" charset="0"/>
                        </a:rPr>
                        <a:t>Data Format:</a:t>
                      </a:r>
                    </a:p>
                  </a:txBody>
                  <a:tcPr>
                    <a:solidFill>
                      <a:srgbClr val="FFAE37"/>
                    </a:solidFill>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mn-lt"/>
                          <a:cs typeface="Arial" panose="020B0604020202020204" pitchFamily="34" charset="0"/>
                        </a:rPr>
                        <a:t>CF compliant netCDF4</a:t>
                      </a:r>
                    </a:p>
                    <a:p>
                      <a:endParaRPr lang="en-GB" sz="1200" b="1" dirty="0">
                        <a:solidFill>
                          <a:schemeClr val="tx1"/>
                        </a:solidFill>
                        <a:latin typeface="+mn-lt"/>
                        <a:cs typeface="Arial" panose="020B0604020202020204" pitchFamily="34" charset="0"/>
                      </a:endParaRPr>
                    </a:p>
                  </a:txBody>
                  <a:tcPr>
                    <a:solidFill>
                      <a:srgbClr val="FFAE37"/>
                    </a:solidFill>
                  </a:tcPr>
                </a:tc>
                <a:extLst>
                  <a:ext uri="{0D108BD9-81ED-4DB2-BD59-A6C34878D82A}">
                    <a16:rowId xmlns:a16="http://schemas.microsoft.com/office/drawing/2014/main" val="3608529971"/>
                  </a:ext>
                </a:extLst>
              </a:tr>
            </a:tbl>
          </a:graphicData>
        </a:graphic>
      </p:graphicFrame>
      <p:sp>
        <p:nvSpPr>
          <p:cNvPr id="7" name="TextBox 6"/>
          <p:cNvSpPr txBox="1"/>
          <p:nvPr/>
        </p:nvSpPr>
        <p:spPr>
          <a:xfrm>
            <a:off x="8091922" y="2410762"/>
            <a:ext cx="3778535" cy="2046714"/>
          </a:xfrm>
          <a:prstGeom prst="rect">
            <a:avLst/>
          </a:prstGeom>
          <a:solidFill>
            <a:schemeClr val="bg2">
              <a:lumMod val="40000"/>
              <a:lumOff val="60000"/>
              <a:alpha val="93000"/>
            </a:schemeClr>
          </a:solidFill>
        </p:spPr>
        <p:txBody>
          <a:bodyPr wrap="square" rtlCol="0">
            <a:spAutoFit/>
          </a:bodyPr>
          <a:lstStyle/>
          <a:p>
            <a:pPr>
              <a:spcAft>
                <a:spcPts val="600"/>
              </a:spcAft>
            </a:pPr>
            <a:r>
              <a:rPr lang="en-GB" sz="1400" b="0" dirty="0">
                <a:latin typeface="Arial" panose="020B0604020202020204" pitchFamily="34" charset="0"/>
                <a:cs typeface="Arial" panose="020B0604020202020204" pitchFamily="34" charset="0"/>
              </a:rPr>
              <a:t>Users are able to</a:t>
            </a:r>
          </a:p>
          <a:p>
            <a:pPr marL="171450" indent="-171450">
              <a:spcAft>
                <a:spcPts val="600"/>
              </a:spcAft>
              <a:buFont typeface="Arial" panose="020B0604020202020204" pitchFamily="34" charset="0"/>
              <a:buChar char="•"/>
            </a:pPr>
            <a:r>
              <a:rPr lang="en-GB" sz="1400" b="0" dirty="0">
                <a:latin typeface="Arial" panose="020B0604020202020204" pitchFamily="34" charset="0"/>
                <a:cs typeface="Arial" panose="020B0604020202020204" pitchFamily="34" charset="0"/>
              </a:rPr>
              <a:t>access via THREDDS</a:t>
            </a:r>
          </a:p>
          <a:p>
            <a:pPr marL="171450" indent="-171450">
              <a:spcAft>
                <a:spcPts val="600"/>
              </a:spcAft>
              <a:buFont typeface="Arial" panose="020B0604020202020204" pitchFamily="34" charset="0"/>
              <a:buChar char="•"/>
            </a:pPr>
            <a:r>
              <a:rPr lang="en-GB" sz="1400" b="0" dirty="0">
                <a:latin typeface="Arial" panose="020B0604020202020204" pitchFamily="34" charset="0"/>
                <a:cs typeface="Arial" panose="020B0604020202020204" pitchFamily="34" charset="0"/>
              </a:rPr>
              <a:t>download the entire cube (3TB) or subsets / subsamples</a:t>
            </a:r>
          </a:p>
          <a:p>
            <a:pPr marL="171450" indent="-171450">
              <a:spcAft>
                <a:spcPts val="600"/>
              </a:spcAft>
              <a:buFont typeface="Arial" panose="020B0604020202020204" pitchFamily="34" charset="0"/>
              <a:buChar char="•"/>
            </a:pPr>
            <a:r>
              <a:rPr lang="en-GB" sz="1400" b="0" dirty="0">
                <a:latin typeface="Arial" panose="020B0604020202020204" pitchFamily="34" charset="0"/>
                <a:cs typeface="Arial" panose="020B0604020202020204" pitchFamily="34" charset="0"/>
              </a:rPr>
              <a:t>analyse the data on the VM using the </a:t>
            </a:r>
            <a:br>
              <a:rPr lang="en-GB" sz="1400" b="0" dirty="0">
                <a:latin typeface="Arial" panose="020B0604020202020204" pitchFamily="34" charset="0"/>
                <a:cs typeface="Arial" panose="020B0604020202020204" pitchFamily="34" charset="0"/>
              </a:rPr>
            </a:br>
            <a:r>
              <a:rPr lang="en-GB" sz="1400" b="0" dirty="0">
                <a:latin typeface="Arial" panose="020B0604020202020204" pitchFamily="34" charset="0"/>
                <a:cs typeface="Arial" panose="020B0604020202020204" pitchFamily="34" charset="0"/>
              </a:rPr>
              <a:t>CM SAF R Toolbox (and other Tools, e.g. </a:t>
            </a:r>
            <a:r>
              <a:rPr lang="en-GB" sz="1400" b="0" dirty="0" err="1">
                <a:latin typeface="Arial" panose="020B0604020202020204" pitchFamily="34" charset="0"/>
                <a:cs typeface="Arial" panose="020B0604020202020204" pitchFamily="34" charset="0"/>
              </a:rPr>
              <a:t>Jupyter</a:t>
            </a:r>
            <a:r>
              <a:rPr lang="en-GB" sz="1400" b="0" dirty="0">
                <a:latin typeface="Arial" panose="020B0604020202020204" pitchFamily="34" charset="0"/>
                <a:cs typeface="Arial" panose="020B0604020202020204" pitchFamily="34" charset="0"/>
              </a:rPr>
              <a:t> Notebooks)</a:t>
            </a:r>
            <a:r>
              <a:rPr lang="en-GB" sz="1400" b="0" strike="sngStrike" dirty="0">
                <a:latin typeface="Arial" panose="020B0604020202020204" pitchFamily="34" charset="0"/>
                <a:cs typeface="Arial" panose="020B0604020202020204" pitchFamily="34" charset="0"/>
              </a:rPr>
              <a:t/>
            </a:r>
            <a:br>
              <a:rPr lang="en-GB" sz="1400" b="0" strike="sngStrike" dirty="0">
                <a:latin typeface="Arial" panose="020B0604020202020204" pitchFamily="34" charset="0"/>
                <a:cs typeface="Arial" panose="020B0604020202020204" pitchFamily="34" charset="0"/>
              </a:rPr>
            </a:br>
            <a:r>
              <a:rPr lang="en-GB" sz="1200" b="0" dirty="0">
                <a:latin typeface="Arial" panose="020B0604020202020204" pitchFamily="34" charset="0"/>
                <a:cs typeface="Arial" panose="020B0604020202020204" pitchFamily="34" charset="0"/>
                <a:sym typeface="Wingdings" panose="05000000000000000000" pitchFamily="2" charset="2"/>
              </a:rPr>
              <a:t> work in progress</a:t>
            </a:r>
            <a:endParaRPr lang="en-GB" sz="1400" b="0" strike="sngStrike" dirty="0">
              <a:latin typeface="Arial" panose="020B0604020202020204" pitchFamily="34" charset="0"/>
              <a:cs typeface="Arial" panose="020B0604020202020204" pitchFamily="34" charset="0"/>
            </a:endParaRPr>
          </a:p>
        </p:txBody>
      </p:sp>
      <p:sp>
        <p:nvSpPr>
          <p:cNvPr id="8" name="TextBox 7"/>
          <p:cNvSpPr txBox="1"/>
          <p:nvPr/>
        </p:nvSpPr>
        <p:spPr>
          <a:xfrm>
            <a:off x="8064004" y="4544619"/>
            <a:ext cx="3778535" cy="1692771"/>
          </a:xfrm>
          <a:prstGeom prst="rect">
            <a:avLst/>
          </a:prstGeom>
          <a:solidFill>
            <a:srgbClr val="92D050"/>
          </a:solidFill>
        </p:spPr>
        <p:txBody>
          <a:bodyPr wrap="square" lIns="91440" tIns="45720" rIns="91440" bIns="45720" rtlCol="0" anchor="t">
            <a:spAutoFit/>
          </a:bodyPr>
          <a:lstStyle/>
          <a:p>
            <a:pPr algn="ctr">
              <a:spcAft>
                <a:spcPts val="600"/>
              </a:spcAft>
            </a:pPr>
            <a:r>
              <a:rPr lang="en-GB" sz="1400" u="sng" dirty="0">
                <a:latin typeface="Arial" panose="020B0604020202020204" pitchFamily="34" charset="0"/>
                <a:cs typeface="Arial" panose="020B0604020202020204" pitchFamily="34" charset="0"/>
              </a:rPr>
              <a:t>11 May </a:t>
            </a:r>
            <a:r>
              <a:rPr lang="en-GB" sz="1400" u="sng" dirty="0" smtClean="0">
                <a:latin typeface="Arial" panose="020B0604020202020204" pitchFamily="34" charset="0"/>
                <a:cs typeface="Arial" panose="020B0604020202020204" pitchFamily="34" charset="0"/>
              </a:rPr>
              <a:t>2022</a:t>
            </a:r>
            <a:endParaRPr lang="en-GB" sz="1400" u="sng" dirty="0">
              <a:latin typeface="Arial" panose="020B0604020202020204" pitchFamily="34" charset="0"/>
              <a:cs typeface="Arial" panose="020B0604020202020204" pitchFamily="34" charset="0"/>
            </a:endParaRPr>
          </a:p>
          <a:p>
            <a:pPr algn="ctr">
              <a:spcAft>
                <a:spcPts val="600"/>
              </a:spcAft>
            </a:pPr>
            <a:r>
              <a:rPr lang="en-GB" sz="1400" dirty="0">
                <a:latin typeface="Arial" panose="020B0604020202020204" pitchFamily="34" charset="0"/>
                <a:cs typeface="Arial" panose="020B0604020202020204" pitchFamily="34" charset="0"/>
              </a:rPr>
              <a:t> Information Day</a:t>
            </a:r>
          </a:p>
          <a:p>
            <a:pPr algn="ctr">
              <a:spcAft>
                <a:spcPts val="600"/>
              </a:spcAft>
            </a:pPr>
            <a:r>
              <a:rPr lang="en-GB" sz="1400" u="sng" dirty="0">
                <a:latin typeface="Arial"/>
                <a:cs typeface="Arial"/>
              </a:rPr>
              <a:t>May 2021 – August 2021</a:t>
            </a:r>
          </a:p>
          <a:p>
            <a:pPr algn="ctr">
              <a:spcAft>
                <a:spcPts val="600"/>
              </a:spcAft>
            </a:pPr>
            <a:r>
              <a:rPr lang="en-GB" sz="1400" dirty="0">
                <a:latin typeface="Arial" panose="020B0604020202020204" pitchFamily="34" charset="0"/>
                <a:cs typeface="Arial" panose="020B0604020202020204" pitchFamily="34" charset="0"/>
              </a:rPr>
              <a:t>Exploration Phase</a:t>
            </a:r>
          </a:p>
          <a:p>
            <a:pPr algn="ctr"/>
            <a:r>
              <a:rPr lang="en-GB" sz="1400" dirty="0">
                <a:latin typeface="Arial"/>
                <a:cs typeface="Arial"/>
              </a:rPr>
              <a:t> </a:t>
            </a:r>
            <a:r>
              <a:rPr lang="en-GB" sz="1400" u="sng" dirty="0">
                <a:latin typeface="Arial"/>
                <a:cs typeface="Arial"/>
              </a:rPr>
              <a:t>SALGEE meeting November 2021</a:t>
            </a:r>
            <a:endParaRPr lang="en-GB" sz="1400" b="0" dirty="0">
              <a:latin typeface="Tahoma"/>
              <a:ea typeface="Tahoma"/>
              <a:cs typeface="Tahoma"/>
            </a:endParaRPr>
          </a:p>
          <a:p>
            <a:pPr algn="ctr">
              <a:spcAft>
                <a:spcPts val="600"/>
              </a:spcAft>
            </a:pPr>
            <a:r>
              <a:rPr lang="en-GB" sz="1400" dirty="0">
                <a:latin typeface="Arial"/>
                <a:cs typeface="Arial"/>
                <a:sym typeface="Wingdings" panose="05000000000000000000" pitchFamily="2" charset="2"/>
              </a:rPr>
              <a:t>D&amp;V session during</a:t>
            </a:r>
            <a:endParaRPr lang="en-GB" sz="1400" u="sng" dirty="0">
              <a:latin typeface="Arial"/>
              <a:cs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08752" y="1802447"/>
            <a:ext cx="1131686" cy="52157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30674" y="3354182"/>
            <a:ext cx="2321585" cy="87137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856" y="5002217"/>
            <a:ext cx="929862" cy="54421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5602" y="5429476"/>
            <a:ext cx="400829" cy="3963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8901" y="5850429"/>
            <a:ext cx="852886" cy="426443"/>
          </a:xfrm>
          <a:prstGeom prst="rect">
            <a:avLst/>
          </a:prstGeom>
        </p:spPr>
      </p:pic>
    </p:spTree>
    <p:extLst>
      <p:ext uri="{BB962C8B-B14F-4D97-AF65-F5344CB8AC3E}">
        <p14:creationId xmlns:p14="http://schemas.microsoft.com/office/powerpoint/2010/main" val="81308918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ooperation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dirty="0">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pernicus VWG Template (1)" id="{C40D9FC7-5627-4405-B0DA-78CBEE5C09A8}" vid="{49D21C98-383C-40C7-A280-C54B847D7B6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Cooperation Template</Template>
  <TotalTime>6025</TotalTime>
  <Words>2006</Words>
  <Application>Microsoft Office PowerPoint</Application>
  <PresentationFormat>Widescreen</PresentationFormat>
  <Paragraphs>271</Paragraphs>
  <Slides>16</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Century Gothic</vt:lpstr>
      <vt:lpstr>Courier New</vt:lpstr>
      <vt:lpstr>Dosis</vt:lpstr>
      <vt:lpstr>Helvetica</vt:lpstr>
      <vt:lpstr>Roboto</vt:lpstr>
      <vt:lpstr>Roboto Medium</vt:lpstr>
      <vt:lpstr>Tahoma</vt:lpstr>
      <vt:lpstr>Times New Roman</vt:lpstr>
      <vt:lpstr>Wingdings</vt:lpstr>
      <vt:lpstr>Cooperation Template</vt:lpstr>
      <vt:lpstr>PowerPoint Presentation</vt:lpstr>
      <vt:lpstr>What is ‘Analysis Ready Data’ ?</vt:lpstr>
      <vt:lpstr>Why do we need ‘Analysis Ready Data’ ?</vt:lpstr>
      <vt:lpstr>Why do we need ‘Analysis Ready Data’ ?</vt:lpstr>
      <vt:lpstr>Principle idea of ARD</vt:lpstr>
      <vt:lpstr>How does it look like in practise?</vt:lpstr>
      <vt:lpstr>Examples of ARD and data cube initiatives</vt:lpstr>
      <vt:lpstr>Principle of data cubes</vt:lpstr>
      <vt:lpstr>Prototype D&amp;V Cube at glance</vt:lpstr>
      <vt:lpstr>Creating the cube</vt:lpstr>
      <vt:lpstr>EUMETSAT’s Atmospheric Composition Data Cube (ACDC)</vt:lpstr>
      <vt:lpstr>EUMETSAT’s Atmospheric Composition Data Cube (ACDC)</vt:lpstr>
      <vt:lpstr>EUMETSAT’s Atmospheric Composition Data Cube (ACDC)</vt:lpstr>
      <vt:lpstr>EUMETSAT’s Atmospheric Composition Data Cube (ACDC)</vt:lpstr>
      <vt:lpstr>EUMETSAT’s Atmospheric Composition Data Cube (ACDC)</vt:lpstr>
      <vt:lpstr>EUMETSAT’s Atmospheric Composition Data Cube (ACDC)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Federico Fierli</cp:lastModifiedBy>
  <cp:revision>34</cp:revision>
  <cp:lastPrinted>2006-03-06T14:11:17Z</cp:lastPrinted>
  <dcterms:created xsi:type="dcterms:W3CDTF">2022-01-31T12:29:26Z</dcterms:created>
  <dcterms:modified xsi:type="dcterms:W3CDTF">2022-03-21T16:57:22Z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813104</vt:lpwstr>
  </property>
  <property fmtid="{D5CDD505-2E9C-101B-9397-08002B2CF9AE}" pid="3" name="DM_DOCNAME">
    <vt:lpwstr>Copernicus VWG Template</vt:lpwstr>
  </property>
  <property fmtid="{D5CDD505-2E9C-101B-9397-08002B2CF9AE}" pid="4" name="DM_AUTHOR">
    <vt:lpwstr>Gesa Buettner</vt:lpwstr>
  </property>
  <property fmtid="{D5CDD505-2E9C-101B-9397-08002B2CF9AE}" pid="5" name="DM_E_DOC_NO">
    <vt:lpwstr>EUM/OPS-COPER/TEM/15/813104</vt:lpwstr>
  </property>
  <property fmtid="{D5CDD505-2E9C-101B-9397-08002B2CF9AE}" pid="6" name="DM_E_VER_NO">
    <vt:lpwstr>2A</vt:lpwstr>
  </property>
  <property fmtid="{D5CDD505-2E9C-101B-9397-08002B2CF9AE}" pid="7" name="DM_E_ISS_DATE">
    <vt:lpwstr>26 January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