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350" r:id="rId3"/>
    <p:sldId id="381" r:id="rId4"/>
    <p:sldId id="380" r:id="rId5"/>
    <p:sldId id="353" r:id="rId6"/>
    <p:sldId id="379" r:id="rId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1"/>
    <p:restoredTop sz="96327" autoAdjust="0"/>
  </p:normalViewPr>
  <p:slideViewPr>
    <p:cSldViewPr>
      <p:cViewPr varScale="1">
        <p:scale>
          <a:sx n="48" d="100"/>
          <a:sy n="48" d="100"/>
        </p:scale>
        <p:origin x="72" y="83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CF1066-B05D-46B8-9FE7-08839E553B64}" type="datetimeFigureOut">
              <a:rPr lang="en-US" smtClean="0"/>
              <a:t>4/12/2022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ECD799-DC87-450B-84D2-5881342348C0}" type="slidenum">
              <a:rPr lang="en-US" smtClean="0"/>
              <a:t>‹#›</a:t>
            </a:fld>
            <a:endParaRPr lang="en-US"/>
          </a:p>
        </p:txBody>
      </p:sp>
    </p:spTree>
    <p:extLst>
      <p:ext uri="{BB962C8B-B14F-4D97-AF65-F5344CB8AC3E}">
        <p14:creationId xmlns:p14="http://schemas.microsoft.com/office/powerpoint/2010/main" val="3570760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7000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5950" y="381000"/>
            <a:ext cx="6105525" cy="427038"/>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15950" y="1673225"/>
            <a:ext cx="7653338" cy="4318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ftr" sz="quarter" idx="10"/>
          </p:nvPr>
        </p:nvSpPr>
        <p:spPr>
          <a:xfrm>
            <a:off x="715963" y="6405563"/>
            <a:ext cx="6526212" cy="231775"/>
          </a:xfrm>
          <a:prstGeom prst="rect">
            <a:avLst/>
          </a:prstGeom>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16163352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3688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000" b="1" dirty="0">
                <a:solidFill>
                  <a:srgbClr val="FFFFFF"/>
                </a:solidFill>
                <a:latin typeface="+mj-lt"/>
              </a:rPr>
              <a:t>Topics/Sessions for Future WGISS Meetings (DSIG)</a:t>
            </a:r>
            <a:endParaRPr sz="3600" dirty="0">
              <a:solidFill>
                <a:srgbClr val="FFFFFF"/>
              </a:solidFill>
              <a:latin typeface="+mj-lt"/>
            </a:endParaRPr>
          </a:p>
        </p:txBody>
      </p:sp>
      <p:sp>
        <p:nvSpPr>
          <p:cNvPr id="11" name="Shape 11"/>
          <p:cNvSpPr/>
          <p:nvPr/>
        </p:nvSpPr>
        <p:spPr>
          <a:xfrm>
            <a:off x="368257" y="4495800"/>
            <a:ext cx="4406511" cy="12954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sz="1600" dirty="0">
                <a:solidFill>
                  <a:srgbClr val="FFFFFF"/>
                </a:solidFill>
                <a:latin typeface="+mj-lt"/>
                <a:ea typeface="Arial Bold"/>
                <a:cs typeface="Arial Bold"/>
                <a:sym typeface="Arial Bold"/>
              </a:rPr>
              <a:t>Iolanda Maggio – Rhea GROUP for ESA</a:t>
            </a:r>
            <a:endParaRPr sz="1600" dirty="0">
              <a:solidFill>
                <a:srgbClr val="FFFFFF"/>
              </a:solidFill>
              <a:latin typeface="+mj-lt"/>
              <a:ea typeface="Arial Bold"/>
              <a:cs typeface="Arial Bold"/>
              <a:sym typeface="Arial Bold"/>
            </a:endParaRPr>
          </a:p>
          <a:p>
            <a:pPr lvl="0" defTabSz="914400">
              <a:lnSpc>
                <a:spcPct val="110000"/>
              </a:lnSpc>
              <a:defRPr>
                <a:solidFill>
                  <a:srgbClr val="000000"/>
                </a:solidFill>
              </a:defRPr>
            </a:pPr>
            <a:r>
              <a:rPr lang="en-AU" sz="1600" dirty="0">
                <a:solidFill>
                  <a:srgbClr val="FFFFFF"/>
                </a:solidFill>
                <a:latin typeface="+mj-lt"/>
                <a:ea typeface="Arial Bold"/>
                <a:cs typeface="Arial Bold"/>
                <a:sym typeface="Arial Bold"/>
              </a:rPr>
              <a:t>WGISS#53</a:t>
            </a:r>
          </a:p>
          <a:p>
            <a:pPr lvl="0" defTabSz="914400">
              <a:lnSpc>
                <a:spcPct val="110000"/>
              </a:lnSpc>
              <a:defRPr>
                <a:solidFill>
                  <a:srgbClr val="000000"/>
                </a:solidFill>
              </a:defRPr>
            </a:pPr>
            <a:r>
              <a:rPr lang="en-AU" sz="1600" dirty="0">
                <a:solidFill>
                  <a:srgbClr val="FFFFFF"/>
                </a:solidFill>
                <a:ea typeface="Arial Bold"/>
                <a:cs typeface="Arial Bold"/>
                <a:sym typeface="Arial Bold"/>
              </a:rPr>
              <a:t>Virtual Meeting</a:t>
            </a:r>
          </a:p>
          <a:p>
            <a:pPr lvl="0" defTabSz="914400">
              <a:lnSpc>
                <a:spcPct val="110000"/>
              </a:lnSpc>
              <a:defRPr>
                <a:solidFill>
                  <a:srgbClr val="000000"/>
                </a:solidFill>
              </a:defRPr>
            </a:pPr>
            <a:r>
              <a:rPr lang="en-AU" sz="1600" dirty="0">
                <a:solidFill>
                  <a:srgbClr val="FFFFFF"/>
                </a:solidFill>
                <a:ea typeface="Arial Bold"/>
                <a:cs typeface="Arial Bold"/>
                <a:sym typeface="Arial Bold"/>
              </a:rPr>
              <a:t>23 March 2022</a:t>
            </a:r>
          </a:p>
          <a:p>
            <a:pPr lvl="0" defTabSz="914400">
              <a:lnSpc>
                <a:spcPct val="150000"/>
              </a:lnSpc>
              <a:defRPr>
                <a:solidFill>
                  <a:srgbClr val="000000"/>
                </a:solidFill>
              </a:defRPr>
            </a:pPr>
            <a:r>
              <a:rPr lang="en-AU" sz="1600" dirty="0">
                <a:solidFill>
                  <a:srgbClr val="FFFFFF"/>
                </a:solidFill>
                <a:latin typeface="+mj-lt"/>
                <a:ea typeface="Arial Bold"/>
                <a:cs typeface="Arial Bold"/>
                <a:sym typeface="Arial Bold"/>
              </a:rPr>
              <a:t> </a:t>
            </a:r>
          </a:p>
        </p:txBody>
      </p:sp>
      <p:pic>
        <p:nvPicPr>
          <p:cNvPr id="12" name="ceos_logo.png"/>
          <p:cNvPicPr/>
          <p:nvPr/>
        </p:nvPicPr>
        <p:blipFill>
          <a:blip r:embed="rId3"/>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356" y="152400"/>
            <a:ext cx="6019800" cy="677897"/>
          </a:xfrm>
        </p:spPr>
        <p:txBody>
          <a:bodyPr/>
          <a:lstStyle/>
          <a:p>
            <a:pPr algn="ctr"/>
            <a:r>
              <a:rPr lang="en-US" sz="2800" b="1" dirty="0"/>
              <a:t>Data Provenance Session</a:t>
            </a:r>
          </a:p>
        </p:txBody>
      </p:sp>
      <p:sp>
        <p:nvSpPr>
          <p:cNvPr id="11" name="TextBox 10">
            <a:extLst>
              <a:ext uri="{FF2B5EF4-FFF2-40B4-BE49-F238E27FC236}">
                <a16:creationId xmlns:a16="http://schemas.microsoft.com/office/drawing/2014/main" id="{C37F5DCC-D91B-4EB0-9D37-2844D51696FE}"/>
              </a:ext>
            </a:extLst>
          </p:cNvPr>
          <p:cNvSpPr txBox="1"/>
          <p:nvPr/>
        </p:nvSpPr>
        <p:spPr>
          <a:xfrm>
            <a:off x="152400" y="1219200"/>
            <a:ext cx="8839200" cy="424731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just" rtl="0" hangingPunct="0"/>
            <a:r>
              <a:rPr lang="en-US" dirty="0">
                <a:solidFill>
                  <a:srgbClr val="000000">
                    <a:lumMod val="75000"/>
                    <a:lumOff val="25000"/>
                  </a:srgbClr>
                </a:solidFill>
                <a:latin typeface="Verdana"/>
                <a:ea typeface="+mn-ea"/>
              </a:rPr>
              <a:t>Concerning the data integrity and authenticity one specific guideline in the LTDP Preservation Guideline Best Practices has been defined:</a:t>
            </a:r>
          </a:p>
          <a:p>
            <a:pPr algn="just" rtl="0" hangingPunct="0"/>
            <a:endParaRPr lang="en-US" dirty="0">
              <a:solidFill>
                <a:srgbClr val="000000">
                  <a:lumMod val="75000"/>
                  <a:lumOff val="25000"/>
                </a:srgbClr>
              </a:solidFill>
              <a:latin typeface="Verdana"/>
              <a:ea typeface="+mn-ea"/>
            </a:endParaRPr>
          </a:p>
          <a:p>
            <a:pPr algn="just" rtl="0" hangingPunct="0"/>
            <a:r>
              <a:rPr lang="en-US" dirty="0">
                <a:solidFill>
                  <a:srgbClr val="000000">
                    <a:lumMod val="75000"/>
                    <a:lumOff val="25000"/>
                  </a:srgbClr>
                </a:solidFill>
                <a:latin typeface="Verdana"/>
                <a:ea typeface="+mn-ea"/>
              </a:rPr>
              <a:t>“GUIDELINE 5.8 – Data content integrity - (Level A)</a:t>
            </a:r>
          </a:p>
          <a:p>
            <a:pPr algn="just" rtl="0" hangingPunct="0"/>
            <a:r>
              <a:rPr lang="en-US" dirty="0">
                <a:solidFill>
                  <a:srgbClr val="000000">
                    <a:lumMod val="75000"/>
                    <a:lumOff val="25000"/>
                  </a:srgbClr>
                </a:solidFill>
                <a:latin typeface="Verdana"/>
                <a:ea typeface="+mn-ea"/>
              </a:rPr>
              <a:t>Ensure that the content of the archived data and associated information remains unchanged and, if changes are made, that these are documented, preserved and made available as well (</a:t>
            </a:r>
            <a:r>
              <a:rPr lang="en-US" b="1" dirty="0">
                <a:solidFill>
                  <a:srgbClr val="000000">
                    <a:lumMod val="75000"/>
                    <a:lumOff val="25000"/>
                  </a:srgbClr>
                </a:solidFill>
                <a:latin typeface="Verdana"/>
                <a:ea typeface="+mn-ea"/>
              </a:rPr>
              <a:t>provenance information</a:t>
            </a:r>
            <a:r>
              <a:rPr lang="en-US" dirty="0">
                <a:solidFill>
                  <a:srgbClr val="000000">
                    <a:lumMod val="75000"/>
                    <a:lumOff val="25000"/>
                  </a:srgbClr>
                </a:solidFill>
                <a:latin typeface="Verdana"/>
                <a:ea typeface="+mn-ea"/>
              </a:rPr>
              <a:t>).”</a:t>
            </a:r>
          </a:p>
          <a:p>
            <a:pPr algn="just" rtl="0" hangingPunct="0"/>
            <a:endParaRPr lang="en-US" dirty="0">
              <a:solidFill>
                <a:srgbClr val="000000">
                  <a:lumMod val="75000"/>
                  <a:lumOff val="25000"/>
                </a:srgbClr>
              </a:solidFill>
              <a:latin typeface="Verdana"/>
              <a:ea typeface="+mn-ea"/>
            </a:endParaRPr>
          </a:p>
          <a:p>
            <a:pPr algn="just" rtl="0" hangingPunct="0"/>
            <a:endParaRPr lang="en-US" dirty="0">
              <a:solidFill>
                <a:srgbClr val="000000">
                  <a:lumMod val="75000"/>
                  <a:lumOff val="25000"/>
                </a:srgbClr>
              </a:solidFill>
              <a:latin typeface="Verdana"/>
              <a:ea typeface="+mn-ea"/>
            </a:endParaRPr>
          </a:p>
          <a:p>
            <a:pPr algn="just" rtl="0" hangingPunct="0"/>
            <a:r>
              <a:rPr lang="en-US" dirty="0">
                <a:solidFill>
                  <a:srgbClr val="000000">
                    <a:lumMod val="75000"/>
                    <a:lumOff val="25000"/>
                  </a:srgbClr>
                </a:solidFill>
                <a:latin typeface="Verdana"/>
                <a:ea typeface="+mn-ea"/>
              </a:rPr>
              <a:t>-  Data Integrity and Authenticity (WGISS#53 DSIG Session To be continued) </a:t>
            </a:r>
          </a:p>
          <a:p>
            <a:pPr marL="285750" indent="-285750" algn="just" rtl="0" hangingPunct="0">
              <a:buFontTx/>
              <a:buChar char="-"/>
            </a:pPr>
            <a:r>
              <a:rPr lang="en-US" dirty="0">
                <a:solidFill>
                  <a:srgbClr val="000000">
                    <a:lumMod val="75000"/>
                    <a:lumOff val="25000"/>
                  </a:srgbClr>
                </a:solidFill>
                <a:latin typeface="Verdana"/>
                <a:ea typeface="+mn-ea"/>
              </a:rPr>
              <a:t>ESA KSI Blockchain pilot </a:t>
            </a:r>
          </a:p>
          <a:p>
            <a:pPr marL="285750" indent="-285750" algn="just" rtl="0" hangingPunct="0">
              <a:buFontTx/>
              <a:buChar char="-"/>
            </a:pPr>
            <a:r>
              <a:rPr lang="en-US" dirty="0">
                <a:solidFill>
                  <a:srgbClr val="000000"/>
                </a:solidFill>
                <a:latin typeface="Segoe UI" panose="020B0502040204020203" pitchFamily="34" charset="0"/>
              </a:rPr>
              <a:t>S</a:t>
            </a:r>
            <a:r>
              <a:rPr lang="en-US" b="0" i="0" dirty="0">
                <a:solidFill>
                  <a:srgbClr val="000000"/>
                </a:solidFill>
                <a:effectLst/>
                <a:latin typeface="Segoe UI" panose="020B0502040204020203" pitchFamily="34" charset="0"/>
              </a:rPr>
              <a:t>mall prototype on Source Authenticity (like Harvard </a:t>
            </a:r>
            <a:r>
              <a:rPr lang="en-US" b="0" i="0" dirty="0" err="1">
                <a:solidFill>
                  <a:srgbClr val="000000"/>
                </a:solidFill>
                <a:effectLst/>
                <a:latin typeface="Segoe UI" panose="020B0502040204020203" pitchFamily="34" charset="0"/>
              </a:rPr>
              <a:t>Dataverse</a:t>
            </a:r>
            <a:r>
              <a:rPr lang="en-US" b="0" i="0" dirty="0">
                <a:solidFill>
                  <a:srgbClr val="000000"/>
                </a:solidFill>
                <a:effectLst/>
                <a:latin typeface="Segoe UI" panose="020B0502040204020203" pitchFamily="34" charset="0"/>
              </a:rPr>
              <a:t>) and Ownership in Commercial. </a:t>
            </a:r>
          </a:p>
          <a:p>
            <a:pPr marL="285750" indent="-285750" algn="just" rtl="0" hangingPunct="0">
              <a:buFontTx/>
              <a:buChar char="-"/>
            </a:pPr>
            <a:r>
              <a:rPr lang="en-US" dirty="0">
                <a:solidFill>
                  <a:srgbClr val="000000"/>
                </a:solidFill>
                <a:latin typeface="Segoe UI" panose="020B0502040204020203" pitchFamily="34" charset="0"/>
                <a:ea typeface="+mn-ea"/>
              </a:rPr>
              <a:t>…</a:t>
            </a:r>
            <a:endParaRPr lang="en-US" dirty="0">
              <a:solidFill>
                <a:srgbClr val="000000">
                  <a:lumMod val="75000"/>
                  <a:lumOff val="25000"/>
                </a:srgbClr>
              </a:solidFill>
              <a:latin typeface="Verdana"/>
              <a:ea typeface="+mn-ea"/>
            </a:endParaRPr>
          </a:p>
        </p:txBody>
      </p:sp>
    </p:spTree>
    <p:extLst>
      <p:ext uri="{BB962C8B-B14F-4D97-AF65-F5344CB8AC3E}">
        <p14:creationId xmlns:p14="http://schemas.microsoft.com/office/powerpoint/2010/main" val="2104360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356" y="152400"/>
            <a:ext cx="6019800" cy="677897"/>
          </a:xfrm>
        </p:spPr>
        <p:txBody>
          <a:bodyPr/>
          <a:lstStyle/>
          <a:p>
            <a:pPr algn="ctr"/>
            <a:r>
              <a:rPr lang="en-US" sz="2800" b="1" dirty="0"/>
              <a:t>Archive Holdings and Technology Session</a:t>
            </a:r>
          </a:p>
        </p:txBody>
      </p:sp>
      <p:sp>
        <p:nvSpPr>
          <p:cNvPr id="10" name="Content Placeholder 2">
            <a:extLst>
              <a:ext uri="{FF2B5EF4-FFF2-40B4-BE49-F238E27FC236}">
                <a16:creationId xmlns:a16="http://schemas.microsoft.com/office/drawing/2014/main" id="{EAE1DD0D-91D2-4CBE-B20E-CE9C05761817}"/>
              </a:ext>
            </a:extLst>
          </p:cNvPr>
          <p:cNvSpPr txBox="1">
            <a:spLocks/>
          </p:cNvSpPr>
          <p:nvPr/>
        </p:nvSpPr>
        <p:spPr bwMode="auto">
          <a:xfrm>
            <a:off x="152400" y="2973524"/>
            <a:ext cx="8610600" cy="3154710"/>
          </a:xfrm>
          <a:prstGeom prst="rect">
            <a:avLst/>
          </a:prstGeom>
          <a:noFill/>
        </p:spPr>
        <p:txBody>
          <a:bodyPr wrap="square" rtlCol="0">
            <a:spAutoFit/>
          </a:bodyPr>
          <a:lstStyle>
            <a:lvl1pPr marL="285750" indent="-285750">
              <a:lnSpc>
                <a:spcPct val="150000"/>
              </a:lnSpc>
              <a:buFont typeface="Wingdings" pitchFamily="2" charset="2"/>
              <a:buChar char="Ø"/>
              <a:defRPr sz="2000"/>
            </a:lvl1pPr>
          </a:lstStyle>
          <a:p>
            <a:pPr marL="0" indent="0">
              <a:lnSpc>
                <a:spcPct val="100000"/>
              </a:lnSpc>
              <a:spcAft>
                <a:spcPts val="600"/>
              </a:spcAft>
              <a:buNone/>
            </a:pPr>
            <a:r>
              <a:rPr lang="en-US" sz="1800" dirty="0">
                <a:solidFill>
                  <a:srgbClr val="000000">
                    <a:lumMod val="75000"/>
                    <a:lumOff val="25000"/>
                  </a:srgbClr>
                </a:solidFill>
                <a:latin typeface="Verdana"/>
              </a:rPr>
              <a:t>Session will consist of WGISS members presentations with the following template/content:</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Current archives technology/media/infrastructure</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Archiving technology/media/infrastructure future trends (commercial) and planned evolution (at WGISS member)</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Archiving operations concept, flows and processes</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Archiving policy and archives content (i.e. what data are archived)</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Archived data format/packaging</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Archives volume (possibly detailed per mission) and future trends</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Challenges and Needs</a:t>
            </a:r>
          </a:p>
        </p:txBody>
      </p:sp>
      <p:sp>
        <p:nvSpPr>
          <p:cNvPr id="11" name="TextBox 10">
            <a:extLst>
              <a:ext uri="{FF2B5EF4-FFF2-40B4-BE49-F238E27FC236}">
                <a16:creationId xmlns:a16="http://schemas.microsoft.com/office/drawing/2014/main" id="{C37F5DCC-D91B-4EB0-9D37-2844D51696FE}"/>
              </a:ext>
            </a:extLst>
          </p:cNvPr>
          <p:cNvSpPr txBox="1"/>
          <p:nvPr/>
        </p:nvSpPr>
        <p:spPr>
          <a:xfrm>
            <a:off x="152400" y="1219200"/>
            <a:ext cx="8839200" cy="17543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just" rtl="0" hangingPunct="0"/>
            <a:r>
              <a:rPr lang="en-US" dirty="0">
                <a:solidFill>
                  <a:srgbClr val="000000">
                    <a:lumMod val="75000"/>
                    <a:lumOff val="25000"/>
                  </a:srgbClr>
                </a:solidFill>
                <a:latin typeface="Verdana"/>
                <a:ea typeface="+mn-ea"/>
              </a:rPr>
              <a:t>Description: </a:t>
            </a:r>
            <a:r>
              <a:rPr lang="en-US" dirty="0">
                <a:solidFill>
                  <a:srgbClr val="000000">
                    <a:lumMod val="75000"/>
                    <a:lumOff val="25000"/>
                  </a:srgbClr>
                </a:solidFill>
                <a:latin typeface="Verdana"/>
              </a:rPr>
              <a:t>archived data volume at CEOS space agencies is growing exponentially. At the same time archiving technology is changing very rapidly. Objective of the session is to present the status of CEOS agencies archives in terms of content, technology and future evolutions/trends.</a:t>
            </a:r>
          </a:p>
          <a:p>
            <a:pPr marL="0" marR="0" indent="0" algn="just" defTabSz="457200" rtl="0" fontAlgn="auto" hangingPunct="0">
              <a:lnSpc>
                <a:spcPct val="100000"/>
              </a:lnSpc>
              <a:spcBef>
                <a:spcPts val="0"/>
              </a:spcBef>
              <a:spcAft>
                <a:spcPts val="0"/>
              </a:spcAft>
              <a:buClrTx/>
              <a:buSzTx/>
              <a:buFontTx/>
              <a:buNone/>
              <a:tabLst/>
            </a:pPr>
            <a:endParaRPr lang="en-US" dirty="0">
              <a:solidFill>
                <a:srgbClr val="000000">
                  <a:lumMod val="75000"/>
                  <a:lumOff val="25000"/>
                </a:srgbClr>
              </a:solidFill>
              <a:latin typeface="Verdana"/>
              <a:ea typeface="+mn-ea"/>
            </a:endParaRPr>
          </a:p>
          <a:p>
            <a:pPr marL="0" marR="0" indent="0" algn="just" defTabSz="457200" rtl="0" fontAlgn="auto" hangingPunct="0">
              <a:lnSpc>
                <a:spcPct val="100000"/>
              </a:lnSpc>
              <a:spcBef>
                <a:spcPts val="0"/>
              </a:spcBef>
              <a:spcAft>
                <a:spcPts val="0"/>
              </a:spcAft>
              <a:buClrTx/>
              <a:buSzTx/>
              <a:buFontTx/>
              <a:buNone/>
              <a:tabLst/>
            </a:pPr>
            <a:r>
              <a:rPr lang="en-US" dirty="0">
                <a:solidFill>
                  <a:srgbClr val="000000">
                    <a:lumMod val="75000"/>
                    <a:lumOff val="25000"/>
                  </a:srgbClr>
                </a:solidFill>
                <a:latin typeface="Verdana"/>
                <a:ea typeface="+mn-ea"/>
              </a:rPr>
              <a:t>Similar session was held at WGISS#50.</a:t>
            </a:r>
          </a:p>
        </p:txBody>
      </p:sp>
      <p:sp>
        <p:nvSpPr>
          <p:cNvPr id="3" name="TextBox 2">
            <a:extLst>
              <a:ext uri="{FF2B5EF4-FFF2-40B4-BE49-F238E27FC236}">
                <a16:creationId xmlns:a16="http://schemas.microsoft.com/office/drawing/2014/main" id="{F7F52DAB-59C3-9146-8F3E-A6EDE2063FB6}"/>
              </a:ext>
            </a:extLst>
          </p:cNvPr>
          <p:cNvSpPr txBox="1"/>
          <p:nvPr/>
        </p:nvSpPr>
        <p:spPr>
          <a:xfrm>
            <a:off x="5867400" y="6326669"/>
            <a:ext cx="20955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IT" sz="1800" b="0" i="0" u="none" strike="noStrike" cap="none" spc="0" normalizeH="0" baseline="0" dirty="0">
                <a:ln>
                  <a:noFill/>
                </a:ln>
                <a:solidFill>
                  <a:srgbClr val="002569"/>
                </a:solidFill>
                <a:effectLst/>
                <a:uFillTx/>
              </a:rPr>
              <a:t>Anything missing?</a:t>
            </a:r>
          </a:p>
        </p:txBody>
      </p:sp>
    </p:spTree>
    <p:extLst>
      <p:ext uri="{BB962C8B-B14F-4D97-AF65-F5344CB8AC3E}">
        <p14:creationId xmlns:p14="http://schemas.microsoft.com/office/powerpoint/2010/main" val="3889758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28600"/>
            <a:ext cx="5728319" cy="677897"/>
          </a:xfrm>
        </p:spPr>
        <p:txBody>
          <a:bodyPr/>
          <a:lstStyle/>
          <a:p>
            <a:pPr algn="l"/>
            <a:r>
              <a:rPr lang="en-US" sz="2800" b="1" dirty="0"/>
              <a:t>Heritage Data Recovery</a:t>
            </a:r>
          </a:p>
        </p:txBody>
      </p:sp>
      <p:sp>
        <p:nvSpPr>
          <p:cNvPr id="10" name="TextBox 9">
            <a:extLst>
              <a:ext uri="{FF2B5EF4-FFF2-40B4-BE49-F238E27FC236}">
                <a16:creationId xmlns:a16="http://schemas.microsoft.com/office/drawing/2014/main" id="{62B3F93E-BCF0-4F0C-8C1D-E90A20703C29}"/>
              </a:ext>
            </a:extLst>
          </p:cNvPr>
          <p:cNvSpPr txBox="1"/>
          <p:nvPr/>
        </p:nvSpPr>
        <p:spPr>
          <a:xfrm>
            <a:off x="152400" y="1295400"/>
            <a:ext cx="8763000" cy="43858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algn="just">
              <a:spcBef>
                <a:spcPts val="1200"/>
              </a:spcBef>
              <a:spcAft>
                <a:spcPts val="600"/>
              </a:spcAft>
            </a:pPr>
            <a:r>
              <a:rPr lang="en-GB" dirty="0">
                <a:solidFill>
                  <a:srgbClr val="000000">
                    <a:lumMod val="75000"/>
                    <a:lumOff val="25000"/>
                  </a:srgbClr>
                </a:solidFill>
                <a:latin typeface="Verdana"/>
                <a:ea typeface="+mn-ea"/>
              </a:rPr>
              <a:t>Description: Climate related applications are requiring more and more to extend critical long-term science observations back in time through recovery and use of heritage (historical) datasets. </a:t>
            </a:r>
          </a:p>
          <a:p>
            <a:pPr algn="just">
              <a:spcBef>
                <a:spcPts val="1200"/>
              </a:spcBef>
              <a:spcAft>
                <a:spcPts val="600"/>
              </a:spcAft>
            </a:pPr>
            <a:r>
              <a:rPr lang="en-GB" dirty="0">
                <a:solidFill>
                  <a:srgbClr val="000000">
                    <a:lumMod val="75000"/>
                    <a:lumOff val="25000"/>
                  </a:srgbClr>
                </a:solidFill>
                <a:latin typeface="Verdana"/>
                <a:ea typeface="+mn-ea"/>
              </a:rPr>
              <a:t>Objective of the session is to identify historical/heritage datasets currently not accessible to users </a:t>
            </a:r>
            <a:r>
              <a:rPr lang="en-US" dirty="0">
                <a:solidFill>
                  <a:srgbClr val="000000">
                    <a:lumMod val="75000"/>
                    <a:lumOff val="25000"/>
                  </a:srgbClr>
                </a:solidFill>
                <a:latin typeface="Verdana"/>
                <a:ea typeface="+mn-ea"/>
              </a:rPr>
              <a:t>(e.g. because on old media, not kept online, etc.)</a:t>
            </a:r>
            <a:r>
              <a:rPr lang="en-GB" dirty="0">
                <a:solidFill>
                  <a:srgbClr val="000000">
                    <a:lumMod val="75000"/>
                    <a:lumOff val="25000"/>
                  </a:srgbClr>
                </a:solidFill>
                <a:latin typeface="Verdana"/>
                <a:ea typeface="+mn-ea"/>
              </a:rPr>
              <a:t> and trigger potential joint </a:t>
            </a:r>
            <a:r>
              <a:rPr lang="en-GB" dirty="0">
                <a:solidFill>
                  <a:srgbClr val="000000">
                    <a:lumMod val="75000"/>
                    <a:lumOff val="25000"/>
                  </a:srgbClr>
                </a:solidFill>
                <a:latin typeface="Verdana"/>
              </a:rPr>
              <a:t>recovery actions. </a:t>
            </a:r>
          </a:p>
          <a:p>
            <a:pPr algn="just">
              <a:spcBef>
                <a:spcPts val="1200"/>
              </a:spcBef>
              <a:spcAft>
                <a:spcPts val="600"/>
              </a:spcAft>
            </a:pPr>
            <a:r>
              <a:rPr lang="en-GB" dirty="0">
                <a:solidFill>
                  <a:srgbClr val="000000">
                    <a:lumMod val="75000"/>
                    <a:lumOff val="25000"/>
                  </a:srgbClr>
                </a:solidFill>
                <a:latin typeface="Verdana"/>
                <a:ea typeface="+mn-ea"/>
              </a:rPr>
              <a:t>Session will consist of WGISS members presentations with information </a:t>
            </a:r>
            <a:r>
              <a:rPr lang="en-US" dirty="0">
                <a:solidFill>
                  <a:srgbClr val="000000">
                    <a:lumMod val="75000"/>
                    <a:lumOff val="25000"/>
                  </a:srgbClr>
                </a:solidFill>
                <a:latin typeface="Verdana"/>
                <a:ea typeface="+mn-ea"/>
              </a:rPr>
              <a:t>on heritage datasets to be recovered in terms of:</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Dataset description and scientific relevance</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Dataset location and status of accessibility</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Dataset format, volume, etc.</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Availability of dataset related documentation, software, information</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Indication of priority based on uniqueness, applications, needs, impact</a:t>
            </a:r>
          </a:p>
        </p:txBody>
      </p:sp>
      <p:sp>
        <p:nvSpPr>
          <p:cNvPr id="4" name="TextBox 3">
            <a:extLst>
              <a:ext uri="{FF2B5EF4-FFF2-40B4-BE49-F238E27FC236}">
                <a16:creationId xmlns:a16="http://schemas.microsoft.com/office/drawing/2014/main" id="{A670D84B-BC48-8147-BCDC-EFB88D38E9F6}"/>
              </a:ext>
            </a:extLst>
          </p:cNvPr>
          <p:cNvSpPr txBox="1"/>
          <p:nvPr/>
        </p:nvSpPr>
        <p:spPr>
          <a:xfrm>
            <a:off x="4929665" y="6000458"/>
            <a:ext cx="20955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IT" sz="1800" b="0" i="0" u="none" strike="noStrike" cap="none" spc="0" normalizeH="0" baseline="0" dirty="0">
                <a:ln>
                  <a:noFill/>
                </a:ln>
                <a:solidFill>
                  <a:srgbClr val="002569"/>
                </a:solidFill>
                <a:effectLst/>
                <a:uFillTx/>
              </a:rPr>
              <a:t>Anything missing?</a:t>
            </a:r>
          </a:p>
        </p:txBody>
      </p:sp>
    </p:spTree>
    <p:extLst>
      <p:ext uri="{BB962C8B-B14F-4D97-AF65-F5344CB8AC3E}">
        <p14:creationId xmlns:p14="http://schemas.microsoft.com/office/powerpoint/2010/main" val="3247139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71" y="120135"/>
            <a:ext cx="5965624" cy="954107"/>
          </a:xfrm>
          <a:noFill/>
          <a:ln>
            <a:noFill/>
          </a:ln>
        </p:spPr>
        <p:txBody>
          <a:bodyPr vert="horz" wrap="square" lIns="91440" tIns="45720" rIns="91440" bIns="45720" numCol="1" anchor="ctr" anchorCtr="0" compatLnSpc="1">
            <a:prstTxWarp prst="textNoShape">
              <a:avLst/>
            </a:prstTxWarp>
            <a:spAutoFit/>
          </a:bodyPr>
          <a:lstStyle/>
          <a:p>
            <a:pPr algn="ctr"/>
            <a:r>
              <a:rPr lang="en-US" sz="2800" b="1" dirty="0">
                <a:latin typeface="Calibri"/>
                <a:cs typeface="Calibri"/>
              </a:rPr>
              <a:t>Approaches, Processes &amp; Tools for Data Associated Content Preservation </a:t>
            </a:r>
          </a:p>
        </p:txBody>
      </p:sp>
      <p:sp>
        <p:nvSpPr>
          <p:cNvPr id="3" name="TextBox 2"/>
          <p:cNvSpPr txBox="1"/>
          <p:nvPr/>
        </p:nvSpPr>
        <p:spPr>
          <a:xfrm>
            <a:off x="228600" y="3949479"/>
            <a:ext cx="8305800" cy="2200602"/>
          </a:xfrm>
          <a:prstGeom prst="rect">
            <a:avLst/>
          </a:prstGeom>
          <a:noFill/>
        </p:spPr>
        <p:txBody>
          <a:bodyPr wrap="square" rtlCol="0">
            <a:spAutoFit/>
          </a:bodyPr>
          <a:lstStyle/>
          <a:p>
            <a:pPr marL="450900" lvl="2" indent="-342900">
              <a:spcAft>
                <a:spcPts val="600"/>
              </a:spcAft>
              <a:buFont typeface="Wingdings" pitchFamily="2" charset="2"/>
              <a:buChar char="ü"/>
            </a:pPr>
            <a:r>
              <a:rPr lang="en-GB" sz="1600" dirty="0">
                <a:solidFill>
                  <a:srgbClr val="000000">
                    <a:lumMod val="75000"/>
                    <a:lumOff val="25000"/>
                  </a:srgbClr>
                </a:solidFill>
                <a:latin typeface="Verdana"/>
              </a:rPr>
              <a:t>Preserved content composition, formats, metadata (what is preserved and in what format)</a:t>
            </a:r>
          </a:p>
          <a:p>
            <a:pPr marL="825750" lvl="8" indent="-285750">
              <a:spcAft>
                <a:spcPts val="600"/>
              </a:spcAft>
              <a:buFont typeface="Arial" panose="020B0604020202020204" pitchFamily="34" charset="0"/>
              <a:buChar char="•"/>
            </a:pPr>
            <a:r>
              <a:rPr lang="en-GB" sz="1600" dirty="0">
                <a:solidFill>
                  <a:srgbClr val="000000">
                    <a:lumMod val="75000"/>
                    <a:lumOff val="25000"/>
                  </a:srgbClr>
                </a:solidFill>
                <a:latin typeface="Verdana"/>
              </a:rPr>
              <a:t>Software and tools</a:t>
            </a:r>
          </a:p>
          <a:p>
            <a:pPr marL="825750" lvl="8" indent="-285750">
              <a:spcAft>
                <a:spcPts val="600"/>
              </a:spcAft>
              <a:buFont typeface="Arial" panose="020B0604020202020204" pitchFamily="34" charset="0"/>
              <a:buChar char="•"/>
            </a:pPr>
            <a:r>
              <a:rPr lang="en-GB" sz="1600" dirty="0">
                <a:solidFill>
                  <a:srgbClr val="000000">
                    <a:lumMod val="75000"/>
                    <a:lumOff val="25000"/>
                  </a:srgbClr>
                </a:solidFill>
                <a:latin typeface="Verdana"/>
              </a:rPr>
              <a:t>Documentation</a:t>
            </a:r>
          </a:p>
          <a:p>
            <a:pPr marL="825750" lvl="8" indent="-285750">
              <a:spcAft>
                <a:spcPts val="600"/>
              </a:spcAft>
              <a:buFont typeface="Arial" panose="020B0604020202020204" pitchFamily="34" charset="0"/>
              <a:buChar char="•"/>
            </a:pPr>
            <a:r>
              <a:rPr lang="en-GB" sz="1600" dirty="0">
                <a:solidFill>
                  <a:srgbClr val="000000">
                    <a:lumMod val="75000"/>
                    <a:lumOff val="25000"/>
                  </a:srgbClr>
                </a:solidFill>
                <a:latin typeface="Verdana"/>
              </a:rPr>
              <a:t>Other</a:t>
            </a:r>
          </a:p>
          <a:p>
            <a:pPr marL="450900" lvl="2" indent="-342900">
              <a:spcAft>
                <a:spcPts val="600"/>
              </a:spcAft>
              <a:buFont typeface="Wingdings" pitchFamily="2" charset="2"/>
              <a:buChar char="ü"/>
            </a:pPr>
            <a:r>
              <a:rPr lang="en-US" sz="1600" dirty="0">
                <a:solidFill>
                  <a:srgbClr val="000000">
                    <a:lumMod val="75000"/>
                    <a:lumOff val="25000"/>
                  </a:srgbClr>
                </a:solidFill>
                <a:latin typeface="Verdana"/>
                <a:ea typeface="+mn-ea"/>
              </a:rPr>
              <a:t>Preservation technology/tools/infrastructure/platforms description</a:t>
            </a:r>
            <a:endParaRPr lang="en-GB" sz="1600" dirty="0">
              <a:solidFill>
                <a:srgbClr val="000000">
                  <a:lumMod val="75000"/>
                  <a:lumOff val="25000"/>
                </a:srgbClr>
              </a:solidFill>
              <a:latin typeface="Verdana"/>
              <a:ea typeface="+mn-ea"/>
            </a:endParaRPr>
          </a:p>
          <a:p>
            <a:pPr marL="450900" lvl="2" indent="-342900">
              <a:spcAft>
                <a:spcPts val="600"/>
              </a:spcAft>
              <a:buFont typeface="Wingdings" pitchFamily="2" charset="2"/>
              <a:buChar char="ü"/>
            </a:pPr>
            <a:r>
              <a:rPr lang="en-GB" sz="1600" dirty="0">
                <a:solidFill>
                  <a:srgbClr val="000000">
                    <a:lumMod val="75000"/>
                    <a:lumOff val="25000"/>
                  </a:srgbClr>
                </a:solidFill>
                <a:latin typeface="Verdana"/>
                <a:ea typeface="+mn-ea"/>
              </a:rPr>
              <a:t>Preservation processes</a:t>
            </a:r>
          </a:p>
        </p:txBody>
      </p:sp>
      <p:sp>
        <p:nvSpPr>
          <p:cNvPr id="4" name="TextBox 3">
            <a:extLst>
              <a:ext uri="{FF2B5EF4-FFF2-40B4-BE49-F238E27FC236}">
                <a16:creationId xmlns:a16="http://schemas.microsoft.com/office/drawing/2014/main" id="{533D4590-74AA-4EF1-9D2D-F05842384A3E}"/>
              </a:ext>
            </a:extLst>
          </p:cNvPr>
          <p:cNvSpPr txBox="1"/>
          <p:nvPr/>
        </p:nvSpPr>
        <p:spPr>
          <a:xfrm>
            <a:off x="125185" y="1219200"/>
            <a:ext cx="8893629" cy="258532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lvl1pPr algn="just" rtl="0" hangingPunct="0">
              <a:defRPr>
                <a:solidFill>
                  <a:srgbClr val="000000">
                    <a:lumMod val="75000"/>
                    <a:lumOff val="25000"/>
                  </a:srgbClr>
                </a:solidFill>
                <a:latin typeface="Verdana"/>
                <a:ea typeface="+mn-ea"/>
              </a:defRPr>
            </a:lvl1pPr>
          </a:lstStyle>
          <a:p>
            <a:r>
              <a:rPr lang="en-US" dirty="0"/>
              <a:t>Description: Long-term accessibility and exploitability of Earth Science data  requires that not only sensed data, but also technical content and associated information needs to be properly preserved and made accessible. This includes for example software, tools, documentation, databases, videos, etc.</a:t>
            </a:r>
          </a:p>
          <a:p>
            <a:endParaRPr lang="en-US" dirty="0"/>
          </a:p>
          <a:p>
            <a:r>
              <a:rPr lang="en-GB" dirty="0"/>
              <a:t>Session will consist of WGISS members presentations with the following information </a:t>
            </a:r>
            <a:r>
              <a:rPr lang="en-US" dirty="0"/>
              <a:t>on approaches/tools/procedures/technology used to preserve space data associated content:</a:t>
            </a:r>
          </a:p>
        </p:txBody>
      </p:sp>
      <p:sp>
        <p:nvSpPr>
          <p:cNvPr id="5" name="TextBox 4">
            <a:extLst>
              <a:ext uri="{FF2B5EF4-FFF2-40B4-BE49-F238E27FC236}">
                <a16:creationId xmlns:a16="http://schemas.microsoft.com/office/drawing/2014/main" id="{493DD338-350C-8742-B2E6-002776737884}"/>
              </a:ext>
            </a:extLst>
          </p:cNvPr>
          <p:cNvSpPr txBox="1"/>
          <p:nvPr/>
        </p:nvSpPr>
        <p:spPr>
          <a:xfrm>
            <a:off x="6019800" y="6132247"/>
            <a:ext cx="20955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IT" sz="1800" b="0" i="0" u="none" strike="noStrike" cap="none" spc="0" normalizeH="0" baseline="0" dirty="0">
                <a:ln>
                  <a:noFill/>
                </a:ln>
                <a:solidFill>
                  <a:srgbClr val="002569"/>
                </a:solidFill>
                <a:effectLst/>
                <a:uFillTx/>
              </a:rPr>
              <a:t>Anything missing?</a:t>
            </a:r>
          </a:p>
        </p:txBody>
      </p:sp>
    </p:spTree>
    <p:extLst>
      <p:ext uri="{BB962C8B-B14F-4D97-AF65-F5344CB8AC3E}">
        <p14:creationId xmlns:p14="http://schemas.microsoft.com/office/powerpoint/2010/main" val="3154066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abovethelaw.com/wp-content/uploads/2015/04/thank-you-thanks-word-cloud.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900832" y="1719024"/>
            <a:ext cx="6910860" cy="3741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9734254"/>
      </p:ext>
    </p:extLst>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21996</TotalTime>
  <Words>537</Words>
  <Application>Microsoft Office PowerPoint</Application>
  <PresentationFormat>On-screen Show (4:3)</PresentationFormat>
  <Paragraphs>52</Paragraphs>
  <Slides>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Arial Bold</vt:lpstr>
      <vt:lpstr>Avenir Roman</vt:lpstr>
      <vt:lpstr>Calibri</vt:lpstr>
      <vt:lpstr>Helvetica</vt:lpstr>
      <vt:lpstr>Segoe UI</vt:lpstr>
      <vt:lpstr>Verdana</vt:lpstr>
      <vt:lpstr>Wingdings</vt:lpstr>
      <vt:lpstr>Default</vt:lpstr>
      <vt:lpstr>Topics/Sessions for Future WGISS Meetings (DSIG)</vt:lpstr>
      <vt:lpstr>Data Provenance Session</vt:lpstr>
      <vt:lpstr>Archive Holdings and Technology Session</vt:lpstr>
      <vt:lpstr>Heritage Data Recovery</vt:lpstr>
      <vt:lpstr>Approaches, Processes &amp; Tools for Data Associated Content Preservation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Michelle Piepgrass</cp:lastModifiedBy>
  <cp:revision>272</cp:revision>
  <cp:lastPrinted>2017-10-13T13:54:38Z</cp:lastPrinted>
  <dcterms:modified xsi:type="dcterms:W3CDTF">2022-04-13T02:03:32Z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76fa30-1907-4356-8241-62ea5e1c0256_Enabled">
    <vt:lpwstr>true</vt:lpwstr>
  </property>
  <property fmtid="{D5CDD505-2E9C-101B-9397-08002B2CF9AE}" pid="3" name="MSIP_Label_3976fa30-1907-4356-8241-62ea5e1c0256_SetDate">
    <vt:lpwstr>2022-03-17T13:15:49Z</vt:lpwstr>
  </property>
  <property fmtid="{D5CDD505-2E9C-101B-9397-08002B2CF9AE}" pid="4" name="MSIP_Label_3976fa30-1907-4356-8241-62ea5e1c0256_Method">
    <vt:lpwstr>Privileged</vt:lpwstr>
  </property>
  <property fmtid="{D5CDD505-2E9C-101B-9397-08002B2CF9AE}" pid="5" name="MSIP_Label_3976fa30-1907-4356-8241-62ea5e1c0256_Name">
    <vt:lpwstr>ESA UNCLASSIFIED – For ESA Official Use Only</vt:lpwstr>
  </property>
  <property fmtid="{D5CDD505-2E9C-101B-9397-08002B2CF9AE}" pid="6" name="MSIP_Label_3976fa30-1907-4356-8241-62ea5e1c0256_SiteId">
    <vt:lpwstr>9a5cacd0-2bef-4dd7-ac5c-7ebe1f54f495</vt:lpwstr>
  </property>
  <property fmtid="{D5CDD505-2E9C-101B-9397-08002B2CF9AE}" pid="7" name="MSIP_Label_3976fa30-1907-4356-8241-62ea5e1c0256_ActionId">
    <vt:lpwstr>2c3b1186-7999-4c8b-b732-d858a26a193b</vt:lpwstr>
  </property>
  <property fmtid="{D5CDD505-2E9C-101B-9397-08002B2CF9AE}" pid="8" name="MSIP_Label_3976fa30-1907-4356-8241-62ea5e1c0256_ContentBits">
    <vt:lpwstr>0</vt:lpwstr>
  </property>
</Properties>
</file>