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1024" r:id="rId3"/>
    <p:sldId id="1025" r:id="rId4"/>
    <p:sldId id="1026" r:id="rId5"/>
    <p:sldId id="1027" r:id="rId6"/>
    <p:sldId id="1028" r:id="rId7"/>
    <p:sldId id="1029" r:id="rId8"/>
    <p:sldId id="1031" r:id="rId9"/>
    <p:sldId id="1032" r:id="rId10"/>
    <p:sldId id="1033" r:id="rId11"/>
    <p:sldId id="1017" r:id="rId12"/>
    <p:sldId id="1018" r:id="rId13"/>
    <p:sldId id="1019" r:id="rId14"/>
    <p:sldId id="1021" r:id="rId15"/>
    <p:sldId id="1023" r:id="rId16"/>
    <p:sldId id="1016" r:id="rId17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00"/>
    <a:srgbClr val="2FF1EA"/>
    <a:srgbClr val="00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/>
    <p:restoredTop sz="94661"/>
  </p:normalViewPr>
  <p:slideViewPr>
    <p:cSldViewPr showGuides="1">
      <p:cViewPr>
        <p:scale>
          <a:sx n="96" d="100"/>
          <a:sy n="96" d="100"/>
        </p:scale>
        <p:origin x="-206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200" b="0"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buFontTx/>
              <a:buNone/>
              <a:defRPr sz="1200" b="0"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buFontTx/>
              <a:buNone/>
              <a:defRPr sz="1200" b="0"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buFontTx/>
              <a:buNone/>
              <a:defRPr sz="1200" b="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EC4D12-C036-4034-9726-AA710B9361BF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98219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SimSun" panose="02010600030101010101" pitchFamily="2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5F2C665-F6DE-4236-A5A4-9FAFEAA4E9E9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5F2C665-F6DE-4236-A5A4-9FAFEAA4E9E9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5F2C665-F6DE-4236-A5A4-9FAFEAA4E9E9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5F2C665-F6DE-4236-A5A4-9FAFEAA4E9E9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5F2C665-F6DE-4236-A5A4-9FAFEAA4E9E9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5F2C665-F6DE-4236-A5A4-9FAFEAA4E9E9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5F2C665-F6DE-4236-A5A4-9FAFEAA4E9E9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5F2C665-F6DE-4236-A5A4-9FAFEAA4E9E9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5F2C665-F6DE-4236-A5A4-9FAFEAA4E9E9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5F2C665-F6DE-4236-A5A4-9FAFEAA4E9E9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5F2C665-F6DE-4236-A5A4-9FAFEAA4E9E9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5F2C665-F6DE-4236-A5A4-9FAFEAA4E9E9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5F2C665-F6DE-4236-A5A4-9FAFEAA4E9E9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400" b="0"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Tx/>
              <a:buNone/>
              <a:defRPr sz="1400" b="0"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buFontTx/>
              <a:buNone/>
              <a:defRPr sz="1400" b="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5F2C665-F6DE-4236-A5A4-9FAFEAA4E9E9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SimSun" panose="02010600030101010101" pitchFamily="2" charset="-122"/>
          <a:cs typeface="SimSun" panose="02010600030101010101" pitchFamily="2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  <a:cs typeface="SimSun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  <a:cs typeface="SimSun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  <a:cs typeface="SimSun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  <a:cs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SimSun" panose="02010600030101010101" pitchFamily="2" charset="-122"/>
          <a:cs typeface="SimSun" panose="02010600030101010101" pitchFamily="2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SimSun" panose="02010600030101010101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SimSun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SimSun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SimSun" panose="02010600030101010101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arthobservations.org/geoss.shtml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0.jpeg"/><Relationship Id="rId4" Type="http://schemas.openxmlformats.org/officeDocument/2006/relationships/image" Target="../media/image25.jpe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itu.int/wsis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ctrTitle"/>
          </p:nvPr>
        </p:nvSpPr>
        <p:spPr>
          <a:xfrm>
            <a:off x="928662" y="500042"/>
            <a:ext cx="7566660" cy="3240405"/>
          </a:xfrm>
        </p:spPr>
        <p:txBody>
          <a:bodyPr vert="horz" wrap="square" lIns="91440" tIns="45720" rIns="91440" bIns="45720" anchor="ctr"/>
          <a:lstStyle/>
          <a:p>
            <a:pPr eaLnBrk="1" hangingPunct="1">
              <a:buClrTx/>
              <a:buSzTx/>
              <a:buFontTx/>
            </a:pPr>
            <a:r>
              <a:rPr lang="en-US" sz="4000" b="1" dirty="0" smtClean="0">
                <a:solidFill>
                  <a:schemeClr val="bg1"/>
                </a:solidFill>
              </a:rPr>
              <a:t/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NRSCC’s Methodology for Data Publishing and Repository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endParaRPr lang="en-US" altLang="zh-CN" sz="4800" b="1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/>
          </p:cNvSpPr>
          <p:nvPr>
            <p:ph type="subTitle" idx="1"/>
          </p:nvPr>
        </p:nvSpPr>
        <p:spPr>
          <a:xfrm>
            <a:off x="684213" y="4000504"/>
            <a:ext cx="8135937" cy="2143140"/>
          </a:xfrm>
        </p:spPr>
        <p:txBody>
          <a:bodyPr vert="horz" wrap="square" lIns="91440" tIns="45720" rIns="91440" bIns="45720" anchor="t"/>
          <a:lstStyle/>
          <a:p>
            <a:pPr eaLnBrk="1" hangingPunct="1">
              <a:lnSpc>
                <a:spcPct val="80000"/>
              </a:lnSpc>
              <a:buClrTx/>
              <a:buSzTx/>
              <a:buFontTx/>
            </a:pPr>
            <a:r>
              <a:rPr lang="en-US" altLang="zh-CN" sz="2800" b="1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SimSun" panose="02010600030101010101" pitchFamily="2" charset="-122"/>
              </a:rPr>
              <a:t>Prof. LIU Chuang</a:t>
            </a:r>
          </a:p>
          <a:p>
            <a:pPr eaLnBrk="1" hangingPunct="1">
              <a:lnSpc>
                <a:spcPct val="80000"/>
              </a:lnSpc>
              <a:buClrTx/>
              <a:buSzTx/>
              <a:buFontTx/>
            </a:pPr>
            <a:endParaRPr lang="en-US" altLang="zh-CN" sz="2800" b="1" dirty="0" smtClean="0">
              <a:solidFill>
                <a:schemeClr val="bg1"/>
              </a:solidFill>
              <a:latin typeface="+mn-lt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</a:pPr>
            <a:r>
              <a:rPr lang="en-US" sz="1600" b="1" dirty="0" smtClean="0">
                <a:solidFill>
                  <a:schemeClr val="bg1"/>
                </a:solidFill>
              </a:rPr>
              <a:t>NRSCC Data Publishing Center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600" b="1" dirty="0" smtClean="0">
                <a:solidFill>
                  <a:schemeClr val="bg1"/>
                </a:solidFill>
              </a:rPr>
              <a:t>Global Change Research Data Publishing &amp; Repository, World Data System</a:t>
            </a:r>
          </a:p>
          <a:p>
            <a:pPr eaLnBrk="1" hangingPunct="1">
              <a:lnSpc>
                <a:spcPct val="80000"/>
              </a:lnSpc>
              <a:buClrTx/>
              <a:buSzTx/>
              <a:buFontTx/>
            </a:pPr>
            <a:r>
              <a:rPr lang="en-US" altLang="zh-CN" sz="1600" b="1" dirty="0" smtClean="0">
                <a:solidFill>
                  <a:schemeClr val="bg1"/>
                </a:solidFill>
              </a:rPr>
              <a:t>Institute of Geographical Sciences and Natural Resources Research, Chinese Academy of Sciences</a:t>
            </a:r>
          </a:p>
          <a:p>
            <a:pPr eaLnBrk="1" hangingPunct="1">
              <a:lnSpc>
                <a:spcPct val="80000"/>
              </a:lnSpc>
              <a:buClrTx/>
              <a:buSzTx/>
              <a:buFontTx/>
            </a:pPr>
            <a:endParaRPr lang="en-US" altLang="zh-CN" sz="16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1800" b="1" dirty="0" smtClean="0">
                <a:solidFill>
                  <a:schemeClr val="bg1"/>
                </a:solidFill>
              </a:rPr>
              <a:t>23 March 2022, WGISS-53</a:t>
            </a:r>
            <a:endParaRPr lang="zh-CN" altLang="en-US" sz="18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</a:pPr>
            <a:endParaRPr lang="zh-CN" altLang="en-US" sz="2800" b="1" dirty="0">
              <a:solidFill>
                <a:schemeClr val="bg1"/>
              </a:solidFill>
              <a:latin typeface="+mn-lt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</a:pPr>
            <a:endParaRPr lang="en-US" altLang="zh-CN" sz="2000" b="1" dirty="0" smtClean="0">
              <a:solidFill>
                <a:schemeClr val="bg1"/>
              </a:solidFill>
              <a:latin typeface="+mn-lt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</a:pPr>
            <a:endParaRPr lang="en-US" altLang="zh-CN" sz="2000" b="1" dirty="0">
              <a:solidFill>
                <a:schemeClr val="bg1"/>
              </a:solidFill>
              <a:latin typeface="+mn-lt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</a:pPr>
            <a:endParaRPr lang="en-US" altLang="zh-CN" sz="2000" b="1" dirty="0">
              <a:solidFill>
                <a:schemeClr val="bg1"/>
              </a:solidFill>
              <a:latin typeface="+mn-lt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17430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42852"/>
            <a:ext cx="1000132" cy="76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42852"/>
            <a:ext cx="785818" cy="82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内容占位符 2"/>
          <p:cNvSpPr>
            <a:spLocks noGrp="1"/>
          </p:cNvSpPr>
          <p:nvPr>
            <p:ph idx="4294967295"/>
          </p:nvPr>
        </p:nvSpPr>
        <p:spPr>
          <a:xfrm>
            <a:off x="138113" y="115888"/>
            <a:ext cx="8229600" cy="965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dirty="0" smtClean="0">
                <a:solidFill>
                  <a:schemeClr val="bg1"/>
                </a:solidFill>
                <a:ea typeface="宋体" pitchFamily="2" charset="-122"/>
              </a:rPr>
              <a:t>3. Global Networking</a:t>
            </a:r>
            <a:r>
              <a:rPr lang="zh-CN" altLang="en-US" dirty="0" smtClean="0">
                <a:solidFill>
                  <a:schemeClr val="bg1"/>
                </a:solidFill>
                <a:ea typeface="宋体" pitchFamily="2" charset="-122"/>
              </a:rPr>
              <a:t>：</a:t>
            </a:r>
            <a:endParaRPr lang="en-US" altLang="zh-CN" dirty="0" smtClean="0">
              <a:solidFill>
                <a:srgbClr val="FF0000"/>
              </a:solidFill>
              <a:ea typeface="宋体" pitchFamily="2" charset="-122"/>
            </a:endParaRPr>
          </a:p>
          <a:p>
            <a:pPr marL="0" indent="0">
              <a:buFontTx/>
              <a:buNone/>
            </a:pPr>
            <a:r>
              <a:rPr lang="en-US" altLang="zh-CN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endParaRPr lang="zh-CN" altLang="en-US" dirty="0" smtClean="0">
              <a:solidFill>
                <a:schemeClr val="bg1"/>
              </a:solidFill>
              <a:ea typeface="宋体" pitchFamily="2" charset="-122"/>
            </a:endParaRPr>
          </a:p>
        </p:txBody>
      </p:sp>
      <p:pic>
        <p:nvPicPr>
          <p:cNvPr id="33795" name="Picture 2" descr="http://www.geodoi.ac.cn/Upload/EImage/2014_01_12_E_final/Suo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4310063"/>
            <a:ext cx="1885950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矩形 3"/>
          <p:cNvSpPr>
            <a:spLocks noChangeArrowheads="1"/>
          </p:cNvSpPr>
          <p:nvPr/>
        </p:nvSpPr>
        <p:spPr bwMode="auto">
          <a:xfrm>
            <a:off x="2235200" y="5591175"/>
            <a:ext cx="4572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</a:rPr>
              <a:t>ZHANG Yili,LI Bingyu,ZHENG Du.2014.Datasets of the Boundary and Area of the Tibetan Plateau ( DBATP ) ,Global Change Research Data Publishing &amp; Repository,DOI:10.3974/geodb.2014.01.12.V1</a:t>
            </a:r>
            <a:endParaRPr lang="zh-CN" altLang="en-US" sz="1400">
              <a:solidFill>
                <a:schemeClr val="bg1"/>
              </a:solidFill>
            </a:endParaRPr>
          </a:p>
        </p:txBody>
      </p:sp>
      <p:pic>
        <p:nvPicPr>
          <p:cNvPr id="33797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8" y="2781300"/>
            <a:ext cx="32639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矩形 5"/>
          <p:cNvSpPr>
            <a:spLocks noChangeArrowheads="1"/>
          </p:cNvSpPr>
          <p:nvPr/>
        </p:nvSpPr>
        <p:spPr bwMode="auto">
          <a:xfrm>
            <a:off x="414338" y="4614863"/>
            <a:ext cx="314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</a:rPr>
              <a:t>ZHANG Yili,LI Bingyu,ZHENG Du.2014.Datasets of the Boundary and Area of the Tibetan Plateau </a:t>
            </a:r>
          </a:p>
          <a:p>
            <a:r>
              <a:rPr lang="en-US" altLang="zh-CN" sz="1200">
                <a:solidFill>
                  <a:schemeClr val="bg1"/>
                </a:solidFill>
              </a:rPr>
              <a:t>Acta Geographica Sinica, 2014, </a:t>
            </a:r>
          </a:p>
          <a:p>
            <a:r>
              <a:rPr lang="en-US" altLang="zh-CN" sz="1200">
                <a:solidFill>
                  <a:schemeClr val="bg1"/>
                </a:solidFill>
              </a:rPr>
              <a:t>DOI: 10.11821/dlxb2014S012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33799" name="矩形 6"/>
          <p:cNvSpPr>
            <a:spLocks noChangeArrowheads="1"/>
          </p:cNvSpPr>
          <p:nvPr/>
        </p:nvSpPr>
        <p:spPr bwMode="auto">
          <a:xfrm>
            <a:off x="6329363" y="3736975"/>
            <a:ext cx="262255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</a:rPr>
              <a:t>Zhang Yili, Li Bingyuan, Zheng Du. A discussion on the boundary and area of the Tibetan Plateau in China. Geographical Research, 2002, 21(1): 1-9. </a:t>
            </a:r>
            <a:endParaRPr lang="zh-CN" altLang="en-US" sz="1400">
              <a:solidFill>
                <a:schemeClr val="bg1"/>
              </a:solidFill>
            </a:endParaRPr>
          </a:p>
        </p:txBody>
      </p:sp>
      <p:pic>
        <p:nvPicPr>
          <p:cNvPr id="33800" name="Picture 4" descr="http://image.cqvip.com/vip1000/qkclearimg/95732x/95732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2236788"/>
            <a:ext cx="10795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1" name="TextBox 7"/>
          <p:cNvSpPr txBox="1">
            <a:spLocks noChangeArrowheads="1"/>
          </p:cNvSpPr>
          <p:nvPr/>
        </p:nvSpPr>
        <p:spPr bwMode="auto">
          <a:xfrm>
            <a:off x="4572000" y="3933825"/>
            <a:ext cx="10175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Dataset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802" name="TextBox 10"/>
          <p:cNvSpPr txBox="1">
            <a:spLocks noChangeArrowheads="1"/>
          </p:cNvSpPr>
          <p:nvPr/>
        </p:nvSpPr>
        <p:spPr bwMode="auto">
          <a:xfrm>
            <a:off x="3563938" y="3119438"/>
            <a:ext cx="1377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Data paper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803" name="TextBox 11"/>
          <p:cNvSpPr txBox="1">
            <a:spLocks noChangeArrowheads="1"/>
          </p:cNvSpPr>
          <p:nvPr/>
        </p:nvSpPr>
        <p:spPr bwMode="auto">
          <a:xfrm>
            <a:off x="5519738" y="2606675"/>
            <a:ext cx="1287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Discovery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10" name="直接箭头连接符 9"/>
          <p:cNvCxnSpPr/>
          <p:nvPr/>
        </p:nvCxnSpPr>
        <p:spPr bwMode="auto">
          <a:xfrm flipH="1">
            <a:off x="5548313" y="3241675"/>
            <a:ext cx="865187" cy="814388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 bwMode="auto">
          <a:xfrm>
            <a:off x="3775075" y="3573463"/>
            <a:ext cx="941388" cy="407987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endCxn id="33803" idx="1"/>
          </p:cNvCxnSpPr>
          <p:nvPr/>
        </p:nvCxnSpPr>
        <p:spPr bwMode="auto">
          <a:xfrm flipV="1">
            <a:off x="4337050" y="2790825"/>
            <a:ext cx="1182688" cy="19685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3807" name="图片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2388" y="1181100"/>
            <a:ext cx="14954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直接箭头连接符 17"/>
          <p:cNvCxnSpPr/>
          <p:nvPr/>
        </p:nvCxnSpPr>
        <p:spPr bwMode="auto">
          <a:xfrm flipV="1">
            <a:off x="2124075" y="1773238"/>
            <a:ext cx="1655763" cy="833437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 bwMode="auto">
          <a:xfrm>
            <a:off x="5519738" y="1852613"/>
            <a:ext cx="1860550" cy="207962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 bwMode="auto">
          <a:xfrm flipH="1" flipV="1">
            <a:off x="4562475" y="2579688"/>
            <a:ext cx="503238" cy="137160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3811" name="图片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5313" y="5810250"/>
            <a:ext cx="20589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直接箭头连接符 25"/>
          <p:cNvCxnSpPr/>
          <p:nvPr/>
        </p:nvCxnSpPr>
        <p:spPr bwMode="auto">
          <a:xfrm>
            <a:off x="5900738" y="5145088"/>
            <a:ext cx="1119187" cy="731837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 bwMode="auto">
          <a:xfrm>
            <a:off x="5357813" y="2189163"/>
            <a:ext cx="1878012" cy="354330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3814" name="图片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6388" y="1058863"/>
            <a:ext cx="22479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直接箭头连接符 26"/>
          <p:cNvCxnSpPr/>
          <p:nvPr/>
        </p:nvCxnSpPr>
        <p:spPr bwMode="auto">
          <a:xfrm flipH="1" flipV="1">
            <a:off x="8726488" y="1819275"/>
            <a:ext cx="93662" cy="365760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 bwMode="auto">
          <a:xfrm flipV="1">
            <a:off x="5219700" y="1773238"/>
            <a:ext cx="1449388" cy="2160587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3817" name="Picture 7" descr="C:\Users\Administrator\Desktop\WFEO\DAB-Report-2015-04-13_files\GEO_DAB.pn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4338" y="5838825"/>
            <a:ext cx="14700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直接箭头连接符 31"/>
          <p:cNvCxnSpPr/>
          <p:nvPr/>
        </p:nvCxnSpPr>
        <p:spPr bwMode="auto">
          <a:xfrm flipV="1">
            <a:off x="1763713" y="4921250"/>
            <a:ext cx="2168525" cy="884238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 bwMode="auto">
          <a:xfrm flipV="1">
            <a:off x="1763713" y="2606675"/>
            <a:ext cx="2168525" cy="3125788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 bwMode="auto">
          <a:xfrm flipH="1" flipV="1">
            <a:off x="1547813" y="4197350"/>
            <a:ext cx="71437" cy="1535113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肘形连接符 12"/>
          <p:cNvCxnSpPr/>
          <p:nvPr/>
        </p:nvCxnSpPr>
        <p:spPr bwMode="auto">
          <a:xfrm>
            <a:off x="2627313" y="4302125"/>
            <a:ext cx="4303712" cy="1879600"/>
          </a:xfrm>
          <a:prstGeom prst="bentConnector3">
            <a:avLst>
              <a:gd name="adj1" fmla="val 20786"/>
            </a:avLst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822" name="TextBox 21"/>
          <p:cNvSpPr txBox="1">
            <a:spLocks noChangeArrowheads="1"/>
          </p:cNvSpPr>
          <p:nvPr/>
        </p:nvSpPr>
        <p:spPr bwMode="auto">
          <a:xfrm>
            <a:off x="6994525" y="6340475"/>
            <a:ext cx="569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FF00"/>
                </a:solidFill>
              </a:rPr>
              <a:t>SCI</a:t>
            </a:r>
            <a:endParaRPr lang="zh-CN" altLang="en-US">
              <a:solidFill>
                <a:srgbClr val="FFFF00"/>
              </a:solidFill>
            </a:endParaRPr>
          </a:p>
        </p:txBody>
      </p:sp>
      <p:cxnSp>
        <p:nvCxnSpPr>
          <p:cNvPr id="31" name="直接箭头连接符 30"/>
          <p:cNvCxnSpPr>
            <a:endCxn id="33824" idx="1"/>
          </p:cNvCxnSpPr>
          <p:nvPr/>
        </p:nvCxnSpPr>
        <p:spPr bwMode="auto">
          <a:xfrm>
            <a:off x="7488238" y="3776663"/>
            <a:ext cx="46037" cy="18796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824" name="TextBox 7"/>
          <p:cNvSpPr txBox="1">
            <a:spLocks noChangeArrowheads="1"/>
          </p:cNvSpPr>
          <p:nvPr/>
        </p:nvSpPr>
        <p:spPr bwMode="auto">
          <a:xfrm>
            <a:off x="7534275" y="5424488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DCI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33825" name="图片 3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2125" y="998538"/>
            <a:ext cx="163195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直接箭头连接符 35"/>
          <p:cNvCxnSpPr/>
          <p:nvPr/>
        </p:nvCxnSpPr>
        <p:spPr>
          <a:xfrm>
            <a:off x="1308100" y="1887538"/>
            <a:ext cx="681038" cy="893762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>
            <a:off x="2212975" y="1444625"/>
            <a:ext cx="2039938" cy="2752725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r>
              <a:rPr lang="en-US" altLang="zh-CN" sz="3200" b="1" dirty="0" smtClean="0">
                <a:solidFill>
                  <a:schemeClr val="bg1"/>
                </a:solidFill>
              </a:rPr>
              <a:t>4. Impact: Sharing Research Data, Reducing Digital Divide at UN GA 2015</a:t>
            </a:r>
            <a:endParaRPr lang="zh-CN" altLang="en-US" sz="3200" dirty="0" smtClean="0">
              <a:solidFill>
                <a:schemeClr val="bg1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95825" y="3933825"/>
            <a:ext cx="4038600" cy="27146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zh-CN" sz="2000" b="1" dirty="0" smtClean="0">
                <a:solidFill>
                  <a:schemeClr val="bg1"/>
                </a:solidFill>
              </a:rPr>
              <a:t>As </a:t>
            </a:r>
            <a:r>
              <a:rPr lang="en-US" altLang="zh-CN" sz="2000" b="1" dirty="0">
                <a:solidFill>
                  <a:schemeClr val="bg1"/>
                </a:solidFill>
              </a:rPr>
              <a:t>we enter the big data era, data sharing in developing countries has become even more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critical. …I </a:t>
            </a:r>
            <a:r>
              <a:rPr lang="en-US" altLang="zh-CN" sz="2000" b="1" dirty="0">
                <a:solidFill>
                  <a:schemeClr val="bg1"/>
                </a:solidFill>
              </a:rPr>
              <a:t>would like to suggest U.N. continue to pay more attention to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reduce </a:t>
            </a:r>
            <a:r>
              <a:rPr lang="en-US" altLang="zh-CN" sz="2000" b="1" dirty="0">
                <a:solidFill>
                  <a:schemeClr val="bg1"/>
                </a:solidFill>
              </a:rPr>
              <a:t>the digital divide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. </a:t>
            </a:r>
          </a:p>
          <a:p>
            <a:pPr marL="0" indent="0">
              <a:buFontTx/>
              <a:buNone/>
              <a:defRPr/>
            </a:pPr>
            <a:r>
              <a:rPr lang="en-US" altLang="zh-CN" sz="2000" b="1" dirty="0" smtClean="0">
                <a:solidFill>
                  <a:schemeClr val="bg1"/>
                </a:solidFill>
              </a:rPr>
              <a:t>-- LIU Chuang (2015), New York</a:t>
            </a:r>
            <a:endParaRPr lang="en-US" altLang="zh-CN" sz="2000" dirty="0">
              <a:solidFill>
                <a:schemeClr val="bg1"/>
              </a:solidFill>
            </a:endParaRPr>
          </a:p>
          <a:p>
            <a:pPr>
              <a:defRPr/>
            </a:pPr>
            <a:endParaRPr lang="zh-CN" altLang="en-US" sz="2000" dirty="0">
              <a:solidFill>
                <a:schemeClr val="bg1"/>
              </a:solidFill>
            </a:endParaRPr>
          </a:p>
        </p:txBody>
      </p:sp>
      <p:pic>
        <p:nvPicPr>
          <p:cNvPr id="13316" name="Picture 2" descr="http://geodoi.ac.cn/pci/images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3" y="1458913"/>
            <a:ext cx="4217987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矩形 4"/>
          <p:cNvSpPr>
            <a:spLocks noChangeArrowheads="1"/>
          </p:cNvSpPr>
          <p:nvPr/>
        </p:nvSpPr>
        <p:spPr bwMode="auto">
          <a:xfrm>
            <a:off x="107950" y="5264150"/>
            <a:ext cx="4572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The President of the United Nations General Assembly's Informal Interactive Consultations on WSIS+10, ECOSOC Chamber, United Nations Headquarters, New York, 2 July 2015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3318" name="Picture 4" descr="http://www.geodoi.ac.cn/pci/images/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247775"/>
            <a:ext cx="3024187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内容占位符 2"/>
          <p:cNvSpPr>
            <a:spLocks noGrp="1"/>
          </p:cNvSpPr>
          <p:nvPr>
            <p:ph idx="1"/>
          </p:nvPr>
        </p:nvSpPr>
        <p:spPr>
          <a:xfrm>
            <a:off x="395288" y="188913"/>
            <a:ext cx="8497887" cy="72072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zh-CN" sz="2400" b="1" smtClean="0">
                <a:solidFill>
                  <a:schemeClr val="bg1"/>
                </a:solidFill>
              </a:rPr>
              <a:t>Acting Locally, Networking  Globally </a:t>
            </a:r>
          </a:p>
          <a:p>
            <a:pPr marL="0" indent="0" algn="ctr">
              <a:buFontTx/>
              <a:buNone/>
            </a:pPr>
            <a:r>
              <a:rPr lang="en-US" altLang="zh-CN" sz="2400" b="1" smtClean="0">
                <a:solidFill>
                  <a:schemeClr val="bg1"/>
                </a:solidFill>
              </a:rPr>
              <a:t>Panel at the Internet Governance Forum, UN 2016</a:t>
            </a:r>
            <a:endParaRPr lang="zh-CN" altLang="en-US" sz="2400" b="1" smtClean="0">
              <a:solidFill>
                <a:schemeClr val="bg1"/>
              </a:solidFill>
            </a:endParaRPr>
          </a:p>
        </p:txBody>
      </p:sp>
      <p:pic>
        <p:nvPicPr>
          <p:cNvPr id="1433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75" y="1268413"/>
            <a:ext cx="8278813" cy="552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https://tse1-mm.cn.bing.net/th?id=OIP.iVfZmUujpxPr4oejkshPPwGYCZ&amp;pid=15.1&amp;P=0&amp;w=464&amp;h=1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286250"/>
            <a:ext cx="5380037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2" descr="https://p1.ssl.qhmsg.com/dr/270_500_/t01bf5b784377f64048.png?size=268x1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428875"/>
            <a:ext cx="2552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https://tse3-mm.cn.bing.net/th?id=OIP.-MwFreUK3qHacMISHchfBwEsDU&amp;pid=15.1&amp;P=0&amp;w=226&amp;h=1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2357438"/>
            <a:ext cx="25558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2"/>
          <p:cNvSpPr txBox="1">
            <a:spLocks noChangeArrowheads="1"/>
          </p:cNvSpPr>
          <p:nvPr/>
        </p:nvSpPr>
        <p:spPr bwMode="auto">
          <a:xfrm>
            <a:off x="179388" y="571500"/>
            <a:ext cx="8964612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09600" indent="-609600" algn="ctr"/>
            <a:r>
              <a:rPr lang="en-US" altLang="zh-CN" sz="3600" b="1">
                <a:solidFill>
                  <a:srgbClr val="FFFF00"/>
                </a:solidFill>
              </a:rPr>
              <a:t>The First World Data Forum of UN at Cape Town in 2017 </a:t>
            </a:r>
          </a:p>
          <a:p>
            <a:pPr marL="609600" indent="-609600" algn="ctr"/>
            <a:r>
              <a:rPr lang="en-US" altLang="zh-CN" sz="3600" b="1">
                <a:solidFill>
                  <a:srgbClr val="FFFF00"/>
                </a:solidFill>
              </a:rPr>
              <a:t>(one of the best cases)</a:t>
            </a:r>
            <a:endParaRPr lang="en-US" altLang="zh-CN" sz="3600" b="1">
              <a:solidFill>
                <a:srgbClr val="FFFFFF"/>
              </a:solidFill>
            </a:endParaRPr>
          </a:p>
        </p:txBody>
      </p:sp>
      <p:pic>
        <p:nvPicPr>
          <p:cNvPr id="15366" name="图片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7213" y="2355850"/>
            <a:ext cx="33432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 noChangeArrowheads="1"/>
          </p:cNvSpPr>
          <p:nvPr>
            <p:ph type="title"/>
          </p:nvPr>
        </p:nvSpPr>
        <p:spPr>
          <a:xfrm>
            <a:off x="266700" y="82550"/>
            <a:ext cx="8229600" cy="1143000"/>
          </a:xfrm>
        </p:spPr>
        <p:txBody>
          <a:bodyPr/>
          <a:lstStyle/>
          <a:p>
            <a:r>
              <a:rPr lang="en-US" altLang="zh-CN" sz="3200" b="1" dirty="0" smtClean="0">
                <a:solidFill>
                  <a:schemeClr val="bg1"/>
                </a:solidFill>
              </a:rPr>
              <a:t>WSIS Prize 2018 (</a:t>
            </a:r>
            <a:r>
              <a:rPr lang="en-US" altLang="zh-CN" sz="3200" b="1" i="1" dirty="0" smtClean="0">
                <a:solidFill>
                  <a:schemeClr val="bg1"/>
                </a:solidFill>
              </a:rPr>
              <a:t>e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-Science Champion)  </a:t>
            </a:r>
            <a:endParaRPr lang="zh-CN" altLang="en-US" sz="3200" b="1" dirty="0" smtClean="0"/>
          </a:p>
        </p:txBody>
      </p:sp>
      <p:pic>
        <p:nvPicPr>
          <p:cNvPr id="17411" name="Picture 2" descr="WSIS 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557338"/>
            <a:ext cx="442753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 descr="http://www.igsnrr.cas.cn/xwzx/zhxw/201804/W0201804093863616879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5900" y="981075"/>
            <a:ext cx="3505200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http://www.igsnrr.cas.cn/xwzx/zhxw/201804/W0201804093863616691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4788" y="3462338"/>
            <a:ext cx="47625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91125" y="3644900"/>
            <a:ext cx="371475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14942" y="428604"/>
            <a:ext cx="3571900" cy="785818"/>
          </a:xfrm>
        </p:spPr>
        <p:txBody>
          <a:bodyPr/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WSIS Prize </a:t>
            </a:r>
            <a:br>
              <a:rPr lang="en-US" altLang="zh-CN" sz="3200" dirty="0" smtClean="0">
                <a:solidFill>
                  <a:schemeClr val="bg1"/>
                </a:solidFill>
              </a:rPr>
            </a:br>
            <a:r>
              <a:rPr lang="en-US" altLang="zh-CN" sz="3200" dirty="0" smtClean="0">
                <a:solidFill>
                  <a:schemeClr val="bg1"/>
                </a:solidFill>
              </a:rPr>
              <a:t>2021 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5200644" cy="352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285992"/>
            <a:ext cx="793376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2214554"/>
            <a:ext cx="8229600" cy="1143000"/>
          </a:xfrm>
        </p:spPr>
        <p:txBody>
          <a:bodyPr/>
          <a:lstStyle/>
          <a:p>
            <a:r>
              <a:rPr lang="en-US" altLang="zh-CN" sz="6000" b="1" i="1" dirty="0" smtClean="0">
                <a:solidFill>
                  <a:schemeClr val="bg1"/>
                </a:solidFill>
              </a:rPr>
              <a:t>Thank You !</a:t>
            </a:r>
            <a:endParaRPr lang="zh-CN" altLang="en-US" sz="6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/>
          <a:lstStyle/>
          <a:p>
            <a:r>
              <a:rPr lang="en-US" altLang="zh-CN" sz="2800" b="1" dirty="0" smtClean="0">
                <a:solidFill>
                  <a:schemeClr val="bg1"/>
                </a:solidFill>
              </a:rPr>
              <a:t>1. Research Data Publishing &amp; Repository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/>
          <a:lstStyle/>
          <a:p>
            <a:pPr>
              <a:buNone/>
            </a:pPr>
            <a:r>
              <a:rPr lang="en-US" altLang="zh-CN" sz="2800" b="1" dirty="0" smtClean="0">
                <a:solidFill>
                  <a:schemeClr val="bg1"/>
                </a:solidFill>
              </a:rPr>
              <a:t>1.1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China has 4963 academic journals, more than </a:t>
            </a:r>
          </a:p>
          <a:p>
            <a:pPr>
              <a:buNone/>
            </a:pPr>
            <a:r>
              <a:rPr lang="en-US" altLang="zh-CN" sz="2400" b="1" dirty="0" smtClean="0">
                <a:solidFill>
                  <a:schemeClr val="bg1"/>
                </a:solidFill>
              </a:rPr>
              <a:t>1,897,000 research papers published in 2020</a:t>
            </a:r>
          </a:p>
          <a:p>
            <a:pPr>
              <a:buNone/>
            </a:pPr>
            <a:endParaRPr lang="en-US" altLang="zh-CN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sz="2400" b="1" dirty="0" smtClean="0">
                <a:solidFill>
                  <a:schemeClr val="bg1"/>
                </a:solidFill>
              </a:rPr>
              <a:t>In which, more than 500 journals for earth science (environment, ecosystem, geography, remote sensing, agriculture ….), more than 125,000 research papers published in 2020.</a:t>
            </a:r>
          </a:p>
          <a:p>
            <a:pPr>
              <a:buNone/>
            </a:pPr>
            <a:endParaRPr lang="en-US" altLang="zh-CN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sz="2400" b="1" dirty="0" smtClean="0">
                <a:solidFill>
                  <a:schemeClr val="bg1"/>
                </a:solidFill>
              </a:rPr>
              <a:t>At least 60,000 new datasets in earth science created, which supported the research papers in 2020.</a:t>
            </a:r>
          </a:p>
          <a:p>
            <a:pPr>
              <a:buNone/>
            </a:pP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/>
          <a:lstStyle/>
          <a:p>
            <a:r>
              <a:rPr lang="en-US" altLang="zh-CN" sz="2800" b="1" dirty="0" smtClean="0">
                <a:solidFill>
                  <a:schemeClr val="bg1"/>
                </a:solidFill>
              </a:rPr>
              <a:t>1. Research Data Publishing &amp; Repository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/>
          <a:lstStyle/>
          <a:p>
            <a:pPr>
              <a:buNone/>
            </a:pPr>
            <a:r>
              <a:rPr lang="en-US" altLang="zh-CN" sz="2800" b="1" dirty="0" smtClean="0">
                <a:solidFill>
                  <a:schemeClr val="bg1"/>
                </a:solidFill>
              </a:rPr>
              <a:t>1.2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China has supported 20 national data centers since 2019, 12 of them are related to the earth science</a:t>
            </a:r>
          </a:p>
          <a:p>
            <a:pPr>
              <a:buNone/>
            </a:pPr>
            <a:endParaRPr lang="en-US" altLang="zh-CN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sz="2400" b="1" dirty="0" smtClean="0">
                <a:solidFill>
                  <a:schemeClr val="bg1"/>
                </a:solidFill>
              </a:rPr>
              <a:t>only less than 5% new datasets could be archived and openly available through the national data centers</a:t>
            </a:r>
          </a:p>
          <a:p>
            <a:pPr>
              <a:buNone/>
            </a:pPr>
            <a:endParaRPr lang="en-US" altLang="zh-CN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sz="2400" b="1" dirty="0" smtClean="0">
                <a:solidFill>
                  <a:schemeClr val="bg1"/>
                </a:solidFill>
              </a:rPr>
              <a:t>even so, the data quality is a challenging  issue </a:t>
            </a:r>
          </a:p>
          <a:p>
            <a:pPr>
              <a:buNone/>
            </a:pPr>
            <a:endParaRPr lang="en-US" altLang="zh-CN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1143000"/>
          </a:xfrm>
        </p:spPr>
        <p:txBody>
          <a:bodyPr/>
          <a:lstStyle/>
          <a:p>
            <a:r>
              <a:rPr lang="en-US" altLang="zh-CN" sz="2800" b="1" dirty="0" smtClean="0">
                <a:solidFill>
                  <a:schemeClr val="bg1"/>
                </a:solidFill>
              </a:rPr>
              <a:t>1. Research Data Publishing &amp; Repository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071547"/>
            <a:ext cx="8001056" cy="1071570"/>
          </a:xfrm>
        </p:spPr>
        <p:txBody>
          <a:bodyPr/>
          <a:lstStyle/>
          <a:p>
            <a:pPr>
              <a:buNone/>
            </a:pPr>
            <a:r>
              <a:rPr lang="en-US" altLang="zh-CN" sz="2800" b="1" dirty="0" smtClean="0">
                <a:solidFill>
                  <a:schemeClr val="bg1"/>
                </a:solidFill>
              </a:rPr>
              <a:t>1.3 Peer reviewed data publishing and repository – data publishing infrastructure 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geodoi.ac.cn/Cover/Metadata/s_20220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00438"/>
            <a:ext cx="2861330" cy="2857520"/>
          </a:xfrm>
          <a:prstGeom prst="rect">
            <a:avLst/>
          </a:prstGeom>
          <a:noFill/>
        </p:spPr>
      </p:pic>
      <p:pic>
        <p:nvPicPr>
          <p:cNvPr id="2054" name="Picture 6" descr="http://www.geodoi.ac.cn/Cover/e_20220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395868"/>
            <a:ext cx="2214578" cy="3104966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1500166" y="6417254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ISSN 2096-868X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29190" y="6488692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</a:rPr>
              <a:t>ISSN 2096-3645</a:t>
            </a:r>
            <a:endParaRPr lang="zh-CN" altLang="en-US" b="0" dirty="0">
              <a:solidFill>
                <a:schemeClr val="bg1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071678"/>
            <a:ext cx="7500958" cy="116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1143000"/>
          </a:xfrm>
        </p:spPr>
        <p:txBody>
          <a:bodyPr/>
          <a:lstStyle/>
          <a:p>
            <a:r>
              <a:rPr lang="en-US" altLang="zh-CN" sz="2800" b="1" dirty="0" smtClean="0">
                <a:solidFill>
                  <a:schemeClr val="bg1"/>
                </a:solidFill>
              </a:rPr>
              <a:t>1. Research Data Publishing &amp; Repository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071547"/>
            <a:ext cx="8001056" cy="1071570"/>
          </a:xfrm>
        </p:spPr>
        <p:txBody>
          <a:bodyPr/>
          <a:lstStyle/>
          <a:p>
            <a:pPr>
              <a:buNone/>
            </a:pPr>
            <a:r>
              <a:rPr lang="en-US" altLang="zh-CN" sz="2800" b="1" dirty="0" smtClean="0">
                <a:solidFill>
                  <a:schemeClr val="bg1"/>
                </a:solidFill>
              </a:rPr>
              <a:t>1.3 Peer reviewed data publishing and repository – data publishing infrastructure 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71678"/>
            <a:ext cx="3409956" cy="458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000240"/>
            <a:ext cx="2714644" cy="464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423272" cy="513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3" y="214290"/>
            <a:ext cx="647700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285860"/>
            <a:ext cx="4202269" cy="518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929198"/>
            <a:ext cx="4071934" cy="177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844" y="357166"/>
            <a:ext cx="8643998" cy="1400172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1.4 Three journals coordinating program</a:t>
            </a:r>
            <a:endParaRPr lang="zh-CN" altLang="en-US" dirty="0"/>
          </a:p>
        </p:txBody>
      </p:sp>
      <p:pic>
        <p:nvPicPr>
          <p:cNvPr id="4" name="Picture 2" descr="http://www.geodoi.ac.cn/Cover/Metadata/s_20220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143380"/>
            <a:ext cx="2500330" cy="2497000"/>
          </a:xfrm>
          <a:prstGeom prst="rect">
            <a:avLst/>
          </a:prstGeom>
          <a:noFill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428736"/>
            <a:ext cx="2768191" cy="183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4276734"/>
            <a:ext cx="1866502" cy="258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 descr="http://www.dlyj.ac.cn/fileup/1000-0585/COVER/2022030708453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1142984"/>
            <a:ext cx="2095500" cy="2924176"/>
          </a:xfrm>
          <a:prstGeom prst="rect">
            <a:avLst/>
          </a:prstGeom>
          <a:noFill/>
        </p:spPr>
      </p:pic>
      <p:cxnSp>
        <p:nvCxnSpPr>
          <p:cNvPr id="10" name="直接箭头连接符 9"/>
          <p:cNvCxnSpPr>
            <a:endCxn id="4" idx="0"/>
          </p:cNvCxnSpPr>
          <p:nvPr/>
        </p:nvCxnSpPr>
        <p:spPr bwMode="auto">
          <a:xfrm rot="5400000">
            <a:off x="1946654" y="3446860"/>
            <a:ext cx="857256" cy="53578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</p:spPr>
      </p:cxnSp>
      <p:cxnSp>
        <p:nvCxnSpPr>
          <p:cNvPr id="11" name="直接箭头连接符 10"/>
          <p:cNvCxnSpPr>
            <a:endCxn id="29699" idx="0"/>
          </p:cNvCxnSpPr>
          <p:nvPr/>
        </p:nvCxnSpPr>
        <p:spPr bwMode="auto">
          <a:xfrm>
            <a:off x="4214810" y="3286124"/>
            <a:ext cx="1147565" cy="9906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</p:spPr>
      </p:cxnSp>
      <p:cxnSp>
        <p:nvCxnSpPr>
          <p:cNvPr id="12" name="直接箭头连接符 11"/>
          <p:cNvCxnSpPr/>
          <p:nvPr/>
        </p:nvCxnSpPr>
        <p:spPr bwMode="auto">
          <a:xfrm>
            <a:off x="4214810" y="2347894"/>
            <a:ext cx="2232469" cy="111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</p:spPr>
      </p:cxnSp>
      <p:sp>
        <p:nvSpPr>
          <p:cNvPr id="18" name="TextBox 17"/>
          <p:cNvSpPr txBox="1"/>
          <p:nvPr/>
        </p:nvSpPr>
        <p:spPr>
          <a:xfrm>
            <a:off x="4429124" y="1785926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Research Result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8992" y="3643314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Data paper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7224" y="364331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Dataset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85918" y="928670"/>
            <a:ext cx="1911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Tibet boundary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2. Progress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8589216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535785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2. Progress</a:t>
            </a:r>
            <a:endParaRPr lang="zh-CN" alt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214422"/>
            <a:ext cx="22574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3643314"/>
            <a:ext cx="21145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133461"/>
            <a:ext cx="1659182" cy="572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1123936"/>
            <a:ext cx="1715196" cy="573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12251" y="142852"/>
            <a:ext cx="1845831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44" y="15329"/>
            <a:ext cx="1714512" cy="684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444</Words>
  <Application>Microsoft Office PowerPoint</Application>
  <PresentationFormat>全屏显示(4:3)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默认设计模板</vt:lpstr>
      <vt:lpstr> NRSCC’s Methodology for Data Publishing and Repository </vt:lpstr>
      <vt:lpstr>1. Research Data Publishing &amp; Repository</vt:lpstr>
      <vt:lpstr>1. Research Data Publishing &amp; Repository</vt:lpstr>
      <vt:lpstr>1. Research Data Publishing &amp; Repository</vt:lpstr>
      <vt:lpstr>1. Research Data Publishing &amp; Repository</vt:lpstr>
      <vt:lpstr>幻灯片 6</vt:lpstr>
      <vt:lpstr>幻灯片 7</vt:lpstr>
      <vt:lpstr>2. Progress</vt:lpstr>
      <vt:lpstr>2. Progress</vt:lpstr>
      <vt:lpstr>幻灯片 10</vt:lpstr>
      <vt:lpstr>4. Impact: Sharing Research Data, Reducing Digital Divide at UN GA 2015</vt:lpstr>
      <vt:lpstr>幻灯片 12</vt:lpstr>
      <vt:lpstr>幻灯片 13</vt:lpstr>
      <vt:lpstr>WSIS Prize 2018 (e-Science Champion)  </vt:lpstr>
      <vt:lpstr>WSIS Prize  2021 </vt:lpstr>
      <vt:lpstr>Thank You 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林超地理博物馆（网络版） 建设设想</dc:title>
  <dc:creator>Liu Chuang</dc:creator>
  <cp:lastModifiedBy>Windows 用户</cp:lastModifiedBy>
  <cp:revision>521</cp:revision>
  <dcterms:created xsi:type="dcterms:W3CDTF">2011-04-29T00:14:00Z</dcterms:created>
  <dcterms:modified xsi:type="dcterms:W3CDTF">2022-03-23T08:17:29Z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