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78" r:id="rId5"/>
    <p:sldId id="4694" r:id="rId6"/>
    <p:sldId id="4695" r:id="rId7"/>
    <p:sldId id="4696" r:id="rId8"/>
    <p:sldId id="4688" r:id="rId9"/>
    <p:sldId id="4691" r:id="rId10"/>
    <p:sldId id="4692" r:id="rId11"/>
    <p:sldId id="4693" r:id="rId12"/>
    <p:sldId id="4697" r:id="rId13"/>
    <p:sldId id="4698" r:id="rId14"/>
    <p:sldId id="281" r:id="rId15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CAA"/>
    <a:srgbClr val="00256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2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7A036E6-6D54-4B78-9ABB-4FE2E18E96D0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B128B93-BF90-4BB9-B0C9-762176D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50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322F5E1-5195-4792-A0E3-42DC695AF7AF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0D5600F-4168-42E9-9FE7-11DD5B8F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385" y="2492915"/>
            <a:ext cx="10363200" cy="72276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0386" y="3847065"/>
            <a:ext cx="5961633" cy="22126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7433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743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91C9-1069-47C8-BF2F-DC125323CA9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ceos_logo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830385" y="1217405"/>
            <a:ext cx="3343875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0"/>
          <p:cNvSpPr txBox="1">
            <a:spLocks/>
          </p:cNvSpPr>
          <p:nvPr userDrawn="1"/>
        </p:nvSpPr>
        <p:spPr>
          <a:xfrm>
            <a:off x="830386" y="2246635"/>
            <a:ext cx="3741615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5"/>
          <a:stretch/>
        </p:blipFill>
        <p:spPr>
          <a:xfrm>
            <a:off x="0" y="-68240"/>
            <a:ext cx="12192000" cy="6926239"/>
          </a:xfrm>
          <a:prstGeom prst="rect">
            <a:avLst/>
          </a:prstGeom>
        </p:spPr>
      </p:pic>
      <p:pic>
        <p:nvPicPr>
          <p:cNvPr id="12" name="ceos_logo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0"/>
          <p:cNvSpPr txBox="1">
            <a:spLocks/>
          </p:cNvSpPr>
          <p:nvPr userDrawn="1"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  <p:sp>
        <p:nvSpPr>
          <p:cNvPr id="14" name="Shape 10"/>
          <p:cNvSpPr txBox="1">
            <a:spLocks/>
          </p:cNvSpPr>
          <p:nvPr userDrawn="1"/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lang="en-US" sz="4400" b="1" ker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Shape 11"/>
          <p:cNvSpPr/>
          <p:nvPr userDrawn="1"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75309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‹#›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03566" y="152400"/>
            <a:ext cx="7733211" cy="990600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latin typeface="+mj-lt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091653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‹#›</a:t>
            </a:fld>
            <a:endParaRPr lang="en-US" kern="0">
              <a:solidFill>
                <a:srgbClr val="002569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12192000" cy="1266667"/>
            <a:chOff x="0" y="1156447"/>
            <a:chExt cx="12192000" cy="1266667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922"/>
            <a:stretch/>
          </p:blipFill>
          <p:spPr>
            <a:xfrm>
              <a:off x="0" y="1156447"/>
              <a:ext cx="8364071" cy="126666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7"/>
            <a:stretch/>
          </p:blipFill>
          <p:spPr>
            <a:xfrm>
              <a:off x="7958571" y="1156447"/>
              <a:ext cx="4233429" cy="1266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199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calvalportal.ceos.org/ca/t-d_wik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sotc211.geolexica.org/concept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eos.org/document_management/Working_Groups/WGISS/Meetings/WGISS-52/3.Thursday/2021.10.21_12.00_CEOS%20Common%20Online%20Dictionary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0386" y="3847065"/>
            <a:ext cx="6374281" cy="2212604"/>
          </a:xfrm>
        </p:spPr>
        <p:txBody>
          <a:bodyPr>
            <a:normAutofit fontScale="92500" lnSpcReduction="20000"/>
          </a:bodyPr>
          <a:lstStyle/>
          <a:p>
            <a:r>
              <a:rPr lang="en-US">
                <a:latin typeface="+mj-lt"/>
              </a:rPr>
              <a:t>CEOS Common Terminology Group</a:t>
            </a:r>
          </a:p>
          <a:p>
            <a:endParaRPr lang="en-US">
              <a:latin typeface="+mj-lt"/>
            </a:endParaRPr>
          </a:p>
          <a:p>
            <a:endParaRPr lang="en-US">
              <a:latin typeface="+mj-lt"/>
            </a:endParaRPr>
          </a:p>
          <a:p>
            <a:r>
              <a:rPr lang="en-US">
                <a:latin typeface="+mj-lt"/>
              </a:rPr>
              <a:t>CEOS WGISS #53</a:t>
            </a:r>
          </a:p>
          <a:p>
            <a:r>
              <a:rPr lang="en-US">
                <a:latin typeface="+mj-lt"/>
              </a:rPr>
              <a:t>Virtual Meeting</a:t>
            </a:r>
          </a:p>
          <a:p>
            <a:endParaRPr lang="en-US">
              <a:latin typeface="+mj-lt"/>
            </a:endParaRPr>
          </a:p>
          <a:p>
            <a:r>
              <a:rPr lang="en-US">
                <a:latin typeface="+mj-lt"/>
              </a:rPr>
              <a:t>23 March 2022</a:t>
            </a:r>
          </a:p>
        </p:txBody>
      </p:sp>
      <p:sp>
        <p:nvSpPr>
          <p:cNvPr id="8" name="Shape 10"/>
          <p:cNvSpPr txBox="1">
            <a:spLocks/>
          </p:cNvSpPr>
          <p:nvPr/>
        </p:nvSpPr>
        <p:spPr>
          <a:xfrm>
            <a:off x="622789" y="2514600"/>
            <a:ext cx="98238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lang="en-US" sz="3200" kern="0">
                <a:solidFill>
                  <a:schemeClr val="bg1"/>
                </a:solidFill>
                <a:latin typeface="+mj-lt"/>
              </a:rPr>
              <a:t>Common Online Dictionary Initiative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114E81-5B75-40A2-972F-2BAA39A57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91C9-1069-47C8-BF2F-DC125323CA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66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4A439C-6C4F-4ABB-91BF-1A4B2E8CB6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10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84E8F-2677-41E8-95FF-5EB100F75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 dirty="0"/>
              <a:t>Processing Levels re-consideration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0ECBED-F8E2-4418-AC34-389A567B3E79}"/>
              </a:ext>
            </a:extLst>
          </p:cNvPr>
          <p:cNvSpPr txBox="1"/>
          <p:nvPr/>
        </p:nvSpPr>
        <p:spPr>
          <a:xfrm>
            <a:off x="762000" y="1792941"/>
            <a:ext cx="10865222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US" dirty="0">
                <a:solidFill>
                  <a:srgbClr val="002569"/>
                </a:solidFill>
              </a:rPr>
              <a:t>For the discussion of 'Analysis Readiness' of data a clearer separation of these two 'dimensions' of processing yields a chance to obtain a transparent scheme in which also recommendations about best possible paths (processing sequences) are feasible. This would be advantageous for defining 'Analysis Ready Data' standards at different processing Levels.</a:t>
            </a:r>
          </a:p>
          <a:p>
            <a:pPr defTabSz="457200"/>
            <a:r>
              <a:rPr lang="en-US" dirty="0">
                <a:solidFill>
                  <a:srgbClr val="FF0000"/>
                </a:solidFill>
              </a:rPr>
              <a:t>Is there interest in WGISS to follow this up?</a:t>
            </a:r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E0B71E38-3010-4E26-867A-09314D1F4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35" y="3301888"/>
            <a:ext cx="10964007" cy="2584184"/>
          </a:xfrm>
          <a:prstGeom prst="rect">
            <a:avLst/>
          </a:prstGeom>
        </p:spPr>
      </p:pic>
      <p:pic>
        <p:nvPicPr>
          <p:cNvPr id="4" name="Picture 6" descr="Table&#10;&#10;Description automatically generated">
            <a:extLst>
              <a:ext uri="{FF2B5EF4-FFF2-40B4-BE49-F238E27FC236}">
                <a16:creationId xmlns:a16="http://schemas.microsoft.com/office/drawing/2014/main" id="{DC2907E4-0E4B-46A6-98A9-8AA59570D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35" y="3323787"/>
            <a:ext cx="10993314" cy="322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956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7080D1-87A2-2A45-8F6D-3D48F3ACF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486">
            <a:off x="5532437" y="2143936"/>
            <a:ext cx="6044456" cy="394984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85600" y="6629400"/>
            <a:ext cx="406400" cy="187325"/>
          </a:xfrm>
        </p:spPr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11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037C45B-288A-1742-A4F3-1C34C0395657}"/>
              </a:ext>
            </a:extLst>
          </p:cNvPr>
          <p:cNvSpPr txBox="1">
            <a:spLocks/>
          </p:cNvSpPr>
          <p:nvPr/>
        </p:nvSpPr>
        <p:spPr>
          <a:xfrm>
            <a:off x="1417938" y="2506114"/>
            <a:ext cx="8343900" cy="2446638"/>
          </a:xfrm>
          <a:prstGeom prst="rect">
            <a:avLst/>
          </a:prstGeom>
        </p:spPr>
        <p:txBody>
          <a:bodyPr anchor="ctr"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3200" i="1">
                <a:solidFill>
                  <a:schemeClr val="tx1"/>
                </a:solidFill>
              </a:rPr>
              <a:t>For questions please contact</a:t>
            </a:r>
          </a:p>
          <a:p>
            <a:pPr marL="0" indent="0" defTabSz="91440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3200" i="1">
                <a:solidFill>
                  <a:schemeClr val="tx1"/>
                </a:solidFill>
              </a:rPr>
              <a:t>WGCV – Peter</a:t>
            </a:r>
            <a:r>
              <a:rPr lang="en-AU" sz="3200" i="1" err="1">
                <a:solidFill>
                  <a:schemeClr val="tx1"/>
                </a:solidFill>
              </a:rPr>
              <a:t>.Strobl@ec.europa.</a:t>
            </a:r>
            <a:r>
              <a:rPr lang="en-AU" sz="3200" i="1">
                <a:solidFill>
                  <a:schemeClr val="tx1"/>
                </a:solidFill>
              </a:rPr>
              <a:t>eu</a:t>
            </a:r>
          </a:p>
          <a:p>
            <a:pPr marL="0" indent="0" defTabSz="9144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i="1">
                <a:solidFill>
                  <a:schemeClr val="tx1"/>
                </a:solidFill>
              </a:rPr>
              <a:t>LSI-VC - labahn@usgs.gov</a:t>
            </a:r>
          </a:p>
          <a:p>
            <a:pPr marL="0" indent="0" defTabSz="9144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i="1">
                <a:solidFill>
                  <a:schemeClr val="tx1"/>
                </a:solidFill>
              </a:rPr>
              <a:t>WGISS - Katrin.Molch@dlr.de</a:t>
            </a:r>
          </a:p>
        </p:txBody>
      </p:sp>
    </p:spTree>
    <p:extLst>
      <p:ext uri="{BB962C8B-B14F-4D97-AF65-F5344CB8AC3E}">
        <p14:creationId xmlns:p14="http://schemas.microsoft.com/office/powerpoint/2010/main" val="283685187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Text&#10;&#10;Description automatically generated">
            <a:extLst>
              <a:ext uri="{FF2B5EF4-FFF2-40B4-BE49-F238E27FC236}">
                <a16:creationId xmlns:a16="http://schemas.microsoft.com/office/drawing/2014/main" id="{AE827C9C-B44E-4FD2-B78B-91EC42800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60000">
            <a:off x="7448004" y="5381794"/>
            <a:ext cx="1585546" cy="7247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8BDCCB-B79A-4764-976F-F21AE33B3C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564077" y="6546852"/>
            <a:ext cx="2627923" cy="369332"/>
          </a:xfrm>
        </p:spPr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2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F471E3-9AF3-45BC-B816-56F389358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Executive summary</a:t>
            </a:r>
            <a:endParaRPr lang="en-15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F8B964C-B0EE-4A26-9F9A-11814F21A59B}"/>
              </a:ext>
            </a:extLst>
          </p:cNvPr>
          <p:cNvGrpSpPr/>
          <p:nvPr/>
        </p:nvGrpSpPr>
        <p:grpSpPr>
          <a:xfrm>
            <a:off x="9136431" y="4974771"/>
            <a:ext cx="3032568" cy="1856958"/>
            <a:chOff x="8289911" y="4483989"/>
            <a:chExt cx="2986016" cy="188975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24D2839-C3CC-4266-AAF9-CCC67AA1D6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94"/>
            <a:stretch/>
          </p:blipFill>
          <p:spPr>
            <a:xfrm>
              <a:off x="8289911" y="4483989"/>
              <a:ext cx="2986016" cy="168013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68C718-B277-46AC-86E1-77EBBB8EBC1E}"/>
                </a:ext>
              </a:extLst>
            </p:cNvPr>
            <p:cNvSpPr/>
            <p:nvPr/>
          </p:nvSpPr>
          <p:spPr>
            <a:xfrm>
              <a:off x="8294623" y="6096749"/>
              <a:ext cx="297992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>
                  <a:solidFill>
                    <a:srgbClr val="3F5CAA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http://calvalportal.ceos.org/ca/t-d_wiki</a:t>
              </a:r>
              <a:r>
                <a:rPr lang="en-US" sz="1200" b="1">
                  <a:solidFill>
                    <a:srgbClr val="3F5CAA"/>
                  </a:solidFill>
                </a:rPr>
                <a:t> </a:t>
              </a:r>
              <a:endParaRPr lang="en-150" sz="1200" b="1">
                <a:solidFill>
                  <a:srgbClr val="3F5CAA"/>
                </a:solidFill>
              </a:endParaRPr>
            </a:p>
          </p:txBody>
        </p:sp>
      </p:grp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ED35140-0E47-4314-A848-AC2272EC6168}"/>
              </a:ext>
            </a:extLst>
          </p:cNvPr>
          <p:cNvSpPr txBox="1">
            <a:spLocks/>
          </p:cNvSpPr>
          <p:nvPr/>
        </p:nvSpPr>
        <p:spPr>
          <a:xfrm>
            <a:off x="271304" y="1373065"/>
            <a:ext cx="11871080" cy="5484324"/>
          </a:xfrm>
        </p:spPr>
        <p:txBody>
          <a:bodyPr lIns="91440" tIns="45720" rIns="91440" bIns="45720" anchor="t">
            <a:normAutofit fontScale="85000" lnSpcReduction="20000"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US" b="1" dirty="0"/>
              <a:t>Background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Joint initiative of CEOS WGCV, CEOS WGISS, and CEOS LSI-VC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Mandate: CEOS WGCV </a:t>
            </a:r>
            <a:r>
              <a:rPr lang="en-US" kern="0" dirty="0"/>
              <a:t>Action Item 49-06 (</a:t>
            </a:r>
            <a:r>
              <a:rPr lang="en-GB" dirty="0"/>
              <a:t>June 2021)</a:t>
            </a:r>
            <a:r>
              <a:rPr lang="en-US" kern="0" dirty="0"/>
              <a:t> “[…] to advance the idea of a CEOS common online dictionary, with a view to eventually reaching out to launch a broader community effort”</a:t>
            </a:r>
          </a:p>
          <a:p>
            <a:pPr marL="31115" indent="0">
              <a:buNone/>
            </a:pPr>
            <a:endParaRPr lang="en-US" b="1" dirty="0"/>
          </a:p>
          <a:p>
            <a:pPr marL="31115" indent="0">
              <a:buNone/>
            </a:pPr>
            <a:r>
              <a:rPr lang="en-US" b="1" dirty="0"/>
              <a:t>Status of activities</a:t>
            </a:r>
            <a:endParaRPr lang="en-US" dirty="0"/>
          </a:p>
          <a:p>
            <a:pPr marL="374015">
              <a:buFont typeface="Wingdings" panose="05000000000000000000" pitchFamily="2" charset="2"/>
              <a:buChar char="§"/>
            </a:pPr>
            <a:r>
              <a:rPr lang="en-US" dirty="0"/>
              <a:t>CEOS Common Terminology group established August 2021</a:t>
            </a:r>
            <a:endParaRPr lang="en-US" kern="0" dirty="0"/>
          </a:p>
          <a:p>
            <a:pPr marL="374015">
              <a:buFont typeface="Wingdings" panose="05000000000000000000" pitchFamily="2" charset="2"/>
              <a:buChar char="§"/>
            </a:pPr>
            <a:r>
              <a:rPr lang="en-US" kern="0" dirty="0"/>
              <a:t>Workplan drafted</a:t>
            </a:r>
          </a:p>
          <a:p>
            <a:pPr marL="374015">
              <a:buFont typeface="Wingdings" panose="05000000000000000000" pitchFamily="2" charset="2"/>
              <a:buChar char="§"/>
            </a:pPr>
            <a:r>
              <a:rPr lang="en-US" kern="0" dirty="0"/>
              <a:t>Integrated WGISS Data Stewardship Glossary (pdf) </a:t>
            </a:r>
            <a:r>
              <a:rPr lang="en-US" kern="0"/>
              <a:t>and NOAA NESDIS </a:t>
            </a:r>
            <a:br>
              <a:rPr lang="en-US" kern="0"/>
            </a:br>
            <a:r>
              <a:rPr lang="en-US" kern="0"/>
              <a:t>Data </a:t>
            </a:r>
            <a:r>
              <a:rPr lang="en-US" kern="0" dirty="0"/>
              <a:t>Management Lexicon (pdf) into existing WGCV ‘Terms and Definitions’ Wiki</a:t>
            </a:r>
          </a:p>
          <a:p>
            <a:pPr marL="374015">
              <a:buFont typeface="Wingdings" panose="05000000000000000000" pitchFamily="2" charset="2"/>
              <a:buChar char="§"/>
            </a:pPr>
            <a:r>
              <a:rPr lang="en-US" kern="0" dirty="0"/>
              <a:t>Discussing categorization of terms (see next </a:t>
            </a:r>
            <a:r>
              <a:rPr lang="en-US" kern="0"/>
              <a:t>slide) - </a:t>
            </a:r>
            <a:r>
              <a:rPr lang="en-US" kern="0" dirty="0"/>
              <a:t> </a:t>
            </a:r>
            <a:br>
              <a:rPr lang="en-US" kern="0" dirty="0"/>
            </a:br>
            <a:r>
              <a:rPr lang="en-US" kern="0" dirty="0"/>
              <a:t>prototyping approach using </a:t>
            </a:r>
            <a:r>
              <a:rPr lang="en-US" b="1" kern="0" dirty="0"/>
              <a:t>base </a:t>
            </a:r>
            <a:r>
              <a:rPr lang="en-US" kern="0" dirty="0"/>
              <a:t>terms and </a:t>
            </a:r>
            <a:r>
              <a:rPr lang="en-US" b="1" kern="0" dirty="0"/>
              <a:t>high impact</a:t>
            </a:r>
            <a:r>
              <a:rPr lang="en-US" kern="0" dirty="0"/>
              <a:t> terms – ongoing</a:t>
            </a:r>
            <a:endParaRPr lang="en-US" dirty="0"/>
          </a:p>
          <a:p>
            <a:pPr marL="374015">
              <a:buFont typeface="Wingdings" panose="05000000000000000000" pitchFamily="2" charset="2"/>
              <a:buChar char="§"/>
            </a:pPr>
            <a:r>
              <a:rPr lang="en-US" kern="0" dirty="0"/>
              <a:t>Discussing governance - ongoing</a:t>
            </a:r>
          </a:p>
          <a:p>
            <a:pPr marL="374015">
              <a:buFont typeface="Wingdings" panose="05000000000000000000" pitchFamily="2" charset="2"/>
              <a:buChar char="§"/>
            </a:pPr>
            <a:r>
              <a:rPr lang="en-US" kern="0" dirty="0"/>
              <a:t>Reaching out to promote initiative – ongoing</a:t>
            </a:r>
            <a:br>
              <a:rPr lang="en-US" kern="0" dirty="0"/>
            </a:br>
            <a:r>
              <a:rPr lang="en-US" kern="0" dirty="0"/>
              <a:t>internally with focus on WGISS, WGCV, LSI-VC</a:t>
            </a:r>
            <a:br>
              <a:rPr lang="en-US" kern="0" dirty="0"/>
            </a:br>
            <a:r>
              <a:rPr lang="en-US" kern="0" dirty="0"/>
              <a:t>externally with ISO/OGC (see slide)</a:t>
            </a:r>
          </a:p>
          <a:p>
            <a:pPr marL="374015">
              <a:buFont typeface="Wingdings" panose="05000000000000000000" pitchFamily="2" charset="2"/>
              <a:buChar char="§"/>
            </a:pPr>
            <a:r>
              <a:rPr lang="en-US" kern="0" dirty="0"/>
              <a:t>Discussing target infrastructure – upcoming – support needed!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B21733-E91C-419E-B88A-2200AF131CD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BFBFD"/>
              </a:clrFrom>
              <a:clrTo>
                <a:srgbClr val="FBFB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4634" y="3222171"/>
            <a:ext cx="406122" cy="4048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7D20E8-BD0D-4F02-B427-D6FF512F089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BFBFD"/>
              </a:clrFrom>
              <a:clrTo>
                <a:srgbClr val="FBFB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4709" y="3577876"/>
            <a:ext cx="406122" cy="4048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25166D-C8A8-4E14-A44F-8BEE6836C23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BFBFD"/>
              </a:clrFrom>
              <a:clrTo>
                <a:srgbClr val="FBFB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94586" y="4132901"/>
            <a:ext cx="406122" cy="4048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79FC33-8D8E-49DC-98B4-8FF9A8E0FF9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920151">
            <a:off x="9902986" y="2892911"/>
            <a:ext cx="1868896" cy="104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1826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567AA6-DA4A-75E0-A79A-4567911F9A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3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35E75C-C5F2-427D-2412-07AF347B0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 dirty="0"/>
              <a:t>Terminology groups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F1DAEA-83F1-D75F-CF6E-DE5444257522}"/>
              </a:ext>
            </a:extLst>
          </p:cNvPr>
          <p:cNvSpPr txBox="1"/>
          <p:nvPr/>
        </p:nvSpPr>
        <p:spPr>
          <a:xfrm>
            <a:off x="762000" y="2692570"/>
            <a:ext cx="5112000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b="1" dirty="0">
                <a:solidFill>
                  <a:srgbClr val="002569"/>
                </a:solidFill>
                <a:latin typeface="Arial Bold"/>
              </a:rPr>
              <a:t>BASE terms </a:t>
            </a:r>
            <a:r>
              <a:rPr lang="en-US" dirty="0">
                <a:solidFill>
                  <a:srgbClr val="002569"/>
                </a:solidFill>
                <a:latin typeface="Arial Bold"/>
              </a:rPr>
              <a:t>illustrate the fundamental concepts, they should use understandable, unambiguous language and be built only on other base terms. </a:t>
            </a:r>
            <a:r>
              <a:rPr lang="en-US">
                <a:solidFill>
                  <a:srgbClr val="002569"/>
                </a:solidFill>
                <a:latin typeface="Arial Bold"/>
              </a:rPr>
              <a:t> </a:t>
            </a:r>
          </a:p>
          <a:p>
            <a:pPr defTabSz="457200"/>
            <a:endParaRPr lang="en-US">
              <a:solidFill>
                <a:srgbClr val="002569"/>
              </a:solidFill>
              <a:latin typeface="Arial Bold"/>
            </a:endParaRPr>
          </a:p>
          <a:p>
            <a:pPr defTabSz="457200"/>
            <a:r>
              <a:rPr lang="en-US">
                <a:solidFill>
                  <a:srgbClr val="002569"/>
                </a:solidFill>
                <a:latin typeface="Arial Bold"/>
              </a:rPr>
              <a:t>Examples:</a:t>
            </a:r>
            <a:endParaRPr lang="en-US" dirty="0">
              <a:solidFill>
                <a:srgbClr val="002569"/>
              </a:solidFill>
              <a:latin typeface="Arial Bold"/>
            </a:endParaRPr>
          </a:p>
          <a:p>
            <a:pPr marL="285750" indent="-285750" defTabSz="457200">
              <a:buFont typeface="Arial"/>
              <a:buChar char="•"/>
            </a:pPr>
            <a:r>
              <a:rPr lang="en-US" dirty="0">
                <a:solidFill>
                  <a:srgbClr val="002569"/>
                </a:solidFill>
                <a:latin typeface="Arial Bold"/>
              </a:rPr>
              <a:t>Phenomenon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dirty="0">
                <a:solidFill>
                  <a:srgbClr val="002569"/>
                </a:solidFill>
                <a:latin typeface="Arial Bold"/>
              </a:rPr>
              <a:t>Data</a:t>
            </a:r>
            <a:endParaRPr lang="en-US" dirty="0">
              <a:latin typeface="Arial Bold"/>
            </a:endParaRPr>
          </a:p>
          <a:p>
            <a:pPr marL="285750" indent="-285750" defTabSz="457200">
              <a:buFont typeface="Arial"/>
              <a:buChar char="•"/>
            </a:pPr>
            <a:r>
              <a:rPr lang="en-US" dirty="0">
                <a:solidFill>
                  <a:srgbClr val="002569"/>
                </a:solidFill>
                <a:latin typeface="Arial Bold"/>
              </a:rPr>
              <a:t>Observation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dirty="0">
                <a:solidFill>
                  <a:srgbClr val="002569"/>
                </a:solidFill>
                <a:latin typeface="Arial Bold"/>
              </a:rPr>
              <a:t>Sample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E2CFC6-C1BE-82CA-F669-37644C716A36}"/>
              </a:ext>
            </a:extLst>
          </p:cNvPr>
          <p:cNvSpPr txBox="1"/>
          <p:nvPr/>
        </p:nvSpPr>
        <p:spPr>
          <a:xfrm>
            <a:off x="6382870" y="2692570"/>
            <a:ext cx="5112000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b="1" dirty="0">
                <a:solidFill>
                  <a:srgbClr val="002569"/>
                </a:solidFill>
                <a:latin typeface="Arial Bold"/>
              </a:rPr>
              <a:t>HIGH IMPACT</a:t>
            </a:r>
            <a:r>
              <a:rPr lang="en-US" dirty="0">
                <a:solidFill>
                  <a:srgbClr val="002569"/>
                </a:solidFill>
                <a:latin typeface="Arial Bold"/>
              </a:rPr>
              <a:t> </a:t>
            </a:r>
            <a:r>
              <a:rPr lang="en-US" b="1" dirty="0">
                <a:solidFill>
                  <a:srgbClr val="002569"/>
                </a:solidFill>
                <a:latin typeface="Arial Bold"/>
              </a:rPr>
              <a:t>terms </a:t>
            </a:r>
            <a:r>
              <a:rPr lang="en-US" dirty="0">
                <a:solidFill>
                  <a:srgbClr val="002569"/>
                </a:solidFill>
                <a:latin typeface="Arial Bold"/>
              </a:rPr>
              <a:t>refer to expressions used within a domain to define more complex concepts or make important distinctions.</a:t>
            </a:r>
            <a:endParaRPr lang="en-US" dirty="0">
              <a:latin typeface="Arial Bold"/>
            </a:endParaRPr>
          </a:p>
          <a:p>
            <a:pPr defTabSz="457200"/>
            <a:endParaRPr lang="en-US">
              <a:solidFill>
                <a:srgbClr val="002569"/>
              </a:solidFill>
              <a:latin typeface="Arial Bold"/>
            </a:endParaRPr>
          </a:p>
          <a:p>
            <a:pPr defTabSz="457200"/>
            <a:r>
              <a:rPr lang="en-US">
                <a:solidFill>
                  <a:srgbClr val="002569"/>
                </a:solidFill>
                <a:latin typeface="Arial Bold"/>
              </a:rPr>
              <a:t>Examples</a:t>
            </a:r>
            <a:r>
              <a:rPr lang="en-US" dirty="0">
                <a:solidFill>
                  <a:srgbClr val="002569"/>
                </a:solidFill>
                <a:latin typeface="Arial Bold"/>
              </a:rPr>
              <a:t>:</a:t>
            </a:r>
            <a:endParaRPr lang="en-US" dirty="0">
              <a:latin typeface="Arial Bold"/>
            </a:endParaRPr>
          </a:p>
          <a:p>
            <a:pPr marL="285750" indent="-285750" defTabSz="457200">
              <a:buFont typeface="Arial"/>
              <a:buChar char="•"/>
            </a:pPr>
            <a:r>
              <a:rPr lang="en-US" dirty="0">
                <a:solidFill>
                  <a:srgbClr val="002569"/>
                </a:solidFill>
                <a:latin typeface="Arial Bold"/>
              </a:rPr>
              <a:t>In-situ Observation</a:t>
            </a:r>
            <a:endParaRPr lang="en-US" dirty="0">
              <a:latin typeface="Arial Bold"/>
            </a:endParaRPr>
          </a:p>
          <a:p>
            <a:pPr marL="285750" indent="-285750" defTabSz="457200">
              <a:buFont typeface="Arial"/>
              <a:buChar char="•"/>
            </a:pPr>
            <a:r>
              <a:rPr lang="en-US" dirty="0">
                <a:solidFill>
                  <a:srgbClr val="002569"/>
                </a:solidFill>
                <a:latin typeface="Arial Bold"/>
              </a:rPr>
              <a:t>Remote Sensing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dirty="0">
                <a:solidFill>
                  <a:srgbClr val="002569"/>
                </a:solidFill>
                <a:latin typeface="Arial Bold"/>
              </a:rPr>
              <a:t>Land Cover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dirty="0">
                <a:solidFill>
                  <a:srgbClr val="002569"/>
                </a:solidFill>
                <a:latin typeface="Arial Bold"/>
              </a:rPr>
              <a:t>Processing Levels</a:t>
            </a:r>
          </a:p>
          <a:p>
            <a:pPr marL="285750" indent="-285750" defTabSz="457200">
              <a:buFont typeface="Arial"/>
              <a:buChar char="•"/>
            </a:pPr>
            <a:endParaRPr lang="en-US" dirty="0">
              <a:solidFill>
                <a:srgbClr val="002569"/>
              </a:solidFill>
              <a:latin typeface="Arial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48C20F-BA16-1D57-C710-053A13D0D4E0}"/>
              </a:ext>
            </a:extLst>
          </p:cNvPr>
          <p:cNvSpPr txBox="1"/>
          <p:nvPr/>
        </p:nvSpPr>
        <p:spPr>
          <a:xfrm>
            <a:off x="663389" y="5715857"/>
            <a:ext cx="10865222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dirty="0">
                <a:solidFill>
                  <a:srgbClr val="FF0000"/>
                </a:solidFill>
                <a:latin typeface="Arial Bold"/>
              </a:rPr>
              <a:t>For both </a:t>
            </a:r>
            <a:r>
              <a:rPr lang="en-US">
                <a:solidFill>
                  <a:srgbClr val="FF0000"/>
                </a:solidFill>
                <a:latin typeface="Arial Bold"/>
              </a:rPr>
              <a:t>categories we are starting to assemble candidate lists. </a:t>
            </a:r>
          </a:p>
          <a:p>
            <a:pPr algn="ctr" defTabSz="457200"/>
            <a:r>
              <a:rPr lang="en-US">
                <a:solidFill>
                  <a:srgbClr val="FF0000"/>
                </a:solidFill>
                <a:latin typeface="Arial Bold"/>
              </a:rPr>
              <a:t>Proposals </a:t>
            </a:r>
            <a:r>
              <a:rPr lang="en-US" dirty="0">
                <a:solidFill>
                  <a:srgbClr val="FF0000"/>
                </a:solidFill>
                <a:latin typeface="Arial Bold"/>
              </a:rPr>
              <a:t>are </a:t>
            </a:r>
            <a:r>
              <a:rPr lang="en-US">
                <a:solidFill>
                  <a:srgbClr val="FF0000"/>
                </a:solidFill>
                <a:latin typeface="Arial Bold"/>
              </a:rPr>
              <a:t>highly welcome - with </a:t>
            </a:r>
            <a:r>
              <a:rPr lang="en-US" dirty="0">
                <a:solidFill>
                  <a:srgbClr val="FF0000"/>
                </a:solidFill>
                <a:latin typeface="Arial Bold"/>
              </a:rPr>
              <a:t>or without a definition! </a:t>
            </a:r>
            <a:br>
              <a:rPr lang="en-US" dirty="0">
                <a:solidFill>
                  <a:srgbClr val="FF0000"/>
                </a:solidFill>
                <a:latin typeface="Arial Bold"/>
              </a:rPr>
            </a:br>
            <a:r>
              <a:rPr lang="en-US" dirty="0">
                <a:solidFill>
                  <a:srgbClr val="FF0000"/>
                </a:solidFill>
                <a:latin typeface="Arial Bold"/>
              </a:rPr>
              <a:t>Send </a:t>
            </a:r>
            <a:r>
              <a:rPr lang="en-US">
                <a:solidFill>
                  <a:srgbClr val="FF0000"/>
                </a:solidFill>
                <a:latin typeface="Arial Bold"/>
              </a:rPr>
              <a:t>your input </a:t>
            </a:r>
            <a:r>
              <a:rPr lang="en-US" dirty="0">
                <a:solidFill>
                  <a:srgbClr val="FF0000"/>
                </a:solidFill>
                <a:latin typeface="Arial Bold"/>
              </a:rPr>
              <a:t>to: katrin.molch@dlr</a:t>
            </a:r>
            <a:r>
              <a:rPr lang="en-US">
                <a:solidFill>
                  <a:srgbClr val="FF0000"/>
                </a:solidFill>
                <a:latin typeface="Arial Bold"/>
              </a:rPr>
              <a:t>.de</a:t>
            </a:r>
            <a:endParaRPr lang="en-US" dirty="0">
              <a:latin typeface="Arial Bold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A55F5AE6-9677-3FE1-88CF-C6E0C840ACA5}"/>
              </a:ext>
            </a:extLst>
          </p:cNvPr>
          <p:cNvSpPr txBox="1"/>
          <p:nvPr/>
        </p:nvSpPr>
        <p:spPr>
          <a:xfrm>
            <a:off x="762000" y="1792941"/>
            <a:ext cx="10865222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US" dirty="0">
                <a:solidFill>
                  <a:srgbClr val="002569"/>
                </a:solidFill>
                <a:latin typeface="Arial Bold"/>
              </a:rPr>
              <a:t>In order to combine advance on fundamental terminology with raising awareness of the relevance of the topic and attracting more participation, two lists with terms are proposed:</a:t>
            </a:r>
          </a:p>
          <a:p>
            <a:pPr marL="285750" indent="-285750" defTabSz="457200">
              <a:buFont typeface="Arial"/>
              <a:buChar char="•"/>
            </a:pPr>
            <a:endParaRPr lang="en-US" dirty="0">
              <a:solidFill>
                <a:srgbClr val="002569"/>
              </a:solidFill>
              <a:latin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80753470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96D2BE-5959-E8BB-938F-1EE3C834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4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CBE495-A461-13FF-DA7F-BBCCC3B98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 dirty="0"/>
              <a:t>Relation to international standards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2DA1242-6EAC-7212-2699-4E85CBDF3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647" y="1799402"/>
            <a:ext cx="6520310" cy="4747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F207BC-4554-2F02-5AAC-17BE68676B16}"/>
              </a:ext>
            </a:extLst>
          </p:cNvPr>
          <p:cNvSpPr txBox="1"/>
          <p:nvPr/>
        </p:nvSpPr>
        <p:spPr>
          <a:xfrm>
            <a:off x="268941" y="1556389"/>
            <a:ext cx="4523125" cy="51860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>
              <a:spcBef>
                <a:spcPts val="600"/>
              </a:spcBef>
              <a:buFont typeface="Arial"/>
              <a:buChar char="•"/>
            </a:pPr>
            <a:r>
              <a:rPr lang="en-US">
                <a:solidFill>
                  <a:srgbClr val="002569"/>
                </a:solidFill>
                <a:latin typeface="Arial Bold"/>
              </a:rPr>
              <a:t>Reached out to </a:t>
            </a:r>
            <a:r>
              <a:rPr lang="en-US" dirty="0">
                <a:solidFill>
                  <a:srgbClr val="002569"/>
                </a:solidFill>
                <a:latin typeface="Arial Bold"/>
              </a:rPr>
              <a:t>ISO and OGC to align approach and learn about most recent standard developments.</a:t>
            </a:r>
            <a:endParaRPr lang="en-US" dirty="0">
              <a:latin typeface="Arial Bold"/>
            </a:endParaRPr>
          </a:p>
          <a:p>
            <a:pPr marL="285750" indent="-285750" defTabSz="45720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rgbClr val="002569"/>
                </a:solidFill>
                <a:latin typeface="Arial Bold"/>
              </a:rPr>
              <a:t>ISO maintains a comprehensive glossary called the '</a:t>
            </a:r>
            <a:r>
              <a:rPr lang="en-US" dirty="0" err="1">
                <a:solidFill>
                  <a:srgbClr val="002569"/>
                </a:solidFill>
                <a:latin typeface="Arial Bold"/>
              </a:rPr>
              <a:t>Geolexika</a:t>
            </a:r>
            <a:r>
              <a:rPr lang="en-US" dirty="0">
                <a:solidFill>
                  <a:srgbClr val="002569"/>
                </a:solidFill>
                <a:latin typeface="Arial Bold"/>
              </a:rPr>
              <a:t>' (</a:t>
            </a:r>
            <a:r>
              <a:rPr lang="en-US" dirty="0">
                <a:solidFill>
                  <a:srgbClr val="000000"/>
                </a:solidFill>
                <a:latin typeface="Arial Bold"/>
                <a:hlinkClick r:id="rId3"/>
              </a:rPr>
              <a:t>https://isotc211.geolexica.org/concepts/</a:t>
            </a:r>
            <a:r>
              <a:rPr lang="en-US" dirty="0">
                <a:solidFill>
                  <a:srgbClr val="002569"/>
                </a:solidFill>
                <a:latin typeface="Arial Bold"/>
              </a:rPr>
              <a:t>)</a:t>
            </a:r>
          </a:p>
          <a:p>
            <a:pPr marL="285750" indent="-285750" defTabSz="45720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rgbClr val="002569"/>
                </a:solidFill>
                <a:latin typeface="Arial Bold"/>
              </a:rPr>
              <a:t>Several related ISO standards are currently under review but close to being </a:t>
            </a:r>
            <a:r>
              <a:rPr lang="en-US" dirty="0" err="1">
                <a:solidFill>
                  <a:srgbClr val="002569"/>
                </a:solidFill>
                <a:latin typeface="Arial Bold"/>
              </a:rPr>
              <a:t>finalised</a:t>
            </a:r>
            <a:r>
              <a:rPr lang="en-US" dirty="0">
                <a:solidFill>
                  <a:srgbClr val="002569"/>
                </a:solidFill>
                <a:latin typeface="Arial Bold"/>
              </a:rPr>
              <a:t>, we are late in the game!</a:t>
            </a:r>
          </a:p>
          <a:p>
            <a:pPr marL="285750" indent="-285750" defTabSz="45720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rgbClr val="002569"/>
                </a:solidFill>
                <a:latin typeface="Arial Bold"/>
              </a:rPr>
              <a:t>CEOS should make sure that ISO terminology is fit for own purposes, also in the foreseeable future, especially regarding '</a:t>
            </a:r>
            <a:r>
              <a:rPr lang="en-US" b="1" dirty="0">
                <a:solidFill>
                  <a:srgbClr val="002569"/>
                </a:solidFill>
                <a:latin typeface="Arial Bold"/>
              </a:rPr>
              <a:t>high impact</a:t>
            </a:r>
            <a:r>
              <a:rPr lang="en-US" dirty="0">
                <a:solidFill>
                  <a:srgbClr val="002569"/>
                </a:solidFill>
                <a:latin typeface="Arial Bold"/>
              </a:rPr>
              <a:t>' terms which often even within CEOS suffer </a:t>
            </a:r>
            <a:r>
              <a:rPr lang="en-US">
                <a:solidFill>
                  <a:srgbClr val="002569"/>
                </a:solidFill>
                <a:latin typeface="Arial Bold"/>
              </a:rPr>
              <a:t>clear concepts see </a:t>
            </a:r>
            <a:r>
              <a:rPr lang="en-US" dirty="0">
                <a:solidFill>
                  <a:srgbClr val="002569"/>
                </a:solidFill>
                <a:latin typeface="Arial Bold"/>
              </a:rPr>
              <a:t>e.g. 'in-situ' vs. 'remote'</a:t>
            </a:r>
          </a:p>
          <a:p>
            <a:pPr marL="285750" indent="-285750" defTabSz="457200">
              <a:spcBef>
                <a:spcPts val="600"/>
              </a:spcBef>
              <a:buFont typeface="Arial"/>
              <a:buChar char="•"/>
            </a:pPr>
            <a:r>
              <a:rPr lang="en-US">
                <a:solidFill>
                  <a:srgbClr val="FF0000"/>
                </a:solidFill>
                <a:latin typeface="Arial Bold"/>
              </a:rPr>
              <a:t>Feedback </a:t>
            </a:r>
            <a:r>
              <a:rPr lang="en-US" dirty="0">
                <a:solidFill>
                  <a:srgbClr val="FF0000"/>
                </a:solidFill>
                <a:latin typeface="Arial Bold"/>
              </a:rPr>
              <a:t>needed!</a:t>
            </a:r>
          </a:p>
          <a:p>
            <a:pPr marL="285750" indent="-285750" defTabSz="457200">
              <a:buFont typeface="Arial"/>
              <a:buChar char="•"/>
            </a:pPr>
            <a:endParaRPr lang="en-US" dirty="0">
              <a:solidFill>
                <a:srgbClr val="002569"/>
              </a:solidFill>
              <a:latin typeface="Arial Bold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F40C26-D869-4C9E-9C18-871AFB9EE344}"/>
              </a:ext>
            </a:extLst>
          </p:cNvPr>
          <p:cNvGrpSpPr/>
          <p:nvPr/>
        </p:nvGrpSpPr>
        <p:grpSpPr>
          <a:xfrm>
            <a:off x="5053431" y="1723073"/>
            <a:ext cx="2128839" cy="838689"/>
            <a:chOff x="4768362" y="1548493"/>
            <a:chExt cx="2171701" cy="876789"/>
          </a:xfrm>
        </p:grpSpPr>
        <p:pic>
          <p:nvPicPr>
            <p:cNvPr id="7" name="Picture 7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4D120C01-A585-4FA9-B50B-76AB1EDCF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8362" y="1548493"/>
              <a:ext cx="2171701" cy="41261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4F3E66-0476-4086-812E-1966EA51695C}"/>
                </a:ext>
              </a:extLst>
            </p:cNvPr>
            <p:cNvSpPr txBox="1"/>
            <p:nvPr/>
          </p:nvSpPr>
          <p:spPr>
            <a:xfrm>
              <a:off x="4768362" y="1932842"/>
              <a:ext cx="2171700" cy="492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defTabSz="457200"/>
              <a:r>
                <a:rPr lang="en-US" sz="1300" dirty="0">
                  <a:ea typeface="+mn-lt"/>
                  <a:cs typeface="+mn-lt"/>
                </a:rPr>
                <a:t>ISO/TC 211 Multi-Lingual Glossary of Terms (MLGT)</a:t>
              </a:r>
              <a:endParaRPr lang="en-US" sz="13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9134645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85600" y="6629400"/>
            <a:ext cx="406400" cy="187325"/>
          </a:xfrm>
        </p:spPr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037C45B-288A-1742-A4F3-1C34C0395657}"/>
              </a:ext>
            </a:extLst>
          </p:cNvPr>
          <p:cNvSpPr txBox="1">
            <a:spLocks/>
          </p:cNvSpPr>
          <p:nvPr/>
        </p:nvSpPr>
        <p:spPr>
          <a:xfrm>
            <a:off x="1417938" y="2506114"/>
            <a:ext cx="8343900" cy="2446638"/>
          </a:xfrm>
          <a:prstGeom prst="rect">
            <a:avLst/>
          </a:prstGeom>
        </p:spPr>
        <p:txBody>
          <a:bodyPr anchor="ctr"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>
                <a:solidFill>
                  <a:schemeClr val="tx1"/>
                </a:solidFill>
              </a:rPr>
              <a:t>Additional Material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96ADC9-B544-45F1-A029-B1093D0DB427}"/>
              </a:ext>
            </a:extLst>
          </p:cNvPr>
          <p:cNvSpPr txBox="1"/>
          <p:nvPr/>
        </p:nvSpPr>
        <p:spPr>
          <a:xfrm>
            <a:off x="4390931" y="6260070"/>
            <a:ext cx="685246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 defTabSz="457200" latinLnBrk="1" hangingPunct="0"/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  <a:hlinkClick r:id="rId2"/>
              </a:rPr>
              <a:t>See also presentation CEOS WGISS #52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3976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55EC7C-2480-4460-8B51-AFFD883E0D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589729" y="6556667"/>
            <a:ext cx="2540000" cy="349702"/>
          </a:xfrm>
        </p:spPr>
        <p:txBody>
          <a:bodyPr lIns="36000" tIns="36000" rIns="36000" bIns="36000" anchor="ctr" anchorCtr="0"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6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491D47-FA82-4E2A-A5FB-878D496F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GB"/>
              <a:t>Points of discussion 1: </a:t>
            </a:r>
            <a:br>
              <a:rPr lang="en-GB"/>
            </a:br>
            <a:r>
              <a:rPr lang="en-GB"/>
              <a:t>Hierarchy of terms</a:t>
            </a:r>
          </a:p>
        </p:txBody>
      </p:sp>
      <p:pic>
        <p:nvPicPr>
          <p:cNvPr id="4" name="Picture 3" descr="The Earth from space">
            <a:extLst>
              <a:ext uri="{FF2B5EF4-FFF2-40B4-BE49-F238E27FC236}">
                <a16:creationId xmlns:a16="http://schemas.microsoft.com/office/drawing/2014/main" id="{BA7B8C10-7CF9-418A-9339-75FB887F6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83" y="3130342"/>
            <a:ext cx="1524000" cy="1524000"/>
          </a:xfrm>
          <a:prstGeom prst="rect">
            <a:avLst/>
          </a:prstGeom>
          <a:effectLst>
            <a:outerShdw blurRad="63500" sx="102000" sy="102000" algn="ctr" rotWithShape="0">
              <a:srgbClr val="012F67">
                <a:alpha val="4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85B5EC-EEBA-4EF0-83FE-F6651993B380}"/>
              </a:ext>
            </a:extLst>
          </p:cNvPr>
          <p:cNvSpPr txBox="1"/>
          <p:nvPr/>
        </p:nvSpPr>
        <p:spPr>
          <a:xfrm>
            <a:off x="232733" y="2761012"/>
            <a:ext cx="135710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Phenomenon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098C0B7-BC91-41A1-ACB0-5C844CF16449}"/>
              </a:ext>
            </a:extLst>
          </p:cNvPr>
          <p:cNvSpPr/>
          <p:nvPr/>
        </p:nvSpPr>
        <p:spPr>
          <a:xfrm>
            <a:off x="754529" y="3439887"/>
            <a:ext cx="156754" cy="156754"/>
          </a:xfrm>
          <a:prstGeom prst="ellipse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1962E-A684-4DF1-AC7F-A4104AEBC786}"/>
              </a:ext>
            </a:extLst>
          </p:cNvPr>
          <p:cNvSpPr txBox="1"/>
          <p:nvPr/>
        </p:nvSpPr>
        <p:spPr>
          <a:xfrm>
            <a:off x="2523740" y="2761012"/>
            <a:ext cx="90774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Property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E9B30CF0-3F84-4AEB-A302-EDDA8FA4C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444" y="1606342"/>
            <a:ext cx="1524000" cy="1524000"/>
          </a:xfrm>
          <a:prstGeom prst="rect">
            <a:avLst/>
          </a:prstGeom>
          <a:effectLst>
            <a:outerShdw blurRad="63500" sx="102000" sy="102000" algn="ctr" rotWithShape="0">
              <a:srgbClr val="012F67">
                <a:alpha val="40000"/>
              </a:srgb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AD2B191-C0C6-4411-9F99-2D04B99467B0}"/>
              </a:ext>
            </a:extLst>
          </p:cNvPr>
          <p:cNvGrpSpPr/>
          <p:nvPr/>
        </p:nvGrpSpPr>
        <p:grpSpPr>
          <a:xfrm>
            <a:off x="2161582" y="3130342"/>
            <a:ext cx="1524000" cy="1537068"/>
            <a:chOff x="2228675" y="3211286"/>
            <a:chExt cx="1497875" cy="1524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BB5A088-34EB-43D2-94CE-AE378BC89923}"/>
                </a:ext>
              </a:extLst>
            </p:cNvPr>
            <p:cNvSpPr/>
            <p:nvPr/>
          </p:nvSpPr>
          <p:spPr>
            <a:xfrm>
              <a:off x="2228675" y="3211286"/>
              <a:ext cx="1497875" cy="1524000"/>
            </a:xfrm>
            <a:prstGeom prst="ellipse">
              <a:avLst/>
            </a:prstGeom>
            <a:solidFill>
              <a:schemeClr val="bg1"/>
            </a:solidFill>
            <a:ln w="6350" cap="flat">
              <a:solidFill>
                <a:schemeClr val="tx2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F94E51F-8A9A-4A44-9D5C-55192C9419B8}"/>
                    </a:ext>
                  </a:extLst>
                </p:cNvPr>
                <p:cNvSpPr txBox="1"/>
                <p:nvPr/>
              </p:nvSpPr>
              <p:spPr>
                <a:xfrm>
                  <a:off x="2557978" y="3778746"/>
                  <a:ext cx="839267" cy="38907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45719" tIns="45719" rIns="45719" bIns="45719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2569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GB" sz="1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2569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kumimoji="0" lang="en-GB" sz="18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2569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</a:rPr>
                              <m:t>Earth</m:t>
                            </m:r>
                          </m:sub>
                        </m:sSub>
                      </m:oMath>
                    </m:oMathPara>
                  </a14:m>
                  <a:endParaRPr kumimoji="0" lang="en-GB" sz="1800" b="0" i="0" u="none" strike="noStrike" cap="none" spc="0" normalizeH="0" baseline="0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F94E51F-8A9A-4A44-9D5C-55192C9419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7978" y="3778746"/>
                  <a:ext cx="839267" cy="389079"/>
                </a:xfrm>
                <a:prstGeom prst="rect">
                  <a:avLst/>
                </a:prstGeom>
                <a:blipFill>
                  <a:blip r:embed="rId4"/>
                  <a:stretch>
                    <a:fillRect b="-769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7A7FD99-DA91-473E-8B4F-7E2F1821E63F}"/>
              </a:ext>
            </a:extLst>
          </p:cNvPr>
          <p:cNvSpPr txBox="1"/>
          <p:nvPr/>
        </p:nvSpPr>
        <p:spPr>
          <a:xfrm rot="18565806">
            <a:off x="3475724" y="2671529"/>
            <a:ext cx="141609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Observation /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>
                <a:solidFill>
                  <a:srgbClr val="002569"/>
                </a:solidFill>
              </a:rPr>
              <a:t>Measurement</a:t>
            </a: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B28480-1F4C-48CF-B414-A5BB7ACCCB00}"/>
              </a:ext>
            </a:extLst>
          </p:cNvPr>
          <p:cNvSpPr txBox="1"/>
          <p:nvPr/>
        </p:nvSpPr>
        <p:spPr>
          <a:xfrm rot="1953323">
            <a:off x="3652965" y="4522101"/>
            <a:ext cx="103810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Modelling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534AC9-2C1E-40D4-B2C6-A2108011FAF6}"/>
              </a:ext>
            </a:extLst>
          </p:cNvPr>
          <p:cNvSpPr txBox="1"/>
          <p:nvPr/>
        </p:nvSpPr>
        <p:spPr>
          <a:xfrm>
            <a:off x="4856058" y="1237012"/>
            <a:ext cx="168571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Measured values</a:t>
            </a:r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AD2D990E-897E-4CF9-9650-2A9FF8D001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8444" y="4654342"/>
            <a:ext cx="1524000" cy="1524000"/>
          </a:xfrm>
          <a:prstGeom prst="rect">
            <a:avLst/>
          </a:prstGeom>
          <a:effectLst>
            <a:outerShdw blurRad="63500" sx="102000" sy="102000" algn="ctr" rotWithShape="0">
              <a:srgbClr val="012F67">
                <a:alpha val="40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425B7CC-9B51-4B73-9A45-47316EBA0BC3}"/>
              </a:ext>
            </a:extLst>
          </p:cNvPr>
          <p:cNvSpPr txBox="1"/>
          <p:nvPr/>
        </p:nvSpPr>
        <p:spPr>
          <a:xfrm>
            <a:off x="4856058" y="6223245"/>
            <a:ext cx="163583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Modelled values</a:t>
            </a:r>
          </a:p>
        </p:txBody>
      </p:sp>
      <p:pic>
        <p:nvPicPr>
          <p:cNvPr id="19" name="Picture 18" descr="A picture containing photo, front, looking, person&#10;&#10;Description automatically generated">
            <a:extLst>
              <a:ext uri="{FF2B5EF4-FFF2-40B4-BE49-F238E27FC236}">
                <a16:creationId xmlns:a16="http://schemas.microsoft.com/office/drawing/2014/main" id="{2F17009D-DF51-44C8-A3B1-C360D27E5F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897" y="3032853"/>
            <a:ext cx="1524000" cy="1524000"/>
          </a:xfrm>
          <a:prstGeom prst="rect">
            <a:avLst/>
          </a:prstGeom>
          <a:effectLst>
            <a:outerShdw blurRad="63500" sx="102000" sy="102000" algn="ctr" rotWithShape="0">
              <a:srgbClr val="012F67">
                <a:alpha val="40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E415AC4-A17F-4ACF-ABB1-D1B42C0DA44A}"/>
              </a:ext>
            </a:extLst>
          </p:cNvPr>
          <p:cNvSpPr txBox="1"/>
          <p:nvPr/>
        </p:nvSpPr>
        <p:spPr>
          <a:xfrm rot="1974361">
            <a:off x="6597935" y="2576346"/>
            <a:ext cx="52822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Data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FE4342-67B3-474D-A196-36D832979E3D}"/>
              </a:ext>
            </a:extLst>
          </p:cNvPr>
          <p:cNvSpPr txBox="1"/>
          <p:nvPr/>
        </p:nvSpPr>
        <p:spPr>
          <a:xfrm>
            <a:off x="7551649" y="2714006"/>
            <a:ext cx="120449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>
                <a:solidFill>
                  <a:srgbClr val="002569"/>
                </a:solidFill>
              </a:rPr>
              <a:t>Information</a:t>
            </a: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5D24FF-906F-40A9-8AE5-959B1775FA54}"/>
              </a:ext>
            </a:extLst>
          </p:cNvPr>
          <p:cNvSpPr txBox="1"/>
          <p:nvPr/>
        </p:nvSpPr>
        <p:spPr>
          <a:xfrm rot="18928240">
            <a:off x="6705214" y="4689047"/>
            <a:ext cx="52822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Data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B8049D-A21B-495B-8D0C-B4340CC06CC5}"/>
              </a:ext>
            </a:extLst>
          </p:cNvPr>
          <p:cNvSpPr txBox="1"/>
          <p:nvPr/>
        </p:nvSpPr>
        <p:spPr>
          <a:xfrm rot="20669859">
            <a:off x="61776" y="1366898"/>
            <a:ext cx="2429692" cy="369330"/>
          </a:xfrm>
          <a:prstGeom prst="rect">
            <a:avLst/>
          </a:prstGeom>
          <a:solidFill>
            <a:srgbClr val="FFFF00"/>
          </a:solidFill>
          <a:ln w="12700" cap="flat">
            <a:solidFill>
              <a:schemeClr val="tx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1">
                <a:solidFill>
                  <a:sysClr val="windowText" lastClr="000000"/>
                </a:solidFill>
              </a:rPr>
              <a:t>Very early draft of ideas!</a:t>
            </a:r>
            <a:endParaRPr kumimoji="0" lang="en-GB" sz="1800" b="1" i="0" u="none" strike="noStrike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FillTx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3F96463-5B02-4936-B587-04F1C72F2EB3}"/>
              </a:ext>
            </a:extLst>
          </p:cNvPr>
          <p:cNvGrpSpPr/>
          <p:nvPr/>
        </p:nvGrpSpPr>
        <p:grpSpPr>
          <a:xfrm>
            <a:off x="9589729" y="1751528"/>
            <a:ext cx="2523820" cy="4852153"/>
            <a:chOff x="9589729" y="1751528"/>
            <a:chExt cx="2523820" cy="485215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AAE883B-CA69-4401-B7AF-860E7E95EA44}"/>
                </a:ext>
              </a:extLst>
            </p:cNvPr>
            <p:cNvSpPr txBox="1"/>
            <p:nvPr/>
          </p:nvSpPr>
          <p:spPr>
            <a:xfrm>
              <a:off x="9589729" y="1751528"/>
              <a:ext cx="2374537" cy="349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>
                  <a:solidFill>
                    <a:srgbClr val="002569"/>
                  </a:solidFill>
                </a:rPr>
                <a:t>Phenomenon</a:t>
              </a: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8FDDA4C-5342-4A48-AD06-783FEB29B417}"/>
                </a:ext>
              </a:extLst>
            </p:cNvPr>
            <p:cNvSpPr txBox="1"/>
            <p:nvPr/>
          </p:nvSpPr>
          <p:spPr>
            <a:xfrm>
              <a:off x="9589729" y="2054211"/>
              <a:ext cx="2374537" cy="349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>
                  <a:solidFill>
                    <a:srgbClr val="FF0000"/>
                  </a:solidFill>
                </a:rPr>
                <a:t>Has a</a:t>
              </a: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14BF0D6-BEA5-4CDD-9760-BD88F67FF2BE}"/>
                </a:ext>
              </a:extLst>
            </p:cNvPr>
            <p:cNvSpPr txBox="1"/>
            <p:nvPr/>
          </p:nvSpPr>
          <p:spPr>
            <a:xfrm>
              <a:off x="9589729" y="2356894"/>
              <a:ext cx="2374537" cy="349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>
                  <a:solidFill>
                    <a:srgbClr val="002569"/>
                  </a:solidFill>
                </a:rPr>
                <a:t>Property</a:t>
              </a: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1E37B8-3796-4178-8DF8-B2130A999471}"/>
                </a:ext>
              </a:extLst>
            </p:cNvPr>
            <p:cNvSpPr txBox="1"/>
            <p:nvPr/>
          </p:nvSpPr>
          <p:spPr>
            <a:xfrm>
              <a:off x="9589729" y="2659577"/>
              <a:ext cx="2374537" cy="349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>
                  <a:solidFill>
                    <a:srgbClr val="FF0000"/>
                  </a:solidFill>
                </a:rPr>
                <a:t>Which we can either</a:t>
              </a: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B134404-EB4A-4D31-9AC4-6581DBF6EC68}"/>
                </a:ext>
              </a:extLst>
            </p:cNvPr>
            <p:cNvSpPr txBox="1"/>
            <p:nvPr/>
          </p:nvSpPr>
          <p:spPr>
            <a:xfrm>
              <a:off x="9589729" y="2962260"/>
              <a:ext cx="2374537" cy="349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>
                  <a:solidFill>
                    <a:srgbClr val="002569"/>
                  </a:solidFill>
                </a:rPr>
                <a:t>Observe or Model.</a:t>
              </a: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D801992-AAAA-405F-9E04-2EB7E80E080D}"/>
                </a:ext>
              </a:extLst>
            </p:cNvPr>
            <p:cNvSpPr txBox="1"/>
            <p:nvPr/>
          </p:nvSpPr>
          <p:spPr>
            <a:xfrm>
              <a:off x="9589729" y="3264943"/>
              <a:ext cx="2523820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>
                  <a:solidFill>
                    <a:schemeClr val="tx2"/>
                  </a:solidFill>
                </a:rPr>
                <a:t>Quantitative observation</a:t>
              </a:r>
            </a:p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Is 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8D0AF65-F39E-4BDA-A9FB-9BC3E10B2823}"/>
                </a:ext>
              </a:extLst>
            </p:cNvPr>
            <p:cNvSpPr txBox="1"/>
            <p:nvPr/>
          </p:nvSpPr>
          <p:spPr>
            <a:xfrm>
              <a:off x="9589729" y="3864253"/>
              <a:ext cx="2374537" cy="349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>
                  <a:solidFill>
                    <a:srgbClr val="002569"/>
                  </a:solidFill>
                </a:rPr>
                <a:t>Measurement</a:t>
              </a: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7A2DE51-98A6-4A27-9161-542B6A926112}"/>
                </a:ext>
              </a:extLst>
            </p:cNvPr>
            <p:cNvSpPr txBox="1"/>
            <p:nvPr/>
          </p:nvSpPr>
          <p:spPr>
            <a:xfrm>
              <a:off x="9589729" y="4166936"/>
              <a:ext cx="2523820" cy="349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>
                  <a:solidFill>
                    <a:srgbClr val="FF0000"/>
                  </a:solidFill>
                </a:rPr>
                <a:t>Giving us</a:t>
              </a: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E0A5CDF-3C4E-425B-904E-348B28E8FD8B}"/>
                </a:ext>
              </a:extLst>
            </p:cNvPr>
            <p:cNvSpPr txBox="1"/>
            <p:nvPr/>
          </p:nvSpPr>
          <p:spPr>
            <a:xfrm>
              <a:off x="9589729" y="4469619"/>
              <a:ext cx="2374537" cy="349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>
                  <a:solidFill>
                    <a:srgbClr val="002569"/>
                  </a:solidFill>
                </a:rPr>
                <a:t>Data</a:t>
              </a: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FC72B29-40B3-443E-8284-4A46831B7E60}"/>
                </a:ext>
              </a:extLst>
            </p:cNvPr>
            <p:cNvSpPr/>
            <p:nvPr/>
          </p:nvSpPr>
          <p:spPr>
            <a:xfrm>
              <a:off x="9589729" y="4772302"/>
              <a:ext cx="1417558" cy="349702"/>
            </a:xfrm>
            <a:prstGeom prst="rect">
              <a:avLst/>
            </a:prstGeom>
          </p:spPr>
          <p:txBody>
            <a:bodyPr wrap="none" lIns="36000" tIns="36000" rIns="36000" bIns="36000" anchor="ctr" anchorCtr="0">
              <a:spAutoFit/>
            </a:bodyPr>
            <a:lstStyle/>
            <a:p>
              <a:r>
                <a:rPr lang="en-GB">
                  <a:solidFill>
                    <a:srgbClr val="FF0000"/>
                  </a:solidFill>
                </a:rPr>
                <a:t>in the form of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6BE4F79-20A1-4696-A514-D0DDD46ED166}"/>
                </a:ext>
              </a:extLst>
            </p:cNvPr>
            <p:cNvSpPr txBox="1"/>
            <p:nvPr/>
          </p:nvSpPr>
          <p:spPr>
            <a:xfrm>
              <a:off x="9589729" y="5074985"/>
              <a:ext cx="2374537" cy="349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>
                  <a:solidFill>
                    <a:srgbClr val="002569"/>
                  </a:solidFill>
                </a:rPr>
                <a:t>Measured values</a:t>
              </a: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91BDE0D-532F-4EC3-B7A5-98F6B1A84612}"/>
                </a:ext>
              </a:extLst>
            </p:cNvPr>
            <p:cNvSpPr/>
            <p:nvPr/>
          </p:nvSpPr>
          <p:spPr>
            <a:xfrm>
              <a:off x="9589729" y="5377668"/>
              <a:ext cx="2523820" cy="923330"/>
            </a:xfrm>
            <a:prstGeom prst="rect">
              <a:avLst/>
            </a:prstGeom>
          </p:spPr>
          <p:txBody>
            <a:bodyPr wrap="square" lIns="36000" tIns="36000" rIns="36000" bIns="36000" anchor="ctr" anchorCtr="0">
              <a:spAutoFit/>
            </a:bodyPr>
            <a:lstStyle/>
            <a:p>
              <a:r>
                <a:rPr lang="en-GB">
                  <a:solidFill>
                    <a:srgbClr val="FF0000"/>
                  </a:solidFill>
                </a:rPr>
                <a:t>That we can combine with other data and interpret to give us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81F19D0-BE65-4FEE-88A6-EDF1CA12D3BC}"/>
                </a:ext>
              </a:extLst>
            </p:cNvPr>
            <p:cNvSpPr txBox="1"/>
            <p:nvPr/>
          </p:nvSpPr>
          <p:spPr>
            <a:xfrm>
              <a:off x="9589729" y="6253979"/>
              <a:ext cx="2374537" cy="349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>
                  <a:solidFill>
                    <a:srgbClr val="002569"/>
                  </a:solidFill>
                </a:rPr>
                <a:t>Information</a:t>
              </a: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636427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CD034A-EB6D-49B9-81CA-6C3ED62560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7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FE1C2E-66FE-426E-8FF2-65618633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Points of discussion 2: </a:t>
            </a:r>
            <a:br>
              <a:rPr lang="en-GB"/>
            </a:br>
            <a:r>
              <a:rPr lang="en-GB"/>
              <a:t>Classifications or scales?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339049-E994-4CE7-82D4-F9F524B5FE27}"/>
              </a:ext>
            </a:extLst>
          </p:cNvPr>
          <p:cNvSpPr/>
          <p:nvPr/>
        </p:nvSpPr>
        <p:spPr>
          <a:xfrm>
            <a:off x="5770485" y="2032986"/>
            <a:ext cx="5397624" cy="504287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 w="12700" cap="flat">
            <a:solidFill>
              <a:schemeClr val="tx2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1379C7-ED2D-4275-9BE4-F801CC6B62F3}"/>
              </a:ext>
            </a:extLst>
          </p:cNvPr>
          <p:cNvSpPr txBox="1"/>
          <p:nvPr/>
        </p:nvSpPr>
        <p:spPr>
          <a:xfrm>
            <a:off x="5797511" y="2100464"/>
            <a:ext cx="126093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Modelled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DCF135-1D84-415A-8E8D-555037AF833F}"/>
              </a:ext>
            </a:extLst>
          </p:cNvPr>
          <p:cNvSpPr txBox="1"/>
          <p:nvPr/>
        </p:nvSpPr>
        <p:spPr>
          <a:xfrm>
            <a:off x="9829099" y="2100464"/>
            <a:ext cx="131606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Measured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D88EFF-10E5-4874-BC36-229310BE8B0C}"/>
              </a:ext>
            </a:extLst>
          </p:cNvPr>
          <p:cNvCxnSpPr>
            <a:cxnSpLocks/>
          </p:cNvCxnSpPr>
          <p:nvPr/>
        </p:nvCxnSpPr>
        <p:spPr>
          <a:xfrm>
            <a:off x="8923283" y="1890944"/>
            <a:ext cx="0" cy="311736"/>
          </a:xfrm>
          <a:prstGeom prst="straightConnector1">
            <a:avLst/>
          </a:prstGeom>
          <a:noFill/>
          <a:ln w="25400" cap="flat">
            <a:solidFill>
              <a:srgbClr val="FF9A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CD86C58-F7FB-4A65-A0D7-AE89E7D7F73B}"/>
              </a:ext>
            </a:extLst>
          </p:cNvPr>
          <p:cNvSpPr txBox="1"/>
          <p:nvPr/>
        </p:nvSpPr>
        <p:spPr>
          <a:xfrm>
            <a:off x="8068210" y="1571169"/>
            <a:ext cx="171014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SST from satellite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F5BBD2-24FC-4BBE-B421-03306CD0B656}"/>
              </a:ext>
            </a:extLst>
          </p:cNvPr>
          <p:cNvSpPr/>
          <p:nvPr/>
        </p:nvSpPr>
        <p:spPr>
          <a:xfrm>
            <a:off x="5770485" y="2814425"/>
            <a:ext cx="5397624" cy="504287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solidFill>
              <a:schemeClr val="tx2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C2FB77-2A04-43AB-9AE7-E29672E7A963}"/>
              </a:ext>
            </a:extLst>
          </p:cNvPr>
          <p:cNvSpPr txBox="1"/>
          <p:nvPr/>
        </p:nvSpPr>
        <p:spPr>
          <a:xfrm>
            <a:off x="5797511" y="2881903"/>
            <a:ext cx="126093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Analogue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571BD4-CFE4-4FE3-83E6-7193175F2B92}"/>
              </a:ext>
            </a:extLst>
          </p:cNvPr>
          <p:cNvSpPr txBox="1"/>
          <p:nvPr/>
        </p:nvSpPr>
        <p:spPr>
          <a:xfrm>
            <a:off x="10073717" y="2881903"/>
            <a:ext cx="107145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Digital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CA685A-A9C6-4C98-A2EB-DF7D178196F1}"/>
              </a:ext>
            </a:extLst>
          </p:cNvPr>
          <p:cNvSpPr/>
          <p:nvPr/>
        </p:nvSpPr>
        <p:spPr>
          <a:xfrm>
            <a:off x="5770485" y="3638176"/>
            <a:ext cx="5397624" cy="504287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  <a:tileRect/>
          </a:gradFill>
          <a:ln w="12700" cap="flat">
            <a:solidFill>
              <a:schemeClr val="tx2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FFEE05-528B-40BC-80B2-AF5AD6BF9FF3}"/>
              </a:ext>
            </a:extLst>
          </p:cNvPr>
          <p:cNvSpPr txBox="1"/>
          <p:nvPr/>
        </p:nvSpPr>
        <p:spPr>
          <a:xfrm>
            <a:off x="5799239" y="3711703"/>
            <a:ext cx="144784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Quantitative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67407C-614D-4B87-A652-6CA9D21E4718}"/>
              </a:ext>
            </a:extLst>
          </p:cNvPr>
          <p:cNvSpPr txBox="1"/>
          <p:nvPr/>
        </p:nvSpPr>
        <p:spPr>
          <a:xfrm>
            <a:off x="9829098" y="3705654"/>
            <a:ext cx="126093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Qualitative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904C41-44AD-496A-B063-859F001A0656}"/>
              </a:ext>
            </a:extLst>
          </p:cNvPr>
          <p:cNvSpPr/>
          <p:nvPr/>
        </p:nvSpPr>
        <p:spPr>
          <a:xfrm>
            <a:off x="7754593" y="2780567"/>
            <a:ext cx="1429407" cy="613938"/>
          </a:xfrm>
          <a:prstGeom prst="rect">
            <a:avLst/>
          </a:prstGeom>
          <a:solidFill>
            <a:srgbClr val="F6F6F6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75D73A-6500-4884-8C42-379B99868880}"/>
              </a:ext>
            </a:extLst>
          </p:cNvPr>
          <p:cNvSpPr/>
          <p:nvPr/>
        </p:nvSpPr>
        <p:spPr>
          <a:xfrm>
            <a:off x="7381475" y="3603817"/>
            <a:ext cx="2270525" cy="613938"/>
          </a:xfrm>
          <a:prstGeom prst="rect">
            <a:avLst/>
          </a:prstGeom>
          <a:solidFill>
            <a:srgbClr val="F0F0F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17CE8A5-9C64-4F92-8B91-CEB984D66393}"/>
              </a:ext>
            </a:extLst>
          </p:cNvPr>
          <p:cNvCxnSpPr/>
          <p:nvPr/>
        </p:nvCxnSpPr>
        <p:spPr>
          <a:xfrm flipV="1">
            <a:off x="7577959" y="4561490"/>
            <a:ext cx="0" cy="1303282"/>
          </a:xfrm>
          <a:prstGeom prst="straightConnector1">
            <a:avLst/>
          </a:prstGeom>
          <a:noFill/>
          <a:ln w="762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948D086-C401-4B2A-8DEB-7F9D12FCB268}"/>
              </a:ext>
            </a:extLst>
          </p:cNvPr>
          <p:cNvSpPr txBox="1"/>
          <p:nvPr/>
        </p:nvSpPr>
        <p:spPr>
          <a:xfrm>
            <a:off x="6493657" y="5647842"/>
            <a:ext cx="126093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</a:rPr>
              <a:t>Modelled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D5B1AF-E126-43C7-AB76-A4B4BD6E0D3B}"/>
              </a:ext>
            </a:extLst>
          </p:cNvPr>
          <p:cNvSpPr txBox="1"/>
          <p:nvPr/>
        </p:nvSpPr>
        <p:spPr>
          <a:xfrm>
            <a:off x="6127412" y="4521956"/>
            <a:ext cx="131606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</a:rPr>
              <a:t>Measured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C6942A5-1BEB-4C5F-83E0-88D49DC4C2DF}"/>
              </a:ext>
            </a:extLst>
          </p:cNvPr>
          <p:cNvCxnSpPr>
            <a:cxnSpLocks/>
          </p:cNvCxnSpPr>
          <p:nvPr/>
        </p:nvCxnSpPr>
        <p:spPr>
          <a:xfrm>
            <a:off x="7602193" y="5832507"/>
            <a:ext cx="1581807" cy="0"/>
          </a:xfrm>
          <a:prstGeom prst="straightConnector1">
            <a:avLst/>
          </a:prstGeom>
          <a:noFill/>
          <a:ln w="76200" cap="flat">
            <a:solidFill>
              <a:schemeClr val="accent3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217C6ED-113D-40A7-BDF1-8154AB9172FF}"/>
              </a:ext>
            </a:extLst>
          </p:cNvPr>
          <p:cNvSpPr txBox="1"/>
          <p:nvPr/>
        </p:nvSpPr>
        <p:spPr>
          <a:xfrm>
            <a:off x="7437742" y="5924105"/>
            <a:ext cx="126093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</a:rPr>
              <a:t>Analogue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08C88A-44BA-4FCF-830A-A17F6720B9AB}"/>
              </a:ext>
            </a:extLst>
          </p:cNvPr>
          <p:cNvSpPr txBox="1"/>
          <p:nvPr/>
        </p:nvSpPr>
        <p:spPr>
          <a:xfrm>
            <a:off x="8698678" y="5924105"/>
            <a:ext cx="126093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</a:rPr>
              <a:t>Digital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11D4480-754C-4601-BEBC-5EC0F0328E6C}"/>
              </a:ext>
            </a:extLst>
          </p:cNvPr>
          <p:cNvCxnSpPr>
            <a:cxnSpLocks/>
          </p:cNvCxnSpPr>
          <p:nvPr/>
        </p:nvCxnSpPr>
        <p:spPr>
          <a:xfrm flipV="1">
            <a:off x="7602193" y="4803228"/>
            <a:ext cx="1205476" cy="1022010"/>
          </a:xfrm>
          <a:prstGeom prst="straightConnector1">
            <a:avLst/>
          </a:prstGeom>
          <a:noFill/>
          <a:ln w="76200" cap="flat">
            <a:solidFill>
              <a:schemeClr val="accent4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76B4D0B-FE21-4F87-9EAA-AAD218CDF8FC}"/>
              </a:ext>
            </a:extLst>
          </p:cNvPr>
          <p:cNvSpPr txBox="1"/>
          <p:nvPr/>
        </p:nvSpPr>
        <p:spPr>
          <a:xfrm>
            <a:off x="6202029" y="5924105"/>
            <a:ext cx="126093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FillTx/>
              </a:rPr>
              <a:t>Quantitative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DD925F1-B582-4763-8A01-B995CAE3C16B}"/>
              </a:ext>
            </a:extLst>
          </p:cNvPr>
          <p:cNvSpPr txBox="1"/>
          <p:nvPr/>
        </p:nvSpPr>
        <p:spPr>
          <a:xfrm>
            <a:off x="8685909" y="4663954"/>
            <a:ext cx="126093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FillTx/>
              </a:rPr>
              <a:t>Qualitative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14F384A-62C4-4E0E-ACA9-6222041277FE}"/>
              </a:ext>
            </a:extLst>
          </p:cNvPr>
          <p:cNvSpPr txBox="1">
            <a:spLocks/>
          </p:cNvSpPr>
          <p:nvPr/>
        </p:nvSpPr>
        <p:spPr>
          <a:xfrm>
            <a:off x="271304" y="1373065"/>
            <a:ext cx="5234579" cy="5249863"/>
          </a:xfrm>
        </p:spPr>
        <p:txBody>
          <a:bodyPr>
            <a:norm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endParaRPr lang="en-US" sz="2000" b="1"/>
          </a:p>
          <a:p>
            <a:pPr marL="0" indent="0">
              <a:buNone/>
            </a:pPr>
            <a:endParaRPr lang="en-US" sz="2000" b="1"/>
          </a:p>
          <a:p>
            <a:pPr marL="0" indent="0">
              <a:buNone/>
            </a:pPr>
            <a:r>
              <a:rPr lang="en-US" sz="2000"/>
              <a:t>Data are: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/>
              <a:t>Modelled or measured (or a bit of both)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/>
              <a:t>Analogue or Digital (or perhaps a bit of both depending on the resolution of the digitisation)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/>
              <a:t>Quantitative or Qualitative (can this also be a bit of both? E.g. some classifications)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0F6D95-B2E4-4276-9544-45A13DEA095B}"/>
              </a:ext>
            </a:extLst>
          </p:cNvPr>
          <p:cNvSpPr txBox="1"/>
          <p:nvPr/>
        </p:nvSpPr>
        <p:spPr>
          <a:xfrm rot="20669859">
            <a:off x="61776" y="1366898"/>
            <a:ext cx="2429692" cy="369330"/>
          </a:xfrm>
          <a:prstGeom prst="rect">
            <a:avLst/>
          </a:prstGeom>
          <a:solidFill>
            <a:srgbClr val="FFFF00"/>
          </a:solidFill>
          <a:ln w="12700" cap="flat">
            <a:solidFill>
              <a:schemeClr val="tx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1">
                <a:solidFill>
                  <a:sysClr val="windowText" lastClr="000000"/>
                </a:solidFill>
              </a:rPr>
              <a:t>Very early draft of ideas!</a:t>
            </a:r>
            <a:endParaRPr kumimoji="0" lang="en-GB" sz="1800" b="1" i="0" u="none" strike="noStrike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0963280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863A95-031B-488E-9F5C-8A29C4E371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8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5DF46C-AB6E-4271-8EF3-16A22205F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Points of discussion 3: </a:t>
            </a:r>
            <a:br>
              <a:rPr lang="en-GB"/>
            </a:br>
            <a:r>
              <a:rPr lang="en-GB"/>
              <a:t>Words that need to keep multiple meanings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B4810A-8A91-4EFB-AAA2-52FCAB69AB21}"/>
              </a:ext>
            </a:extLst>
          </p:cNvPr>
          <p:cNvSpPr txBox="1">
            <a:spLocks/>
          </p:cNvSpPr>
          <p:nvPr/>
        </p:nvSpPr>
        <p:spPr>
          <a:xfrm>
            <a:off x="271304" y="1373065"/>
            <a:ext cx="11390610" cy="5249863"/>
          </a:xfrm>
        </p:spPr>
        <p:txBody>
          <a:bodyPr>
            <a:normAutofit fontScale="70000" lnSpcReduction="20000"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/>
              <a:t>Terms that have different meanings in different communities, but we can make that clear with an additional </a:t>
            </a:r>
            <a:br>
              <a:rPr lang="en-US"/>
            </a:br>
            <a:r>
              <a:rPr lang="en-US"/>
              <a:t>adjective, e.g.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Traceability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Metrological Traceability = having an unbroken chain of calibrations to the SI (international system of units)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Documentary Traceability = have clear metadata describing where the dataset has come from</a:t>
            </a:r>
          </a:p>
          <a:p>
            <a:pPr>
              <a:buFont typeface="Wingdings" panose="05000000000000000000" pitchFamily="2" charset="2"/>
              <a:buChar char="§"/>
            </a:pPr>
            <a:endParaRPr lang="en-US"/>
          </a:p>
          <a:p>
            <a:pPr marL="0" indent="0">
              <a:buNone/>
            </a:pPr>
            <a:r>
              <a:rPr lang="en-US" b="1"/>
              <a:t>Interoperability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Metrological Interoperability = Comes with sufficient metrological traceability, comparison and uncertainty, analysis information to be able to understand the likely size of biases and expected differences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Data Interoperability = Data sets able to be used by others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ARD Interoperability = …</a:t>
            </a:r>
          </a:p>
          <a:p>
            <a:pPr>
              <a:buFont typeface="Wingdings" panose="05000000000000000000" pitchFamily="2" charset="2"/>
              <a:buChar char="§"/>
            </a:pPr>
            <a:endParaRPr lang="en-US"/>
          </a:p>
          <a:p>
            <a:pPr marL="0" indent="0">
              <a:buNone/>
            </a:pPr>
            <a:r>
              <a:rPr lang="en-US" b="1"/>
              <a:t>However, in these cases, is there an overarching definition that is able to encompass both?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E.g. Interoperability = the characteristic of a system that enables it to work with other systems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5FC7BC-1775-4468-8C5F-66DFCEF454C1}"/>
              </a:ext>
            </a:extLst>
          </p:cNvPr>
          <p:cNvSpPr txBox="1"/>
          <p:nvPr/>
        </p:nvSpPr>
        <p:spPr>
          <a:xfrm rot="20669859">
            <a:off x="61776" y="1366898"/>
            <a:ext cx="2429692" cy="369330"/>
          </a:xfrm>
          <a:prstGeom prst="rect">
            <a:avLst/>
          </a:prstGeom>
          <a:solidFill>
            <a:srgbClr val="FFFF00"/>
          </a:solidFill>
          <a:ln w="12700" cap="flat">
            <a:solidFill>
              <a:schemeClr val="tx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1">
                <a:solidFill>
                  <a:sysClr val="windowText" lastClr="000000"/>
                </a:solidFill>
              </a:rPr>
              <a:t>Very early draft of ideas!</a:t>
            </a:r>
            <a:endParaRPr kumimoji="0" lang="en-GB" sz="1800" b="1" i="0" u="none" strike="noStrike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2376776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4A439C-6C4F-4ABB-91BF-1A4B2E8CB6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9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84E8F-2677-41E8-95FF-5EB100F75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 dirty="0"/>
              <a:t>Processing Levels re-consideration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0ECBED-F8E2-4418-AC34-389A567B3E79}"/>
              </a:ext>
            </a:extLst>
          </p:cNvPr>
          <p:cNvSpPr txBox="1"/>
          <p:nvPr/>
        </p:nvSpPr>
        <p:spPr>
          <a:xfrm>
            <a:off x="762000" y="1792941"/>
            <a:ext cx="10865222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US" dirty="0">
                <a:solidFill>
                  <a:srgbClr val="002569"/>
                </a:solidFill>
              </a:rPr>
              <a:t>Processing Levels were so defined as a more or less generic chain of refinement regarding the radiometry (or more general the 'measurand') and the geometry of the (satellite) observation data.</a:t>
            </a:r>
            <a:endParaRPr lang="en-US" dirty="0"/>
          </a:p>
          <a:p>
            <a:pPr defTabSz="457200"/>
            <a:endParaRPr lang="en-US" dirty="0">
              <a:solidFill>
                <a:srgbClr val="002569"/>
              </a:solidFill>
            </a:endParaRPr>
          </a:p>
          <a:p>
            <a:pPr defTabSz="457200"/>
            <a:r>
              <a:rPr lang="en-US" dirty="0">
                <a:solidFill>
                  <a:srgbClr val="002569"/>
                </a:solidFill>
              </a:rPr>
              <a:t>If one considers these two types of refinements separate, a matrix could be built in which classical Processing Levels would (roughly) appear as below: </a:t>
            </a:r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E0B71E38-3010-4E26-867A-09314D1F4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35" y="3301888"/>
            <a:ext cx="10964007" cy="258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1044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561CDEE72A644C89B9A1DF04C47A1E" ma:contentTypeVersion="7" ma:contentTypeDescription="Create a new document." ma:contentTypeScope="" ma:versionID="dac1efeefb9a8432ef56426aed51686e">
  <xsd:schema xmlns:xsd="http://www.w3.org/2001/XMLSchema" xmlns:xs="http://www.w3.org/2001/XMLSchema" xmlns:p="http://schemas.microsoft.com/office/2006/metadata/properties" xmlns:ns2="e6ee3247-8b46-474f-a038-b5373d9ae335" targetNamespace="http://schemas.microsoft.com/office/2006/metadata/properties" ma:root="true" ma:fieldsID="6d5daf3909779601c4a281d06ec37416" ns2:_="">
    <xsd:import namespace="e6ee3247-8b46-474f-a038-b5373d9ae3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e3247-8b46-474f-a038-b5373d9ae3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5A8E11-59D4-44BB-8936-662D3931D0D7}">
  <ds:schemaRefs>
    <ds:schemaRef ds:uri="e6ee3247-8b46-474f-a038-b5373d9ae3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C7B891C-D7E4-471B-9F89-5904435268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AC46B5-9C0E-42B0-AF25-512B7BC01DF0}">
  <ds:schemaRefs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e6ee3247-8b46-474f-a038-b5373d9ae335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928</Words>
  <Application>Microsoft Office PowerPoint</Application>
  <PresentationFormat>Widescreen</PresentationFormat>
  <Paragraphs>139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Bold</vt:lpstr>
      <vt:lpstr>Avenir Roman</vt:lpstr>
      <vt:lpstr>Calibri</vt:lpstr>
      <vt:lpstr>Cambria Math</vt:lpstr>
      <vt:lpstr>Droid Serif</vt:lpstr>
      <vt:lpstr>Helvetica</vt:lpstr>
      <vt:lpstr>Wingdings</vt:lpstr>
      <vt:lpstr>Default</vt:lpstr>
      <vt:lpstr>PowerPoint Presentation</vt:lpstr>
      <vt:lpstr>Executive summary</vt:lpstr>
      <vt:lpstr>Terminology groups</vt:lpstr>
      <vt:lpstr>Relation to international standards</vt:lpstr>
      <vt:lpstr>PowerPoint Presentation</vt:lpstr>
      <vt:lpstr>Points of discussion 1:  Hierarchy of terms</vt:lpstr>
      <vt:lpstr>Points of discussion 2:  Classifications or scales?</vt:lpstr>
      <vt:lpstr>Points of discussion 3:  Words that need to keep multiple meanings</vt:lpstr>
      <vt:lpstr>Processing Levels re-consideration</vt:lpstr>
      <vt:lpstr>Processing Levels re-consideration</vt:lpstr>
      <vt:lpstr>PowerPoint Presentation</vt:lpstr>
    </vt:vector>
  </TitlesOfParts>
  <Manager/>
  <Company>EC-JRC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WGCV46 TMSG update</dc:title>
  <dc:subject/>
  <dc:creator>Peter STROBL</dc:creator>
  <cp:keywords/>
  <dc:description/>
  <cp:lastModifiedBy>Molch, Katrin</cp:lastModifiedBy>
  <cp:revision>389</cp:revision>
  <cp:lastPrinted>2017-08-23T16:50:31Z</cp:lastPrinted>
  <dcterms:created xsi:type="dcterms:W3CDTF">2017-04-07T17:29:45Z</dcterms:created>
  <dcterms:modified xsi:type="dcterms:W3CDTF">2022-03-22T10:29:45Z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0x01010089561CDEE72A644C89B9A1DF04C47A1E</vt:lpwstr>
  </property>
</Properties>
</file>