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332" r:id="rId3"/>
    <p:sldId id="398" r:id="rId4"/>
    <p:sldId id="393" r:id="rId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90340" autoAdjust="0"/>
  </p:normalViewPr>
  <p:slideViewPr>
    <p:cSldViewPr>
      <p:cViewPr varScale="1">
        <p:scale>
          <a:sx n="100" d="100"/>
          <a:sy n="100" d="100"/>
        </p:scale>
        <p:origin x="24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2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3/22/2022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41304809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Mirko Albani/ESA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WGISS#53 Virtual Meeting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Data Integrity and Authenticity on Cloud SESSION 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sym typeface="Arial Bold"/>
              </a:rPr>
              <a:t>23</a:t>
            </a:r>
            <a:r>
              <a:rPr lang="en-AU" baseline="30000" dirty="0">
                <a:solidFill>
                  <a:srgbClr val="FFFFFF"/>
                </a:solidFill>
                <a:latin typeface="Arial Bold"/>
                <a:sym typeface="Arial Bold"/>
              </a:rPr>
              <a:t>th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March 2022</a:t>
            </a: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Background &amp;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6A0BF-83C5-B546-9033-26FFC5424BCC}"/>
              </a:ext>
            </a:extLst>
          </p:cNvPr>
          <p:cNvSpPr txBox="1"/>
          <p:nvPr/>
        </p:nvSpPr>
        <p:spPr>
          <a:xfrm>
            <a:off x="288444" y="1274674"/>
            <a:ext cx="863917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8" indent="0" algn="l" rtl="0" latinLnBrk="1" hangingPunct="0"/>
            <a:r>
              <a:rPr lang="en-GB" b="1" dirty="0"/>
              <a:t>Action WGISS-49-13</a:t>
            </a:r>
            <a:r>
              <a:rPr lang="en-GB" dirty="0"/>
              <a:t>: WGISS DSIG to investigate how to handle replicas of data for example in the cloud: PID assignment? Using watermarks? Mechanism for handling that to be further discussed and recommendation issued.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964A0-2826-4033-9ACE-38D5F7600089}"/>
              </a:ext>
            </a:extLst>
          </p:cNvPr>
          <p:cNvSpPr txBox="1"/>
          <p:nvPr/>
        </p:nvSpPr>
        <p:spPr>
          <a:xfrm>
            <a:off x="304800" y="2362200"/>
            <a:ext cx="8622818" cy="5016756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500"/>
              </a:spcBef>
              <a:buSzPct val="100000"/>
              <a:buFont typeface="Arial"/>
              <a:buNone/>
              <a:defRPr sz="1800" b="1">
                <a:latin typeface="Arial Bold"/>
                <a:ea typeface="Arial Bold"/>
                <a:cs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latin typeface="Arial Bold"/>
                <a:ea typeface="Arial Bold"/>
                <a:cs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latin typeface="Arial Bold"/>
                <a:ea typeface="Arial Bold"/>
                <a:cs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Arial Bold"/>
                <a:ea typeface="Arial Bold"/>
                <a:cs typeface="Arial Bold"/>
              </a:defRPr>
            </a:lvl5pPr>
            <a:lvl6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6pPr>
            <a:lvl7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7pPr>
            <a:lvl8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8pPr>
            <a:lvl9pPr>
              <a:spcBef>
                <a:spcPts val="500"/>
              </a:spcBef>
              <a:buFont typeface="Arial"/>
              <a:defRPr sz="2400">
                <a:latin typeface="Arial Bold"/>
                <a:ea typeface="Arial Bold"/>
                <a:cs typeface="Arial Bold"/>
              </a:defRPr>
            </a:lvl9pPr>
          </a:lstStyle>
          <a:p>
            <a:r>
              <a:rPr lang="en-GB" b="0" dirty="0"/>
              <a:t>Four approaches to manage Data replicas on cloud (to grant the Data </a:t>
            </a:r>
          </a:p>
          <a:p>
            <a:r>
              <a:rPr lang="en-GB" b="0" dirty="0"/>
              <a:t>Integrity and Authenticity) analysed:</a:t>
            </a:r>
          </a:p>
          <a:p>
            <a:endParaRPr lang="en-GB" b="0" dirty="0"/>
          </a:p>
          <a:p>
            <a:pPr marL="342900" indent="-342900">
              <a:buFont typeface="+mj-lt"/>
              <a:buAutoNum type="arabicPeriod"/>
            </a:pPr>
            <a:r>
              <a:rPr lang="en-GB" b="0" dirty="0"/>
              <a:t>Inclusion of a Persistent Identifier in the metadata file of each single product;</a:t>
            </a:r>
          </a:p>
          <a:p>
            <a:pPr marL="342900" indent="-342900">
              <a:buFont typeface="+mj-lt"/>
              <a:buAutoNum type="arabicPeriod"/>
            </a:pPr>
            <a:endParaRPr lang="en-GB" b="0" dirty="0"/>
          </a:p>
          <a:p>
            <a:pPr marL="342900" indent="-342900">
              <a:buFont typeface="+mj-lt"/>
              <a:buAutoNum type="arabicPeriod"/>
            </a:pPr>
            <a:r>
              <a:rPr lang="en-GB" b="0" dirty="0"/>
              <a:t>Inclusion of HASH Code embedded in any replicated and disseminated product</a:t>
            </a:r>
            <a:r>
              <a:rPr lang="it-IT" b="0" dirty="0"/>
              <a:t>;</a:t>
            </a:r>
            <a:endParaRPr lang="en-GB" b="0" dirty="0"/>
          </a:p>
          <a:p>
            <a:pPr marL="342900" indent="-342900">
              <a:buFont typeface="+mj-lt"/>
              <a:buAutoNum type="arabicPeriod"/>
            </a:pPr>
            <a:endParaRPr lang="en-GB" b="0" dirty="0"/>
          </a:p>
          <a:p>
            <a:pPr marL="342900" indent="-342900">
              <a:buFont typeface="+mj-lt"/>
              <a:buAutoNum type="arabicPeriod"/>
            </a:pPr>
            <a:r>
              <a:rPr lang="en-GB" b="0" dirty="0"/>
              <a:t>Use of digital signature (e.g. Watermark);</a:t>
            </a:r>
          </a:p>
          <a:p>
            <a:pPr marL="342900" indent="-342900">
              <a:buFont typeface="+mj-lt"/>
              <a:buAutoNum type="arabicPeriod"/>
            </a:pPr>
            <a:endParaRPr lang="en-GB" b="0" dirty="0"/>
          </a:p>
          <a:p>
            <a:pPr marL="342900" indent="-342900">
              <a:buFont typeface="+mj-lt"/>
              <a:buAutoNum type="arabicPeriod"/>
            </a:pPr>
            <a:r>
              <a:rPr lang="en-GB" b="0" dirty="0"/>
              <a:t>Implementation of a Blockchain mechanism (e.g. KSI Blockchain).</a:t>
            </a:r>
          </a:p>
        </p:txBody>
      </p:sp>
    </p:spTree>
    <p:extLst>
      <p:ext uri="{BB962C8B-B14F-4D97-AF65-F5344CB8AC3E}">
        <p14:creationId xmlns:p14="http://schemas.microsoft.com/office/powerpoint/2010/main" val="27461331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7AB5-80D6-2F47-AA39-FC5E8A34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28600"/>
            <a:ext cx="3810000" cy="1143000"/>
          </a:xfrm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  <a:latin typeface="+mj-lt"/>
              </a:rPr>
              <a:t>Executive</a:t>
            </a:r>
            <a:r>
              <a:rPr lang="en-GB" dirty="0"/>
              <a:t> 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D7883-F7B9-514D-9301-F4078287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2052632"/>
            <a:ext cx="6667500" cy="379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7C0FBD-4057-684D-8B27-A6846A4FAA49}"/>
              </a:ext>
            </a:extLst>
          </p:cNvPr>
          <p:cNvSpPr txBox="1"/>
          <p:nvPr/>
        </p:nvSpPr>
        <p:spPr>
          <a:xfrm>
            <a:off x="228600" y="1219200"/>
            <a:ext cx="86106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lang="en-GB" dirty="0"/>
              <a:t>Mechanisms to handle a data replica on the cloud granting </a:t>
            </a:r>
          </a:p>
          <a:p>
            <a:pPr algn="ctr" rtl="0" latinLnBrk="1" hangingPunct="0"/>
            <a:r>
              <a:rPr lang="en-GB" dirty="0"/>
              <a:t>data </a:t>
            </a:r>
            <a:r>
              <a:rPr lang="en-GB" b="1" i="1" dirty="0"/>
              <a:t>integrity and authenticity</a:t>
            </a:r>
            <a:endParaRPr kumimoji="0" lang="en-GB" sz="1800" b="1" i="1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827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13" y="2222500"/>
            <a:ext cx="643731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907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18757</TotalTime>
  <Words>159</Words>
  <Application>Microsoft Office PowerPoint</Application>
  <PresentationFormat>On-screen Show (4:3)</PresentationFormat>
  <Paragraphs>21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Bold</vt:lpstr>
      <vt:lpstr>Avenir Roman</vt:lpstr>
      <vt:lpstr>Calibri</vt:lpstr>
      <vt:lpstr>Courier New</vt:lpstr>
      <vt:lpstr>Helvetica</vt:lpstr>
      <vt:lpstr>Wingdings</vt:lpstr>
      <vt:lpstr>Default</vt:lpstr>
      <vt:lpstr>Working Group on Information Systems and Services (WGISS)</vt:lpstr>
      <vt:lpstr>PowerPoint Presentation</vt:lpstr>
      <vt:lpstr>Executive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Iolanda maggio</cp:lastModifiedBy>
  <cp:revision>714</cp:revision>
  <dcterms:modified xsi:type="dcterms:W3CDTF">2022-03-22T10:51:23Z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76fa30-1907-4356-8241-62ea5e1c0256_Enabled">
    <vt:lpwstr>true</vt:lpwstr>
  </property>
  <property fmtid="{D5CDD505-2E9C-101B-9397-08002B2CF9AE}" pid="3" name="MSIP_Label_3976fa30-1907-4356-8241-62ea5e1c0256_SetDate">
    <vt:lpwstr>2021-10-12T13:45:15Z</vt:lpwstr>
  </property>
  <property fmtid="{D5CDD505-2E9C-101B-9397-08002B2CF9AE}" pid="4" name="MSIP_Label_3976fa30-1907-4356-8241-62ea5e1c0256_Method">
    <vt:lpwstr>Privileged</vt:lpwstr>
  </property>
  <property fmtid="{D5CDD505-2E9C-101B-9397-08002B2CF9AE}" pid="5" name="MSIP_Label_3976fa30-1907-4356-8241-62ea5e1c0256_Name">
    <vt:lpwstr>ESA UNCLASSIFIED – For ESA Official Use Only</vt:lpwstr>
  </property>
  <property fmtid="{D5CDD505-2E9C-101B-9397-08002B2CF9AE}" pid="6" name="MSIP_Label_3976fa30-1907-4356-8241-62ea5e1c0256_SiteId">
    <vt:lpwstr>9a5cacd0-2bef-4dd7-ac5c-7ebe1f54f495</vt:lpwstr>
  </property>
  <property fmtid="{D5CDD505-2E9C-101B-9397-08002B2CF9AE}" pid="7" name="MSIP_Label_3976fa30-1907-4356-8241-62ea5e1c0256_ActionId">
    <vt:lpwstr>44c27b55-4f52-48ee-98f3-14f0e510f120</vt:lpwstr>
  </property>
  <property fmtid="{D5CDD505-2E9C-101B-9397-08002B2CF9AE}" pid="8" name="MSIP_Label_3976fa30-1907-4356-8241-62ea5e1c0256_ContentBits">
    <vt:lpwstr>0</vt:lpwstr>
  </property>
</Properties>
</file>