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6"/>
  </p:notesMasterIdLst>
  <p:handoutMasterIdLst>
    <p:handoutMasterId r:id="rId27"/>
  </p:handoutMasterIdLst>
  <p:sldIdLst>
    <p:sldId id="809" r:id="rId5"/>
    <p:sldId id="808" r:id="rId6"/>
    <p:sldId id="812" r:id="rId7"/>
    <p:sldId id="802" r:id="rId8"/>
    <p:sldId id="323" r:id="rId9"/>
    <p:sldId id="370" r:id="rId10"/>
    <p:sldId id="815" r:id="rId11"/>
    <p:sldId id="371" r:id="rId12"/>
    <p:sldId id="813" r:id="rId13"/>
    <p:sldId id="816" r:id="rId14"/>
    <p:sldId id="817" r:id="rId15"/>
    <p:sldId id="818" r:id="rId16"/>
    <p:sldId id="819" r:id="rId17"/>
    <p:sldId id="820" r:id="rId18"/>
    <p:sldId id="821" r:id="rId19"/>
    <p:sldId id="822" r:id="rId20"/>
    <p:sldId id="803" r:id="rId21"/>
    <p:sldId id="807" r:id="rId22"/>
    <p:sldId id="805" r:id="rId23"/>
    <p:sldId id="806" r:id="rId24"/>
    <p:sldId id="811" r:id="rId25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DC82F"/>
    <a:srgbClr val="EC7236"/>
    <a:srgbClr val="008542"/>
    <a:srgbClr val="0432FF"/>
    <a:srgbClr val="FDE4D5"/>
    <a:srgbClr val="E2EFDA"/>
    <a:srgbClr val="FF40FF"/>
    <a:srgbClr val="0098DB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3" autoAdjust="0"/>
    <p:restoredTop sz="95520" autoAdjust="0"/>
  </p:normalViewPr>
  <p:slideViewPr>
    <p:cSldViewPr snapToGrid="0">
      <p:cViewPr varScale="1">
        <p:scale>
          <a:sx n="146" d="100"/>
          <a:sy n="146" d="100"/>
        </p:scale>
        <p:origin x="111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5B6F1-86EA-6246-BDDC-AA8C351AA82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805B3FAA-857A-D147-BAEA-DBAE337DE24A}">
      <dgm:prSet phldrT="[Text]" custT="1"/>
      <dgm:spPr/>
      <dgm:t>
        <a:bodyPr/>
        <a:lstStyle/>
        <a:p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MM for Long-Term Scientific Data Stewardship </a:t>
          </a:r>
        </a:p>
      </dgm:t>
    </dgm:pt>
    <dgm:pt modelId="{A50CE721-2081-D94C-89A9-5A1D0F1155C8}" type="parTrans" cxnId="{3F256424-89EF-ED4F-9DA1-F167235AA9B0}">
      <dgm:prSet/>
      <dgm:spPr/>
      <dgm:t>
        <a:bodyPr/>
        <a:lstStyle/>
        <a:p>
          <a:endParaRPr lang="en-US"/>
        </a:p>
      </dgm:t>
    </dgm:pt>
    <dgm:pt modelId="{45350D6B-7A26-D34B-9377-7799AFF4B4CA}" type="sibTrans" cxnId="{3F256424-89EF-ED4F-9DA1-F167235AA9B0}">
      <dgm:prSet/>
      <dgm:spPr/>
      <dgm:t>
        <a:bodyPr/>
        <a:lstStyle/>
        <a:p>
          <a:endParaRPr lang="en-US"/>
        </a:p>
      </dgm:t>
    </dgm:pt>
    <dgm:pt modelId="{98E106EA-BEEE-FD48-A0BB-E11AD61D5765}">
      <dgm:prSet phldrT="[Text]" custT="1"/>
      <dgm:spPr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RDA FAIR Data Maturity Model</a:t>
          </a:r>
        </a:p>
      </dgm:t>
    </dgm:pt>
    <dgm:pt modelId="{421C3925-BC56-D044-973E-1156A56692E3}" type="sibTrans" cxnId="{9AD0FB92-FDAE-114F-A5F1-B24A166D174D}">
      <dgm:prSet/>
      <dgm:spPr/>
      <dgm:t>
        <a:bodyPr/>
        <a:lstStyle/>
        <a:p>
          <a:endParaRPr lang="en-US"/>
        </a:p>
      </dgm:t>
    </dgm:pt>
    <dgm:pt modelId="{9CF33C4C-276A-B448-91FF-27D1BEE87B8D}" type="parTrans" cxnId="{9AD0FB92-FDAE-114F-A5F1-B24A166D174D}">
      <dgm:prSet/>
      <dgm:spPr/>
      <dgm:t>
        <a:bodyPr/>
        <a:lstStyle/>
        <a:p>
          <a:endParaRPr lang="en-US"/>
        </a:p>
      </dgm:t>
    </dgm:pt>
    <dgm:pt modelId="{B68FA98D-3E13-1141-970D-6143C1C4F7FE}">
      <dgm:prSet phldrT="[Text]" custT="1"/>
      <dgm:spPr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r>
            <a:rPr lang="en-US" sz="1100" dirty="0"/>
            <a:t>WMO Stewardship MM for Climate Data</a:t>
          </a:r>
        </a:p>
      </dgm:t>
    </dgm:pt>
    <dgm:pt modelId="{629CCAEC-AF12-B542-97D3-FA579A0A8F54}" type="parTrans" cxnId="{B7E15D49-8773-4240-9AB8-AE2D05865A42}">
      <dgm:prSet/>
      <dgm:spPr/>
      <dgm:t>
        <a:bodyPr/>
        <a:lstStyle/>
        <a:p>
          <a:endParaRPr lang="en-US"/>
        </a:p>
      </dgm:t>
    </dgm:pt>
    <dgm:pt modelId="{C87F291C-5B18-E549-9FE4-B6DD29864331}" type="sibTrans" cxnId="{B7E15D49-8773-4240-9AB8-AE2D05865A42}">
      <dgm:prSet/>
      <dgm:spPr/>
      <dgm:t>
        <a:bodyPr/>
        <a:lstStyle/>
        <a:p>
          <a:endParaRPr lang="en-US"/>
        </a:p>
      </dgm:t>
    </dgm:pt>
    <dgm:pt modelId="{446BF295-3912-0441-92B8-68FEDF95A848}">
      <dgm:prSet phldrT="[Text]" custT="1"/>
      <dgm:spPr/>
      <dgm:t>
        <a:bodyPr/>
        <a:lstStyle/>
        <a:p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ESA Earthnet Quality Data Assessment Pilot</a:t>
          </a:r>
        </a:p>
      </dgm:t>
    </dgm:pt>
    <dgm:pt modelId="{450A5BF0-617A-344F-A574-4DD9BBB5E1AB}" type="parTrans" cxnId="{B2F353A9-19E7-D94F-8663-4AE984017218}">
      <dgm:prSet/>
      <dgm:spPr/>
      <dgm:t>
        <a:bodyPr/>
        <a:lstStyle/>
        <a:p>
          <a:endParaRPr lang="en-US"/>
        </a:p>
      </dgm:t>
    </dgm:pt>
    <dgm:pt modelId="{B217EFBD-554C-E147-A110-40B0AEAEE267}" type="sibTrans" cxnId="{B2F353A9-19E7-D94F-8663-4AE984017218}">
      <dgm:prSet/>
      <dgm:spPr/>
      <dgm:t>
        <a:bodyPr/>
        <a:lstStyle/>
        <a:p>
          <a:endParaRPr lang="en-US"/>
        </a:p>
      </dgm:t>
    </dgm:pt>
    <dgm:pt modelId="{B271D992-B4B6-D44C-A3C6-31110C140A78}">
      <dgm:prSet phldrT="[Text]" custT="1"/>
      <dgm:spPr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GEOSS</a:t>
          </a:r>
          <a:r>
            <a:rPr lang="en-US" sz="1100" kern="1200" dirty="0"/>
            <a:t> Data Management Principles</a:t>
          </a:r>
        </a:p>
      </dgm:t>
    </dgm:pt>
    <dgm:pt modelId="{0227A274-A89D-D141-9817-04C59B635B03}" type="sibTrans" cxnId="{1D4B069E-287C-DF4D-BABF-A7093244A0F0}">
      <dgm:prSet/>
      <dgm:spPr/>
      <dgm:t>
        <a:bodyPr/>
        <a:lstStyle/>
        <a:p>
          <a:endParaRPr lang="en-US"/>
        </a:p>
      </dgm:t>
    </dgm:pt>
    <dgm:pt modelId="{7C1D49F1-34FD-554A-A1FF-EE6A92D561DB}" type="parTrans" cxnId="{1D4B069E-287C-DF4D-BABF-A7093244A0F0}">
      <dgm:prSet/>
      <dgm:spPr/>
      <dgm:t>
        <a:bodyPr/>
        <a:lstStyle/>
        <a:p>
          <a:endParaRPr lang="en-US"/>
        </a:p>
      </dgm:t>
    </dgm:pt>
    <dgm:pt modelId="{3E0A916E-3D75-5C40-9E1E-AC6BA0958C4D}" type="pres">
      <dgm:prSet presAssocID="{2465B6F1-86EA-6246-BDDC-AA8C351AA826}" presName="Name0" presStyleCnt="0">
        <dgm:presLayoutVars>
          <dgm:dir/>
          <dgm:animLvl val="lvl"/>
          <dgm:resizeHandles val="exact"/>
        </dgm:presLayoutVars>
      </dgm:prSet>
      <dgm:spPr/>
    </dgm:pt>
    <dgm:pt modelId="{77E6EB80-D190-BF41-BD7B-7DE44D0513CD}" type="pres">
      <dgm:prSet presAssocID="{805B3FAA-857A-D147-BAEA-DBAE337DE24A}" presName="parTxOnly" presStyleLbl="node1" presStyleIdx="0" presStyleCnt="5" custScaleX="189849" custScaleY="177132" custLinFactNeighborX="36883">
        <dgm:presLayoutVars>
          <dgm:chMax val="0"/>
          <dgm:chPref val="0"/>
          <dgm:bulletEnabled val="1"/>
        </dgm:presLayoutVars>
      </dgm:prSet>
      <dgm:spPr/>
    </dgm:pt>
    <dgm:pt modelId="{FCC22EE6-CBD3-154A-9E22-A1D12384A1E8}" type="pres">
      <dgm:prSet presAssocID="{45350D6B-7A26-D34B-9377-7799AFF4B4CA}" presName="parTxOnlySpace" presStyleCnt="0"/>
      <dgm:spPr/>
    </dgm:pt>
    <dgm:pt modelId="{ABFF2575-6330-B144-B081-69E7B0CDEB8E}" type="pres">
      <dgm:prSet presAssocID="{B271D992-B4B6-D44C-A3C6-31110C140A78}" presName="parTxOnly" presStyleLbl="node1" presStyleIdx="1" presStyleCnt="5" custScaleX="176208" custScaleY="166882">
        <dgm:presLayoutVars>
          <dgm:chMax val="0"/>
          <dgm:chPref val="0"/>
          <dgm:bulletEnabled val="1"/>
        </dgm:presLayoutVars>
      </dgm:prSet>
      <dgm:spPr>
        <a:xfrm>
          <a:off x="1887168" y="1972674"/>
          <a:ext cx="2092656" cy="568827"/>
        </a:xfrm>
        <a:prstGeom prst="chevron">
          <a:avLst/>
        </a:prstGeom>
      </dgm:spPr>
    </dgm:pt>
    <dgm:pt modelId="{60CCFBE7-D828-BE48-8490-7473966795B7}" type="pres">
      <dgm:prSet presAssocID="{0227A274-A89D-D141-9817-04C59B635B03}" presName="parTxOnlySpace" presStyleCnt="0"/>
      <dgm:spPr/>
    </dgm:pt>
    <dgm:pt modelId="{77E2CF04-152E-1C4B-A5F8-9B36CB55B28A}" type="pres">
      <dgm:prSet presAssocID="{98E106EA-BEEE-FD48-A0BB-E11AD61D5765}" presName="parTxOnly" presStyleLbl="node1" presStyleIdx="2" presStyleCnt="5" custScaleX="183812" custScaleY="171293">
        <dgm:presLayoutVars>
          <dgm:chMax val="0"/>
          <dgm:chPref val="0"/>
          <dgm:bulletEnabled val="1"/>
        </dgm:presLayoutVars>
      </dgm:prSet>
      <dgm:spPr>
        <a:xfrm>
          <a:off x="3909380" y="1840706"/>
          <a:ext cx="2639923" cy="832762"/>
        </a:xfrm>
        <a:prstGeom prst="chevron">
          <a:avLst/>
        </a:prstGeom>
      </dgm:spPr>
    </dgm:pt>
    <dgm:pt modelId="{2077DF65-B5D9-744E-B423-8533ACEE7785}" type="pres">
      <dgm:prSet presAssocID="{421C3925-BC56-D044-973E-1156A56692E3}" presName="parTxOnlySpace" presStyleCnt="0"/>
      <dgm:spPr/>
    </dgm:pt>
    <dgm:pt modelId="{7C196FBB-1561-DB4D-A2EC-AA546EBEA9B9}" type="pres">
      <dgm:prSet presAssocID="{B68FA98D-3E13-1141-970D-6143C1C4F7FE}" presName="parTxOnly" presStyleLbl="node1" presStyleIdx="3" presStyleCnt="5" custScaleX="201171" custScaleY="176218" custLinFactNeighborX="-54640">
        <dgm:presLayoutVars>
          <dgm:chMax val="0"/>
          <dgm:chPref val="0"/>
          <dgm:bulletEnabled val="1"/>
        </dgm:presLayoutVars>
      </dgm:prSet>
      <dgm:spPr>
        <a:xfrm>
          <a:off x="6378451" y="2105697"/>
          <a:ext cx="756950" cy="302780"/>
        </a:xfrm>
        <a:prstGeom prst="chevron">
          <a:avLst/>
        </a:prstGeom>
      </dgm:spPr>
    </dgm:pt>
    <dgm:pt modelId="{E973B820-6DF9-3347-BE2B-BBDD6A6EA2C1}" type="pres">
      <dgm:prSet presAssocID="{C87F291C-5B18-E549-9FE4-B6DD29864331}" presName="parTxOnlySpace" presStyleCnt="0"/>
      <dgm:spPr/>
    </dgm:pt>
    <dgm:pt modelId="{7050FE90-E04B-FE42-A5B2-51ED3417B6B6}" type="pres">
      <dgm:prSet presAssocID="{446BF295-3912-0441-92B8-68FEDF95A848}" presName="parTxOnly" presStyleLbl="node1" presStyleIdx="4" presStyleCnt="5" custScaleX="176204" custScaleY="179210" custLinFactNeighborX="-76496">
        <dgm:presLayoutVars>
          <dgm:chMax val="0"/>
          <dgm:chPref val="0"/>
          <dgm:bulletEnabled val="1"/>
        </dgm:presLayoutVars>
      </dgm:prSet>
      <dgm:spPr/>
    </dgm:pt>
  </dgm:ptLst>
  <dgm:cxnLst>
    <dgm:cxn modelId="{E368F70F-72E2-AF41-A165-031902F2EB1A}" type="presOf" srcId="{B68FA98D-3E13-1141-970D-6143C1C4F7FE}" destId="{7C196FBB-1561-DB4D-A2EC-AA546EBEA9B9}" srcOrd="0" destOrd="0" presId="urn:microsoft.com/office/officeart/2005/8/layout/chevron1"/>
    <dgm:cxn modelId="{3F256424-89EF-ED4F-9DA1-F167235AA9B0}" srcId="{2465B6F1-86EA-6246-BDDC-AA8C351AA826}" destId="{805B3FAA-857A-D147-BAEA-DBAE337DE24A}" srcOrd="0" destOrd="0" parTransId="{A50CE721-2081-D94C-89A9-5A1D0F1155C8}" sibTransId="{45350D6B-7A26-D34B-9377-7799AFF4B4CA}"/>
    <dgm:cxn modelId="{1495CD35-91CB-EC49-B0D1-225F12734998}" type="presOf" srcId="{446BF295-3912-0441-92B8-68FEDF95A848}" destId="{7050FE90-E04B-FE42-A5B2-51ED3417B6B6}" srcOrd="0" destOrd="0" presId="urn:microsoft.com/office/officeart/2005/8/layout/chevron1"/>
    <dgm:cxn modelId="{B7E15D49-8773-4240-9AB8-AE2D05865A42}" srcId="{2465B6F1-86EA-6246-BDDC-AA8C351AA826}" destId="{B68FA98D-3E13-1141-970D-6143C1C4F7FE}" srcOrd="3" destOrd="0" parTransId="{629CCAEC-AF12-B542-97D3-FA579A0A8F54}" sibTransId="{C87F291C-5B18-E549-9FE4-B6DD29864331}"/>
    <dgm:cxn modelId="{9F022F51-7AA7-4544-BD88-CA2CCD2DC286}" type="presOf" srcId="{B271D992-B4B6-D44C-A3C6-31110C140A78}" destId="{ABFF2575-6330-B144-B081-69E7B0CDEB8E}" srcOrd="0" destOrd="0" presId="urn:microsoft.com/office/officeart/2005/8/layout/chevron1"/>
    <dgm:cxn modelId="{9AD0FB92-FDAE-114F-A5F1-B24A166D174D}" srcId="{2465B6F1-86EA-6246-BDDC-AA8C351AA826}" destId="{98E106EA-BEEE-FD48-A0BB-E11AD61D5765}" srcOrd="2" destOrd="0" parTransId="{9CF33C4C-276A-B448-91FF-27D1BEE87B8D}" sibTransId="{421C3925-BC56-D044-973E-1156A56692E3}"/>
    <dgm:cxn modelId="{1D567C99-818B-F944-BD40-013FB5E4144E}" type="presOf" srcId="{98E106EA-BEEE-FD48-A0BB-E11AD61D5765}" destId="{77E2CF04-152E-1C4B-A5F8-9B36CB55B28A}" srcOrd="0" destOrd="0" presId="urn:microsoft.com/office/officeart/2005/8/layout/chevron1"/>
    <dgm:cxn modelId="{1D4B069E-287C-DF4D-BABF-A7093244A0F0}" srcId="{2465B6F1-86EA-6246-BDDC-AA8C351AA826}" destId="{B271D992-B4B6-D44C-A3C6-31110C140A78}" srcOrd="1" destOrd="0" parTransId="{7C1D49F1-34FD-554A-A1FF-EE6A92D561DB}" sibTransId="{0227A274-A89D-D141-9817-04C59B635B03}"/>
    <dgm:cxn modelId="{04B3ADA3-403B-C84A-8793-8BB50B54A716}" type="presOf" srcId="{2465B6F1-86EA-6246-BDDC-AA8C351AA826}" destId="{3E0A916E-3D75-5C40-9E1E-AC6BA0958C4D}" srcOrd="0" destOrd="0" presId="urn:microsoft.com/office/officeart/2005/8/layout/chevron1"/>
    <dgm:cxn modelId="{B2F353A9-19E7-D94F-8663-4AE984017218}" srcId="{2465B6F1-86EA-6246-BDDC-AA8C351AA826}" destId="{446BF295-3912-0441-92B8-68FEDF95A848}" srcOrd="4" destOrd="0" parTransId="{450A5BF0-617A-344F-A574-4DD9BBB5E1AB}" sibTransId="{B217EFBD-554C-E147-A110-40B0AEAEE267}"/>
    <dgm:cxn modelId="{A9E23EF4-2612-5A49-9B3A-7DAAC1113966}" type="presOf" srcId="{805B3FAA-857A-D147-BAEA-DBAE337DE24A}" destId="{77E6EB80-D190-BF41-BD7B-7DE44D0513CD}" srcOrd="0" destOrd="0" presId="urn:microsoft.com/office/officeart/2005/8/layout/chevron1"/>
    <dgm:cxn modelId="{5E7AA78C-2945-7849-AABB-054FE9922BAD}" type="presParOf" srcId="{3E0A916E-3D75-5C40-9E1E-AC6BA0958C4D}" destId="{77E6EB80-D190-BF41-BD7B-7DE44D0513CD}" srcOrd="0" destOrd="0" presId="urn:microsoft.com/office/officeart/2005/8/layout/chevron1"/>
    <dgm:cxn modelId="{EAE89BF1-ABD7-FD44-B919-875C8B8E94EB}" type="presParOf" srcId="{3E0A916E-3D75-5C40-9E1E-AC6BA0958C4D}" destId="{FCC22EE6-CBD3-154A-9E22-A1D12384A1E8}" srcOrd="1" destOrd="0" presId="urn:microsoft.com/office/officeart/2005/8/layout/chevron1"/>
    <dgm:cxn modelId="{973C979A-A9E2-0948-A951-7E9B9043AD68}" type="presParOf" srcId="{3E0A916E-3D75-5C40-9E1E-AC6BA0958C4D}" destId="{ABFF2575-6330-B144-B081-69E7B0CDEB8E}" srcOrd="2" destOrd="0" presId="urn:microsoft.com/office/officeart/2005/8/layout/chevron1"/>
    <dgm:cxn modelId="{7C015C31-E640-6B4A-9F2F-BB5830F2270F}" type="presParOf" srcId="{3E0A916E-3D75-5C40-9E1E-AC6BA0958C4D}" destId="{60CCFBE7-D828-BE48-8490-7473966795B7}" srcOrd="3" destOrd="0" presId="urn:microsoft.com/office/officeart/2005/8/layout/chevron1"/>
    <dgm:cxn modelId="{F0F39976-1F47-4D4C-A9E4-251A332C8245}" type="presParOf" srcId="{3E0A916E-3D75-5C40-9E1E-AC6BA0958C4D}" destId="{77E2CF04-152E-1C4B-A5F8-9B36CB55B28A}" srcOrd="4" destOrd="0" presId="urn:microsoft.com/office/officeart/2005/8/layout/chevron1"/>
    <dgm:cxn modelId="{4E9A3EF6-CD6B-8844-936A-72DF5363B3A6}" type="presParOf" srcId="{3E0A916E-3D75-5C40-9E1E-AC6BA0958C4D}" destId="{2077DF65-B5D9-744E-B423-8533ACEE7785}" srcOrd="5" destOrd="0" presId="urn:microsoft.com/office/officeart/2005/8/layout/chevron1"/>
    <dgm:cxn modelId="{04C4C6A1-F210-134D-B7A0-CFA88797A894}" type="presParOf" srcId="{3E0A916E-3D75-5C40-9E1E-AC6BA0958C4D}" destId="{7C196FBB-1561-DB4D-A2EC-AA546EBEA9B9}" srcOrd="6" destOrd="0" presId="urn:microsoft.com/office/officeart/2005/8/layout/chevron1"/>
    <dgm:cxn modelId="{C12FC835-4EB1-364E-96B6-F2FAE9D5DA14}" type="presParOf" srcId="{3E0A916E-3D75-5C40-9E1E-AC6BA0958C4D}" destId="{E973B820-6DF9-3347-BE2B-BBDD6A6EA2C1}" srcOrd="7" destOrd="0" presId="urn:microsoft.com/office/officeart/2005/8/layout/chevron1"/>
    <dgm:cxn modelId="{9E6249AF-0973-EF4A-BB2F-EA3C8E670BA7}" type="presParOf" srcId="{3E0A916E-3D75-5C40-9E1E-AC6BA0958C4D}" destId="{7050FE90-E04B-FE42-A5B2-51ED3417B6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6EB80-D190-BF41-BD7B-7DE44D0513CD}">
      <dsp:nvSpPr>
        <dsp:cNvPr id="0" name=""/>
        <dsp:cNvSpPr/>
      </dsp:nvSpPr>
      <dsp:spPr>
        <a:xfrm>
          <a:off x="39527" y="1440955"/>
          <a:ext cx="1955943" cy="729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MM for Long-Term Scientific Data Stewardship </a:t>
          </a:r>
        </a:p>
      </dsp:txBody>
      <dsp:txXfrm>
        <a:off x="404512" y="1440955"/>
        <a:ext cx="1225974" cy="729969"/>
      </dsp:txXfrm>
    </dsp:sp>
    <dsp:sp modelId="{ABFF2575-6330-B144-B081-69E7B0CDEB8E}">
      <dsp:nvSpPr>
        <dsp:cNvPr id="0" name=""/>
        <dsp:cNvSpPr/>
      </dsp:nvSpPr>
      <dsp:spPr>
        <a:xfrm>
          <a:off x="1854445" y="1462075"/>
          <a:ext cx="1815405" cy="687729"/>
        </a:xfrm>
        <a:prstGeom prst="chevron">
          <a:avLst/>
        </a:prstGeom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GEOSS</a:t>
          </a:r>
          <a:r>
            <a:rPr lang="en-US" sz="1100" kern="1200" dirty="0"/>
            <a:t> Data Management Principles</a:t>
          </a:r>
        </a:p>
      </dsp:txBody>
      <dsp:txXfrm>
        <a:off x="2198310" y="1462075"/>
        <a:ext cx="1127676" cy="687729"/>
      </dsp:txXfrm>
    </dsp:sp>
    <dsp:sp modelId="{77E2CF04-152E-1C4B-A5F8-9B36CB55B28A}">
      <dsp:nvSpPr>
        <dsp:cNvPr id="0" name=""/>
        <dsp:cNvSpPr/>
      </dsp:nvSpPr>
      <dsp:spPr>
        <a:xfrm>
          <a:off x="3566824" y="1452986"/>
          <a:ext cx="1893746" cy="705907"/>
        </a:xfrm>
        <a:prstGeom prst="chevron">
          <a:avLst/>
        </a:prstGeom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RDA FAIR Data Maturity Model</a:t>
          </a:r>
        </a:p>
      </dsp:txBody>
      <dsp:txXfrm>
        <a:off x="3919778" y="1452986"/>
        <a:ext cx="1187839" cy="705907"/>
      </dsp:txXfrm>
    </dsp:sp>
    <dsp:sp modelId="{7C196FBB-1561-DB4D-A2EC-AA546EBEA9B9}">
      <dsp:nvSpPr>
        <dsp:cNvPr id="0" name=""/>
        <dsp:cNvSpPr/>
      </dsp:nvSpPr>
      <dsp:spPr>
        <a:xfrm>
          <a:off x="5301250" y="1442838"/>
          <a:ext cx="2072589" cy="726203"/>
        </a:xfrm>
        <a:prstGeom prst="chevron">
          <a:avLst/>
        </a:prstGeom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WMO Stewardship MM for Climate Data</a:t>
          </a:r>
        </a:p>
      </dsp:txBody>
      <dsp:txXfrm>
        <a:off x="5664352" y="1442838"/>
        <a:ext cx="1346386" cy="726203"/>
      </dsp:txXfrm>
    </dsp:sp>
    <dsp:sp modelId="{7050FE90-E04B-FE42-A5B2-51ED3417B6B6}">
      <dsp:nvSpPr>
        <dsp:cNvPr id="0" name=""/>
        <dsp:cNvSpPr/>
      </dsp:nvSpPr>
      <dsp:spPr>
        <a:xfrm>
          <a:off x="7248296" y="1436673"/>
          <a:ext cx="1815364" cy="738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ESA Earthnet Quality Data Assessment Pilot</a:t>
          </a:r>
        </a:p>
      </dsp:txBody>
      <dsp:txXfrm>
        <a:off x="7617563" y="1436673"/>
        <a:ext cx="1076831" cy="738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3/20/2022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5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02" y="8685559"/>
            <a:ext cx="2971801" cy="4569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4404588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ESA | 21/10/2021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Working_Groups/WGISS/Interest_Groups/Data_Stewardship/White_Papers/WGISS%20Data%20Management%20and%20Stewardship%20Maturity%20Matrix.pdf" TargetMode="External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53364" y="1230141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</a:rPr>
              <a:t>WGISS Data Management &amp; Stewardship Maturity Matrix Use Case</a:t>
            </a:r>
            <a:endParaRPr lang="en-GB" sz="3200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453364" y="2522803"/>
            <a:ext cx="679650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Iolanda Maggio</a:t>
            </a:r>
            <a:endParaRPr lang="en-GB" sz="1600" baseline="300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RHEA c/o ESA ESRIN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CEOS WGISS-53</a:t>
            </a:r>
            <a:endParaRPr lang="it-IT" sz="1600" dirty="0">
              <a:solidFill>
                <a:schemeClr val="bg1"/>
              </a:solidFill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</a:rPr>
              <a:t> 23 March 2022</a:t>
            </a:r>
            <a:endParaRPr lang="en-GB" sz="1600" u="sng" dirty="0">
              <a:solidFill>
                <a:schemeClr val="bg1"/>
              </a:solidFill>
              <a:latin typeface="+mn-lt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151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8E386-ACA0-460A-81D4-D698DAA4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85" y="505451"/>
            <a:ext cx="2781476" cy="43062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49150"/>
            <a:ext cx="7596657" cy="430887"/>
          </a:xfrm>
        </p:spPr>
        <p:txBody>
          <a:bodyPr/>
          <a:lstStyle/>
          <a:p>
            <a:r>
              <a:rPr lang="en-US" dirty="0"/>
              <a:t>For each component go through the checklist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60349-74C6-4C82-A6B5-C7C69257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52" y="505451"/>
            <a:ext cx="2781476" cy="43062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3293753" y="868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7173589" y="1495697"/>
            <a:ext cx="2122697" cy="57708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Do a verification for each </a:t>
            </a:r>
          </a:p>
          <a:p>
            <a:r>
              <a:rPr lang="en-US" sz="1050" dirty="0"/>
              <a:t>task putting in green the </a:t>
            </a:r>
          </a:p>
          <a:p>
            <a:r>
              <a:rPr lang="en-US" sz="1050" dirty="0"/>
              <a:t>task already implemented. </a:t>
            </a:r>
          </a:p>
        </p:txBody>
      </p:sp>
    </p:spTree>
    <p:extLst>
      <p:ext uri="{BB962C8B-B14F-4D97-AF65-F5344CB8AC3E}">
        <p14:creationId xmlns:p14="http://schemas.microsoft.com/office/powerpoint/2010/main" val="219618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49150"/>
            <a:ext cx="7596657" cy="430887"/>
          </a:xfrm>
        </p:spPr>
        <p:txBody>
          <a:bodyPr/>
          <a:lstStyle/>
          <a:p>
            <a:r>
              <a:rPr lang="en-US" dirty="0"/>
              <a:t>For each component go through the checklist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60349-74C6-4C82-A6B5-C7C69257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7" y="518514"/>
            <a:ext cx="2781476" cy="43062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6901920" y="1450746"/>
            <a:ext cx="2379177" cy="57708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Do this verification for each </a:t>
            </a:r>
          </a:p>
          <a:p>
            <a:r>
              <a:rPr lang="en-US" sz="1050" dirty="0"/>
              <a:t>task in the maturity level under </a:t>
            </a:r>
          </a:p>
          <a:p>
            <a:r>
              <a:rPr lang="en-US" sz="1050" dirty="0"/>
              <a:t>analysis.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A9B73-8C57-4ADE-9A26-1CBF7DED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56" y="486641"/>
            <a:ext cx="2802064" cy="4338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3091278" y="9494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49150"/>
            <a:ext cx="7596657" cy="430887"/>
          </a:xfrm>
        </p:spPr>
        <p:txBody>
          <a:bodyPr/>
          <a:lstStyle/>
          <a:p>
            <a:r>
              <a:rPr lang="en-US" dirty="0"/>
              <a:t>For each component go through the checklist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6840304" y="1682228"/>
            <a:ext cx="2355132" cy="57708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When all tasks in the </a:t>
            </a:r>
            <a:r>
              <a:rPr lang="en-US" sz="1050" dirty="0" err="1"/>
              <a:t>analysed</a:t>
            </a:r>
            <a:r>
              <a:rPr lang="en-US" sz="1050" dirty="0"/>
              <a:t> </a:t>
            </a:r>
          </a:p>
          <a:p>
            <a:r>
              <a:rPr lang="en-US" sz="1050" dirty="0"/>
              <a:t>maturity level are fully covered </a:t>
            </a:r>
          </a:p>
          <a:p>
            <a:r>
              <a:rPr lang="en-US" sz="1050" dirty="0"/>
              <a:t>put the whole cell in green.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A9B73-8C57-4ADE-9A26-1CBF7DED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9" y="512767"/>
            <a:ext cx="2802064" cy="4338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3D4D64-35D8-47C1-8764-68DF8C76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240" y="512766"/>
            <a:ext cx="2802064" cy="4338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3091278" y="9494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49150"/>
            <a:ext cx="7596657" cy="430887"/>
          </a:xfrm>
        </p:spPr>
        <p:txBody>
          <a:bodyPr/>
          <a:lstStyle/>
          <a:p>
            <a:r>
              <a:rPr lang="en-US" dirty="0"/>
              <a:t>For each component go through the checklist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6840304" y="1682228"/>
            <a:ext cx="2201244" cy="415498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The analysis continues in the </a:t>
            </a:r>
          </a:p>
          <a:p>
            <a:r>
              <a:rPr lang="en-US" sz="1050" dirty="0"/>
              <a:t>next level of maturity.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3D4D64-35D8-47C1-8764-68DF8C76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1" y="519297"/>
            <a:ext cx="2802064" cy="4338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551FB-8310-499D-8B38-172B84BD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36" y="486160"/>
            <a:ext cx="2823468" cy="4371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3083073" y="1613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49150"/>
            <a:ext cx="7596657" cy="430887"/>
          </a:xfrm>
        </p:spPr>
        <p:txBody>
          <a:bodyPr/>
          <a:lstStyle/>
          <a:p>
            <a:r>
              <a:rPr lang="en-US" dirty="0"/>
              <a:t>For each component go through the checklist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6840304" y="1682228"/>
            <a:ext cx="2363147" cy="738664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When a task is not already </a:t>
            </a:r>
          </a:p>
          <a:p>
            <a:r>
              <a:rPr lang="en-US" sz="1050" dirty="0"/>
              <a:t>implemented it remains in black</a:t>
            </a:r>
          </a:p>
          <a:p>
            <a:r>
              <a:rPr lang="en-US" sz="1050" dirty="0"/>
              <a:t>and at the end cell, partially </a:t>
            </a:r>
          </a:p>
          <a:p>
            <a:r>
              <a:rPr lang="en-US" sz="1050" dirty="0"/>
              <a:t>covered becomes light green.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551FB-8310-499D-8B38-172B84BD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6" y="512286"/>
            <a:ext cx="2823468" cy="4371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01CE7-420B-44B7-B544-DA4105819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232" y="512286"/>
            <a:ext cx="2785776" cy="43128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3052090" y="1778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F8ED-942B-408A-9C5C-7CC67303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311A1-0ED0-4EAB-A97D-74C06ADF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71" y="532884"/>
            <a:ext cx="2785776" cy="43128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4A271-CA37-4BE3-A95D-5750D27A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032" y="3141254"/>
            <a:ext cx="4534233" cy="413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B5583-1C41-45A8-ACE8-E24203E791C6}"/>
              </a:ext>
            </a:extLst>
          </p:cNvPr>
          <p:cNvSpPr txBox="1"/>
          <p:nvPr/>
        </p:nvSpPr>
        <p:spPr>
          <a:xfrm>
            <a:off x="5936751" y="2715456"/>
            <a:ext cx="476794" cy="33855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F3CD1-088E-424D-A1A1-4EF3AFEB1F89}"/>
              </a:ext>
            </a:extLst>
          </p:cNvPr>
          <p:cNvSpPr txBox="1"/>
          <p:nvPr/>
        </p:nvSpPr>
        <p:spPr>
          <a:xfrm>
            <a:off x="6598922" y="2715456"/>
            <a:ext cx="476794" cy="33855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F3C53-3CC7-4E51-B6B3-12659150D60D}"/>
              </a:ext>
            </a:extLst>
          </p:cNvPr>
          <p:cNvSpPr txBox="1"/>
          <p:nvPr/>
        </p:nvSpPr>
        <p:spPr>
          <a:xfrm>
            <a:off x="7195459" y="2701297"/>
            <a:ext cx="476794" cy="33855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79D69-4BB1-4F6B-8421-9AEFCBE3A500}"/>
              </a:ext>
            </a:extLst>
          </p:cNvPr>
          <p:cNvSpPr txBox="1"/>
          <p:nvPr/>
        </p:nvSpPr>
        <p:spPr>
          <a:xfrm>
            <a:off x="7798527" y="2701297"/>
            <a:ext cx="476794" cy="33855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L3</a:t>
            </a:r>
          </a:p>
        </p:txBody>
      </p:sp>
      <p:sp>
        <p:nvSpPr>
          <p:cNvPr id="10" name="6-Point Star 49">
            <a:extLst>
              <a:ext uri="{FF2B5EF4-FFF2-40B4-BE49-F238E27FC236}">
                <a16:creationId xmlns:a16="http://schemas.microsoft.com/office/drawing/2014/main" id="{C500AA0B-CB77-4945-98AC-1531A0B505FE}"/>
              </a:ext>
            </a:extLst>
          </p:cNvPr>
          <p:cNvSpPr/>
          <p:nvPr/>
        </p:nvSpPr>
        <p:spPr>
          <a:xfrm>
            <a:off x="5936751" y="3634517"/>
            <a:ext cx="574268" cy="618089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6-Point Star 50">
            <a:extLst>
              <a:ext uri="{FF2B5EF4-FFF2-40B4-BE49-F238E27FC236}">
                <a16:creationId xmlns:a16="http://schemas.microsoft.com/office/drawing/2014/main" id="{68EA6155-DE4B-8C46-8844-B45A30AA8F04}"/>
              </a:ext>
            </a:extLst>
          </p:cNvPr>
          <p:cNvSpPr/>
          <p:nvPr/>
        </p:nvSpPr>
        <p:spPr>
          <a:xfrm>
            <a:off x="6598922" y="3626641"/>
            <a:ext cx="574267" cy="625965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6-Point Star 51">
            <a:extLst>
              <a:ext uri="{FF2B5EF4-FFF2-40B4-BE49-F238E27FC236}">
                <a16:creationId xmlns:a16="http://schemas.microsoft.com/office/drawing/2014/main" id="{2F08ED89-8674-9B4A-B3EE-173BC0EF4F07}"/>
              </a:ext>
            </a:extLst>
          </p:cNvPr>
          <p:cNvSpPr/>
          <p:nvPr/>
        </p:nvSpPr>
        <p:spPr>
          <a:xfrm>
            <a:off x="7867998" y="3634517"/>
            <a:ext cx="574267" cy="618089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5DE4522-60A1-4699-8A2F-39084C29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56DA81-8B9A-4425-BF20-7F8F2F7B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6-Point Star 51">
            <a:extLst>
              <a:ext uri="{FF2B5EF4-FFF2-40B4-BE49-F238E27FC236}">
                <a16:creationId xmlns:a16="http://schemas.microsoft.com/office/drawing/2014/main" id="{DF358F7D-0CDB-46AD-941B-6FBBA112E3EC}"/>
              </a:ext>
            </a:extLst>
          </p:cNvPr>
          <p:cNvSpPr/>
          <p:nvPr/>
        </p:nvSpPr>
        <p:spPr>
          <a:xfrm>
            <a:off x="7235613" y="3644193"/>
            <a:ext cx="574267" cy="618089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14784F9A-BAAF-466A-82C9-628D13468280}"/>
              </a:ext>
            </a:extLst>
          </p:cNvPr>
          <p:cNvSpPr/>
          <p:nvPr/>
        </p:nvSpPr>
        <p:spPr>
          <a:xfrm rot="611439">
            <a:off x="2513235" y="991727"/>
            <a:ext cx="4423889" cy="12230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0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A54-0661-40BE-99C0-CE17170F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-20127"/>
            <a:ext cx="7159051" cy="769441"/>
          </a:xfrm>
        </p:spPr>
        <p:txBody>
          <a:bodyPr/>
          <a:lstStyle/>
          <a:p>
            <a:r>
              <a:rPr lang="en-US" dirty="0"/>
              <a:t>Example of final view of the DMSMM and Score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9DA29-6742-417D-9106-E1762A63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5" y="938726"/>
            <a:ext cx="5755782" cy="3267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A20B4-108E-4F5B-BAB0-DD62293A5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510" y="1021729"/>
            <a:ext cx="2890077" cy="31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5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2F92-7E7A-1445-A814-45279DAF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521258"/>
            <a:ext cx="7674428" cy="1446550"/>
          </a:xfrm>
        </p:spPr>
        <p:txBody>
          <a:bodyPr/>
          <a:lstStyle/>
          <a:p>
            <a:r>
              <a:rPr lang="en-GB" sz="4400" b="1" dirty="0"/>
              <a:t>EXCERT OF USE CASE</a:t>
            </a:r>
          </a:p>
        </p:txBody>
      </p:sp>
    </p:spTree>
    <p:extLst>
      <p:ext uri="{BB962C8B-B14F-4D97-AF65-F5344CB8AC3E}">
        <p14:creationId xmlns:p14="http://schemas.microsoft.com/office/powerpoint/2010/main" val="101196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5904-1826-ED43-B958-C937DFAC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" y="182529"/>
            <a:ext cx="5628236" cy="430887"/>
          </a:xfrm>
        </p:spPr>
        <p:txBody>
          <a:bodyPr/>
          <a:lstStyle/>
          <a:p>
            <a:r>
              <a:rPr lang="en-GB" dirty="0"/>
              <a:t>ENVISAT MIPAS L2 Data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F055B-B459-7F48-A471-E42E5B08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Envisat MIPAS L2 - Temperature, Pressure and Atmospheric Constituents profiles [MIPAS_2PS/2PE] Data.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This MIPAS Level 2 data product describes localised vertical profiles of </a:t>
            </a:r>
            <a:r>
              <a:rPr lang="en-GB" b="1" dirty="0">
                <a:solidFill>
                  <a:schemeClr val="tx1"/>
                </a:solidFill>
              </a:rPr>
              <a:t>pressure, temperature and 21 target species</a:t>
            </a:r>
            <a:r>
              <a:rPr lang="en-GB" dirty="0">
                <a:solidFill>
                  <a:schemeClr val="tx1"/>
                </a:solidFill>
              </a:rPr>
              <a:t> (H2O, O3, HNO3, CH4, N2O, NO2, CFC-11, ClONO2, N2O5, CFC-12, COF2, CCL4, HCN, CFC-14, HCFC-22, C2H2, C2H6, COCl2, CH3Cl, OCS and HDO).</a:t>
            </a:r>
          </a:p>
          <a:p>
            <a:r>
              <a:rPr lang="en-GB" dirty="0">
                <a:solidFill>
                  <a:schemeClr val="tx1"/>
                </a:solidFill>
              </a:rPr>
              <a:t>It has a global coverage of Earth's stratosphere and mesosphere at all latitudes and longitudes.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95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0165-B2B7-2248-96D4-33109EF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-20127"/>
            <a:ext cx="5945480" cy="769441"/>
          </a:xfrm>
        </p:spPr>
        <p:txBody>
          <a:bodyPr/>
          <a:lstStyle/>
          <a:p>
            <a:r>
              <a:rPr lang="en-GB" dirty="0"/>
              <a:t>Use case: ENVISAT MIPAS L2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49D25-1B65-9343-82DA-2E6F40743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87" y="1135550"/>
            <a:ext cx="5505078" cy="3125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E3A9-8547-CB47-B69D-809D92128294}"/>
              </a:ext>
            </a:extLst>
          </p:cNvPr>
          <p:cNvSpPr txBox="1"/>
          <p:nvPr/>
        </p:nvSpPr>
        <p:spPr>
          <a:xfrm>
            <a:off x="143086" y="550775"/>
            <a:ext cx="8688680" cy="58477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First Step</a:t>
            </a:r>
            <a:r>
              <a:rPr lang="en-GB" sz="1600" dirty="0"/>
              <a:t>: Analyse the relevant Goals &amp; Objectives to be reached and visualise the final measurement on the table.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0AD97-F079-874E-9794-CD6264DD6CC0}"/>
              </a:ext>
            </a:extLst>
          </p:cNvPr>
          <p:cNvSpPr txBox="1"/>
          <p:nvPr/>
        </p:nvSpPr>
        <p:spPr>
          <a:xfrm>
            <a:off x="401444" y="4260741"/>
            <a:ext cx="8430322" cy="26161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Green means complete objectives to be reached and light green means partial or optional objectives to be reached</a:t>
            </a:r>
          </a:p>
        </p:txBody>
      </p:sp>
    </p:spTree>
    <p:extLst>
      <p:ext uri="{BB962C8B-B14F-4D97-AF65-F5344CB8AC3E}">
        <p14:creationId xmlns:p14="http://schemas.microsoft.com/office/powerpoint/2010/main" val="197835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9BA9B5-E7AA-3E41-9B27-0C5480F8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33" y="1220071"/>
            <a:ext cx="8380731" cy="303619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concept of the WGISS Data Management &amp; Stewardship MM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by Step in using the DMSMM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read the final result of DMSMM</a:t>
            </a:r>
          </a:p>
          <a:p>
            <a:pPr indent="0">
              <a:buClr>
                <a:schemeClr val="tx1"/>
              </a:buClr>
            </a:pPr>
            <a:endParaRPr lang="en-GB" sz="2400" dirty="0">
              <a:solidFill>
                <a:schemeClr val="tx1"/>
              </a:solidFill>
            </a:endParaRPr>
          </a:p>
          <a:p>
            <a:endParaRPr lang="en-GB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B0D2A-F5A9-474F-BF68-9C67BF9F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49150"/>
            <a:ext cx="4404588" cy="430887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1952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0165-B2B7-2248-96D4-33109EF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-20127"/>
            <a:ext cx="5945480" cy="769441"/>
          </a:xfrm>
        </p:spPr>
        <p:txBody>
          <a:bodyPr/>
          <a:lstStyle/>
          <a:p>
            <a:r>
              <a:rPr lang="en-GB" dirty="0"/>
              <a:t>Use case: ENVISAT MIPAS L2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BE3A9-8547-CB47-B69D-809D92128294}"/>
              </a:ext>
            </a:extLst>
          </p:cNvPr>
          <p:cNvSpPr txBox="1"/>
          <p:nvPr/>
        </p:nvSpPr>
        <p:spPr>
          <a:xfrm>
            <a:off x="143086" y="550775"/>
            <a:ext cx="8688680" cy="83099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Intermediate Steps</a:t>
            </a:r>
            <a:r>
              <a:rPr lang="en-GB" sz="1600" dirty="0"/>
              <a:t>: Periodically the operator can verify the status of  the Data Management and Stewardship processes highlighting the missing steps to reach the specific goals.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2ADB5-9836-C547-8B00-B8DF9078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54" y="1208704"/>
            <a:ext cx="5320679" cy="30205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142080-DB2C-AB45-BB3E-004C7B3151B1}"/>
              </a:ext>
            </a:extLst>
          </p:cNvPr>
          <p:cNvCxnSpPr/>
          <p:nvPr/>
        </p:nvCxnSpPr>
        <p:spPr>
          <a:xfrm>
            <a:off x="379141" y="2062976"/>
            <a:ext cx="702527" cy="0"/>
          </a:xfrm>
          <a:prstGeom prst="line">
            <a:avLst/>
          </a:prstGeom>
          <a:ln w="44450">
            <a:solidFill>
              <a:srgbClr val="EC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79B2E9-0631-2341-B7A4-C2B4A52E6D28}"/>
              </a:ext>
            </a:extLst>
          </p:cNvPr>
          <p:cNvCxnSpPr/>
          <p:nvPr/>
        </p:nvCxnSpPr>
        <p:spPr>
          <a:xfrm>
            <a:off x="379140" y="2704090"/>
            <a:ext cx="702527" cy="0"/>
          </a:xfrm>
          <a:prstGeom prst="line">
            <a:avLst/>
          </a:prstGeom>
          <a:ln w="44450">
            <a:solidFill>
              <a:srgbClr val="EC723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2FB8BE-990D-E84E-861C-84E62ED1F647}"/>
              </a:ext>
            </a:extLst>
          </p:cNvPr>
          <p:cNvSpPr txBox="1"/>
          <p:nvPr/>
        </p:nvSpPr>
        <p:spPr>
          <a:xfrm>
            <a:off x="1182030" y="1919118"/>
            <a:ext cx="1335622" cy="253916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GB" sz="1050" dirty="0"/>
              <a:t>Completed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D693E-52DB-8A42-B4E0-D6C6D02089CA}"/>
              </a:ext>
            </a:extLst>
          </p:cNvPr>
          <p:cNvSpPr txBox="1"/>
          <p:nvPr/>
        </p:nvSpPr>
        <p:spPr>
          <a:xfrm>
            <a:off x="1182030" y="2551576"/>
            <a:ext cx="1595309" cy="253916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GB" sz="1050" dirty="0"/>
              <a:t>Not completed Steps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08AA9-5C8C-B84B-8DF1-D335E3BF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7" y="2958477"/>
            <a:ext cx="1318631" cy="15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5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0165-B2B7-2248-96D4-33109EF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-20127"/>
            <a:ext cx="5945480" cy="769441"/>
          </a:xfrm>
        </p:spPr>
        <p:txBody>
          <a:bodyPr/>
          <a:lstStyle/>
          <a:p>
            <a:r>
              <a:rPr lang="en-GB" dirty="0"/>
              <a:t>Use case: ENVISAT MIPAS L2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49D25-1B65-9343-82DA-2E6F40743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405" y="1004047"/>
            <a:ext cx="4552361" cy="2584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E3A9-8547-CB47-B69D-809D92128294}"/>
              </a:ext>
            </a:extLst>
          </p:cNvPr>
          <p:cNvSpPr txBox="1"/>
          <p:nvPr/>
        </p:nvSpPr>
        <p:spPr>
          <a:xfrm>
            <a:off x="143086" y="550775"/>
            <a:ext cx="8688680" cy="338554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Last Step</a:t>
            </a:r>
            <a:r>
              <a:rPr lang="en-GB" sz="1600" dirty="0"/>
              <a:t>: Closure of the process and creation of the final score 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91403-E267-924A-BD2F-B1C0A469DEAD}"/>
              </a:ext>
            </a:extLst>
          </p:cNvPr>
          <p:cNvSpPr txBox="1"/>
          <p:nvPr/>
        </p:nvSpPr>
        <p:spPr>
          <a:xfrm>
            <a:off x="206188" y="3944471"/>
            <a:ext cx="8274424" cy="584775"/>
          </a:xfrm>
          <a:prstGeom prst="rect">
            <a:avLst/>
          </a:prstGeom>
          <a:noFill/>
          <a:ln w="603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If the dataset owner needs to go in details on the data quality the following slides describe an example of the further process.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05D79-40CF-134A-9FBF-2F2DDAC2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85" y="1245412"/>
            <a:ext cx="2194749" cy="2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04B-695C-434D-A1C2-619AC1E2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7" y="1353023"/>
            <a:ext cx="5434365" cy="830997"/>
          </a:xfrm>
        </p:spPr>
        <p:txBody>
          <a:bodyPr/>
          <a:lstStyle/>
          <a:p>
            <a:pPr algn="ctr"/>
            <a:r>
              <a:rPr lang="en-US" sz="4800" b="1" dirty="0"/>
              <a:t>Main Concepts</a:t>
            </a:r>
          </a:p>
        </p:txBody>
      </p:sp>
    </p:spTree>
    <p:extLst>
      <p:ext uri="{BB962C8B-B14F-4D97-AF65-F5344CB8AC3E}">
        <p14:creationId xmlns:p14="http://schemas.microsoft.com/office/powerpoint/2010/main" val="38391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61278"/>
            <a:ext cx="7757330" cy="769441"/>
          </a:xfrm>
        </p:spPr>
        <p:txBody>
          <a:bodyPr/>
          <a:lstStyle/>
          <a:p>
            <a:r>
              <a:rPr lang="en-GB" dirty="0"/>
              <a:t>Data Management and Stewardship Maturity Matrix (DMSMM): Main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DA02A-C331-A04E-8B5A-196FF45D7FD5}"/>
              </a:ext>
            </a:extLst>
          </p:cNvPr>
          <p:cNvSpPr txBox="1"/>
          <p:nvPr/>
        </p:nvSpPr>
        <p:spPr>
          <a:xfrm>
            <a:off x="321696" y="2898311"/>
            <a:ext cx="8481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Data stewardship </a:t>
            </a:r>
            <a:r>
              <a:rPr lang="en-US" sz="1200" dirty="0"/>
              <a:t>“encompasses all activities that preserve and improve the information content, accessibility, and usability of data and metadata” (National Research Council 2007). </a:t>
            </a:r>
          </a:p>
          <a:p>
            <a:pPr algn="just"/>
            <a:r>
              <a:rPr lang="en-US" sz="1200" dirty="0"/>
              <a:t> </a:t>
            </a:r>
          </a:p>
          <a:p>
            <a:pPr algn="just"/>
            <a:r>
              <a:rPr lang="en-US" sz="1200" b="1" dirty="0"/>
              <a:t>Data management </a:t>
            </a:r>
            <a:r>
              <a:rPr lang="en-US" sz="1200" dirty="0"/>
              <a:t>includes all activities for “planning, execution and oversight of policies, practices and projects that acquire, control, protect, deliver and enhance the value of data and information assets.” (</a:t>
            </a:r>
            <a:r>
              <a:rPr lang="en-US" sz="1200" dirty="0" err="1"/>
              <a:t>Mosely</a:t>
            </a:r>
            <a:r>
              <a:rPr lang="en-US" sz="1200" dirty="0"/>
              <a:t> et al. 2009).</a:t>
            </a:r>
          </a:p>
          <a:p>
            <a:pPr algn="just"/>
            <a:r>
              <a:rPr lang="en-US" sz="1200" dirty="0"/>
              <a:t> </a:t>
            </a:r>
          </a:p>
          <a:p>
            <a:pPr algn="just"/>
            <a:endParaRPr lang="en-US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8E1275-94BB-E040-B9A0-DC18FF35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572489"/>
            <a:ext cx="8850327" cy="2290993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DMSMM defines all activities needed to preserve and improve the information content, quality, accessibility, and usability of data and metadata.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74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93D4470-A1A9-404A-98B8-FE6D8845FFB4}"/>
              </a:ext>
            </a:extLst>
          </p:cNvPr>
          <p:cNvGraphicFramePr/>
          <p:nvPr/>
        </p:nvGraphicFramePr>
        <p:xfrm>
          <a:off x="0" y="-530352"/>
          <a:ext cx="9144000" cy="361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564" y="261224"/>
            <a:ext cx="5970368" cy="369332"/>
          </a:xfrm>
        </p:spPr>
        <p:txBody>
          <a:bodyPr/>
          <a:lstStyle/>
          <a:p>
            <a:pPr algn="ctr">
              <a:spcBef>
                <a:spcPts val="375"/>
              </a:spcBef>
              <a:buSzPct val="100000"/>
            </a:pPr>
            <a:r>
              <a:rPr lang="en-GB" sz="1800" b="1" dirty="0">
                <a:solidFill>
                  <a:schemeClr val="bg1"/>
                </a:solidFill>
                <a:latin typeface="+mj-lt"/>
              </a:rPr>
              <a:t>Starting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FA1FF-D0D1-1841-B390-70BFCBC5B8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453" y="2226785"/>
            <a:ext cx="1614139" cy="94794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F61CAF-2406-2948-BCBE-97CEF4B3B0C2}"/>
              </a:ext>
            </a:extLst>
          </p:cNvPr>
          <p:cNvSpPr txBox="1">
            <a:spLocks/>
          </p:cNvSpPr>
          <p:nvPr/>
        </p:nvSpPr>
        <p:spPr bwMode="auto">
          <a:xfrm>
            <a:off x="143086" y="149150"/>
            <a:ext cx="758423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/>
              <a:t>CEOS WGISS DMSMM: Generation process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222CD6-E978-FA4D-86D3-11C379DB5A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3844"/>
            <a:ext cx="1849891" cy="1013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64F74-F20E-4A4D-A19C-542E92E0E9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7498" y="2226785"/>
            <a:ext cx="1522332" cy="947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771B0C-FD87-9A41-95EE-8FBD83DC1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3662" y="2193845"/>
            <a:ext cx="1835429" cy="1013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D952EF-1366-4542-98F8-E7CE387F3C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6993" y="2226785"/>
            <a:ext cx="1789105" cy="1013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55811E-2678-FB45-9CD1-2D30EE89EE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9564" y="3354752"/>
            <a:ext cx="643864" cy="771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E11FC9-3DF1-F64B-9B84-F441CA6B6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508" y="3339418"/>
            <a:ext cx="643864" cy="7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417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3A52-AFCB-7F45-B971-54030DD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79927"/>
            <a:ext cx="8214530" cy="369332"/>
          </a:xfrm>
        </p:spPr>
        <p:txBody>
          <a:bodyPr/>
          <a:lstStyle/>
          <a:p>
            <a:r>
              <a:rPr lang="en-GB" sz="1800" dirty="0"/>
              <a:t>CEOS WGISS Data Management &amp; Stewardship Maturity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E7BE0-ED2F-B342-9EA0-7C2334DC9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7547" y="590891"/>
            <a:ext cx="7468255" cy="3582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505" y="4169108"/>
            <a:ext cx="85635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98DB"/>
                </a:solidFill>
                <a:hlinkClick r:id="rId3"/>
              </a:rPr>
              <a:t>http://ceos.org/document_management/Working_Groups/WGISS/Interest_Groups/Data_Stewardship/White_Papers/WGISS%20Data%20Management%20and%20Stewardship%20Maturity%20Matrix.pdf</a:t>
            </a:r>
            <a:endParaRPr lang="en-US" sz="1050" dirty="0">
              <a:solidFill>
                <a:srgbClr val="0098DB"/>
              </a:solidFill>
            </a:endParaRPr>
          </a:p>
          <a:p>
            <a:endParaRPr lang="en-US" sz="1050" dirty="0">
              <a:solidFill>
                <a:srgbClr val="0098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A447-4528-4D30-9FC3-D063C986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DMSMM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9307-C1A2-4266-8406-A781CF23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200"/>
            <a:ext cx="4020509" cy="3823200"/>
          </a:xfrm>
        </p:spPr>
        <p:txBody>
          <a:bodyPr/>
          <a:lstStyle/>
          <a:p>
            <a:r>
              <a:rPr lang="en-US" b="1" dirty="0"/>
              <a:t>5 Areas</a:t>
            </a:r>
            <a:endParaRPr lang="en-US" dirty="0"/>
          </a:p>
          <a:p>
            <a:pPr marL="109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Discoverability</a:t>
            </a:r>
          </a:p>
          <a:p>
            <a:pPr marL="109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Accessibility</a:t>
            </a:r>
          </a:p>
          <a:p>
            <a:pPr marL="109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Usability</a:t>
            </a:r>
          </a:p>
          <a:p>
            <a:pPr marL="109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300"/>
                </a:solidFill>
              </a:rPr>
              <a:t>Preservation</a:t>
            </a:r>
          </a:p>
          <a:p>
            <a:pPr marL="109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Curation</a:t>
            </a:r>
          </a:p>
          <a:p>
            <a:endParaRPr lang="en-US" dirty="0"/>
          </a:p>
          <a:p>
            <a:r>
              <a:rPr lang="en-US" b="1" kern="0" dirty="0"/>
              <a:t>4 Level of Maturity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L0 Not Managed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L1 Partially Managed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L2 Managed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L3 Fully Managed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E3C636-95C7-46CD-8390-E6441E5FA9C9}"/>
              </a:ext>
            </a:extLst>
          </p:cNvPr>
          <p:cNvSpPr txBox="1">
            <a:spLocks/>
          </p:cNvSpPr>
          <p:nvPr/>
        </p:nvSpPr>
        <p:spPr bwMode="auto">
          <a:xfrm>
            <a:off x="4657055" y="729345"/>
            <a:ext cx="4020509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b="1" dirty="0"/>
              <a:t>12 Components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Metadata for Discovery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Online Access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Data encoding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Data Documentation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Data Traceability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Data Validation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Data Uncertainty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Data Quality Control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300"/>
                </a:solidFill>
              </a:rPr>
              <a:t>Data Preservation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300"/>
                </a:solidFill>
              </a:rPr>
              <a:t>Data Verification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Processing/Reprocessing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Persistent &amp; Resolvable Identifier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5669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3A52-AFCB-7F45-B971-54030DD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-20127"/>
            <a:ext cx="7584238" cy="769441"/>
          </a:xfrm>
        </p:spPr>
        <p:txBody>
          <a:bodyPr/>
          <a:lstStyle/>
          <a:p>
            <a:r>
              <a:rPr lang="en-GB" dirty="0"/>
              <a:t>Data Management &amp; Stewardship Maturity Matrix - Scope</a:t>
            </a:r>
          </a:p>
        </p:txBody>
      </p:sp>
      <p:pic>
        <p:nvPicPr>
          <p:cNvPr id="7" name="Picture 6" descr="55843.gif">
            <a:extLst>
              <a:ext uri="{FF2B5EF4-FFF2-40B4-BE49-F238E27FC236}">
                <a16:creationId xmlns:a16="http://schemas.microsoft.com/office/drawing/2014/main" id="{3D29F062-6F2C-A543-B016-D8D07B92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61" y="1460320"/>
            <a:ext cx="1689100" cy="13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CE505-A7E0-9E43-86CD-F23D3A591F27}"/>
              </a:ext>
            </a:extLst>
          </p:cNvPr>
          <p:cNvSpPr txBox="1"/>
          <p:nvPr/>
        </p:nvSpPr>
        <p:spPr>
          <a:xfrm>
            <a:off x="576920" y="3154068"/>
            <a:ext cx="8187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A way to measure the status of the Agency Data Stewardship processes in place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 way to plan goals of Data Stewardship processes and projects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854C9-0204-B946-BDA2-E2F76F22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67" y="567137"/>
            <a:ext cx="4361676" cy="2476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8B12C4-E2D2-5E4C-808F-4935ADADF70D}"/>
              </a:ext>
            </a:extLst>
          </p:cNvPr>
          <p:cNvSpPr txBox="1"/>
          <p:nvPr/>
        </p:nvSpPr>
        <p:spPr>
          <a:xfrm>
            <a:off x="389508" y="4003573"/>
            <a:ext cx="8408019" cy="58477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 specific Use Case to explain how to use the matrix is inserted in a relevant session of this presentation </a:t>
            </a:r>
          </a:p>
        </p:txBody>
      </p:sp>
    </p:spTree>
    <p:extLst>
      <p:ext uri="{BB962C8B-B14F-4D97-AF65-F5344CB8AC3E}">
        <p14:creationId xmlns:p14="http://schemas.microsoft.com/office/powerpoint/2010/main" val="75985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04B-695C-434D-A1C2-619AC1E2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1408565"/>
            <a:ext cx="5434365" cy="1569660"/>
          </a:xfrm>
        </p:spPr>
        <p:txBody>
          <a:bodyPr/>
          <a:lstStyle/>
          <a:p>
            <a:pPr algn="ctr"/>
            <a:r>
              <a:rPr lang="en-US" sz="4800" b="1" dirty="0"/>
              <a:t>Step by step in DMSMM</a:t>
            </a:r>
          </a:p>
        </p:txBody>
      </p:sp>
    </p:spTree>
    <p:extLst>
      <p:ext uri="{BB962C8B-B14F-4D97-AF65-F5344CB8AC3E}">
        <p14:creationId xmlns:p14="http://schemas.microsoft.com/office/powerpoint/2010/main" val="3749193166"/>
      </p:ext>
    </p:extLst>
  </p:cSld>
  <p:clrMapOvr>
    <a:masterClrMapping/>
  </p:clrMapOvr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2700" cmpd="sng">
          <a:solidFill>
            <a:schemeClr val="tx1"/>
          </a:solidFill>
        </a:ln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schemas.microsoft.com/office/2006/documentManagement/types"/>
    <ds:schemaRef ds:uri="f2760952-b3bb-408f-ace6-eb1e07642b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7998</TotalTime>
  <Words>729</Words>
  <Application>Microsoft Office PowerPoint</Application>
  <PresentationFormat>On-screen Show (16:9)</PresentationFormat>
  <Paragraphs>107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ESA Mac Presentation 16-9</vt:lpstr>
      <vt:lpstr>PowerPoint Presentation</vt:lpstr>
      <vt:lpstr>Executive Summary</vt:lpstr>
      <vt:lpstr>Main Concepts</vt:lpstr>
      <vt:lpstr>Data Management and Stewardship Maturity Matrix (DMSMM): Main concepts</vt:lpstr>
      <vt:lpstr>Starting Points</vt:lpstr>
      <vt:lpstr>CEOS WGISS Data Management &amp; Stewardship Maturity Matrix</vt:lpstr>
      <vt:lpstr>DMSMM pillars</vt:lpstr>
      <vt:lpstr>Data Management &amp; Stewardship Maturity Matrix - Scope</vt:lpstr>
      <vt:lpstr>Step by step in DMSMM</vt:lpstr>
      <vt:lpstr>For each component go through the checklist </vt:lpstr>
      <vt:lpstr>For each component go through the checklist </vt:lpstr>
      <vt:lpstr>For each component go through the checklist </vt:lpstr>
      <vt:lpstr>For each component go through the checklist </vt:lpstr>
      <vt:lpstr>For each component go through the checklist </vt:lpstr>
      <vt:lpstr>Score compilation</vt:lpstr>
      <vt:lpstr>Example of final view of the DMSMM and Score</vt:lpstr>
      <vt:lpstr>EXCERT OF USE CASE</vt:lpstr>
      <vt:lpstr>ENVISAT MIPAS L2 Data Use Case</vt:lpstr>
      <vt:lpstr>Use case: ENVISAT MIPAS L2 Data</vt:lpstr>
      <vt:lpstr>Use case: ENVISAT MIPAS L2 Data</vt:lpstr>
      <vt:lpstr>Use case: ENVISAT MIPAS L2 Data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Iolanda maggio</dc:creator>
  <cp:keywords/>
  <dc:description/>
  <cp:lastModifiedBy>Iolanda maggio</cp:lastModifiedBy>
  <cp:revision>768</cp:revision>
  <cp:lastPrinted>2019-01-29T16:23:55Z</cp:lastPrinted>
  <dcterms:created xsi:type="dcterms:W3CDTF">2009-03-03T09:28:14Z</dcterms:created>
  <dcterms:modified xsi:type="dcterms:W3CDTF">2022-03-21T09:39:10Z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