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7023100" cy="9309100"/>
  <p:embeddedFontLst>
    <p:embeddedFont>
      <p:font typeface="Lato"/>
      <p:regular r:id="rId24"/>
      <p:bold r:id="rId25"/>
      <p:italic r:id="rId26"/>
      <p:boldItalic r:id="rId27"/>
    </p:embeddedFont>
    <p:embeddedFont>
      <p:font typeface="Lato Light"/>
      <p:regular r:id="rId28"/>
      <p:bold r:id="rId29"/>
      <p:italic r:id="rId30"/>
      <p:boldItalic r:id="rId31"/>
    </p:embeddedFont>
    <p:embeddedFont>
      <p:font typeface="Helvetica Neue"/>
      <p:regular r:id="rId32"/>
      <p:bold r:id="rId33"/>
      <p:italic r:id="rId34"/>
      <p:boldItalic r:id="rId35"/>
    </p:embeddedFont>
    <p:embeddedFont>
      <p:font typeface="Source Sans Pr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A81557A-E153-4A59-8C3D-699670885DD8}">
  <a:tblStyle styleId="{4A81557A-E153-4A59-8C3D-699670885D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La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8" Type="http://schemas.openxmlformats.org/officeDocument/2006/relationships/font" Target="fonts/LatoLight-regular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Light-boldItalic.fntdata"/><Relationship Id="rId30" Type="http://schemas.openxmlformats.org/officeDocument/2006/relationships/font" Target="fonts/LatoLight-italic.fntdata"/><Relationship Id="rId11" Type="http://schemas.openxmlformats.org/officeDocument/2006/relationships/slide" Target="slides/slide6.xml"/><Relationship Id="rId33" Type="http://schemas.openxmlformats.org/officeDocument/2006/relationships/font" Target="fonts/HelveticaNeue-bold.fntdata"/><Relationship Id="rId10" Type="http://schemas.openxmlformats.org/officeDocument/2006/relationships/slide" Target="slides/slide5.xml"/><Relationship Id="rId32" Type="http://schemas.openxmlformats.org/officeDocument/2006/relationships/font" Target="fonts/HelveticaNeue-regular.fntdata"/><Relationship Id="rId13" Type="http://schemas.openxmlformats.org/officeDocument/2006/relationships/slide" Target="slides/slide8.xml"/><Relationship Id="rId35" Type="http://schemas.openxmlformats.org/officeDocument/2006/relationships/font" Target="fonts/HelveticaNeue-boldItalic.fntdata"/><Relationship Id="rId12" Type="http://schemas.openxmlformats.org/officeDocument/2006/relationships/slide" Target="slides/slide7.xml"/><Relationship Id="rId34" Type="http://schemas.openxmlformats.org/officeDocument/2006/relationships/font" Target="fonts/HelveticaNeue-italic.fntdata"/><Relationship Id="rId15" Type="http://schemas.openxmlformats.org/officeDocument/2006/relationships/slide" Target="slides/slide10.xml"/><Relationship Id="rId37" Type="http://schemas.openxmlformats.org/officeDocument/2006/relationships/font" Target="fonts/SourceSansPro-bold.fntdata"/><Relationship Id="rId14" Type="http://schemas.openxmlformats.org/officeDocument/2006/relationships/slide" Target="slides/slide9.xml"/><Relationship Id="rId36" Type="http://schemas.openxmlformats.org/officeDocument/2006/relationships/font" Target="fonts/SourceSansPro-regular.fntdata"/><Relationship Id="rId17" Type="http://schemas.openxmlformats.org/officeDocument/2006/relationships/slide" Target="slides/slide12.xml"/><Relationship Id="rId39" Type="http://schemas.openxmlformats.org/officeDocument/2006/relationships/font" Target="fonts/SourceSansPro-boldItalic.fntdata"/><Relationship Id="rId16" Type="http://schemas.openxmlformats.org/officeDocument/2006/relationships/slide" Target="slides/slide11.xml"/><Relationship Id="rId38" Type="http://schemas.openxmlformats.org/officeDocument/2006/relationships/font" Target="fonts/SourceSansPro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84275" y="698500"/>
            <a:ext cx="46545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github.com/stac-extensions/eo" TargetMode="External"/><Relationship Id="rId3" Type="http://schemas.openxmlformats.org/officeDocument/2006/relationships/hyperlink" Target="https://github.com/stac-extensions/projection" TargetMode="External"/><Relationship Id="rId4" Type="http://schemas.openxmlformats.org/officeDocument/2006/relationships/hyperlink" Target="https://github.com/stac-extensions/scientific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mr.earthdata.nasa.gov/stac/GES_DISC/collections?datetime=2009-04-22T00:00:00.000Z/2009-04-23T00:00:00.000Z" TargetMode="External"/><Relationship Id="rId3" Type="http://schemas.openxmlformats.org/officeDocument/2006/relationships/hyperlink" Target="https://cmr.earthdata.nasa.gov/stac/GES_DISC/collections/ACOS_L2_Lite_FP.v7.3/items?datetime=2009-04-22T00:00:00.000Z/2009-04-23T00:00:00.000Z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 txBox="1"/>
          <p:nvPr>
            <p:ph idx="1" type="body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:notes"/>
          <p:cNvSpPr/>
          <p:nvPr>
            <p:ph idx="2" type="sldImg"/>
          </p:nvPr>
        </p:nvSpPr>
        <p:spPr>
          <a:xfrm>
            <a:off x="1184275" y="698500"/>
            <a:ext cx="46545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52210f57b_0_40:notes"/>
          <p:cNvSpPr/>
          <p:nvPr>
            <p:ph idx="2" type="sldImg"/>
          </p:nvPr>
        </p:nvSpPr>
        <p:spPr>
          <a:xfrm>
            <a:off x="1184275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52210f57b_0_40:notes"/>
          <p:cNvSpPr txBox="1"/>
          <p:nvPr>
            <p:ph idx="1" type="body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52210f57b_0_5:notes"/>
          <p:cNvSpPr/>
          <p:nvPr>
            <p:ph idx="2" type="sldImg"/>
          </p:nvPr>
        </p:nvSpPr>
        <p:spPr>
          <a:xfrm>
            <a:off x="1184275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52210f57b_0_5:notes"/>
          <p:cNvSpPr txBox="1"/>
          <p:nvPr>
            <p:ph idx="1" type="body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5379a06ab_1_14:notes"/>
          <p:cNvSpPr/>
          <p:nvPr>
            <p:ph idx="2" type="sldImg"/>
          </p:nvPr>
        </p:nvSpPr>
        <p:spPr>
          <a:xfrm>
            <a:off x="1184275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15379a06ab_1_14:notes"/>
          <p:cNvSpPr txBox="1"/>
          <p:nvPr>
            <p:ph idx="1" type="body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5379a06ab_1_21:notes"/>
          <p:cNvSpPr/>
          <p:nvPr>
            <p:ph idx="2" type="sldImg"/>
          </p:nvPr>
        </p:nvSpPr>
        <p:spPr>
          <a:xfrm>
            <a:off x="1184275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5379a06ab_1_21:notes"/>
          <p:cNvSpPr txBox="1"/>
          <p:nvPr>
            <p:ph idx="1" type="body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Relevant STAC extensions: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https://github.com/stac-extensions/eo</a:t>
            </a:r>
            <a:r>
              <a:rPr lang="en-US"/>
              <a:t> electro-optical bands and cloud cover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https://github.com/stac-extensions/projection</a:t>
            </a:r>
            <a:r>
              <a:rPr lang="en-US"/>
              <a:t> projection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https://github.com/stac-extensions/scientific</a:t>
            </a:r>
            <a:r>
              <a:rPr lang="en-US"/>
              <a:t> citations, DOI,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52210f57b_0_24:notes"/>
          <p:cNvSpPr/>
          <p:nvPr>
            <p:ph idx="2" type="sldImg"/>
          </p:nvPr>
        </p:nvSpPr>
        <p:spPr>
          <a:xfrm>
            <a:off x="1184275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152210f57b_0_24:notes"/>
          <p:cNvSpPr txBox="1"/>
          <p:nvPr>
            <p:ph idx="1" type="body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same as it is now but with STAC APIs.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the </a:t>
            </a:r>
            <a:r>
              <a:rPr lang="en-US"/>
              <a:t>addition of STAC does not preclude continued usage of OpenSearch.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152210f57b_0_36:notes"/>
          <p:cNvSpPr/>
          <p:nvPr>
            <p:ph idx="2" type="sldImg"/>
          </p:nvPr>
        </p:nvSpPr>
        <p:spPr>
          <a:xfrm>
            <a:off x="1184275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152210f57b_0_36:notes"/>
          <p:cNvSpPr txBox="1"/>
          <p:nvPr>
            <p:ph idx="1" type="body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a3ef71739_0_11:notes"/>
          <p:cNvSpPr/>
          <p:nvPr>
            <p:ph idx="2" type="sldImg"/>
          </p:nvPr>
        </p:nvSpPr>
        <p:spPr>
          <a:xfrm>
            <a:off x="1184275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ca3ef71739_0_11:notes"/>
          <p:cNvSpPr txBox="1"/>
          <p:nvPr>
            <p:ph idx="1" type="body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https://cmr.earthdata.nasa.gov/stac/GES_DISC/collections?datetime=2009-04-22T00:00:00.000Z/2009-04-23T00:00:00.000Z</a:t>
            </a:r>
            <a:endParaRPr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https://cmr.earthdata.nasa.gov/stac/GES_DISC/collections/ACOS_L2_Lite_FP.v7.3/items?datetime=2009-04-22T00:00:00.000Z/2009-04-23T00:00:00.000Z</a:t>
            </a:r>
            <a:endParaRPr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ca3ef71739_0_6:notes"/>
          <p:cNvSpPr/>
          <p:nvPr>
            <p:ph idx="2" type="sldImg"/>
          </p:nvPr>
        </p:nvSpPr>
        <p:spPr>
          <a:xfrm>
            <a:off x="1184275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ca3ef71739_0_6:notes"/>
          <p:cNvSpPr txBox="1"/>
          <p:nvPr>
            <p:ph idx="1" type="body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lack of OSDDs: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Development flexibility - with OpenSearch you could name your parameters anything you like as long as you mapped them to a standard parameter in the OSDD. Here a bbox is a bbox.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API interaction: Here we have to rely on the STAC specification rather than an explicit document (OSDD) to </a:t>
            </a:r>
            <a:r>
              <a:rPr lang="en-US"/>
              <a:t>programmatically</a:t>
            </a:r>
            <a:r>
              <a:rPr lang="en-US"/>
              <a:t> construct a query to either the collection level or item level resource. In OpenSearch, understanding the protocol and reading the OSDD </a:t>
            </a:r>
            <a:r>
              <a:rPr lang="en-US"/>
              <a:t>allow you to programmatically construct a query. With STAC, you need to understand the protocol, the API and the extensions that API might support.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STAC adherence: with the lack of OSDDs a client needs to trust that a federated STAC API adheres to the standard and certain extensions. This is similar to the risk we had/have with OpenSearch where guidelines and Best Practices are assumed by clients but not always followed by APIs. With the lack of OSDDs it is, imho, a slightly higher risk.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52210f57b_0_10:notes"/>
          <p:cNvSpPr/>
          <p:nvPr>
            <p:ph idx="2" type="sldImg"/>
          </p:nvPr>
        </p:nvSpPr>
        <p:spPr>
          <a:xfrm>
            <a:off x="1184275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152210f57b_0_10:notes"/>
          <p:cNvSpPr txBox="1"/>
          <p:nvPr>
            <p:ph idx="1" type="body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19eaf9751f_0_0:notes"/>
          <p:cNvSpPr/>
          <p:nvPr>
            <p:ph idx="2" type="sldImg"/>
          </p:nvPr>
        </p:nvSpPr>
        <p:spPr>
          <a:xfrm>
            <a:off x="1184275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119eaf9751f_0_0:notes"/>
          <p:cNvSpPr txBox="1"/>
          <p:nvPr>
            <p:ph idx="1" type="body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586645754_0_15:notes"/>
          <p:cNvSpPr/>
          <p:nvPr>
            <p:ph idx="2" type="sldImg"/>
          </p:nvPr>
        </p:nvSpPr>
        <p:spPr>
          <a:xfrm>
            <a:off x="1184275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586645754_0_15:notes"/>
          <p:cNvSpPr txBox="1"/>
          <p:nvPr>
            <p:ph idx="1" type="body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52210f57b_0_0:notes"/>
          <p:cNvSpPr/>
          <p:nvPr>
            <p:ph idx="2" type="sldImg"/>
          </p:nvPr>
        </p:nvSpPr>
        <p:spPr>
          <a:xfrm>
            <a:off x="1184275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52210f57b_0_0:notes"/>
          <p:cNvSpPr txBox="1"/>
          <p:nvPr>
            <p:ph idx="1" type="body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52210f57b_0_15:notes"/>
          <p:cNvSpPr/>
          <p:nvPr>
            <p:ph idx="2" type="sldImg"/>
          </p:nvPr>
        </p:nvSpPr>
        <p:spPr>
          <a:xfrm>
            <a:off x="1184275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52210f57b_0_15:notes"/>
          <p:cNvSpPr txBox="1"/>
          <p:nvPr>
            <p:ph idx="1" type="body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52210f57b_0_20:notes"/>
          <p:cNvSpPr/>
          <p:nvPr>
            <p:ph idx="2" type="sldImg"/>
          </p:nvPr>
        </p:nvSpPr>
        <p:spPr>
          <a:xfrm>
            <a:off x="1184275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152210f57b_0_20:notes"/>
          <p:cNvSpPr txBox="1"/>
          <p:nvPr>
            <p:ph idx="1" type="body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196f44f2d_0_21:notes"/>
          <p:cNvSpPr/>
          <p:nvPr>
            <p:ph idx="2" type="sldImg"/>
          </p:nvPr>
        </p:nvSpPr>
        <p:spPr>
          <a:xfrm>
            <a:off x="1184275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196f44f2d_0_21:notes"/>
          <p:cNvSpPr txBox="1"/>
          <p:nvPr>
            <p:ph idx="1" type="body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52210f57b_0_32:notes"/>
          <p:cNvSpPr/>
          <p:nvPr>
            <p:ph idx="2" type="sldImg"/>
          </p:nvPr>
        </p:nvSpPr>
        <p:spPr>
          <a:xfrm>
            <a:off x="1184275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152210f57b_0_32:notes"/>
          <p:cNvSpPr txBox="1"/>
          <p:nvPr>
            <p:ph idx="1" type="body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52210f57b_0_28:notes"/>
          <p:cNvSpPr/>
          <p:nvPr>
            <p:ph idx="2" type="sldImg"/>
          </p:nvPr>
        </p:nvSpPr>
        <p:spPr>
          <a:xfrm>
            <a:off x="1184275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52210f57b_0_28:notes"/>
          <p:cNvSpPr txBox="1"/>
          <p:nvPr>
            <p:ph idx="1" type="body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34495E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  <a:defRPr b="1" i="0" sz="4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4009490"/>
            <a:ext cx="7086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pic>
        <p:nvPicPr>
          <p:cNvPr descr="eosdis-logo-white.png"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5799" y="480830"/>
            <a:ext cx="4546863" cy="1282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osdis-logo.png" id="14" name="Google Shape;14;p3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457200" y="6239927"/>
            <a:ext cx="1842603" cy="51904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/>
          <p:nvPr/>
        </p:nvSpPr>
        <p:spPr>
          <a:xfrm>
            <a:off x="8359537" y="6381547"/>
            <a:ext cx="52939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457200" y="1284270"/>
            <a:ext cx="8229600" cy="47425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93939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93939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A8A8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57200" y="274638"/>
            <a:ext cx="8229600" cy="87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400"/>
              <a:buFont typeface="Avenir"/>
              <a:buNone/>
              <a:defRPr b="0" i="0" sz="4400" u="none" cap="none" strike="noStrike">
                <a:solidFill>
                  <a:srgbClr val="3449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osdis-logo.png" id="19" name="Google Shape;19;p4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457200" y="6239927"/>
            <a:ext cx="1842603" cy="51904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/>
        </p:nvSpPr>
        <p:spPr>
          <a:xfrm>
            <a:off x="8359537" y="6381547"/>
            <a:ext cx="52939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57200" y="274638"/>
            <a:ext cx="8229600" cy="87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400"/>
              <a:buFont typeface="Avenir"/>
              <a:buNone/>
              <a:defRPr b="0" i="0" sz="4400" u="none" cap="none" strike="noStrike">
                <a:solidFill>
                  <a:srgbClr val="3449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34495E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b="1" i="0" sz="4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idx="11" type="ftr"/>
          </p:nvPr>
        </p:nvSpPr>
        <p:spPr>
          <a:xfrm>
            <a:off x="2727122" y="6356350"/>
            <a:ext cx="36877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eosdis-logo.png" id="27" name="Google Shape;27;p6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457200" y="6239927"/>
            <a:ext cx="1842603" cy="51904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/>
          <p:nvPr/>
        </p:nvSpPr>
        <p:spPr>
          <a:xfrm>
            <a:off x="8359537" y="6381547"/>
            <a:ext cx="52939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490250" y="651000"/>
            <a:ext cx="62271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145291" y="626083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6370833"/>
            <a:ext cx="80772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Slide">
  <p:cSld name="Bullet Slide">
    <p:bg>
      <p:bgPr>
        <a:solidFill>
          <a:srgbClr val="FFFFFF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idx="1" type="body"/>
          </p:nvPr>
        </p:nvSpPr>
        <p:spPr>
          <a:xfrm>
            <a:off x="352425" y="6334919"/>
            <a:ext cx="68238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6DB948"/>
              </a:buClr>
              <a:buSzPts val="500"/>
              <a:buFont typeface="Lato"/>
              <a:buNone/>
              <a:defRPr b="1" i="0" sz="600" u="none" cap="none" strike="noStrike">
                <a:solidFill>
                  <a:srgbClr val="6DB94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2385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"/>
              <a:buChar char="•"/>
              <a:defRPr b="1" i="0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2385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"/>
              <a:buChar char="•"/>
              <a:defRPr b="1" i="0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23850" lvl="3" marL="1828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"/>
              <a:buChar char="•"/>
              <a:defRPr b="1" i="0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23850" lvl="4" marL="2286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"/>
              <a:buChar char="•"/>
              <a:defRPr b="1" i="0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7305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ato"/>
              <a:buChar char="•"/>
              <a:defRPr b="1" i="0" sz="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7305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ato"/>
              <a:buChar char="•"/>
              <a:defRPr b="1" i="0" sz="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7305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ato"/>
              <a:buChar char="•"/>
              <a:defRPr b="1" i="0" sz="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7305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ato"/>
              <a:buChar char="•"/>
              <a:defRPr b="1" i="0" sz="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2" type="body"/>
          </p:nvPr>
        </p:nvSpPr>
        <p:spPr>
          <a:xfrm>
            <a:off x="352830" y="1257300"/>
            <a:ext cx="84381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indent="-323850" lvl="0" marL="457200" marR="0" rtl="0" algn="l"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 Light"/>
              <a:buChar char="•"/>
              <a:defRPr b="0" i="0" sz="20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23850" lvl="1" marL="914400" marR="0" rtl="0" algn="l"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 Light"/>
              <a:buChar char="•"/>
              <a:defRPr b="0" i="0" sz="20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23850" lvl="2" marL="1371600" marR="0" rtl="0" algn="l"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 Light"/>
              <a:buChar char="•"/>
              <a:defRPr b="0" i="0" sz="20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23850" lvl="3" marL="1828800" marR="0" rtl="0" algn="l"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 Light"/>
              <a:buChar char="•"/>
              <a:defRPr b="0" i="0" sz="20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23850" lvl="4" marL="2286000" marR="0" rtl="0" algn="l"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 Light"/>
              <a:buChar char="•"/>
              <a:defRPr b="0" i="0" sz="20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2730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730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730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730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3" type="body"/>
          </p:nvPr>
        </p:nvSpPr>
        <p:spPr>
          <a:xfrm>
            <a:off x="352425" y="342900"/>
            <a:ext cx="84381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indent="-228600" lvl="0" marL="457200" marR="0" rtl="0" algn="ctr">
              <a:spcBef>
                <a:spcPts val="2200"/>
              </a:spcBef>
              <a:spcAft>
                <a:spcPts val="0"/>
              </a:spcAft>
              <a:buClr>
                <a:srgbClr val="316FA4"/>
              </a:buClr>
              <a:buSzPts val="500"/>
              <a:buFont typeface="Lato"/>
              <a:buNone/>
              <a:defRPr b="1" i="0" sz="3000" u="none" cap="none" strike="noStrike">
                <a:solidFill>
                  <a:srgbClr val="316FA4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marR="0" rtl="0" algn="ctr">
              <a:spcBef>
                <a:spcPts val="2200"/>
              </a:spcBef>
              <a:spcAft>
                <a:spcPts val="0"/>
              </a:spcAft>
              <a:buClr>
                <a:srgbClr val="316FA4"/>
              </a:buClr>
              <a:buSzPts val="500"/>
              <a:buFont typeface="Lato"/>
              <a:buNone/>
              <a:defRPr b="1" i="0" sz="3000" u="none" cap="none" strike="noStrike">
                <a:solidFill>
                  <a:srgbClr val="316FA4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28600" lvl="2" marL="1371600" marR="0" rtl="0" algn="ctr">
              <a:spcBef>
                <a:spcPts val="2200"/>
              </a:spcBef>
              <a:spcAft>
                <a:spcPts val="0"/>
              </a:spcAft>
              <a:buClr>
                <a:srgbClr val="316FA4"/>
              </a:buClr>
              <a:buSzPts val="500"/>
              <a:buFont typeface="Lato"/>
              <a:buNone/>
              <a:defRPr b="1" i="0" sz="3000" u="none" cap="none" strike="noStrike">
                <a:solidFill>
                  <a:srgbClr val="316FA4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28600" lvl="3" marL="1828800" marR="0" rtl="0" algn="ctr">
              <a:spcBef>
                <a:spcPts val="2200"/>
              </a:spcBef>
              <a:spcAft>
                <a:spcPts val="0"/>
              </a:spcAft>
              <a:buClr>
                <a:srgbClr val="316FA4"/>
              </a:buClr>
              <a:buSzPts val="500"/>
              <a:buFont typeface="Lato"/>
              <a:buNone/>
              <a:defRPr b="1" i="0" sz="3000" u="none" cap="none" strike="noStrike">
                <a:solidFill>
                  <a:srgbClr val="316FA4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28600" lvl="4" marL="2286000" marR="0" rtl="0" algn="ctr">
              <a:spcBef>
                <a:spcPts val="2200"/>
              </a:spcBef>
              <a:spcAft>
                <a:spcPts val="0"/>
              </a:spcAft>
              <a:buClr>
                <a:srgbClr val="316FA4"/>
              </a:buClr>
              <a:buSzPts val="500"/>
              <a:buFont typeface="Lato"/>
              <a:buNone/>
              <a:defRPr b="1" i="0" sz="3000" u="none" cap="none" strike="noStrike">
                <a:solidFill>
                  <a:srgbClr val="316FA4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730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730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730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730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87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400"/>
              <a:buFont typeface="Avenir"/>
              <a:buNone/>
              <a:defRPr b="0" i="0" sz="4400" u="none" cap="none" strike="noStrike">
                <a:solidFill>
                  <a:srgbClr val="3449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90406"/>
            <a:ext cx="8229600" cy="48357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93939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93939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A8A8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0" y="0"/>
            <a:ext cx="9147801" cy="134938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douglas.j.newman@nasa.gov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cmr.earthdata.nasa.gov/stac/ISRO/collections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cmr.earthdata.nasa.gov/stac" TargetMode="External"/><Relationship Id="rId4" Type="http://schemas.openxmlformats.org/officeDocument/2006/relationships/hyperlink" Target="https://stacindex.org/catalogs/cbers#/" TargetMode="External"/><Relationship Id="rId10" Type="http://schemas.openxmlformats.org/officeDocument/2006/relationships/hyperlink" Target="https://github.com/nasa/cmr-stac" TargetMode="External"/><Relationship Id="rId9" Type="http://schemas.openxmlformats.org/officeDocument/2006/relationships/hyperlink" Target="https://github.com/nasa/Common-Metadata-Repository" TargetMode="External"/><Relationship Id="rId5" Type="http://schemas.openxmlformats.org/officeDocument/2006/relationships/hyperlink" Target="https://github.com/radiantearth/stac-browser" TargetMode="External"/><Relationship Id="rId6" Type="http://schemas.openxmlformats.org/officeDocument/2006/relationships/hyperlink" Target="https://github.com/stac-utils/stac-fastapi" TargetMode="External"/><Relationship Id="rId7" Type="http://schemas.openxmlformats.org/officeDocument/2006/relationships/hyperlink" Target="https://github.com/stac-utils/pystac" TargetMode="External"/><Relationship Id="rId8" Type="http://schemas.openxmlformats.org/officeDocument/2006/relationships/hyperlink" Target="https://github.com/intake/intake-stac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ctrTitle"/>
          </p:nvPr>
        </p:nvSpPr>
        <p:spPr>
          <a:xfrm>
            <a:off x="685800" y="1989150"/>
            <a:ext cx="7772400" cy="19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lvetica Neue"/>
              <a:buNone/>
            </a:pPr>
            <a:r>
              <a:rPr b="0" lang="en-US" sz="4100">
                <a:latin typeface="Helvetica Neue"/>
                <a:ea typeface="Helvetica Neue"/>
                <a:cs typeface="Helvetica Neue"/>
                <a:sym typeface="Helvetica Neue"/>
              </a:rPr>
              <a:t>STAC API for federated search</a:t>
            </a:r>
            <a:endParaRPr b="0" i="0" sz="41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9"/>
          <p:cNvSpPr txBox="1"/>
          <p:nvPr/>
        </p:nvSpPr>
        <p:spPr>
          <a:xfrm>
            <a:off x="393700" y="5984977"/>
            <a:ext cx="79502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C4C4C4"/>
                </a:solidFill>
                <a:latin typeface="Arial"/>
                <a:ea typeface="Arial"/>
                <a:cs typeface="Arial"/>
                <a:sym typeface="Arial"/>
              </a:rPr>
              <a:t>This document does not contain technology or Technical Data controlled under either the U.S. International Traffic in Arms Regulations or the U.S. Export Administration Regulations.</a:t>
            </a:r>
            <a:b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200" u="none" cap="none" strike="noStrike">
              <a:solidFill>
                <a:srgbClr val="C4C4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685800" y="3610150"/>
            <a:ext cx="4090200" cy="17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sz="1400"/>
              <a:t>WGISS-53</a:t>
            </a:r>
            <a:endParaRPr sz="14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sz="1400"/>
              <a:t>March, 2022</a:t>
            </a:r>
            <a:endParaRPr sz="14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sz="1400"/>
              <a:t>Doug Newman</a:t>
            </a:r>
            <a:endParaRPr sz="1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sz="1400"/>
              <a:t>NASA ESDIS</a:t>
            </a:r>
            <a:endParaRPr sz="1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i="1" lang="en-US" sz="1400" u="sng">
                <a:solidFill>
                  <a:schemeClr val="hlink"/>
                </a:solidFill>
                <a:hlinkClick r:id="rId3"/>
              </a:rPr>
              <a:t>douglas.j.newman@nasa.gov</a:t>
            </a:r>
            <a:endParaRPr sz="14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t/>
            </a:r>
            <a:endParaRPr i="1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STAC API disposition in CWIC</a:t>
            </a:r>
            <a:endParaRPr sz="5000"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3038"/>
            <a:ext cx="4326628" cy="540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7528" y="2126138"/>
            <a:ext cx="4360172" cy="369026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/>
          <p:nvPr/>
        </p:nvSpPr>
        <p:spPr>
          <a:xfrm>
            <a:off x="81300" y="2889525"/>
            <a:ext cx="4476300" cy="22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4499463" y="3860425"/>
            <a:ext cx="4476300" cy="22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1" name="Google Shape;101;p18"/>
          <p:cNvSpPr/>
          <p:nvPr/>
        </p:nvSpPr>
        <p:spPr>
          <a:xfrm>
            <a:off x="23163" y="4766625"/>
            <a:ext cx="4476300" cy="22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Proposal</a:t>
            </a:r>
            <a:endParaRPr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CWIC architecture, STAC implementation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STAC API specification</a:t>
            </a:r>
            <a:endParaRPr sz="5000"/>
          </a:p>
        </p:txBody>
      </p:sp>
      <p:sp>
        <p:nvSpPr>
          <p:cNvPr id="113" name="Google Shape;113;p20"/>
          <p:cNvSpPr txBox="1"/>
          <p:nvPr/>
        </p:nvSpPr>
        <p:spPr>
          <a:xfrm>
            <a:off x="457200" y="2228400"/>
            <a:ext cx="822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4" name="Google Shape;114;p20"/>
          <p:cNvSpPr txBox="1"/>
          <p:nvPr>
            <p:ph idx="4294967295" type="body"/>
          </p:nvPr>
        </p:nvSpPr>
        <p:spPr>
          <a:xfrm>
            <a:off x="352830" y="1257300"/>
            <a:ext cx="8438100" cy="44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en-US" sz="1800">
                <a:latin typeface="Avenir"/>
                <a:ea typeface="Avenir"/>
                <a:cs typeface="Avenir"/>
                <a:sym typeface="Avenir"/>
              </a:rPr>
              <a:t>Catalogs (CWIC - provider)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○"/>
            </a:pPr>
            <a:r>
              <a:rPr lang="en-US" sz="1800">
                <a:latin typeface="Avenir"/>
                <a:ea typeface="Avenir"/>
                <a:cs typeface="Avenir"/>
                <a:sym typeface="Avenir"/>
              </a:rPr>
              <a:t>There’s always a root catalog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○"/>
            </a:pPr>
            <a:r>
              <a:rPr lang="en-US" sz="1800">
                <a:latin typeface="Avenir"/>
                <a:ea typeface="Avenir"/>
                <a:cs typeface="Avenir"/>
                <a:sym typeface="Avenir"/>
              </a:rPr>
              <a:t>Contains other catalogs and collections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en-US" sz="1800">
                <a:latin typeface="Avenir"/>
                <a:ea typeface="Avenir"/>
                <a:cs typeface="Avenir"/>
                <a:sym typeface="Avenir"/>
              </a:rPr>
              <a:t>Collections (CWIC - collections or datasets)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○"/>
            </a:pPr>
            <a:r>
              <a:rPr lang="en-US" sz="1800">
                <a:latin typeface="Avenir"/>
                <a:ea typeface="Avenir"/>
                <a:cs typeface="Avenir"/>
                <a:sym typeface="Avenir"/>
              </a:rPr>
              <a:t>Can contain other catalogs (called sub-catalogs) to group Items further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■"/>
            </a:pPr>
            <a:r>
              <a:rPr lang="en-US" sz="1800">
                <a:latin typeface="Avenir"/>
                <a:ea typeface="Avenir"/>
                <a:cs typeface="Avenir"/>
                <a:sym typeface="Avenir"/>
              </a:rPr>
              <a:t>e.g., For Landsat-8 there might be sub-catalog by Landsat Path and Row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○"/>
            </a:pPr>
            <a:r>
              <a:rPr lang="en-US" sz="1800">
                <a:latin typeface="Avenir"/>
                <a:ea typeface="Avenir"/>
                <a:cs typeface="Avenir"/>
                <a:sym typeface="Avenir"/>
              </a:rPr>
              <a:t>Ultimately contains Items which are similar in some way(s)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■"/>
            </a:pPr>
            <a:r>
              <a:rPr lang="en-US" sz="1800">
                <a:latin typeface="Avenir"/>
                <a:ea typeface="Avenir"/>
                <a:cs typeface="Avenir"/>
                <a:sym typeface="Avenir"/>
              </a:rPr>
              <a:t>e.g., same instrument, same region containing data from different instruments, etc.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en-US" sz="1800">
                <a:latin typeface="Avenir"/>
                <a:ea typeface="Avenir"/>
                <a:cs typeface="Avenir"/>
                <a:sym typeface="Avenir"/>
              </a:rPr>
              <a:t>Items (CWIC - granules or files)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○"/>
            </a:pPr>
            <a:r>
              <a:rPr lang="en-US" sz="1800">
                <a:latin typeface="Avenir"/>
                <a:ea typeface="Avenir"/>
                <a:cs typeface="Avenir"/>
                <a:sym typeface="Avenir"/>
              </a:rPr>
              <a:t>A single scene or set of datafiles for a specific location at a specific date and time (when/where)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STAC API parameters</a:t>
            </a:r>
            <a:endParaRPr sz="5000"/>
          </a:p>
        </p:txBody>
      </p:sp>
      <p:sp>
        <p:nvSpPr>
          <p:cNvPr id="120" name="Google Shape;120;p21"/>
          <p:cNvSpPr txBox="1"/>
          <p:nvPr/>
        </p:nvSpPr>
        <p:spPr>
          <a:xfrm>
            <a:off x="457200" y="2228400"/>
            <a:ext cx="822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4078" y="1033802"/>
            <a:ext cx="6695849" cy="531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CWIC architecture</a:t>
            </a:r>
            <a:endParaRPr sz="5000"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322542"/>
            <a:ext cx="8534400" cy="4917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STAC API implementation</a:t>
            </a:r>
            <a:endParaRPr sz="5000"/>
          </a:p>
        </p:txBody>
      </p:sp>
      <p:sp>
        <p:nvSpPr>
          <p:cNvPr id="133" name="Google Shape;133;p23"/>
          <p:cNvSpPr txBox="1"/>
          <p:nvPr/>
        </p:nvSpPr>
        <p:spPr>
          <a:xfrm>
            <a:off x="457200" y="1623275"/>
            <a:ext cx="8229600" cy="43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✓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Widely a</a:t>
            </a: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ccepted standard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✓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Hypermedia as the engine of application state (HATEOAS)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✓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‘collection’ and ‘items’ implements two-step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✓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JSON result format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✓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Machine-readable API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		</a:t>
            </a:r>
            <a:r>
              <a:rPr lang="en-US" sz="1100"/>
              <a:t>{</a:t>
            </a:r>
            <a:endParaRPr sz="1100"/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"stac_version": "0.9.0",</a:t>
            </a:r>
            <a:endParaRPr sz="1100"/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"stac_extensions": [</a:t>
            </a:r>
            <a:endParaRPr sz="1100"/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"https://stac-extensions.github.io/eo/v1.0.0/schema.json",</a:t>
            </a:r>
            <a:endParaRPr sz="1100"/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“https://stac-extensions.github.io/projection/v1.0.0/schema.json”</a:t>
            </a:r>
            <a:endParaRPr sz="1100"/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],</a:t>
            </a:r>
            <a:endParaRPr sz="1100"/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…</a:t>
            </a:r>
            <a:endParaRPr sz="1100"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}	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</a:t>
            </a:r>
            <a:endParaRPr/>
          </a:p>
        </p:txBody>
      </p:sp>
      <p:sp>
        <p:nvSpPr>
          <p:cNvPr id="139" name="Google Shape;139;p24"/>
          <p:cNvSpPr txBox="1"/>
          <p:nvPr/>
        </p:nvSpPr>
        <p:spPr>
          <a:xfrm>
            <a:off x="457200" y="1223650"/>
            <a:ext cx="8229600" cy="48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https://cmr.earthdata.nasa.gov/stac/ISRO/collections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-228600" lvl="0" marL="736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Courier New"/>
                <a:ea typeface="Courier New"/>
                <a:cs typeface="Courier New"/>
                <a:sym typeface="Courier New"/>
              </a:rPr>
              <a:t>collections</a:t>
            </a:r>
            <a:r>
              <a:rPr lang="en-US" sz="1100">
                <a:latin typeface="Courier New"/>
                <a:ea typeface="Courier New"/>
                <a:cs typeface="Courier New"/>
                <a:sym typeface="Courier New"/>
              </a:rPr>
              <a:t>: </a:t>
            </a:r>
            <a:endParaRPr sz="1100">
              <a:latin typeface="Courier New"/>
              <a:ea typeface="Courier New"/>
              <a:cs typeface="Courier New"/>
              <a:sym typeface="Courier New"/>
            </a:endParaRPr>
          </a:p>
          <a:p>
            <a:pPr indent="-228600" lvl="0" marL="736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ourier New"/>
                <a:ea typeface="Courier New"/>
                <a:cs typeface="Courier New"/>
                <a:sym typeface="Courier New"/>
              </a:rPr>
              <a:t>[</a:t>
            </a:r>
            <a:endParaRPr sz="1100">
              <a:latin typeface="Courier New"/>
              <a:ea typeface="Courier New"/>
              <a:cs typeface="Courier New"/>
              <a:sym typeface="Courier New"/>
            </a:endParaRPr>
          </a:p>
          <a:p>
            <a:pPr indent="-228600" lvl="0" marL="7366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urier New"/>
              <a:buNone/>
            </a:pP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highlight>
                <a:srgbClr val="EBEE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100">
                <a:solidFill>
                  <a:srgbClr val="008000"/>
                </a:solidFill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"IMS1_HYSI_GEO.v1.0"</a:t>
            </a: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100">
              <a:highlight>
                <a:srgbClr val="EBEE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stac_version</a:t>
            </a: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100">
                <a:solidFill>
                  <a:srgbClr val="008000"/>
                </a:solidFill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"1.0.0-beta.2"</a:t>
            </a: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100">
              <a:highlight>
                <a:srgbClr val="EBEE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license</a:t>
            </a: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100">
                <a:solidFill>
                  <a:srgbClr val="008000"/>
                </a:solidFill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"not-provided"</a:t>
            </a: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100">
              <a:highlight>
                <a:srgbClr val="EBEE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title</a:t>
            </a: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100">
                <a:solidFill>
                  <a:srgbClr val="008000"/>
                </a:solidFill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"IMS-1 HYSI TOA Radiance and Reflectance Product"</a:t>
            </a: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100">
              <a:highlight>
                <a:srgbClr val="EBEE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description</a:t>
            </a: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100">
                <a:solidFill>
                  <a:srgbClr val="008000"/>
                </a:solidFill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"The data received from IMS1, HySI which operates in 64 spectral bands in VNIR bands(400-900nm) with 500 meter spatial resolution and swath of 128 kms."</a:t>
            </a: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100">
              <a:highlight>
                <a:srgbClr val="EBEE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links</a:t>
            </a: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endParaRPr sz="1100">
              <a:highlight>
                <a:srgbClr val="EBEE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[</a:t>
            </a:r>
            <a:endParaRPr sz="1100">
              <a:highlight>
                <a:srgbClr val="EBEE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9144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1100">
              <a:highlight>
                <a:srgbClr val="EBEE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3716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highlight>
                <a:srgbClr val="EBEE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13716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rel</a:t>
            </a: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100">
                <a:solidFill>
                  <a:srgbClr val="008000"/>
                </a:solidFill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"items"</a:t>
            </a: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100">
              <a:highlight>
                <a:srgbClr val="EBEE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8288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href</a:t>
            </a: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100">
                <a:solidFill>
                  <a:srgbClr val="008000"/>
                </a:solidFill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b="1" lang="en-US" sz="1100">
                <a:solidFill>
                  <a:srgbClr val="008000"/>
                </a:solidFill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https://uops.nrsc.gov.in/stac/collections/IMS1_HYSI_GEO.v1.0/items</a:t>
            </a:r>
            <a:r>
              <a:rPr lang="en-US" sz="1100">
                <a:solidFill>
                  <a:srgbClr val="008000"/>
                </a:solidFill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100">
              <a:highlight>
                <a:srgbClr val="EBEE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8288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title</a:t>
            </a: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100">
                <a:solidFill>
                  <a:srgbClr val="008000"/>
                </a:solidFill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"Granules in this collection"</a:t>
            </a: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100">
              <a:highlight>
                <a:srgbClr val="EBEE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8288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100">
                <a:solidFill>
                  <a:srgbClr val="008000"/>
                </a:solidFill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"application/json"</a:t>
            </a:r>
            <a:endParaRPr sz="1100">
              <a:solidFill>
                <a:srgbClr val="008000"/>
              </a:solidFill>
              <a:highlight>
                <a:srgbClr val="EBEE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3716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highlight>
                <a:srgbClr val="EBEE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9144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1100">
              <a:highlight>
                <a:srgbClr val="EBEE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},</a:t>
            </a:r>
            <a:endParaRPr sz="1100">
              <a:highlight>
                <a:srgbClr val="EBEE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]	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0" name="Google Shape;140;p24"/>
          <p:cNvSpPr/>
          <p:nvPr/>
        </p:nvSpPr>
        <p:spPr>
          <a:xfrm>
            <a:off x="6098250" y="1445275"/>
            <a:ext cx="3045900" cy="775200"/>
          </a:xfrm>
          <a:prstGeom prst="wedgeRectCallout">
            <a:avLst>
              <a:gd fmla="val -55670" name="adj1"/>
              <a:gd fmla="val -45969" name="adj2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Search step 1</a:t>
            </a:r>
            <a:r>
              <a:rPr lang="en-US"/>
              <a:t>: collection-level search at NASA CMR</a:t>
            </a:r>
            <a:endParaRPr/>
          </a:p>
        </p:txBody>
      </p:sp>
      <p:sp>
        <p:nvSpPr>
          <p:cNvPr id="141" name="Google Shape;141;p24"/>
          <p:cNvSpPr/>
          <p:nvPr/>
        </p:nvSpPr>
        <p:spPr>
          <a:xfrm>
            <a:off x="5988300" y="4828050"/>
            <a:ext cx="3045900" cy="775200"/>
          </a:xfrm>
          <a:prstGeom prst="wedgeRectCallout">
            <a:avLst>
              <a:gd fmla="val -55670" name="adj1"/>
              <a:gd fmla="val -45969" name="adj2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Search step 2</a:t>
            </a:r>
            <a:r>
              <a:rPr lang="en-US"/>
              <a:t>: file-level search at partner STAC API</a:t>
            </a:r>
            <a:endParaRPr/>
          </a:p>
        </p:txBody>
      </p:sp>
      <p:sp>
        <p:nvSpPr>
          <p:cNvPr id="142" name="Google Shape;142;p24"/>
          <p:cNvSpPr/>
          <p:nvPr/>
        </p:nvSpPr>
        <p:spPr>
          <a:xfrm>
            <a:off x="2213275" y="3511425"/>
            <a:ext cx="4877100" cy="461100"/>
          </a:xfrm>
          <a:prstGeom prst="wedgeRectCallout">
            <a:avLst>
              <a:gd fmla="val -55670" name="adj1"/>
              <a:gd fmla="val -45969" name="adj2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HATEOAS</a:t>
            </a:r>
            <a:r>
              <a:rPr lang="en-US"/>
              <a:t> - links including ‘searching within this collection’</a:t>
            </a:r>
            <a:endParaRPr/>
          </a:p>
        </p:txBody>
      </p:sp>
      <p:sp>
        <p:nvSpPr>
          <p:cNvPr id="143" name="Google Shape;143;p24"/>
          <p:cNvSpPr/>
          <p:nvPr/>
        </p:nvSpPr>
        <p:spPr>
          <a:xfrm>
            <a:off x="2373175" y="1759375"/>
            <a:ext cx="3435600" cy="461100"/>
          </a:xfrm>
          <a:prstGeom prst="wedgeRectCallout">
            <a:avLst>
              <a:gd fmla="val -55670" name="adj1"/>
              <a:gd fmla="val -45969" name="adj2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Standards based</a:t>
            </a:r>
            <a:r>
              <a:rPr lang="en-US"/>
              <a:t>, </a:t>
            </a:r>
            <a:r>
              <a:rPr b="1" lang="en-US"/>
              <a:t>JSON</a:t>
            </a:r>
            <a:r>
              <a:rPr lang="en-US"/>
              <a:t> result format</a:t>
            </a:r>
            <a:endParaRPr/>
          </a:p>
        </p:txBody>
      </p:sp>
      <p:sp>
        <p:nvSpPr>
          <p:cNvPr id="144" name="Google Shape;144;p24"/>
          <p:cNvSpPr/>
          <p:nvPr/>
        </p:nvSpPr>
        <p:spPr>
          <a:xfrm>
            <a:off x="2797875" y="5445150"/>
            <a:ext cx="3045900" cy="775200"/>
          </a:xfrm>
          <a:prstGeom prst="wedgeRectCallout">
            <a:avLst>
              <a:gd fmla="val 44665" name="adj1"/>
              <a:gd fmla="val -133630" name="adj2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Machine-readable API</a:t>
            </a:r>
            <a:r>
              <a:rPr lang="en-US"/>
              <a:t> from STAC standard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STAC API implementation r</a:t>
            </a:r>
            <a:r>
              <a:rPr lang="en-US"/>
              <a:t>isks</a:t>
            </a:r>
            <a:endParaRPr/>
          </a:p>
        </p:txBody>
      </p:sp>
      <p:sp>
        <p:nvSpPr>
          <p:cNvPr id="150" name="Google Shape;150;p25"/>
          <p:cNvSpPr txBox="1"/>
          <p:nvPr/>
        </p:nvSpPr>
        <p:spPr>
          <a:xfrm>
            <a:off x="457200" y="2413050"/>
            <a:ext cx="82296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No OSDD concept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○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Less flexible to develop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○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More assumptions when working with API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Best practices and guidelines need to be established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STAC-adherence of federated APIs (similar risk to Open Search)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</a:t>
            </a:r>
            <a:endParaRPr/>
          </a:p>
        </p:txBody>
      </p:sp>
      <p:sp>
        <p:nvSpPr>
          <p:cNvPr id="156" name="Google Shape;156;p26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Summary</a:t>
            </a:r>
            <a:endParaRPr sz="5000"/>
          </a:p>
        </p:txBody>
      </p:sp>
      <p:sp>
        <p:nvSpPr>
          <p:cNvPr id="49" name="Google Shape;49;p10"/>
          <p:cNvSpPr txBox="1"/>
          <p:nvPr/>
        </p:nvSpPr>
        <p:spPr>
          <a:xfrm>
            <a:off x="457200" y="1951350"/>
            <a:ext cx="82296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STAC is a great candidate for a federated search solution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It has a lot of traction in our community beyond the use case of federated search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OpenSearch development is somewhat static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STAC can be used for federated search using the same CWIC architecture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Proposal: develop a parallel STAC implementation in CWIC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Acronyms</a:t>
            </a:r>
            <a:endParaRPr sz="5000"/>
          </a:p>
        </p:txBody>
      </p:sp>
      <p:graphicFrame>
        <p:nvGraphicFramePr>
          <p:cNvPr id="55" name="Google Shape;55;p11"/>
          <p:cNvGraphicFramePr/>
          <p:nvPr/>
        </p:nvGraphicFramePr>
        <p:xfrm>
          <a:off x="952500" y="1417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{4A81557A-E153-4A59-8C3D-699670885DD8}</a:tableStyleId>
              </a:tblPr>
              <a:tblGrid>
                <a:gridCol w="1051475"/>
                <a:gridCol w="2568025"/>
                <a:gridCol w="1129525"/>
                <a:gridCol w="2489975"/>
              </a:tblGrid>
              <a:tr h="236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CCMEO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Canada Centre for Mapping and Earth Observation</a:t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MAAP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Multi-Mission Algorithm and Analysis Platform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CWIC 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CEOS WGISS Integrated Catalog</a:t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NOAA NCEI</a:t>
                      </a:r>
                      <a:endParaRPr b="1"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National Centers for Environmental Information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EUMETSAT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European Organisation for the Exploitation of Meteorological Satellites</a:t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NRSCC</a:t>
                      </a:r>
                      <a:endParaRPr b="1"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National Remote Sensing Center of China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HATEOAS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Hypermedia as the engine of application state</a:t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OAFeat</a:t>
                      </a:r>
                      <a:endParaRPr b="1"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OGC API - Features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IDN 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CEOS International Directory Network</a:t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OSDD</a:t>
                      </a:r>
                      <a:endParaRPr b="1"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Open Search Descriptor Document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INPE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Instituto Nacional de Pesquisas Espaciais</a:t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STAC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SpatioTemporal Asset Catalog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ISRO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Indian Space Research Organisation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USGS LSI</a:t>
                      </a:r>
                      <a:endParaRPr b="1" sz="12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US Geological Survey Langelier Saturation Index</a:t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Open Search and STAC overview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CWIC architecture today</a:t>
            </a:r>
            <a:endParaRPr sz="5000"/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322542"/>
            <a:ext cx="8534400" cy="4917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Requirements of implementation</a:t>
            </a:r>
            <a:endParaRPr sz="5000"/>
          </a:p>
        </p:txBody>
      </p:sp>
      <p:sp>
        <p:nvSpPr>
          <p:cNvPr id="73" name="Google Shape;73;p14"/>
          <p:cNvSpPr txBox="1"/>
          <p:nvPr/>
        </p:nvSpPr>
        <p:spPr>
          <a:xfrm>
            <a:off x="457200" y="1951350"/>
            <a:ext cx="82296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An accepted, standard protocol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The ability to provide two-step search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Hypermedia as the engine of application state (HATEOAS)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An accepted standard result format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Machine-readable API description or standard API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Opportunity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STAC versus Open Search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The state of Open Search</a:t>
            </a:r>
            <a:endParaRPr sz="5000"/>
          </a:p>
        </p:txBody>
      </p:sp>
      <p:sp>
        <p:nvSpPr>
          <p:cNvPr id="85" name="Google Shape;85;p16"/>
          <p:cNvSpPr txBox="1"/>
          <p:nvPr/>
        </p:nvSpPr>
        <p:spPr>
          <a:xfrm>
            <a:off x="457200" y="1951350"/>
            <a:ext cx="82296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The implementation of CWIC federated search using Open Search was extremely successful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Open Search solved one problem extremely well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Is not used widely outside of the federated use case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Anecdotal evidence of some CWIC provider’s desire to retire their Open Search APIs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The case for STAC API</a:t>
            </a:r>
            <a:endParaRPr sz="5000"/>
          </a:p>
        </p:txBody>
      </p:sp>
      <p:sp>
        <p:nvSpPr>
          <p:cNvPr id="91" name="Google Shape;91;p17"/>
          <p:cNvSpPr txBox="1"/>
          <p:nvPr/>
        </p:nvSpPr>
        <p:spPr>
          <a:xfrm>
            <a:off x="502150" y="1212450"/>
            <a:ext cx="8229600" cy="47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-US" sz="2300">
                <a:latin typeface="Avenir"/>
                <a:ea typeface="Avenir"/>
                <a:cs typeface="Avenir"/>
                <a:sym typeface="Avenir"/>
              </a:rPr>
              <a:t>Already solves use cases outside of the federated use case (cloud-friendly discovery, for example)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-US" sz="2300">
                <a:latin typeface="Avenir"/>
                <a:ea typeface="Avenir"/>
                <a:cs typeface="Avenir"/>
                <a:sym typeface="Avenir"/>
              </a:rPr>
              <a:t>Has all the features that made Open Search attractive for the implementation of a federated search architecture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-US" sz="2300">
                <a:latin typeface="Avenir"/>
                <a:ea typeface="Avenir"/>
                <a:cs typeface="Avenir"/>
                <a:sym typeface="Avenir"/>
              </a:rPr>
              <a:t>Some CWIC providers have developed their own STAC APIs (</a:t>
            </a:r>
            <a:r>
              <a:rPr lang="en-US" sz="23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3"/>
              </a:rPr>
              <a:t>NASA</a:t>
            </a:r>
            <a:r>
              <a:rPr lang="en-US" sz="2300"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-US" sz="23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4"/>
              </a:rPr>
              <a:t>INPE</a:t>
            </a:r>
            <a:r>
              <a:rPr lang="en-US" sz="2300">
                <a:latin typeface="Avenir"/>
                <a:ea typeface="Avenir"/>
                <a:cs typeface="Avenir"/>
                <a:sym typeface="Avenir"/>
              </a:rPr>
              <a:t>)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-US" sz="2300">
                <a:latin typeface="Avenir"/>
                <a:ea typeface="Avenir"/>
                <a:cs typeface="Avenir"/>
                <a:sym typeface="Avenir"/>
              </a:rPr>
              <a:t>Existing, vibrant community and tooling (all open source)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○"/>
            </a:pPr>
            <a:r>
              <a:rPr lang="en-US" sz="23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5"/>
              </a:rPr>
              <a:t>STAC Browser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○"/>
            </a:pPr>
            <a:r>
              <a:rPr lang="en-US" sz="23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6"/>
              </a:rPr>
              <a:t>STAC API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○"/>
            </a:pPr>
            <a:r>
              <a:rPr lang="en-US" sz="23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7"/>
              </a:rPr>
              <a:t>pystac</a:t>
            </a:r>
            <a:r>
              <a:rPr lang="en-US" sz="2300">
                <a:latin typeface="Avenir"/>
                <a:ea typeface="Avenir"/>
                <a:cs typeface="Avenir"/>
                <a:sym typeface="Avenir"/>
              </a:rPr>
              <a:t> and </a:t>
            </a:r>
            <a:r>
              <a:rPr lang="en-US" sz="23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8"/>
              </a:rPr>
              <a:t>intake-stac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-US" sz="23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9"/>
              </a:rPr>
              <a:t>CMR</a:t>
            </a:r>
            <a:r>
              <a:rPr lang="en-US" sz="2300">
                <a:latin typeface="Avenir"/>
                <a:ea typeface="Avenir"/>
                <a:cs typeface="Avenir"/>
                <a:sym typeface="Avenir"/>
              </a:rPr>
              <a:t> and </a:t>
            </a:r>
            <a:r>
              <a:rPr lang="en-US" sz="23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10"/>
              </a:rPr>
              <a:t>CMR STAC</a:t>
            </a:r>
            <a:r>
              <a:rPr lang="en-US" sz="2300">
                <a:latin typeface="Avenir"/>
                <a:ea typeface="Avenir"/>
                <a:cs typeface="Avenir"/>
                <a:sym typeface="Avenir"/>
              </a:rPr>
              <a:t> are open sourced and being used successfully by MAAP and NOAA NCEI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-US" sz="2300">
                <a:latin typeface="Avenir"/>
                <a:ea typeface="Avenir"/>
                <a:cs typeface="Avenir"/>
                <a:sym typeface="Avenir"/>
              </a:rPr>
              <a:t>STAC is specific to the earth science data domain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OSDIS-EED">
  <a:themeElements>
    <a:clrScheme name="EOSDIS">
      <a:dk1>
        <a:srgbClr val="171717"/>
      </a:dk1>
      <a:lt1>
        <a:srgbClr val="FFFFFF"/>
      </a:lt1>
      <a:dk2>
        <a:srgbClr val="1F497D"/>
      </a:dk2>
      <a:lt2>
        <a:srgbClr val="ECF0F1"/>
      </a:lt2>
      <a:accent1>
        <a:srgbClr val="3498DB"/>
      </a:accent1>
      <a:accent2>
        <a:srgbClr val="C0392B"/>
      </a:accent2>
      <a:accent3>
        <a:srgbClr val="2ECC71"/>
      </a:accent3>
      <a:accent4>
        <a:srgbClr val="9B59B6"/>
      </a:accent4>
      <a:accent5>
        <a:srgbClr val="1ABC9C"/>
      </a:accent5>
      <a:accent6>
        <a:srgbClr val="E67E22"/>
      </a:accent6>
      <a:hlink>
        <a:srgbClr val="2980B9"/>
      </a:hlink>
      <a:folHlink>
        <a:srgbClr val="8E44A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