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5" r:id="rId4"/>
  </p:sldMasterIdLst>
  <p:notesMasterIdLst>
    <p:notesMasterId r:id="rId21"/>
  </p:notesMasterIdLst>
  <p:handoutMasterIdLst>
    <p:handoutMasterId r:id="rId22"/>
  </p:handoutMasterIdLst>
  <p:sldIdLst>
    <p:sldId id="601" r:id="rId5"/>
    <p:sldId id="587" r:id="rId6"/>
    <p:sldId id="591" r:id="rId7"/>
    <p:sldId id="592" r:id="rId8"/>
    <p:sldId id="593" r:id="rId9"/>
    <p:sldId id="575" r:id="rId10"/>
    <p:sldId id="594" r:id="rId11"/>
    <p:sldId id="574" r:id="rId12"/>
    <p:sldId id="595" r:id="rId13"/>
    <p:sldId id="598" r:id="rId14"/>
    <p:sldId id="599" r:id="rId15"/>
    <p:sldId id="596" r:id="rId16"/>
    <p:sldId id="426" r:id="rId17"/>
    <p:sldId id="600" r:id="rId18"/>
    <p:sldId id="589" r:id="rId19"/>
    <p:sldId id="602" r:id="rId20"/>
  </p:sldIdLst>
  <p:sldSz cx="18288000" cy="10287000"/>
  <p:notesSz cx="6858000" cy="9144000"/>
  <p:embeddedFontLst>
    <p:embeddedFont>
      <p:font typeface="ＭＳ Ｐゴシック" panose="020B0600070205080204" pitchFamily="34" charset="-128"/>
      <p:regular r:id="rId23"/>
    </p:embeddedFont>
    <p:embeddedFont>
      <p:font typeface="Calibri" panose="020F0502020204030204" pitchFamily="34" charset="0"/>
      <p:regular r:id="rId24"/>
      <p:bold r:id="rId25"/>
      <p:italic r:id="rId26"/>
      <p:boldItalic r:id="rId27"/>
    </p:embeddedFont>
    <p:embeddedFont>
      <p:font typeface="Inter Black" panose="020B0604020202020204" charset="0"/>
      <p:regular r:id="rId28"/>
      <p:bold r:id="rId29"/>
    </p:embeddedFont>
    <p:embeddedFont>
      <p:font typeface="Inter ExtraBold" panose="020B0604020202020204" charset="0"/>
      <p:regular r:id="rId30"/>
      <p:bold r:id="rId31"/>
    </p:embeddedFont>
    <p:embeddedFont>
      <p:font typeface="Inter Medium" panose="020B0604020202020204" charset="0"/>
      <p:regular r:id="rId32"/>
    </p:embeddedFont>
    <p:embeddedFont>
      <p:font typeface="Josefin Sans" panose="020B0604020202020204" charset="0"/>
      <p:regular r:id="rId33"/>
      <p:bold r:id="rId34"/>
      <p:italic r:id="rId35"/>
      <p:boldItalic r:id="rId36"/>
    </p:embeddedFont>
    <p:embeddedFont>
      <p:font typeface="Josefin Sans Light" panose="020B0604020202020204" charset="0"/>
      <p:regular r:id="rId37"/>
      <p:bold r:id="rId38"/>
      <p:italic r:id="rId39"/>
      <p:boldItalic r:id="rId40"/>
    </p:embeddedFont>
    <p:embeddedFont>
      <p:font typeface="Montserrat Light"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776">
          <p15:clr>
            <a:srgbClr val="A4A3A4"/>
          </p15:clr>
        </p15:guide>
        <p15:guide id="2" orient="horz" pos="3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CA4"/>
    <a:srgbClr val="2BB673"/>
    <a:srgbClr val="5B9BD5"/>
    <a:srgbClr val="70AD47"/>
    <a:srgbClr val="F0F2F2"/>
    <a:srgbClr val="001F23"/>
    <a:srgbClr val="EBAE33"/>
    <a:srgbClr val="EBEB33"/>
    <a:srgbClr val="FF99CC"/>
    <a:srgbClr val="00A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35E3D0-A886-45A0-B25F-AC9ABE0BCBBF}">
  <a:tblStyle styleId="{CA35E3D0-A886-45A0-B25F-AC9ABE0BCBBF}" styleName="Table_0">
    <a:wholeTbl>
      <a:tcTxStyle b="off" i="off">
        <a:font>
          <a:latin typeface="Josefin Sans Light"/>
          <a:ea typeface="Josefin Sans Light"/>
          <a:cs typeface="Josefin Sans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6E6"/>
          </a:solidFill>
        </a:fill>
      </a:tcStyle>
    </a:wholeTbl>
    <a:band1H>
      <a:tcTxStyle/>
      <a:tcStyle>
        <a:tcBdr/>
        <a:fill>
          <a:solidFill>
            <a:srgbClr val="FFCACA"/>
          </a:solidFill>
        </a:fill>
      </a:tcStyle>
    </a:band1H>
    <a:band2H>
      <a:tcTxStyle/>
      <a:tcStyle>
        <a:tcBdr/>
      </a:tcStyle>
    </a:band2H>
    <a:band1V>
      <a:tcTxStyle/>
      <a:tcStyle>
        <a:tcBdr/>
        <a:fill>
          <a:solidFill>
            <a:srgbClr val="FFCACA"/>
          </a:solidFill>
        </a:fill>
      </a:tcStyle>
    </a:band1V>
    <a:band2V>
      <a:tcTxStyle/>
      <a:tcStyle>
        <a:tcBdr/>
      </a:tcStyle>
    </a:band2V>
    <a:lastCol>
      <a:tcTxStyle b="on" i="off">
        <a:font>
          <a:latin typeface="Josefin Sans Light"/>
          <a:ea typeface="Josefin Sans Light"/>
          <a:cs typeface="Josefin Sans Light"/>
        </a:font>
        <a:schemeClr val="lt1"/>
      </a:tcTxStyle>
      <a:tcStyle>
        <a:tcBdr/>
        <a:fill>
          <a:solidFill>
            <a:schemeClr val="accent1"/>
          </a:solidFill>
        </a:fill>
      </a:tcStyle>
    </a:lastCol>
    <a:firstCol>
      <a:tcTxStyle b="on" i="off">
        <a:font>
          <a:latin typeface="Josefin Sans Light"/>
          <a:ea typeface="Josefin Sans Light"/>
          <a:cs typeface="Josefin Sans Light"/>
        </a:font>
        <a:schemeClr val="lt1"/>
      </a:tcTxStyle>
      <a:tcStyle>
        <a:tcBdr/>
        <a:fill>
          <a:solidFill>
            <a:schemeClr val="accent1"/>
          </a:solidFill>
        </a:fill>
      </a:tcStyle>
    </a:firstCol>
    <a:lastRow>
      <a:tcTxStyle b="on" i="off">
        <a:font>
          <a:latin typeface="Josefin Sans Light"/>
          <a:ea typeface="Josefin Sans Light"/>
          <a:cs typeface="Josefin Sans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Josefin Sans Light"/>
          <a:ea typeface="Josefin Sans Light"/>
          <a:cs typeface="Josefin Sans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721" autoAdjust="0"/>
  </p:normalViewPr>
  <p:slideViewPr>
    <p:cSldViewPr snapToGrid="0">
      <p:cViewPr varScale="1">
        <p:scale>
          <a:sx n="81" d="100"/>
          <a:sy n="81" d="100"/>
        </p:scale>
        <p:origin x="150" y="120"/>
      </p:cViewPr>
      <p:guideLst>
        <p:guide pos="4776"/>
        <p:guide orient="horz" pos="32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00" d="100"/>
          <a:sy n="100" d="100"/>
        </p:scale>
        <p:origin x="355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9.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EDA93-7BA7-4C4D-9D3D-5D4643624E00}" type="doc">
      <dgm:prSet loTypeId="urn:microsoft.com/office/officeart/2008/layout/AlternatingPictureBlocks" loCatId="list" qsTypeId="urn:microsoft.com/office/officeart/2005/8/quickstyle/simple1" qsCatId="simple" csTypeId="urn:microsoft.com/office/officeart/2005/8/colors/colorful5" csCatId="colorful" phldr="1"/>
      <dgm:spPr/>
      <dgm:t>
        <a:bodyPr/>
        <a:lstStyle/>
        <a:p>
          <a:endParaRPr lang="en-GB"/>
        </a:p>
      </dgm:t>
    </dgm:pt>
    <dgm:pt modelId="{8C1F069C-E161-483C-9285-BC95A427CC53}">
      <dgm:prSet phldrT="[Text]"/>
      <dgm:spPr/>
      <dgm:t>
        <a:bodyPr/>
        <a:lstStyle/>
        <a:p>
          <a:r>
            <a:rPr lang="en-GB" noProof="0" dirty="0"/>
            <a:t>High Scalability</a:t>
          </a:r>
        </a:p>
      </dgm:t>
    </dgm:pt>
    <dgm:pt modelId="{325DF50B-DF50-44B7-8C54-66E0F5D418ED}" type="parTrans" cxnId="{B2FB7DF8-3482-488A-A84C-650721D232D7}">
      <dgm:prSet/>
      <dgm:spPr/>
      <dgm:t>
        <a:bodyPr/>
        <a:lstStyle/>
        <a:p>
          <a:endParaRPr lang="en-GB"/>
        </a:p>
      </dgm:t>
    </dgm:pt>
    <dgm:pt modelId="{1787F274-8D9A-48DC-9C49-3E040B742963}" type="sibTrans" cxnId="{B2FB7DF8-3482-488A-A84C-650721D232D7}">
      <dgm:prSet/>
      <dgm:spPr/>
      <dgm:t>
        <a:bodyPr/>
        <a:lstStyle/>
        <a:p>
          <a:endParaRPr lang="en-GB"/>
        </a:p>
      </dgm:t>
    </dgm:pt>
    <dgm:pt modelId="{47998CBE-26F1-4CBF-B51A-E1D10B704279}">
      <dgm:prSet/>
      <dgm:spPr/>
      <dgm:t>
        <a:bodyPr/>
        <a:lstStyle/>
        <a:p>
          <a:r>
            <a:rPr lang="en-GB" noProof="0" dirty="0"/>
            <a:t>Reduced Costs</a:t>
          </a:r>
        </a:p>
      </dgm:t>
    </dgm:pt>
    <dgm:pt modelId="{B3ADB4D3-39F6-4965-B141-62FFBD6C15BC}" type="parTrans" cxnId="{26D39E9C-3BDE-43B5-ACD3-73A10DE26F21}">
      <dgm:prSet/>
      <dgm:spPr/>
      <dgm:t>
        <a:bodyPr/>
        <a:lstStyle/>
        <a:p>
          <a:endParaRPr lang="en-GB"/>
        </a:p>
      </dgm:t>
    </dgm:pt>
    <dgm:pt modelId="{6BC3A2AA-2668-4444-A67C-EA2AB9482C9E}" type="sibTrans" cxnId="{26D39E9C-3BDE-43B5-ACD3-73A10DE26F21}">
      <dgm:prSet/>
      <dgm:spPr/>
      <dgm:t>
        <a:bodyPr/>
        <a:lstStyle/>
        <a:p>
          <a:endParaRPr lang="en-GB"/>
        </a:p>
      </dgm:t>
    </dgm:pt>
    <dgm:pt modelId="{3AC7BB55-4B39-48CF-AF1B-F08E5D970396}">
      <dgm:prSet/>
      <dgm:spPr/>
      <dgm:t>
        <a:bodyPr/>
        <a:lstStyle/>
        <a:p>
          <a:r>
            <a:rPr lang="en-GB" noProof="0" dirty="0"/>
            <a:t>Native Data Access</a:t>
          </a:r>
        </a:p>
      </dgm:t>
    </dgm:pt>
    <dgm:pt modelId="{B089E2CF-4A5B-42DA-981B-1F56BDD31D9E}" type="parTrans" cxnId="{8588949A-BDE6-4F7D-A71F-2777F63D78B4}">
      <dgm:prSet/>
      <dgm:spPr/>
      <dgm:t>
        <a:bodyPr/>
        <a:lstStyle/>
        <a:p>
          <a:endParaRPr lang="en-GB"/>
        </a:p>
      </dgm:t>
    </dgm:pt>
    <dgm:pt modelId="{FE11B7EA-561C-42E4-9E76-8584FB11AA0C}" type="sibTrans" cxnId="{8588949A-BDE6-4F7D-A71F-2777F63D78B4}">
      <dgm:prSet/>
      <dgm:spPr/>
      <dgm:t>
        <a:bodyPr/>
        <a:lstStyle/>
        <a:p>
          <a:endParaRPr lang="en-GB"/>
        </a:p>
      </dgm:t>
    </dgm:pt>
    <dgm:pt modelId="{1A5C11FA-096B-4127-BA45-BC9BAAF6E333}">
      <dgm:prSet phldrT="[Text]"/>
      <dgm:spPr/>
      <dgm:t>
        <a:bodyPr/>
        <a:lstStyle/>
        <a:p>
          <a:r>
            <a:rPr lang="en-GB" noProof="0" dirty="0"/>
            <a:t>Parallel friendly</a:t>
          </a:r>
        </a:p>
      </dgm:t>
    </dgm:pt>
    <dgm:pt modelId="{184BF99E-C207-40E0-8AB7-4C7B5137AE61}" type="parTrans" cxnId="{A28D0BE0-5063-47A6-B5E2-11B1579B74B2}">
      <dgm:prSet/>
      <dgm:spPr/>
      <dgm:t>
        <a:bodyPr/>
        <a:lstStyle/>
        <a:p>
          <a:endParaRPr lang="en-GB"/>
        </a:p>
      </dgm:t>
    </dgm:pt>
    <dgm:pt modelId="{B0E9918C-C687-42B5-B0AB-37B7ADD8EFAA}" type="sibTrans" cxnId="{A28D0BE0-5063-47A6-B5E2-11B1579B74B2}">
      <dgm:prSet/>
      <dgm:spPr/>
      <dgm:t>
        <a:bodyPr/>
        <a:lstStyle/>
        <a:p>
          <a:endParaRPr lang="en-GB"/>
        </a:p>
      </dgm:t>
    </dgm:pt>
    <dgm:pt modelId="{F020350B-9D42-402C-9601-C4501A539792}">
      <dgm:prSet/>
      <dgm:spPr/>
      <dgm:t>
        <a:bodyPr/>
        <a:lstStyle/>
        <a:p>
          <a:r>
            <a:rPr lang="en-GB" noProof="0" dirty="0"/>
            <a:t>Multidimensional</a:t>
          </a:r>
        </a:p>
      </dgm:t>
    </dgm:pt>
    <dgm:pt modelId="{7CB356CB-993F-4C0F-9FA2-0A90E66C56C4}" type="parTrans" cxnId="{67805244-D3A8-4098-95CD-213A2E3E0C00}">
      <dgm:prSet/>
      <dgm:spPr/>
      <dgm:t>
        <a:bodyPr/>
        <a:lstStyle/>
        <a:p>
          <a:endParaRPr lang="en-GB"/>
        </a:p>
      </dgm:t>
    </dgm:pt>
    <dgm:pt modelId="{CE75D0B7-C52B-4B26-A688-B34D8EB2614E}" type="sibTrans" cxnId="{67805244-D3A8-4098-95CD-213A2E3E0C00}">
      <dgm:prSet/>
      <dgm:spPr/>
      <dgm:t>
        <a:bodyPr/>
        <a:lstStyle/>
        <a:p>
          <a:endParaRPr lang="en-GB"/>
        </a:p>
      </dgm:t>
    </dgm:pt>
    <dgm:pt modelId="{586C4144-F0A8-4338-BF1F-66BF14CD9ECE}" type="pres">
      <dgm:prSet presAssocID="{A2FEDA93-7BA7-4C4D-9D3D-5D4643624E00}" presName="linearFlow" presStyleCnt="0">
        <dgm:presLayoutVars>
          <dgm:dir/>
          <dgm:resizeHandles val="exact"/>
        </dgm:presLayoutVars>
      </dgm:prSet>
      <dgm:spPr/>
    </dgm:pt>
    <dgm:pt modelId="{17C31B12-2942-4935-940B-237A549F1019}" type="pres">
      <dgm:prSet presAssocID="{8C1F069C-E161-483C-9285-BC95A427CC53}" presName="comp" presStyleCnt="0"/>
      <dgm:spPr/>
    </dgm:pt>
    <dgm:pt modelId="{6FF01D5B-56D9-4D51-B4F9-3B7DF41015D1}" type="pres">
      <dgm:prSet presAssocID="{8C1F069C-E161-483C-9285-BC95A427CC53}" presName="rect2" presStyleLbl="node1" presStyleIdx="0" presStyleCnt="5">
        <dgm:presLayoutVars>
          <dgm:bulletEnabled val="1"/>
        </dgm:presLayoutVars>
      </dgm:prSet>
      <dgm:spPr/>
    </dgm:pt>
    <dgm:pt modelId="{CDB8BA91-2BE5-4AFE-8713-4E79A9D214F7}" type="pres">
      <dgm:prSet presAssocID="{8C1F069C-E161-483C-9285-BC95A427CC53}" presName="rect1" presStyleLbl="lnNode1" presStyleIdx="0" presStyleCnt="5" custLinFactNeighborX="-4179" custLinFactNeighborY="-51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iraffe"/>
        </a:ext>
      </dgm:extLst>
    </dgm:pt>
    <dgm:pt modelId="{24F96360-B1A4-413E-925D-7321DF74D8CB}" type="pres">
      <dgm:prSet presAssocID="{1787F274-8D9A-48DC-9C49-3E040B742963}" presName="sibTrans" presStyleCnt="0"/>
      <dgm:spPr/>
    </dgm:pt>
    <dgm:pt modelId="{6C710886-FFCE-4514-A790-AE592827001E}" type="pres">
      <dgm:prSet presAssocID="{1A5C11FA-096B-4127-BA45-BC9BAAF6E333}" presName="comp" presStyleCnt="0"/>
      <dgm:spPr/>
    </dgm:pt>
    <dgm:pt modelId="{1783F796-098B-440A-8E89-EEADAF5AE024}" type="pres">
      <dgm:prSet presAssocID="{1A5C11FA-096B-4127-BA45-BC9BAAF6E333}" presName="rect2" presStyleLbl="node1" presStyleIdx="1" presStyleCnt="5">
        <dgm:presLayoutVars>
          <dgm:bulletEnabled val="1"/>
        </dgm:presLayoutVars>
      </dgm:prSet>
      <dgm:spPr/>
    </dgm:pt>
    <dgm:pt modelId="{55A1F966-367A-4F4E-A087-351209451551}" type="pres">
      <dgm:prSet presAssocID="{1A5C11FA-096B-4127-BA45-BC9BAAF6E333}" presName="rect1" presStyleLbl="ln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ecision chart"/>
        </a:ext>
      </dgm:extLst>
    </dgm:pt>
    <dgm:pt modelId="{78A1FA38-7501-411F-9C3D-EF96FE7BC9AC}" type="pres">
      <dgm:prSet presAssocID="{B0E9918C-C687-42B5-B0AB-37B7ADD8EFAA}" presName="sibTrans" presStyleCnt="0"/>
      <dgm:spPr/>
    </dgm:pt>
    <dgm:pt modelId="{39AE7A8B-B488-4F0A-8B1D-BF2E764A34C4}" type="pres">
      <dgm:prSet presAssocID="{47998CBE-26F1-4CBF-B51A-E1D10B704279}" presName="comp" presStyleCnt="0"/>
      <dgm:spPr/>
    </dgm:pt>
    <dgm:pt modelId="{E8FD42BB-5E24-4D1E-A5F3-AA81108AA12B}" type="pres">
      <dgm:prSet presAssocID="{47998CBE-26F1-4CBF-B51A-E1D10B704279}" presName="rect2" presStyleLbl="node1" presStyleIdx="2" presStyleCnt="5">
        <dgm:presLayoutVars>
          <dgm:bulletEnabled val="1"/>
        </dgm:presLayoutVars>
      </dgm:prSet>
      <dgm:spPr/>
    </dgm:pt>
    <dgm:pt modelId="{3DB392CB-E098-4130-8C96-F5B137925B53}" type="pres">
      <dgm:prSet presAssocID="{47998CBE-26F1-4CBF-B51A-E1D10B704279}" presName="rect1" presStyleLbl="ln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ins"/>
        </a:ext>
      </dgm:extLst>
    </dgm:pt>
    <dgm:pt modelId="{5963E713-4E9C-49F4-98B0-2657477544A1}" type="pres">
      <dgm:prSet presAssocID="{6BC3A2AA-2668-4444-A67C-EA2AB9482C9E}" presName="sibTrans" presStyleCnt="0"/>
      <dgm:spPr/>
    </dgm:pt>
    <dgm:pt modelId="{ED9BBEED-B57F-427E-AA28-172E27894764}" type="pres">
      <dgm:prSet presAssocID="{3AC7BB55-4B39-48CF-AF1B-F08E5D970396}" presName="comp" presStyleCnt="0"/>
      <dgm:spPr/>
    </dgm:pt>
    <dgm:pt modelId="{6D323D27-4909-4A24-836D-3BC306AA9E6B}" type="pres">
      <dgm:prSet presAssocID="{3AC7BB55-4B39-48CF-AF1B-F08E5D970396}" presName="rect2" presStyleLbl="node1" presStyleIdx="3" presStyleCnt="5">
        <dgm:presLayoutVars>
          <dgm:bulletEnabled val="1"/>
        </dgm:presLayoutVars>
      </dgm:prSet>
      <dgm:spPr/>
    </dgm:pt>
    <dgm:pt modelId="{619415F4-1F83-48C9-9892-12AE7B910DFC}" type="pres">
      <dgm:prSet presAssocID="{3AC7BB55-4B39-48CF-AF1B-F08E5D970396}" presName="rect1" presStyleLbl="ln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wnload from cloud"/>
        </a:ext>
      </dgm:extLst>
    </dgm:pt>
    <dgm:pt modelId="{336C3483-E19A-4305-AF09-A3226B22F248}" type="pres">
      <dgm:prSet presAssocID="{FE11B7EA-561C-42E4-9E76-8584FB11AA0C}" presName="sibTrans" presStyleCnt="0"/>
      <dgm:spPr/>
    </dgm:pt>
    <dgm:pt modelId="{6E2E5F1C-4F03-4010-9A61-9A34D6CC945C}" type="pres">
      <dgm:prSet presAssocID="{F020350B-9D42-402C-9601-C4501A539792}" presName="comp" presStyleCnt="0"/>
      <dgm:spPr/>
    </dgm:pt>
    <dgm:pt modelId="{A7E02E18-A7FF-4910-BE54-A68DEA3B85AC}" type="pres">
      <dgm:prSet presAssocID="{F020350B-9D42-402C-9601-C4501A539792}" presName="rect2" presStyleLbl="node1" presStyleIdx="4" presStyleCnt="5">
        <dgm:presLayoutVars>
          <dgm:bulletEnabled val="1"/>
        </dgm:presLayoutVars>
      </dgm:prSet>
      <dgm:spPr/>
    </dgm:pt>
    <dgm:pt modelId="{764DEC0F-35E6-47ED-B329-A34A1D09CB4B}" type="pres">
      <dgm:prSet presAssocID="{F020350B-9D42-402C-9601-C4501A539792}" presName="rect1" presStyleLbl="lnNode1" presStyleIdx="4" presStyleCnt="5"/>
      <dgm:spPr>
        <a:blipFill>
          <a:blip xmlns:r="http://schemas.openxmlformats.org/officeDocument/2006/relationships" r:embed="rId9" cstate="email">
            <a:extLst>
              <a:ext uri="{28A0092B-C50C-407E-A947-70E740481C1C}">
                <a14:useLocalDpi xmlns:a14="http://schemas.microsoft.com/office/drawing/2010/main"/>
              </a:ext>
            </a:extLst>
          </a:blip>
          <a:srcRect/>
          <a:stretch>
            <a:fillRect l="-1000" r="-1000"/>
          </a:stretch>
        </a:blipFill>
      </dgm:spPr>
    </dgm:pt>
  </dgm:ptLst>
  <dgm:cxnLst>
    <dgm:cxn modelId="{9E5E3E15-CA63-45F9-9E11-50BA118DE48D}" type="presOf" srcId="{47998CBE-26F1-4CBF-B51A-E1D10B704279}" destId="{E8FD42BB-5E24-4D1E-A5F3-AA81108AA12B}" srcOrd="0" destOrd="0" presId="urn:microsoft.com/office/officeart/2008/layout/AlternatingPictureBlocks"/>
    <dgm:cxn modelId="{67805244-D3A8-4098-95CD-213A2E3E0C00}" srcId="{A2FEDA93-7BA7-4C4D-9D3D-5D4643624E00}" destId="{F020350B-9D42-402C-9601-C4501A539792}" srcOrd="4" destOrd="0" parTransId="{7CB356CB-993F-4C0F-9FA2-0A90E66C56C4}" sibTransId="{CE75D0B7-C52B-4B26-A688-B34D8EB2614E}"/>
    <dgm:cxn modelId="{4369EA8C-30F6-4581-B44D-D62848AD391C}" type="presOf" srcId="{8C1F069C-E161-483C-9285-BC95A427CC53}" destId="{6FF01D5B-56D9-4D51-B4F9-3B7DF41015D1}" srcOrd="0" destOrd="0" presId="urn:microsoft.com/office/officeart/2008/layout/AlternatingPictureBlocks"/>
    <dgm:cxn modelId="{237B5F8D-9DDB-4460-B8F4-1CCCAD5EB5AB}" type="presOf" srcId="{1A5C11FA-096B-4127-BA45-BC9BAAF6E333}" destId="{1783F796-098B-440A-8E89-EEADAF5AE024}" srcOrd="0" destOrd="0" presId="urn:microsoft.com/office/officeart/2008/layout/AlternatingPictureBlocks"/>
    <dgm:cxn modelId="{8588949A-BDE6-4F7D-A71F-2777F63D78B4}" srcId="{A2FEDA93-7BA7-4C4D-9D3D-5D4643624E00}" destId="{3AC7BB55-4B39-48CF-AF1B-F08E5D970396}" srcOrd="3" destOrd="0" parTransId="{B089E2CF-4A5B-42DA-981B-1F56BDD31D9E}" sibTransId="{FE11B7EA-561C-42E4-9E76-8584FB11AA0C}"/>
    <dgm:cxn modelId="{26D39E9C-3BDE-43B5-ACD3-73A10DE26F21}" srcId="{A2FEDA93-7BA7-4C4D-9D3D-5D4643624E00}" destId="{47998CBE-26F1-4CBF-B51A-E1D10B704279}" srcOrd="2" destOrd="0" parTransId="{B3ADB4D3-39F6-4965-B141-62FFBD6C15BC}" sibTransId="{6BC3A2AA-2668-4444-A67C-EA2AB9482C9E}"/>
    <dgm:cxn modelId="{956369C9-C0D6-4A69-B061-EB853D3EE991}" type="presOf" srcId="{A2FEDA93-7BA7-4C4D-9D3D-5D4643624E00}" destId="{586C4144-F0A8-4338-BF1F-66BF14CD9ECE}" srcOrd="0" destOrd="0" presId="urn:microsoft.com/office/officeart/2008/layout/AlternatingPictureBlocks"/>
    <dgm:cxn modelId="{2D30A5C9-8413-4F99-825F-9C4144238A4F}" type="presOf" srcId="{F020350B-9D42-402C-9601-C4501A539792}" destId="{A7E02E18-A7FF-4910-BE54-A68DEA3B85AC}" srcOrd="0" destOrd="0" presId="urn:microsoft.com/office/officeart/2008/layout/AlternatingPictureBlocks"/>
    <dgm:cxn modelId="{A28D0BE0-5063-47A6-B5E2-11B1579B74B2}" srcId="{A2FEDA93-7BA7-4C4D-9D3D-5D4643624E00}" destId="{1A5C11FA-096B-4127-BA45-BC9BAAF6E333}" srcOrd="1" destOrd="0" parTransId="{184BF99E-C207-40E0-8AB7-4C7B5137AE61}" sibTransId="{B0E9918C-C687-42B5-B0AB-37B7ADD8EFAA}"/>
    <dgm:cxn modelId="{CD3127EA-21DF-4984-9ACE-238E37BE9FC4}" type="presOf" srcId="{3AC7BB55-4B39-48CF-AF1B-F08E5D970396}" destId="{6D323D27-4909-4A24-836D-3BC306AA9E6B}" srcOrd="0" destOrd="0" presId="urn:microsoft.com/office/officeart/2008/layout/AlternatingPictureBlocks"/>
    <dgm:cxn modelId="{B2FB7DF8-3482-488A-A84C-650721D232D7}" srcId="{A2FEDA93-7BA7-4C4D-9D3D-5D4643624E00}" destId="{8C1F069C-E161-483C-9285-BC95A427CC53}" srcOrd="0" destOrd="0" parTransId="{325DF50B-DF50-44B7-8C54-66E0F5D418ED}" sibTransId="{1787F274-8D9A-48DC-9C49-3E040B742963}"/>
    <dgm:cxn modelId="{81627E7C-7F33-4E84-9BFB-AF08CFCB5595}" type="presParOf" srcId="{586C4144-F0A8-4338-BF1F-66BF14CD9ECE}" destId="{17C31B12-2942-4935-940B-237A549F1019}" srcOrd="0" destOrd="0" presId="urn:microsoft.com/office/officeart/2008/layout/AlternatingPictureBlocks"/>
    <dgm:cxn modelId="{380C84D4-0DE8-4A11-B1A9-E06B91CC5367}" type="presParOf" srcId="{17C31B12-2942-4935-940B-237A549F1019}" destId="{6FF01D5B-56D9-4D51-B4F9-3B7DF41015D1}" srcOrd="0" destOrd="0" presId="urn:microsoft.com/office/officeart/2008/layout/AlternatingPictureBlocks"/>
    <dgm:cxn modelId="{551B2074-8C8E-491C-9B8B-0101EAA2E128}" type="presParOf" srcId="{17C31B12-2942-4935-940B-237A549F1019}" destId="{CDB8BA91-2BE5-4AFE-8713-4E79A9D214F7}" srcOrd="1" destOrd="0" presId="urn:microsoft.com/office/officeart/2008/layout/AlternatingPictureBlocks"/>
    <dgm:cxn modelId="{E5AC7419-48D0-4776-88F9-E45D0E3DF453}" type="presParOf" srcId="{586C4144-F0A8-4338-BF1F-66BF14CD9ECE}" destId="{24F96360-B1A4-413E-925D-7321DF74D8CB}" srcOrd="1" destOrd="0" presId="urn:microsoft.com/office/officeart/2008/layout/AlternatingPictureBlocks"/>
    <dgm:cxn modelId="{D7582A94-7089-41D7-968F-08A189D1739D}" type="presParOf" srcId="{586C4144-F0A8-4338-BF1F-66BF14CD9ECE}" destId="{6C710886-FFCE-4514-A790-AE592827001E}" srcOrd="2" destOrd="0" presId="urn:microsoft.com/office/officeart/2008/layout/AlternatingPictureBlocks"/>
    <dgm:cxn modelId="{A241FD92-5B2E-4C93-A321-50017665A804}" type="presParOf" srcId="{6C710886-FFCE-4514-A790-AE592827001E}" destId="{1783F796-098B-440A-8E89-EEADAF5AE024}" srcOrd="0" destOrd="0" presId="urn:microsoft.com/office/officeart/2008/layout/AlternatingPictureBlocks"/>
    <dgm:cxn modelId="{279E2E84-072F-43B9-8C06-91EFFBD1762E}" type="presParOf" srcId="{6C710886-FFCE-4514-A790-AE592827001E}" destId="{55A1F966-367A-4F4E-A087-351209451551}" srcOrd="1" destOrd="0" presId="urn:microsoft.com/office/officeart/2008/layout/AlternatingPictureBlocks"/>
    <dgm:cxn modelId="{D7FBD1AC-1BD5-447A-87BF-39747A87FD09}" type="presParOf" srcId="{586C4144-F0A8-4338-BF1F-66BF14CD9ECE}" destId="{78A1FA38-7501-411F-9C3D-EF96FE7BC9AC}" srcOrd="3" destOrd="0" presId="urn:microsoft.com/office/officeart/2008/layout/AlternatingPictureBlocks"/>
    <dgm:cxn modelId="{BDD87E4D-165D-48A4-A603-E426C11C5498}" type="presParOf" srcId="{586C4144-F0A8-4338-BF1F-66BF14CD9ECE}" destId="{39AE7A8B-B488-4F0A-8B1D-BF2E764A34C4}" srcOrd="4" destOrd="0" presId="urn:microsoft.com/office/officeart/2008/layout/AlternatingPictureBlocks"/>
    <dgm:cxn modelId="{B9A1A897-B021-472F-BE6C-A0251D8BCD01}" type="presParOf" srcId="{39AE7A8B-B488-4F0A-8B1D-BF2E764A34C4}" destId="{E8FD42BB-5E24-4D1E-A5F3-AA81108AA12B}" srcOrd="0" destOrd="0" presId="urn:microsoft.com/office/officeart/2008/layout/AlternatingPictureBlocks"/>
    <dgm:cxn modelId="{78A2905E-3364-411B-BBB1-95D66FF6C11A}" type="presParOf" srcId="{39AE7A8B-B488-4F0A-8B1D-BF2E764A34C4}" destId="{3DB392CB-E098-4130-8C96-F5B137925B53}" srcOrd="1" destOrd="0" presId="urn:microsoft.com/office/officeart/2008/layout/AlternatingPictureBlocks"/>
    <dgm:cxn modelId="{1A63BA52-BB67-469D-8137-49A02D328453}" type="presParOf" srcId="{586C4144-F0A8-4338-BF1F-66BF14CD9ECE}" destId="{5963E713-4E9C-49F4-98B0-2657477544A1}" srcOrd="5" destOrd="0" presId="urn:microsoft.com/office/officeart/2008/layout/AlternatingPictureBlocks"/>
    <dgm:cxn modelId="{3FD00F84-A8D8-4410-8215-AF0FBC635B96}" type="presParOf" srcId="{586C4144-F0A8-4338-BF1F-66BF14CD9ECE}" destId="{ED9BBEED-B57F-427E-AA28-172E27894764}" srcOrd="6" destOrd="0" presId="urn:microsoft.com/office/officeart/2008/layout/AlternatingPictureBlocks"/>
    <dgm:cxn modelId="{665EF7D5-782C-44D1-8022-025545D70AD4}" type="presParOf" srcId="{ED9BBEED-B57F-427E-AA28-172E27894764}" destId="{6D323D27-4909-4A24-836D-3BC306AA9E6B}" srcOrd="0" destOrd="0" presId="urn:microsoft.com/office/officeart/2008/layout/AlternatingPictureBlocks"/>
    <dgm:cxn modelId="{8776F485-3978-40CA-9BC5-F115372867EA}" type="presParOf" srcId="{ED9BBEED-B57F-427E-AA28-172E27894764}" destId="{619415F4-1F83-48C9-9892-12AE7B910DFC}" srcOrd="1" destOrd="0" presId="urn:microsoft.com/office/officeart/2008/layout/AlternatingPictureBlocks"/>
    <dgm:cxn modelId="{8CCD5617-7202-4438-94FE-B10A5310E881}" type="presParOf" srcId="{586C4144-F0A8-4338-BF1F-66BF14CD9ECE}" destId="{336C3483-E19A-4305-AF09-A3226B22F248}" srcOrd="7" destOrd="0" presId="urn:microsoft.com/office/officeart/2008/layout/AlternatingPictureBlocks"/>
    <dgm:cxn modelId="{FE33EE0B-2125-4C24-B769-705339409D9A}" type="presParOf" srcId="{586C4144-F0A8-4338-BF1F-66BF14CD9ECE}" destId="{6E2E5F1C-4F03-4010-9A61-9A34D6CC945C}" srcOrd="8" destOrd="0" presId="urn:microsoft.com/office/officeart/2008/layout/AlternatingPictureBlocks"/>
    <dgm:cxn modelId="{26EEAA0C-6187-4AA5-AC04-466EEE8B2848}" type="presParOf" srcId="{6E2E5F1C-4F03-4010-9A61-9A34D6CC945C}" destId="{A7E02E18-A7FF-4910-BE54-A68DEA3B85AC}" srcOrd="0" destOrd="0" presId="urn:microsoft.com/office/officeart/2008/layout/AlternatingPictureBlocks"/>
    <dgm:cxn modelId="{E995B1D4-0DFC-44A1-BE1C-5CD544E4372C}" type="presParOf" srcId="{6E2E5F1C-4F03-4010-9A61-9A34D6CC945C}" destId="{764DEC0F-35E6-47ED-B329-A34A1D09CB4B}" srcOrd="1" destOrd="0" presId="urn:microsoft.com/office/officeart/2008/layout/AlternatingPictureBlock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48E0C2-74D7-4887-9AAB-60C77927232B}"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GB"/>
        </a:p>
      </dgm:t>
    </dgm:pt>
    <dgm:pt modelId="{6A1D46A6-97A0-46DE-8117-CBCDFE9C350E}">
      <dgm:prSet phldrT="[Text]"/>
      <dgm:spPr/>
      <dgm:t>
        <a:bodyPr/>
        <a:lstStyle/>
        <a:p>
          <a:r>
            <a:rPr lang="en-US" dirty="0"/>
            <a:t>MultiSpectral</a:t>
          </a:r>
          <a:endParaRPr lang="en-GB" dirty="0"/>
        </a:p>
      </dgm:t>
    </dgm:pt>
    <dgm:pt modelId="{590F5328-C952-4220-B620-181360AB5FFB}" type="parTrans" cxnId="{12F8CD01-5AD4-48D9-AB75-BEE8AC9538F2}">
      <dgm:prSet/>
      <dgm:spPr/>
      <dgm:t>
        <a:bodyPr/>
        <a:lstStyle/>
        <a:p>
          <a:endParaRPr lang="en-GB"/>
        </a:p>
      </dgm:t>
    </dgm:pt>
    <dgm:pt modelId="{598C2898-5B55-4FF3-90D9-5922ED1C8476}" type="sibTrans" cxnId="{12F8CD01-5AD4-48D9-AB75-BEE8AC9538F2}">
      <dgm:prSet/>
      <dgm:spPr/>
      <dgm:t>
        <a:bodyPr/>
        <a:lstStyle/>
        <a:p>
          <a:endParaRPr lang="en-GB"/>
        </a:p>
      </dgm:t>
    </dgm:pt>
    <dgm:pt modelId="{38FA1701-E214-4215-B6EC-F518D79601B0}">
      <dgm:prSet phldrT="[Text]"/>
      <dgm:spPr/>
      <dgm:t>
        <a:bodyPr/>
        <a:lstStyle/>
        <a:p>
          <a:r>
            <a:rPr lang="en-US" dirty="0"/>
            <a:t>Latitude / Longitude</a:t>
          </a:r>
          <a:endParaRPr lang="en-GB" dirty="0"/>
        </a:p>
      </dgm:t>
    </dgm:pt>
    <dgm:pt modelId="{38931156-5329-4FDE-A940-B34678A4B3BC}" type="parTrans" cxnId="{DC21D544-EB0D-4773-AA5C-27680D26BB77}">
      <dgm:prSet/>
      <dgm:spPr/>
      <dgm:t>
        <a:bodyPr/>
        <a:lstStyle/>
        <a:p>
          <a:endParaRPr lang="en-GB"/>
        </a:p>
      </dgm:t>
    </dgm:pt>
    <dgm:pt modelId="{79F866CE-02A9-4859-9A96-5D4674137321}" type="sibTrans" cxnId="{DC21D544-EB0D-4773-AA5C-27680D26BB77}">
      <dgm:prSet/>
      <dgm:spPr/>
      <dgm:t>
        <a:bodyPr/>
        <a:lstStyle/>
        <a:p>
          <a:endParaRPr lang="en-GB"/>
        </a:p>
      </dgm:t>
    </dgm:pt>
    <dgm:pt modelId="{94029489-B0D2-402C-9610-70FD9EB4708F}">
      <dgm:prSet phldrT="[Text]"/>
      <dgm:spPr/>
      <dgm:t>
        <a:bodyPr/>
        <a:lstStyle/>
        <a:p>
          <a:r>
            <a:rPr lang="en-US" dirty="0"/>
            <a:t>L3/ARD Products</a:t>
          </a:r>
          <a:endParaRPr lang="en-GB" dirty="0"/>
        </a:p>
      </dgm:t>
    </dgm:pt>
    <dgm:pt modelId="{5B6D7975-9F6E-4502-B1E4-367A028B8756}" type="parTrans" cxnId="{4D273193-90F2-4967-96BD-212946038D51}">
      <dgm:prSet/>
      <dgm:spPr/>
      <dgm:t>
        <a:bodyPr/>
        <a:lstStyle/>
        <a:p>
          <a:endParaRPr lang="en-GB"/>
        </a:p>
      </dgm:t>
    </dgm:pt>
    <dgm:pt modelId="{AED228B0-E146-44D6-B7B7-3ED7EF7F64E0}" type="sibTrans" cxnId="{4D273193-90F2-4967-96BD-212946038D51}">
      <dgm:prSet/>
      <dgm:spPr/>
      <dgm:t>
        <a:bodyPr/>
        <a:lstStyle/>
        <a:p>
          <a:endParaRPr lang="en-GB"/>
        </a:p>
      </dgm:t>
    </dgm:pt>
    <dgm:pt modelId="{FCE55C5E-BE92-44DA-8A29-A364FD09B641}">
      <dgm:prSet phldrT="[Text]"/>
      <dgm:spPr/>
      <dgm:t>
        <a:bodyPr anchor="ctr"/>
        <a:lstStyle/>
        <a:p>
          <a:r>
            <a:rPr lang="en-GB" noProof="0" dirty="0"/>
            <a:t>Time</a:t>
          </a:r>
        </a:p>
      </dgm:t>
    </dgm:pt>
    <dgm:pt modelId="{5D3DB84B-B03E-4B5A-8F1B-EA2729C02E14}" type="parTrans" cxnId="{134EB401-65F8-45DA-9303-1A6CDED929B3}">
      <dgm:prSet/>
      <dgm:spPr/>
      <dgm:t>
        <a:bodyPr/>
        <a:lstStyle/>
        <a:p>
          <a:endParaRPr lang="en-GB"/>
        </a:p>
      </dgm:t>
    </dgm:pt>
    <dgm:pt modelId="{3F7CE0C2-4384-48FC-B911-B235756E501B}" type="sibTrans" cxnId="{134EB401-65F8-45DA-9303-1A6CDED929B3}">
      <dgm:prSet/>
      <dgm:spPr/>
      <dgm:t>
        <a:bodyPr/>
        <a:lstStyle/>
        <a:p>
          <a:endParaRPr lang="en-GB"/>
        </a:p>
      </dgm:t>
    </dgm:pt>
    <dgm:pt modelId="{BFC01369-EE48-4D25-9152-BECE78B5B53C}">
      <dgm:prSet phldrT="[Text]"/>
      <dgm:spPr/>
      <dgm:t>
        <a:bodyPr/>
        <a:lstStyle/>
        <a:p>
          <a:r>
            <a:rPr lang="fr-BE" dirty="0"/>
            <a:t>Hyperspectral</a:t>
          </a:r>
          <a:endParaRPr lang="en-US" noProof="0" dirty="0"/>
        </a:p>
      </dgm:t>
    </dgm:pt>
    <dgm:pt modelId="{DAF34B6D-489B-42A8-887D-BE0B94620772}" type="parTrans" cxnId="{45D49E85-4B7E-4BC3-B4C1-221C55222F22}">
      <dgm:prSet/>
      <dgm:spPr/>
      <dgm:t>
        <a:bodyPr/>
        <a:lstStyle/>
        <a:p>
          <a:endParaRPr lang="en-GB"/>
        </a:p>
      </dgm:t>
    </dgm:pt>
    <dgm:pt modelId="{C673716D-13CC-4A33-9870-109EE4DD2DA2}" type="sibTrans" cxnId="{45D49E85-4B7E-4BC3-B4C1-221C55222F22}">
      <dgm:prSet/>
      <dgm:spPr/>
      <dgm:t>
        <a:bodyPr/>
        <a:lstStyle/>
        <a:p>
          <a:endParaRPr lang="en-GB"/>
        </a:p>
      </dgm:t>
    </dgm:pt>
    <dgm:pt modelId="{DA5A636F-4BC9-4A0E-BF63-997198F39948}">
      <dgm:prSet/>
      <dgm:spPr/>
      <dgm:t>
        <a:bodyPr anchor="ctr"/>
        <a:lstStyle/>
        <a:p>
          <a:r>
            <a:rPr lang="en-US" noProof="0" dirty="0"/>
            <a:t>Wavelengths</a:t>
          </a:r>
        </a:p>
      </dgm:t>
    </dgm:pt>
    <dgm:pt modelId="{8B6B652A-399D-4D2E-90BF-5DD7923E2D54}" type="parTrans" cxnId="{2B2E0E46-E8E3-48EE-BD7E-45244A7C14CF}">
      <dgm:prSet/>
      <dgm:spPr/>
      <dgm:t>
        <a:bodyPr/>
        <a:lstStyle/>
        <a:p>
          <a:endParaRPr lang="en-GB"/>
        </a:p>
      </dgm:t>
    </dgm:pt>
    <dgm:pt modelId="{DC7E9685-6F66-44F7-BBD1-4EC104AB071C}" type="sibTrans" cxnId="{2B2E0E46-E8E3-48EE-BD7E-45244A7C14CF}">
      <dgm:prSet/>
      <dgm:spPr/>
      <dgm:t>
        <a:bodyPr/>
        <a:lstStyle/>
        <a:p>
          <a:endParaRPr lang="en-GB"/>
        </a:p>
      </dgm:t>
    </dgm:pt>
    <dgm:pt modelId="{15050D34-EF40-446B-ACEC-3FD019DF0EFD}">
      <dgm:prSet phldrT="[Text]"/>
      <dgm:spPr/>
      <dgm:t>
        <a:bodyPr/>
        <a:lstStyle/>
        <a:p>
          <a:r>
            <a:rPr lang="en-US" dirty="0"/>
            <a:t>(Bands)</a:t>
          </a:r>
          <a:endParaRPr lang="en-GB" dirty="0"/>
        </a:p>
      </dgm:t>
    </dgm:pt>
    <dgm:pt modelId="{B501D54E-0CEF-41B4-B9F4-36349CF9A0B2}" type="sibTrans" cxnId="{BF5C059B-95E2-4B2D-B2D9-09B956379440}">
      <dgm:prSet/>
      <dgm:spPr/>
      <dgm:t>
        <a:bodyPr/>
        <a:lstStyle/>
        <a:p>
          <a:endParaRPr lang="en-GB"/>
        </a:p>
      </dgm:t>
    </dgm:pt>
    <dgm:pt modelId="{51586BDF-A97B-4B9D-900B-0A2783D2326F}" type="parTrans" cxnId="{BF5C059B-95E2-4B2D-B2D9-09B956379440}">
      <dgm:prSet/>
      <dgm:spPr/>
      <dgm:t>
        <a:bodyPr/>
        <a:lstStyle/>
        <a:p>
          <a:endParaRPr lang="en-GB"/>
        </a:p>
      </dgm:t>
    </dgm:pt>
    <dgm:pt modelId="{AAD0B47E-709E-42DD-9D51-3B42838D80D1}">
      <dgm:prSet phldrT="[Text]"/>
      <dgm:spPr/>
      <dgm:t>
        <a:bodyPr anchor="ctr"/>
        <a:lstStyle/>
        <a:p>
          <a:r>
            <a:rPr lang="fr-BE" noProof="0" dirty="0"/>
            <a:t>Altitude</a:t>
          </a:r>
          <a:endParaRPr lang="en-GB" noProof="0" dirty="0"/>
        </a:p>
      </dgm:t>
    </dgm:pt>
    <dgm:pt modelId="{A13D736C-1259-4B72-9DA8-7A2C5E2CE562}" type="parTrans" cxnId="{DB7219FE-CC16-42ED-B0CE-D4313D168E57}">
      <dgm:prSet/>
      <dgm:spPr/>
      <dgm:t>
        <a:bodyPr/>
        <a:lstStyle/>
        <a:p>
          <a:endParaRPr lang="en-GB"/>
        </a:p>
      </dgm:t>
    </dgm:pt>
    <dgm:pt modelId="{DCBD5C4D-EAD7-450B-BBC2-C6FCB1BC82CD}" type="sibTrans" cxnId="{DB7219FE-CC16-42ED-B0CE-D4313D168E57}">
      <dgm:prSet/>
      <dgm:spPr/>
      <dgm:t>
        <a:bodyPr/>
        <a:lstStyle/>
        <a:p>
          <a:endParaRPr lang="en-GB"/>
        </a:p>
      </dgm:t>
    </dgm:pt>
    <dgm:pt modelId="{CE76C1EE-BC23-4818-8555-4F4F85568147}">
      <dgm:prSet phldrT="[Text]"/>
      <dgm:spPr/>
      <dgm:t>
        <a:bodyPr anchor="ctr"/>
        <a:lstStyle/>
        <a:p>
          <a:r>
            <a:rPr lang="fr-BE" noProof="0" dirty="0"/>
            <a:t>...</a:t>
          </a:r>
          <a:endParaRPr lang="en-GB" noProof="0" dirty="0"/>
        </a:p>
      </dgm:t>
    </dgm:pt>
    <dgm:pt modelId="{92AF0EF7-D04F-488E-8964-0C5918B487D7}" type="parTrans" cxnId="{F44F3686-7639-4395-A12E-41138AB21435}">
      <dgm:prSet/>
      <dgm:spPr/>
      <dgm:t>
        <a:bodyPr/>
        <a:lstStyle/>
        <a:p>
          <a:endParaRPr lang="en-GB"/>
        </a:p>
      </dgm:t>
    </dgm:pt>
    <dgm:pt modelId="{391AE29F-835E-4A0A-9402-3C05910A1E1D}" type="sibTrans" cxnId="{F44F3686-7639-4395-A12E-41138AB21435}">
      <dgm:prSet/>
      <dgm:spPr/>
      <dgm:t>
        <a:bodyPr/>
        <a:lstStyle/>
        <a:p>
          <a:endParaRPr lang="en-GB"/>
        </a:p>
      </dgm:t>
    </dgm:pt>
    <dgm:pt modelId="{55F3CF7B-9D63-4CDA-8120-72F2A3FE7C42}" type="pres">
      <dgm:prSet presAssocID="{3248E0C2-74D7-4887-9AAB-60C77927232B}" presName="Name0" presStyleCnt="0">
        <dgm:presLayoutVars>
          <dgm:dir/>
          <dgm:animLvl val="lvl"/>
          <dgm:resizeHandles/>
        </dgm:presLayoutVars>
      </dgm:prSet>
      <dgm:spPr/>
    </dgm:pt>
    <dgm:pt modelId="{A8CDFC4D-A075-4C5C-B7D0-AB5F8A7577F4}" type="pres">
      <dgm:prSet presAssocID="{6A1D46A6-97A0-46DE-8117-CBCDFE9C350E}" presName="linNode" presStyleCnt="0"/>
      <dgm:spPr/>
    </dgm:pt>
    <dgm:pt modelId="{059E865E-C829-4718-AD5E-047899981496}" type="pres">
      <dgm:prSet presAssocID="{6A1D46A6-97A0-46DE-8117-CBCDFE9C350E}" presName="parentShp" presStyleLbl="node1" presStyleIdx="0" presStyleCnt="3" custLinFactNeighborX="-13480" custLinFactNeighborY="-203">
        <dgm:presLayoutVars>
          <dgm:bulletEnabled val="1"/>
        </dgm:presLayoutVars>
      </dgm:prSet>
      <dgm:spPr/>
    </dgm:pt>
    <dgm:pt modelId="{13C504C6-1E44-4155-BF5F-E0B694FF1FAD}" type="pres">
      <dgm:prSet presAssocID="{6A1D46A6-97A0-46DE-8117-CBCDFE9C350E}" presName="childShp" presStyleLbl="bgAccFollowNode1" presStyleIdx="0" presStyleCnt="3">
        <dgm:presLayoutVars>
          <dgm:bulletEnabled val="1"/>
        </dgm:presLayoutVars>
      </dgm:prSet>
      <dgm:spPr/>
    </dgm:pt>
    <dgm:pt modelId="{16204E91-00FD-4283-AB2B-74CC9CDC5316}" type="pres">
      <dgm:prSet presAssocID="{598C2898-5B55-4FF3-90D9-5922ED1C8476}" presName="spacing" presStyleCnt="0"/>
      <dgm:spPr/>
    </dgm:pt>
    <dgm:pt modelId="{9E6062AD-1572-42DD-803D-6BB25EF4BA5E}" type="pres">
      <dgm:prSet presAssocID="{BFC01369-EE48-4D25-9152-BECE78B5B53C}" presName="linNode" presStyleCnt="0"/>
      <dgm:spPr/>
    </dgm:pt>
    <dgm:pt modelId="{763BE8E0-28B1-481F-AFDF-3EC1936A1894}" type="pres">
      <dgm:prSet presAssocID="{BFC01369-EE48-4D25-9152-BECE78B5B53C}" presName="parentShp" presStyleLbl="node1" presStyleIdx="1" presStyleCnt="3">
        <dgm:presLayoutVars>
          <dgm:bulletEnabled val="1"/>
        </dgm:presLayoutVars>
      </dgm:prSet>
      <dgm:spPr/>
    </dgm:pt>
    <dgm:pt modelId="{233B6E8F-11CB-428D-9F26-379735C19DA3}" type="pres">
      <dgm:prSet presAssocID="{BFC01369-EE48-4D25-9152-BECE78B5B53C}" presName="childShp" presStyleLbl="bgAccFollowNode1" presStyleIdx="1" presStyleCnt="3">
        <dgm:presLayoutVars>
          <dgm:bulletEnabled val="1"/>
        </dgm:presLayoutVars>
      </dgm:prSet>
      <dgm:spPr/>
    </dgm:pt>
    <dgm:pt modelId="{9D1AA954-2030-4F7E-B761-C4A97CBD6C8F}" type="pres">
      <dgm:prSet presAssocID="{C673716D-13CC-4A33-9870-109EE4DD2DA2}" presName="spacing" presStyleCnt="0"/>
      <dgm:spPr/>
    </dgm:pt>
    <dgm:pt modelId="{29037608-C88E-468E-95E7-99DE49C96617}" type="pres">
      <dgm:prSet presAssocID="{94029489-B0D2-402C-9610-70FD9EB4708F}" presName="linNode" presStyleCnt="0"/>
      <dgm:spPr/>
    </dgm:pt>
    <dgm:pt modelId="{BDF6CA21-3809-49F9-9628-577ABF805EDA}" type="pres">
      <dgm:prSet presAssocID="{94029489-B0D2-402C-9610-70FD9EB4708F}" presName="parentShp" presStyleLbl="node1" presStyleIdx="2" presStyleCnt="3">
        <dgm:presLayoutVars>
          <dgm:bulletEnabled val="1"/>
        </dgm:presLayoutVars>
      </dgm:prSet>
      <dgm:spPr/>
    </dgm:pt>
    <dgm:pt modelId="{BD6D0482-3F63-4CC0-AC73-5AE7CDEF5F5D}" type="pres">
      <dgm:prSet presAssocID="{94029489-B0D2-402C-9610-70FD9EB4708F}" presName="childShp" presStyleLbl="bgAccFollowNode1" presStyleIdx="2" presStyleCnt="3">
        <dgm:presLayoutVars>
          <dgm:bulletEnabled val="1"/>
        </dgm:presLayoutVars>
      </dgm:prSet>
      <dgm:spPr/>
    </dgm:pt>
  </dgm:ptLst>
  <dgm:cxnLst>
    <dgm:cxn modelId="{134EB401-65F8-45DA-9303-1A6CDED929B3}" srcId="{94029489-B0D2-402C-9610-70FD9EB4708F}" destId="{FCE55C5E-BE92-44DA-8A29-A364FD09B641}" srcOrd="0" destOrd="0" parTransId="{5D3DB84B-B03E-4B5A-8F1B-EA2729C02E14}" sibTransId="{3F7CE0C2-4384-48FC-B911-B235756E501B}"/>
    <dgm:cxn modelId="{12F8CD01-5AD4-48D9-AB75-BEE8AC9538F2}" srcId="{3248E0C2-74D7-4887-9AAB-60C77927232B}" destId="{6A1D46A6-97A0-46DE-8117-CBCDFE9C350E}" srcOrd="0" destOrd="0" parTransId="{590F5328-C952-4220-B620-181360AB5FFB}" sibTransId="{598C2898-5B55-4FF3-90D9-5922ED1C8476}"/>
    <dgm:cxn modelId="{7D245733-1A26-4AA2-8A5E-94C687A366F3}" type="presOf" srcId="{AAD0B47E-709E-42DD-9D51-3B42838D80D1}" destId="{BD6D0482-3F63-4CC0-AC73-5AE7CDEF5F5D}" srcOrd="0" destOrd="1" presId="urn:microsoft.com/office/officeart/2005/8/layout/vList6"/>
    <dgm:cxn modelId="{AB608A35-1355-4546-A9D5-D3CBD2BB8A5D}" type="presOf" srcId="{94029489-B0D2-402C-9610-70FD9EB4708F}" destId="{BDF6CA21-3809-49F9-9628-577ABF805EDA}" srcOrd="0" destOrd="0" presId="urn:microsoft.com/office/officeart/2005/8/layout/vList6"/>
    <dgm:cxn modelId="{FE737964-3D61-4ECF-821B-185870F80B31}" type="presOf" srcId="{3248E0C2-74D7-4887-9AAB-60C77927232B}" destId="{55F3CF7B-9D63-4CDA-8120-72F2A3FE7C42}" srcOrd="0" destOrd="0" presId="urn:microsoft.com/office/officeart/2005/8/layout/vList6"/>
    <dgm:cxn modelId="{DC21D544-EB0D-4773-AA5C-27680D26BB77}" srcId="{6A1D46A6-97A0-46DE-8117-CBCDFE9C350E}" destId="{38FA1701-E214-4215-B6EC-F518D79601B0}" srcOrd="0" destOrd="0" parTransId="{38931156-5329-4FDE-A940-B34678A4B3BC}" sibTransId="{79F866CE-02A9-4859-9A96-5D4674137321}"/>
    <dgm:cxn modelId="{2B2E0E46-E8E3-48EE-BD7E-45244A7C14CF}" srcId="{BFC01369-EE48-4D25-9152-BECE78B5B53C}" destId="{DA5A636F-4BC9-4A0E-BF63-997198F39948}" srcOrd="0" destOrd="0" parTransId="{8B6B652A-399D-4D2E-90BF-5DD7923E2D54}" sibTransId="{DC7E9685-6F66-44F7-BBD1-4EC104AB071C}"/>
    <dgm:cxn modelId="{D32CA076-FE10-46EA-893F-73067F581058}" type="presOf" srcId="{CE76C1EE-BC23-4818-8555-4F4F85568147}" destId="{BD6D0482-3F63-4CC0-AC73-5AE7CDEF5F5D}" srcOrd="0" destOrd="2" presId="urn:microsoft.com/office/officeart/2005/8/layout/vList6"/>
    <dgm:cxn modelId="{C5FB297A-0E36-431E-83AF-A440B1F91091}" type="presOf" srcId="{15050D34-EF40-446B-ACEC-3FD019DF0EFD}" destId="{13C504C6-1E44-4155-BF5F-E0B694FF1FAD}" srcOrd="0" destOrd="1" presId="urn:microsoft.com/office/officeart/2005/8/layout/vList6"/>
    <dgm:cxn modelId="{89CE0881-B465-4CEA-83BE-689F835F56BE}" type="presOf" srcId="{DA5A636F-4BC9-4A0E-BF63-997198F39948}" destId="{233B6E8F-11CB-428D-9F26-379735C19DA3}" srcOrd="0" destOrd="0" presId="urn:microsoft.com/office/officeart/2005/8/layout/vList6"/>
    <dgm:cxn modelId="{D9EA8E81-6F63-4567-B028-20DB14F0BF22}" type="presOf" srcId="{6A1D46A6-97A0-46DE-8117-CBCDFE9C350E}" destId="{059E865E-C829-4718-AD5E-047899981496}" srcOrd="0" destOrd="0" presId="urn:microsoft.com/office/officeart/2005/8/layout/vList6"/>
    <dgm:cxn modelId="{45D49E85-4B7E-4BC3-B4C1-221C55222F22}" srcId="{3248E0C2-74D7-4887-9AAB-60C77927232B}" destId="{BFC01369-EE48-4D25-9152-BECE78B5B53C}" srcOrd="1" destOrd="0" parTransId="{DAF34B6D-489B-42A8-887D-BE0B94620772}" sibTransId="{C673716D-13CC-4A33-9870-109EE4DD2DA2}"/>
    <dgm:cxn modelId="{F44F3686-7639-4395-A12E-41138AB21435}" srcId="{94029489-B0D2-402C-9610-70FD9EB4708F}" destId="{CE76C1EE-BC23-4818-8555-4F4F85568147}" srcOrd="2" destOrd="0" parTransId="{92AF0EF7-D04F-488E-8964-0C5918B487D7}" sibTransId="{391AE29F-835E-4A0A-9402-3C05910A1E1D}"/>
    <dgm:cxn modelId="{4D273193-90F2-4967-96BD-212946038D51}" srcId="{3248E0C2-74D7-4887-9AAB-60C77927232B}" destId="{94029489-B0D2-402C-9610-70FD9EB4708F}" srcOrd="2" destOrd="0" parTransId="{5B6D7975-9F6E-4502-B1E4-367A028B8756}" sibTransId="{AED228B0-E146-44D6-B7B7-3ED7EF7F64E0}"/>
    <dgm:cxn modelId="{BF5C059B-95E2-4B2D-B2D9-09B956379440}" srcId="{6A1D46A6-97A0-46DE-8117-CBCDFE9C350E}" destId="{15050D34-EF40-446B-ACEC-3FD019DF0EFD}" srcOrd="1" destOrd="0" parTransId="{51586BDF-A97B-4B9D-900B-0A2783D2326F}" sibTransId="{B501D54E-0CEF-41B4-B9F4-36349CF9A0B2}"/>
    <dgm:cxn modelId="{4F3AB0A0-FE87-454F-B02E-92110B2343DB}" type="presOf" srcId="{38FA1701-E214-4215-B6EC-F518D79601B0}" destId="{13C504C6-1E44-4155-BF5F-E0B694FF1FAD}" srcOrd="0" destOrd="0" presId="urn:microsoft.com/office/officeart/2005/8/layout/vList6"/>
    <dgm:cxn modelId="{FA72CDA8-7F00-4D19-951A-D613C6FFDDCD}" type="presOf" srcId="{FCE55C5E-BE92-44DA-8A29-A364FD09B641}" destId="{BD6D0482-3F63-4CC0-AC73-5AE7CDEF5F5D}" srcOrd="0" destOrd="0" presId="urn:microsoft.com/office/officeart/2005/8/layout/vList6"/>
    <dgm:cxn modelId="{B25F99B9-4F88-4EFD-8794-089F20C8EB4E}" type="presOf" srcId="{BFC01369-EE48-4D25-9152-BECE78B5B53C}" destId="{763BE8E0-28B1-481F-AFDF-3EC1936A1894}" srcOrd="0" destOrd="0" presId="urn:microsoft.com/office/officeart/2005/8/layout/vList6"/>
    <dgm:cxn modelId="{DB7219FE-CC16-42ED-B0CE-D4313D168E57}" srcId="{94029489-B0D2-402C-9610-70FD9EB4708F}" destId="{AAD0B47E-709E-42DD-9D51-3B42838D80D1}" srcOrd="1" destOrd="0" parTransId="{A13D736C-1259-4B72-9DA8-7A2C5E2CE562}" sibTransId="{DCBD5C4D-EAD7-450B-BBC2-C6FCB1BC82CD}"/>
    <dgm:cxn modelId="{0F35EF02-BD80-43F8-86FD-1EC7694FBB42}" type="presParOf" srcId="{55F3CF7B-9D63-4CDA-8120-72F2A3FE7C42}" destId="{A8CDFC4D-A075-4C5C-B7D0-AB5F8A7577F4}" srcOrd="0" destOrd="0" presId="urn:microsoft.com/office/officeart/2005/8/layout/vList6"/>
    <dgm:cxn modelId="{4FEC1A2B-6A2E-4E3A-94A1-54AA0316CC17}" type="presParOf" srcId="{A8CDFC4D-A075-4C5C-B7D0-AB5F8A7577F4}" destId="{059E865E-C829-4718-AD5E-047899981496}" srcOrd="0" destOrd="0" presId="urn:microsoft.com/office/officeart/2005/8/layout/vList6"/>
    <dgm:cxn modelId="{4BB5EBCC-A443-4025-A4C9-30EFFA0146A0}" type="presParOf" srcId="{A8CDFC4D-A075-4C5C-B7D0-AB5F8A7577F4}" destId="{13C504C6-1E44-4155-BF5F-E0B694FF1FAD}" srcOrd="1" destOrd="0" presId="urn:microsoft.com/office/officeart/2005/8/layout/vList6"/>
    <dgm:cxn modelId="{0F9D9A18-0BB0-4EEE-955E-BD751104B7DB}" type="presParOf" srcId="{55F3CF7B-9D63-4CDA-8120-72F2A3FE7C42}" destId="{16204E91-00FD-4283-AB2B-74CC9CDC5316}" srcOrd="1" destOrd="0" presId="urn:microsoft.com/office/officeart/2005/8/layout/vList6"/>
    <dgm:cxn modelId="{46A0D6D8-870B-4686-91C2-8741C806D3A0}" type="presParOf" srcId="{55F3CF7B-9D63-4CDA-8120-72F2A3FE7C42}" destId="{9E6062AD-1572-42DD-803D-6BB25EF4BA5E}" srcOrd="2" destOrd="0" presId="urn:microsoft.com/office/officeart/2005/8/layout/vList6"/>
    <dgm:cxn modelId="{314BB700-BB90-4F83-AED5-9912C6765D55}" type="presParOf" srcId="{9E6062AD-1572-42DD-803D-6BB25EF4BA5E}" destId="{763BE8E0-28B1-481F-AFDF-3EC1936A1894}" srcOrd="0" destOrd="0" presId="urn:microsoft.com/office/officeart/2005/8/layout/vList6"/>
    <dgm:cxn modelId="{278ABB04-556B-42EC-8716-5838093D0DC5}" type="presParOf" srcId="{9E6062AD-1572-42DD-803D-6BB25EF4BA5E}" destId="{233B6E8F-11CB-428D-9F26-379735C19DA3}" srcOrd="1" destOrd="0" presId="urn:microsoft.com/office/officeart/2005/8/layout/vList6"/>
    <dgm:cxn modelId="{F6F19208-3613-418D-AC86-AF3B9694976E}" type="presParOf" srcId="{55F3CF7B-9D63-4CDA-8120-72F2A3FE7C42}" destId="{9D1AA954-2030-4F7E-B761-C4A97CBD6C8F}" srcOrd="3" destOrd="0" presId="urn:microsoft.com/office/officeart/2005/8/layout/vList6"/>
    <dgm:cxn modelId="{A0EB5839-4792-4834-B1C5-D6912A876D07}" type="presParOf" srcId="{55F3CF7B-9D63-4CDA-8120-72F2A3FE7C42}" destId="{29037608-C88E-468E-95E7-99DE49C96617}" srcOrd="4" destOrd="0" presId="urn:microsoft.com/office/officeart/2005/8/layout/vList6"/>
    <dgm:cxn modelId="{F3D93530-C64D-4734-86F2-4941E26290A4}" type="presParOf" srcId="{29037608-C88E-468E-95E7-99DE49C96617}" destId="{BDF6CA21-3809-49F9-9628-577ABF805EDA}" srcOrd="0" destOrd="0" presId="urn:microsoft.com/office/officeart/2005/8/layout/vList6"/>
    <dgm:cxn modelId="{07C7652A-E9FA-4FE1-B3DB-2FFBE6724B1A}" type="presParOf" srcId="{29037608-C88E-468E-95E7-99DE49C96617}" destId="{BD6D0482-3F63-4CC0-AC73-5AE7CDEF5F5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01D5B-56D9-4D51-B4F9-3B7DF41015D1}">
      <dsp:nvSpPr>
        <dsp:cNvPr id="0" name=""/>
        <dsp:cNvSpPr/>
      </dsp:nvSpPr>
      <dsp:spPr>
        <a:xfrm>
          <a:off x="2100452" y="102"/>
          <a:ext cx="2923358" cy="132218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noProof="0" dirty="0"/>
            <a:t>High Scalability</a:t>
          </a:r>
        </a:p>
      </dsp:txBody>
      <dsp:txXfrm>
        <a:off x="2100452" y="102"/>
        <a:ext cx="2923358" cy="1322188"/>
      </dsp:txXfrm>
    </dsp:sp>
    <dsp:sp modelId="{CDB8BA91-2BE5-4AFE-8713-4E79A9D214F7}">
      <dsp:nvSpPr>
        <dsp:cNvPr id="0" name=""/>
        <dsp:cNvSpPr/>
      </dsp:nvSpPr>
      <dsp:spPr>
        <a:xfrm>
          <a:off x="605887" y="0"/>
          <a:ext cx="1308966" cy="13221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3F796-098B-440A-8E89-EEADAF5AE024}">
      <dsp:nvSpPr>
        <dsp:cNvPr id="0" name=""/>
        <dsp:cNvSpPr/>
      </dsp:nvSpPr>
      <dsp:spPr>
        <a:xfrm>
          <a:off x="660589" y="1540452"/>
          <a:ext cx="2923358" cy="1322188"/>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noProof="0" dirty="0"/>
            <a:t>Parallel friendly</a:t>
          </a:r>
        </a:p>
      </dsp:txBody>
      <dsp:txXfrm>
        <a:off x="660589" y="1540452"/>
        <a:ext cx="2923358" cy="1322188"/>
      </dsp:txXfrm>
    </dsp:sp>
    <dsp:sp modelId="{55A1F966-367A-4F4E-A087-351209451551}">
      <dsp:nvSpPr>
        <dsp:cNvPr id="0" name=""/>
        <dsp:cNvSpPr/>
      </dsp:nvSpPr>
      <dsp:spPr>
        <a:xfrm>
          <a:off x="3714844" y="1540452"/>
          <a:ext cx="1308966" cy="132218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D42BB-5E24-4D1E-A5F3-AA81108AA12B}">
      <dsp:nvSpPr>
        <dsp:cNvPr id="0" name=""/>
        <dsp:cNvSpPr/>
      </dsp:nvSpPr>
      <dsp:spPr>
        <a:xfrm>
          <a:off x="2100452" y="3080801"/>
          <a:ext cx="2923358" cy="1322188"/>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noProof="0" dirty="0"/>
            <a:t>Reduced Costs</a:t>
          </a:r>
        </a:p>
      </dsp:txBody>
      <dsp:txXfrm>
        <a:off x="2100452" y="3080801"/>
        <a:ext cx="2923358" cy="1322188"/>
      </dsp:txXfrm>
    </dsp:sp>
    <dsp:sp modelId="{3DB392CB-E098-4130-8C96-F5B137925B53}">
      <dsp:nvSpPr>
        <dsp:cNvPr id="0" name=""/>
        <dsp:cNvSpPr/>
      </dsp:nvSpPr>
      <dsp:spPr>
        <a:xfrm>
          <a:off x="660589" y="3080801"/>
          <a:ext cx="1308966" cy="13221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23D27-4909-4A24-836D-3BC306AA9E6B}">
      <dsp:nvSpPr>
        <dsp:cNvPr id="0" name=""/>
        <dsp:cNvSpPr/>
      </dsp:nvSpPr>
      <dsp:spPr>
        <a:xfrm>
          <a:off x="660589" y="4621150"/>
          <a:ext cx="2923358" cy="1322188"/>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noProof="0" dirty="0"/>
            <a:t>Native Data Access</a:t>
          </a:r>
        </a:p>
      </dsp:txBody>
      <dsp:txXfrm>
        <a:off x="660589" y="4621150"/>
        <a:ext cx="2923358" cy="1322188"/>
      </dsp:txXfrm>
    </dsp:sp>
    <dsp:sp modelId="{619415F4-1F83-48C9-9892-12AE7B910DFC}">
      <dsp:nvSpPr>
        <dsp:cNvPr id="0" name=""/>
        <dsp:cNvSpPr/>
      </dsp:nvSpPr>
      <dsp:spPr>
        <a:xfrm>
          <a:off x="3714844" y="4621150"/>
          <a:ext cx="1308966" cy="132218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02E18-A7FF-4910-BE54-A68DEA3B85AC}">
      <dsp:nvSpPr>
        <dsp:cNvPr id="0" name=""/>
        <dsp:cNvSpPr/>
      </dsp:nvSpPr>
      <dsp:spPr>
        <a:xfrm>
          <a:off x="2100452" y="6161499"/>
          <a:ext cx="2923358" cy="132218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noProof="0" dirty="0"/>
            <a:t>Multidimensional</a:t>
          </a:r>
        </a:p>
      </dsp:txBody>
      <dsp:txXfrm>
        <a:off x="2100452" y="6161499"/>
        <a:ext cx="2923358" cy="1322188"/>
      </dsp:txXfrm>
    </dsp:sp>
    <dsp:sp modelId="{764DEC0F-35E6-47ED-B329-A34A1D09CB4B}">
      <dsp:nvSpPr>
        <dsp:cNvPr id="0" name=""/>
        <dsp:cNvSpPr/>
      </dsp:nvSpPr>
      <dsp:spPr>
        <a:xfrm>
          <a:off x="660589" y="6161499"/>
          <a:ext cx="1308966" cy="1322188"/>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504C6-1E44-4155-BF5F-E0B694FF1FAD}">
      <dsp:nvSpPr>
        <dsp:cNvPr id="0" name=""/>
        <dsp:cNvSpPr/>
      </dsp:nvSpPr>
      <dsp:spPr>
        <a:xfrm>
          <a:off x="3212989" y="0"/>
          <a:ext cx="4819484" cy="1406030"/>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Latitude / Longitude</a:t>
          </a:r>
          <a:endParaRPr lang="en-GB" sz="2200" kern="1200" dirty="0"/>
        </a:p>
        <a:p>
          <a:pPr marL="228600" lvl="1" indent="-228600" algn="l" defTabSz="977900">
            <a:lnSpc>
              <a:spcPct val="90000"/>
            </a:lnSpc>
            <a:spcBef>
              <a:spcPct val="0"/>
            </a:spcBef>
            <a:spcAft>
              <a:spcPct val="15000"/>
            </a:spcAft>
            <a:buChar char="•"/>
          </a:pPr>
          <a:r>
            <a:rPr lang="en-US" sz="2200" kern="1200" dirty="0"/>
            <a:t>(Bands)</a:t>
          </a:r>
          <a:endParaRPr lang="en-GB" sz="2200" kern="1200" dirty="0"/>
        </a:p>
      </dsp:txBody>
      <dsp:txXfrm>
        <a:off x="3212989" y="175754"/>
        <a:ext cx="4292223" cy="1054522"/>
      </dsp:txXfrm>
    </dsp:sp>
    <dsp:sp modelId="{059E865E-C829-4718-AD5E-047899981496}">
      <dsp:nvSpPr>
        <dsp:cNvPr id="0" name=""/>
        <dsp:cNvSpPr/>
      </dsp:nvSpPr>
      <dsp:spPr>
        <a:xfrm>
          <a:off x="0" y="0"/>
          <a:ext cx="3212989" cy="14060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MultiSpectral</a:t>
          </a:r>
          <a:endParaRPr lang="en-GB" sz="3600" kern="1200" dirty="0"/>
        </a:p>
      </dsp:txBody>
      <dsp:txXfrm>
        <a:off x="68637" y="68637"/>
        <a:ext cx="3075715" cy="1268756"/>
      </dsp:txXfrm>
    </dsp:sp>
    <dsp:sp modelId="{233B6E8F-11CB-428D-9F26-379735C19DA3}">
      <dsp:nvSpPr>
        <dsp:cNvPr id="0" name=""/>
        <dsp:cNvSpPr/>
      </dsp:nvSpPr>
      <dsp:spPr>
        <a:xfrm>
          <a:off x="3212989" y="1546633"/>
          <a:ext cx="4819484" cy="1406030"/>
        </a:xfrm>
        <a:prstGeom prst="rightArrow">
          <a:avLst>
            <a:gd name="adj1" fmla="val 75000"/>
            <a:gd name="adj2" fmla="val 50000"/>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a:t>Wavelengths</a:t>
          </a:r>
        </a:p>
      </dsp:txBody>
      <dsp:txXfrm>
        <a:off x="3212989" y="1722387"/>
        <a:ext cx="4292223" cy="1054522"/>
      </dsp:txXfrm>
    </dsp:sp>
    <dsp:sp modelId="{763BE8E0-28B1-481F-AFDF-3EC1936A1894}">
      <dsp:nvSpPr>
        <dsp:cNvPr id="0" name=""/>
        <dsp:cNvSpPr/>
      </dsp:nvSpPr>
      <dsp:spPr>
        <a:xfrm>
          <a:off x="0" y="1546633"/>
          <a:ext cx="3212989" cy="140603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fr-BE" sz="3600" kern="1200" dirty="0"/>
            <a:t>Hyperspectral</a:t>
          </a:r>
          <a:endParaRPr lang="en-US" sz="3600" kern="1200" noProof="0" dirty="0"/>
        </a:p>
      </dsp:txBody>
      <dsp:txXfrm>
        <a:off x="68637" y="1615270"/>
        <a:ext cx="3075715" cy="1268756"/>
      </dsp:txXfrm>
    </dsp:sp>
    <dsp:sp modelId="{BD6D0482-3F63-4CC0-AC73-5AE7CDEF5F5D}">
      <dsp:nvSpPr>
        <dsp:cNvPr id="0" name=""/>
        <dsp:cNvSpPr/>
      </dsp:nvSpPr>
      <dsp:spPr>
        <a:xfrm>
          <a:off x="3212989" y="3093266"/>
          <a:ext cx="4819484" cy="1406030"/>
        </a:xfrm>
        <a:prstGeom prst="rightArrow">
          <a:avLst>
            <a:gd name="adj1" fmla="val 75000"/>
            <a:gd name="adj2" fmla="val 50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noProof="0" dirty="0"/>
            <a:t>Time</a:t>
          </a:r>
        </a:p>
        <a:p>
          <a:pPr marL="228600" lvl="1" indent="-228600" algn="l" defTabSz="977900">
            <a:lnSpc>
              <a:spcPct val="90000"/>
            </a:lnSpc>
            <a:spcBef>
              <a:spcPct val="0"/>
            </a:spcBef>
            <a:spcAft>
              <a:spcPct val="15000"/>
            </a:spcAft>
            <a:buChar char="•"/>
          </a:pPr>
          <a:r>
            <a:rPr lang="fr-BE" sz="2200" kern="1200" noProof="0" dirty="0"/>
            <a:t>Altitude</a:t>
          </a:r>
          <a:endParaRPr lang="en-GB" sz="2200" kern="1200" noProof="0" dirty="0"/>
        </a:p>
        <a:p>
          <a:pPr marL="228600" lvl="1" indent="-228600" algn="l" defTabSz="977900">
            <a:lnSpc>
              <a:spcPct val="90000"/>
            </a:lnSpc>
            <a:spcBef>
              <a:spcPct val="0"/>
            </a:spcBef>
            <a:spcAft>
              <a:spcPct val="15000"/>
            </a:spcAft>
            <a:buChar char="•"/>
          </a:pPr>
          <a:r>
            <a:rPr lang="fr-BE" sz="2200" kern="1200" noProof="0" dirty="0"/>
            <a:t>...</a:t>
          </a:r>
          <a:endParaRPr lang="en-GB" sz="2200" kern="1200" noProof="0" dirty="0"/>
        </a:p>
      </dsp:txBody>
      <dsp:txXfrm>
        <a:off x="3212989" y="3269020"/>
        <a:ext cx="4292223" cy="1054522"/>
      </dsp:txXfrm>
    </dsp:sp>
    <dsp:sp modelId="{BDF6CA21-3809-49F9-9628-577ABF805EDA}">
      <dsp:nvSpPr>
        <dsp:cNvPr id="0" name=""/>
        <dsp:cNvSpPr/>
      </dsp:nvSpPr>
      <dsp:spPr>
        <a:xfrm>
          <a:off x="0" y="3093266"/>
          <a:ext cx="3212989" cy="140603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L3/ARD Products</a:t>
          </a:r>
          <a:endParaRPr lang="en-GB" sz="3600" kern="1200" dirty="0"/>
        </a:p>
      </dsp:txBody>
      <dsp:txXfrm>
        <a:off x="68637" y="3161903"/>
        <a:ext cx="3075715" cy="126875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F0E445-D774-4C44-B47F-7FAF6BEED2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D39D2881-42C7-1344-B28A-24DE2BA714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AA28D2-517F-9F4C-BA45-C5F9AFD30AD5}" type="datetimeFigureOut">
              <a:rPr lang="en-BE" smtClean="0"/>
              <a:t>18/03/2022</a:t>
            </a:fld>
            <a:endParaRPr lang="en-BE"/>
          </a:p>
        </p:txBody>
      </p:sp>
      <p:sp>
        <p:nvSpPr>
          <p:cNvPr id="4" name="Footer Placeholder 3">
            <a:extLst>
              <a:ext uri="{FF2B5EF4-FFF2-40B4-BE49-F238E27FC236}">
                <a16:creationId xmlns:a16="http://schemas.microsoft.com/office/drawing/2014/main" id="{DE21DD55-CE07-634E-A247-3037D1704C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A2D7B9A1-A410-3544-BCA8-BF9C1B8975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E4B6C-FB04-E34F-9EC3-83761F9606D0}" type="slidenum">
              <a:rPr lang="en-BE" smtClean="0"/>
              <a:t>‹#›</a:t>
            </a:fld>
            <a:endParaRPr lang="en-BE"/>
          </a:p>
        </p:txBody>
      </p:sp>
    </p:spTree>
    <p:extLst>
      <p:ext uri="{BB962C8B-B14F-4D97-AF65-F5344CB8AC3E}">
        <p14:creationId xmlns:p14="http://schemas.microsoft.com/office/powerpoint/2010/main" val="541561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Montserrat Light"/>
                <a:ea typeface="Montserrat Light"/>
                <a:cs typeface="Montserrat Light"/>
                <a:sym typeface="Montserrat Light"/>
              </a:defRPr>
            </a:lvl1pPr>
            <a:lvl2pPr marL="914400" marR="0" lvl="1" indent="-228600" algn="l" rtl="0">
              <a:spcBef>
                <a:spcPts val="0"/>
              </a:spcBef>
              <a:spcAft>
                <a:spcPts val="0"/>
              </a:spcAft>
              <a:buSzPts val="1400"/>
              <a:buNone/>
              <a:defRPr sz="1800" b="0" i="0" u="none" strike="noStrike" cap="none">
                <a:solidFill>
                  <a:schemeClr val="dk1"/>
                </a:solidFill>
                <a:latin typeface="Montserrat Light"/>
                <a:ea typeface="Montserrat Light"/>
                <a:cs typeface="Montserrat Light"/>
                <a:sym typeface="Montserrat Light"/>
              </a:defRPr>
            </a:lvl2pPr>
            <a:lvl3pPr marL="1371600" marR="0" lvl="2" indent="-228600" algn="l" rtl="0">
              <a:spcBef>
                <a:spcPts val="0"/>
              </a:spcBef>
              <a:spcAft>
                <a:spcPts val="0"/>
              </a:spcAft>
              <a:buSzPts val="1400"/>
              <a:buNone/>
              <a:defRPr sz="1800" b="0" i="0" u="none" strike="noStrike" cap="none">
                <a:solidFill>
                  <a:schemeClr val="dk1"/>
                </a:solidFill>
                <a:latin typeface="Montserrat Light"/>
                <a:ea typeface="Montserrat Light"/>
                <a:cs typeface="Montserrat Light"/>
                <a:sym typeface="Montserrat Light"/>
              </a:defRPr>
            </a:lvl3pPr>
            <a:lvl4pPr marL="1828800" marR="0" lvl="3" indent="-228600" algn="l" rtl="0">
              <a:spcBef>
                <a:spcPts val="0"/>
              </a:spcBef>
              <a:spcAft>
                <a:spcPts val="0"/>
              </a:spcAft>
              <a:buSzPts val="1400"/>
              <a:buNone/>
              <a:defRPr sz="1800" b="0" i="0" u="none" strike="noStrike" cap="none">
                <a:solidFill>
                  <a:schemeClr val="dk1"/>
                </a:solidFill>
                <a:latin typeface="Montserrat Light"/>
                <a:ea typeface="Montserrat Light"/>
                <a:cs typeface="Montserrat Light"/>
                <a:sym typeface="Montserrat Light"/>
              </a:defRPr>
            </a:lvl4pPr>
            <a:lvl5pPr marL="2286000" marR="0" lvl="4" indent="-228600" algn="l" rtl="0">
              <a:spcBef>
                <a:spcPts val="0"/>
              </a:spcBef>
              <a:spcAft>
                <a:spcPts val="0"/>
              </a:spcAft>
              <a:buSzPts val="1400"/>
              <a:buNone/>
              <a:defRPr sz="1800" b="0" i="0" u="none" strike="noStrike" cap="none">
                <a:solidFill>
                  <a:schemeClr val="dk1"/>
                </a:solidFill>
                <a:latin typeface="Montserrat Light"/>
                <a:ea typeface="Montserrat Light"/>
                <a:cs typeface="Montserrat Light"/>
                <a:sym typeface="Montserrat Light"/>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ontserrat Light"/>
                <a:ea typeface="Montserrat Light"/>
                <a:cs typeface="Montserrat Light"/>
                <a:sym typeface="Montserrat Light"/>
              </a:rPr>
              <a:t>‹#›</a:t>
            </a:fld>
            <a:endParaRPr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1114958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presentation describes the GSTP project for the European Space Agency achieved by ScanWorld and Spacebel.</a:t>
            </a:r>
          </a:p>
          <a:p>
            <a:pPr marL="0" lvl="0" indent="0" algn="l" rtl="0">
              <a:spcBef>
                <a:spcPts val="0"/>
              </a:spcBef>
              <a:spcAft>
                <a:spcPts val="0"/>
              </a:spcAft>
              <a:buNone/>
            </a:pPr>
            <a:endParaRPr dirty="0"/>
          </a:p>
        </p:txBody>
      </p:sp>
      <p:sp>
        <p:nvSpPr>
          <p:cNvPr id="22" name="Google Shape;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86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6</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80561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7</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53079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Zarr specification includes no support for geospatial data.</a:t>
            </a:r>
          </a:p>
          <a:p>
            <a:r>
              <a:rPr lang="en-GB" dirty="0"/>
              <a:t>We provided a set of recommendations. Its includes the adoption of CF conventions (from NetCDF) providing spatio temporal semantics, we also proposed constraints to facilitate the support by third parties, and we also adapted a multiscale draft to geospatial data.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8</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69330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10</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90284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A76903-C50A-44AA-A9E1-DE90DC66EE40}" type="slidenum">
              <a:rPr lang="en-US" smtClean="0"/>
              <a:pPr/>
              <a:t>13</a:t>
            </a:fld>
            <a:endParaRPr lang="en-US"/>
          </a:p>
        </p:txBody>
      </p:sp>
    </p:spTree>
    <p:extLst>
      <p:ext uri="{BB962C8B-B14F-4D97-AF65-F5344CB8AC3E}">
        <p14:creationId xmlns:p14="http://schemas.microsoft.com/office/powerpoint/2010/main" val="283681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A76903-C50A-44AA-A9E1-DE90DC66EE40}" type="slidenum">
              <a:rPr lang="en-US" smtClean="0"/>
              <a:pPr/>
              <a:t>14</a:t>
            </a:fld>
            <a:endParaRPr lang="en-US"/>
          </a:p>
        </p:txBody>
      </p:sp>
    </p:spTree>
    <p:extLst>
      <p:ext uri="{BB962C8B-B14F-4D97-AF65-F5344CB8AC3E}">
        <p14:creationId xmlns:p14="http://schemas.microsoft.com/office/powerpoint/2010/main" val="1932123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6A5E9127-5DBF-F647-B681-1C442B38D8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8313" y="2337118"/>
            <a:ext cx="3729376" cy="2714986"/>
          </a:xfrm>
          <a:prstGeom prst="rect">
            <a:avLst/>
          </a:prstGeom>
        </p:spPr>
      </p:pic>
      <p:sp>
        <p:nvSpPr>
          <p:cNvPr id="7" name="Rectangle 6">
            <a:extLst>
              <a:ext uri="{FF2B5EF4-FFF2-40B4-BE49-F238E27FC236}">
                <a16:creationId xmlns:a16="http://schemas.microsoft.com/office/drawing/2014/main" id="{3819E1B2-47DB-452D-B937-C6198005F0E1}"/>
              </a:ext>
            </a:extLst>
          </p:cNvPr>
          <p:cNvSpPr/>
          <p:nvPr/>
        </p:nvSpPr>
        <p:spPr>
          <a:xfrm>
            <a:off x="0" y="6592389"/>
            <a:ext cx="18288000" cy="2714986"/>
          </a:xfrm>
          <a:prstGeom prst="rect">
            <a:avLst/>
          </a:prstGeom>
          <a:solidFill>
            <a:srgbClr val="37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7263872" y="743712"/>
            <a:ext cx="829056" cy="87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3" name="Text Placeholder 12"/>
          <p:cNvSpPr>
            <a:spLocks noGrp="1"/>
          </p:cNvSpPr>
          <p:nvPr>
            <p:ph type="body" sz="quarter" idx="12" hasCustomPrompt="1"/>
          </p:nvPr>
        </p:nvSpPr>
        <p:spPr>
          <a:xfrm>
            <a:off x="9769829" y="6722337"/>
            <a:ext cx="8424863" cy="1597279"/>
          </a:xfrm>
        </p:spPr>
        <p:txBody>
          <a:bodyPr anchor="b">
            <a:noAutofit/>
          </a:bodyPr>
          <a:lstStyle>
            <a:lvl1pPr marL="0" indent="0">
              <a:buNone/>
              <a:defRPr sz="4400">
                <a:solidFill>
                  <a:schemeClr val="bg1"/>
                </a:solidFill>
                <a:latin typeface="Inter ExtraBold" panose="020B0604020202020204" charset="0"/>
                <a:ea typeface="Inter ExtraBold" panose="020B0604020202020204" charset="0"/>
              </a:defRPr>
            </a:lvl1pPr>
            <a:lvl2pPr>
              <a:defRPr sz="4400">
                <a:solidFill>
                  <a:schemeClr val="bg1"/>
                </a:solidFill>
                <a:latin typeface="Inter ExtraBold" panose="020B0604020202020204" charset="0"/>
                <a:ea typeface="Inter ExtraBold" panose="020B0604020202020204" charset="0"/>
              </a:defRPr>
            </a:lvl2pPr>
            <a:lvl3pPr>
              <a:defRPr sz="4400">
                <a:solidFill>
                  <a:schemeClr val="bg1"/>
                </a:solidFill>
                <a:latin typeface="Inter ExtraBold" panose="020B0604020202020204" charset="0"/>
                <a:ea typeface="Inter ExtraBold" panose="020B0604020202020204" charset="0"/>
              </a:defRPr>
            </a:lvl3pPr>
            <a:lvl4pPr>
              <a:defRPr sz="4400">
                <a:solidFill>
                  <a:schemeClr val="bg1"/>
                </a:solidFill>
                <a:latin typeface="Inter ExtraBold" panose="020B0604020202020204" charset="0"/>
                <a:ea typeface="Inter ExtraBold" panose="020B0604020202020204" charset="0"/>
              </a:defRPr>
            </a:lvl4pPr>
            <a:lvl5pPr>
              <a:defRPr sz="4400">
                <a:solidFill>
                  <a:schemeClr val="bg1"/>
                </a:solidFill>
                <a:latin typeface="Inter ExtraBold" panose="020B0604020202020204" charset="0"/>
                <a:ea typeface="Inter ExtraBold" panose="020B0604020202020204" charset="0"/>
              </a:defRPr>
            </a:lvl5pPr>
          </a:lstStyle>
          <a:p>
            <a:pPr lvl="0"/>
            <a:r>
              <a:rPr lang="en-US" dirty="0"/>
              <a:t>Your Title</a:t>
            </a:r>
            <a:endParaRPr lang="en-GB" dirty="0"/>
          </a:p>
        </p:txBody>
      </p:sp>
      <p:sp>
        <p:nvSpPr>
          <p:cNvPr id="15" name="Text Placeholder 14"/>
          <p:cNvSpPr>
            <a:spLocks noGrp="1"/>
          </p:cNvSpPr>
          <p:nvPr>
            <p:ph type="body" sz="quarter" idx="13" hasCustomPrompt="1"/>
          </p:nvPr>
        </p:nvSpPr>
        <p:spPr>
          <a:xfrm>
            <a:off x="9769828" y="8423351"/>
            <a:ext cx="8424863" cy="476809"/>
          </a:xfrm>
        </p:spPr>
        <p:txBody>
          <a:bodyPr>
            <a:noAutofit/>
          </a:bodyPr>
          <a:lstStyle>
            <a:lvl1pPr marL="0" indent="0">
              <a:buNone/>
              <a:defRPr sz="2800" baseline="0">
                <a:solidFill>
                  <a:schemeClr val="bg1"/>
                </a:solidFill>
                <a:latin typeface="Inter ExtraBold" panose="020B0604020202020204" charset="0"/>
                <a:ea typeface="Inter ExtraBold" panose="020B0604020202020204" charset="0"/>
              </a:defRPr>
            </a:lvl1pPr>
          </a:lstStyle>
          <a:p>
            <a:pPr lvl="0"/>
            <a:r>
              <a:rPr lang="en-GB" dirty="0"/>
              <a:t>Author and Date</a:t>
            </a:r>
          </a:p>
        </p:txBody>
      </p:sp>
      <p:pic>
        <p:nvPicPr>
          <p:cNvPr id="8" name="Picture 7" descr="Résultat de recherche d'images pour &quot;spacebel logo&quot;&quot;">
            <a:extLst>
              <a:ext uri="{FF2B5EF4-FFF2-40B4-BE49-F238E27FC236}">
                <a16:creationId xmlns:a16="http://schemas.microsoft.com/office/drawing/2014/main" id="{3FB5156E-83F2-47D2-A80B-C55387036C41}"/>
              </a:ext>
            </a:extLst>
          </p:cNvPr>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303790" y="2463114"/>
            <a:ext cx="5622662" cy="2281880"/>
          </a:xfrm>
          <a:prstGeom prst="rect">
            <a:avLst/>
          </a:prstGeom>
          <a:noFill/>
          <a:ln>
            <a:noFill/>
          </a:ln>
        </p:spPr>
      </p:pic>
    </p:spTree>
    <p:extLst>
      <p:ext uri="{BB962C8B-B14F-4D97-AF65-F5344CB8AC3E}">
        <p14:creationId xmlns:p14="http://schemas.microsoft.com/office/powerpoint/2010/main" val="2344413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Data Storage and Format on Cloud</a:t>
            </a:r>
            <a:endParaRPr lang="en-GB"/>
          </a:p>
        </p:txBody>
      </p:sp>
      <p:sp>
        <p:nvSpPr>
          <p:cNvPr id="6" name="Slide Number Placeholder 5"/>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21046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Data Storage and Format on Cloud</a:t>
            </a:r>
            <a:endParaRPr lang="en-GB"/>
          </a:p>
        </p:txBody>
      </p:sp>
      <p:sp>
        <p:nvSpPr>
          <p:cNvPr id="6" name="Slide Number Placeholder 5"/>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334397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3075E-52BC-444A-BED9-AF0416C8CE70}"/>
              </a:ext>
            </a:extLst>
          </p:cNvPr>
          <p:cNvSpPr/>
          <p:nvPr/>
        </p:nvSpPr>
        <p:spPr>
          <a:xfrm>
            <a:off x="0" y="0"/>
            <a:ext cx="9144000" cy="10287000"/>
          </a:xfrm>
          <a:prstGeom prst="rect">
            <a:avLst/>
          </a:prstGeom>
          <a:solidFill>
            <a:srgbClr val="3732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3799;p144"/>
          <p:cNvSpPr/>
          <p:nvPr/>
        </p:nvSpPr>
        <p:spPr>
          <a:xfrm>
            <a:off x="10714764" y="6745527"/>
            <a:ext cx="451978" cy="402967"/>
          </a:xfrm>
          <a:custGeom>
            <a:avLst/>
            <a:gdLst/>
            <a:ahLst/>
            <a:cxnLst/>
            <a:rect l="l" t="t" r="r" b="b"/>
            <a:pathLst>
              <a:path w="409957" h="365503" extrusionOk="0">
                <a:moveTo>
                  <a:pt x="281537" y="0"/>
                </a:moveTo>
                <a:lnTo>
                  <a:pt x="322698" y="0"/>
                </a:lnTo>
                <a:cubicBezTo>
                  <a:pt x="327820" y="0"/>
                  <a:pt x="332302" y="2012"/>
                  <a:pt x="336143" y="6037"/>
                </a:cubicBezTo>
                <a:cubicBezTo>
                  <a:pt x="339985" y="10061"/>
                  <a:pt x="341906" y="14635"/>
                  <a:pt x="341906" y="19757"/>
                </a:cubicBezTo>
                <a:lnTo>
                  <a:pt x="341906" y="122932"/>
                </a:lnTo>
                <a:lnTo>
                  <a:pt x="405567" y="181105"/>
                </a:lnTo>
                <a:cubicBezTo>
                  <a:pt x="409226" y="184764"/>
                  <a:pt x="410598" y="187782"/>
                  <a:pt x="409683" y="190160"/>
                </a:cubicBezTo>
                <a:cubicBezTo>
                  <a:pt x="408768" y="192538"/>
                  <a:pt x="405750" y="193728"/>
                  <a:pt x="400628" y="193728"/>
                </a:cubicBezTo>
                <a:lnTo>
                  <a:pt x="352882" y="193728"/>
                </a:lnTo>
                <a:lnTo>
                  <a:pt x="352882" y="345746"/>
                </a:lnTo>
                <a:cubicBezTo>
                  <a:pt x="352882" y="350868"/>
                  <a:pt x="350961" y="355442"/>
                  <a:pt x="347119" y="359466"/>
                </a:cubicBezTo>
                <a:cubicBezTo>
                  <a:pt x="343278" y="363491"/>
                  <a:pt x="338796" y="365503"/>
                  <a:pt x="333674" y="365503"/>
                </a:cubicBezTo>
                <a:lnTo>
                  <a:pt x="250804" y="365503"/>
                </a:lnTo>
                <a:lnTo>
                  <a:pt x="250804" y="259035"/>
                </a:lnTo>
                <a:cubicBezTo>
                  <a:pt x="250804" y="253913"/>
                  <a:pt x="248792" y="249340"/>
                  <a:pt x="244767" y="245315"/>
                </a:cubicBezTo>
                <a:cubicBezTo>
                  <a:pt x="240743" y="241291"/>
                  <a:pt x="236170" y="239278"/>
                  <a:pt x="231047" y="239278"/>
                </a:cubicBezTo>
                <a:lnTo>
                  <a:pt x="178911" y="239278"/>
                </a:lnTo>
                <a:cubicBezTo>
                  <a:pt x="173789" y="239278"/>
                  <a:pt x="169215" y="241291"/>
                  <a:pt x="165191" y="245315"/>
                </a:cubicBezTo>
                <a:cubicBezTo>
                  <a:pt x="161166" y="249340"/>
                  <a:pt x="159154" y="253913"/>
                  <a:pt x="159154" y="259035"/>
                </a:cubicBezTo>
                <a:lnTo>
                  <a:pt x="159154" y="365503"/>
                </a:lnTo>
                <a:lnTo>
                  <a:pt x="76285" y="365503"/>
                </a:lnTo>
                <a:cubicBezTo>
                  <a:pt x="71163" y="365503"/>
                  <a:pt x="66589" y="363491"/>
                  <a:pt x="62565" y="359466"/>
                </a:cubicBezTo>
                <a:cubicBezTo>
                  <a:pt x="58540" y="355442"/>
                  <a:pt x="56528" y="350868"/>
                  <a:pt x="56528" y="345746"/>
                </a:cubicBezTo>
                <a:lnTo>
                  <a:pt x="56528" y="193728"/>
                </a:lnTo>
                <a:lnTo>
                  <a:pt x="9331" y="193728"/>
                </a:lnTo>
                <a:cubicBezTo>
                  <a:pt x="4209" y="193728"/>
                  <a:pt x="1190" y="192538"/>
                  <a:pt x="275" y="190160"/>
                </a:cubicBezTo>
                <a:cubicBezTo>
                  <a:pt x="-639" y="187782"/>
                  <a:pt x="733" y="184764"/>
                  <a:pt x="4391" y="181105"/>
                </a:cubicBezTo>
                <a:lnTo>
                  <a:pt x="190436" y="12074"/>
                </a:lnTo>
                <a:cubicBezTo>
                  <a:pt x="194460" y="8415"/>
                  <a:pt x="199308" y="6586"/>
                  <a:pt x="204979" y="6586"/>
                </a:cubicBezTo>
                <a:cubicBezTo>
                  <a:pt x="210650" y="6586"/>
                  <a:pt x="215498" y="8415"/>
                  <a:pt x="219522" y="12074"/>
                </a:cubicBezTo>
                <a:lnTo>
                  <a:pt x="261780" y="49941"/>
                </a:lnTo>
                <a:lnTo>
                  <a:pt x="261780" y="19757"/>
                </a:lnTo>
                <a:cubicBezTo>
                  <a:pt x="261780" y="14635"/>
                  <a:pt x="263793" y="10061"/>
                  <a:pt x="267817" y="6037"/>
                </a:cubicBezTo>
                <a:cubicBezTo>
                  <a:pt x="271842" y="2012"/>
                  <a:pt x="276415" y="0"/>
                  <a:pt x="281537" y="0"/>
                </a:cubicBezTo>
                <a:close/>
              </a:path>
            </a:pathLst>
          </a:custGeom>
          <a:solidFill>
            <a:srgbClr val="3732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8" name="Google Shape;3800;p144"/>
          <p:cNvSpPr/>
          <p:nvPr/>
        </p:nvSpPr>
        <p:spPr>
          <a:xfrm>
            <a:off x="10721538" y="7840131"/>
            <a:ext cx="438744" cy="438744"/>
          </a:xfrm>
          <a:custGeom>
            <a:avLst/>
            <a:gdLst/>
            <a:ahLst/>
            <a:cxnLst/>
            <a:rect l="l" t="t" r="r" b="b"/>
            <a:pathLst>
              <a:path w="393492" h="393492" extrusionOk="0">
                <a:moveTo>
                  <a:pt x="66954" y="0"/>
                </a:moveTo>
                <a:cubicBezTo>
                  <a:pt x="67686" y="0"/>
                  <a:pt x="70155" y="91"/>
                  <a:pt x="74363" y="274"/>
                </a:cubicBezTo>
                <a:cubicBezTo>
                  <a:pt x="78570" y="457"/>
                  <a:pt x="81955" y="549"/>
                  <a:pt x="84516" y="549"/>
                </a:cubicBezTo>
                <a:cubicBezTo>
                  <a:pt x="91101" y="915"/>
                  <a:pt x="96407" y="2012"/>
                  <a:pt x="100431" y="3842"/>
                </a:cubicBezTo>
                <a:cubicBezTo>
                  <a:pt x="103724" y="6403"/>
                  <a:pt x="106102" y="10061"/>
                  <a:pt x="107566" y="14818"/>
                </a:cubicBezTo>
                <a:cubicBezTo>
                  <a:pt x="107566" y="15549"/>
                  <a:pt x="107840" y="16647"/>
                  <a:pt x="108389" y="18110"/>
                </a:cubicBezTo>
                <a:cubicBezTo>
                  <a:pt x="108938" y="19574"/>
                  <a:pt x="109395" y="20855"/>
                  <a:pt x="109761" y="21952"/>
                </a:cubicBezTo>
                <a:cubicBezTo>
                  <a:pt x="110492" y="25245"/>
                  <a:pt x="111224" y="27440"/>
                  <a:pt x="111956" y="28538"/>
                </a:cubicBezTo>
                <a:cubicBezTo>
                  <a:pt x="111956" y="29269"/>
                  <a:pt x="113785" y="34575"/>
                  <a:pt x="117444" y="44453"/>
                </a:cubicBezTo>
                <a:cubicBezTo>
                  <a:pt x="119273" y="49941"/>
                  <a:pt x="122200" y="57990"/>
                  <a:pt x="126225" y="68600"/>
                </a:cubicBezTo>
                <a:cubicBezTo>
                  <a:pt x="130249" y="79211"/>
                  <a:pt x="132993" y="86711"/>
                  <a:pt x="134457" y="91101"/>
                </a:cubicBezTo>
                <a:cubicBezTo>
                  <a:pt x="136652" y="98053"/>
                  <a:pt x="137750" y="102626"/>
                  <a:pt x="137750" y="104821"/>
                </a:cubicBezTo>
                <a:cubicBezTo>
                  <a:pt x="137750" y="113602"/>
                  <a:pt x="131347" y="123664"/>
                  <a:pt x="118542" y="135006"/>
                </a:cubicBezTo>
                <a:cubicBezTo>
                  <a:pt x="105370" y="146713"/>
                  <a:pt x="98785" y="154763"/>
                  <a:pt x="98785" y="159153"/>
                </a:cubicBezTo>
                <a:cubicBezTo>
                  <a:pt x="98785" y="162446"/>
                  <a:pt x="102443" y="170129"/>
                  <a:pt x="109761" y="182203"/>
                </a:cubicBezTo>
                <a:cubicBezTo>
                  <a:pt x="136103" y="227936"/>
                  <a:pt x="172141" y="263792"/>
                  <a:pt x="217875" y="289768"/>
                </a:cubicBezTo>
                <a:cubicBezTo>
                  <a:pt x="218607" y="290134"/>
                  <a:pt x="220253" y="291049"/>
                  <a:pt x="222814" y="292512"/>
                </a:cubicBezTo>
                <a:cubicBezTo>
                  <a:pt x="225375" y="293976"/>
                  <a:pt x="227571" y="295256"/>
                  <a:pt x="229400" y="296354"/>
                </a:cubicBezTo>
                <a:cubicBezTo>
                  <a:pt x="234156" y="299281"/>
                  <a:pt x="238181" y="300744"/>
                  <a:pt x="241474" y="300744"/>
                </a:cubicBezTo>
                <a:cubicBezTo>
                  <a:pt x="248059" y="300744"/>
                  <a:pt x="257572" y="292329"/>
                  <a:pt x="270011" y="275499"/>
                </a:cubicBezTo>
                <a:cubicBezTo>
                  <a:pt x="282085" y="258669"/>
                  <a:pt x="291781" y="250254"/>
                  <a:pt x="299098" y="250254"/>
                </a:cubicBezTo>
                <a:cubicBezTo>
                  <a:pt x="301293" y="250254"/>
                  <a:pt x="305501" y="252084"/>
                  <a:pt x="311721" y="255742"/>
                </a:cubicBezTo>
                <a:cubicBezTo>
                  <a:pt x="315745" y="257938"/>
                  <a:pt x="320227" y="260407"/>
                  <a:pt x="325166" y="263151"/>
                </a:cubicBezTo>
                <a:cubicBezTo>
                  <a:pt x="330105" y="265895"/>
                  <a:pt x="335685" y="269097"/>
                  <a:pt x="341905" y="272755"/>
                </a:cubicBezTo>
                <a:cubicBezTo>
                  <a:pt x="348124" y="276414"/>
                  <a:pt x="353064" y="279341"/>
                  <a:pt x="356722" y="281536"/>
                </a:cubicBezTo>
                <a:cubicBezTo>
                  <a:pt x="372455" y="291049"/>
                  <a:pt x="381236" y="296171"/>
                  <a:pt x="383065" y="296903"/>
                </a:cubicBezTo>
                <a:cubicBezTo>
                  <a:pt x="388553" y="300196"/>
                  <a:pt x="391846" y="303123"/>
                  <a:pt x="392943" y="305684"/>
                </a:cubicBezTo>
                <a:cubicBezTo>
                  <a:pt x="393309" y="306049"/>
                  <a:pt x="393492" y="308062"/>
                  <a:pt x="393492" y="311720"/>
                </a:cubicBezTo>
                <a:cubicBezTo>
                  <a:pt x="393492" y="316477"/>
                  <a:pt x="392578" y="322879"/>
                  <a:pt x="390748" y="330929"/>
                </a:cubicBezTo>
                <a:cubicBezTo>
                  <a:pt x="389651" y="336417"/>
                  <a:pt x="387455" y="342819"/>
                  <a:pt x="384163" y="350137"/>
                </a:cubicBezTo>
                <a:cubicBezTo>
                  <a:pt x="379040" y="362576"/>
                  <a:pt x="366784" y="373004"/>
                  <a:pt x="347393" y="381419"/>
                </a:cubicBezTo>
                <a:cubicBezTo>
                  <a:pt x="328367" y="389468"/>
                  <a:pt x="312086" y="393492"/>
                  <a:pt x="298549" y="393492"/>
                </a:cubicBezTo>
                <a:cubicBezTo>
                  <a:pt x="282817" y="393492"/>
                  <a:pt x="258304" y="386907"/>
                  <a:pt x="225009" y="373735"/>
                </a:cubicBezTo>
                <a:cubicBezTo>
                  <a:pt x="186593" y="359832"/>
                  <a:pt x="150738" y="336783"/>
                  <a:pt x="117444" y="304586"/>
                </a:cubicBezTo>
                <a:cubicBezTo>
                  <a:pt x="87443" y="275682"/>
                  <a:pt x="61283" y="241839"/>
                  <a:pt x="38965" y="203057"/>
                </a:cubicBezTo>
                <a:cubicBezTo>
                  <a:pt x="27623" y="182935"/>
                  <a:pt x="19208" y="165922"/>
                  <a:pt x="13720" y="152019"/>
                </a:cubicBezTo>
                <a:cubicBezTo>
                  <a:pt x="4573" y="128969"/>
                  <a:pt x="0" y="111041"/>
                  <a:pt x="0" y="98236"/>
                </a:cubicBezTo>
                <a:cubicBezTo>
                  <a:pt x="0" y="80308"/>
                  <a:pt x="4756" y="61466"/>
                  <a:pt x="14269" y="41709"/>
                </a:cubicBezTo>
                <a:cubicBezTo>
                  <a:pt x="24879" y="21220"/>
                  <a:pt x="38050" y="7500"/>
                  <a:pt x="53783" y="549"/>
                </a:cubicBezTo>
                <a:lnTo>
                  <a:pt x="60917" y="549"/>
                </a:lnTo>
                <a:cubicBezTo>
                  <a:pt x="62381" y="183"/>
                  <a:pt x="64393" y="0"/>
                  <a:pt x="66954" y="0"/>
                </a:cubicBezTo>
                <a:close/>
              </a:path>
            </a:pathLst>
          </a:custGeom>
          <a:solidFill>
            <a:srgbClr val="3732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grpSp>
        <p:nvGrpSpPr>
          <p:cNvPr id="9" name="Google Shape;3801;p144"/>
          <p:cNvGrpSpPr/>
          <p:nvPr/>
        </p:nvGrpSpPr>
        <p:grpSpPr>
          <a:xfrm>
            <a:off x="10706100" y="8970361"/>
            <a:ext cx="469656" cy="321666"/>
            <a:chOff x="10568940" y="7591682"/>
            <a:chExt cx="421481" cy="288671"/>
          </a:xfrm>
          <a:solidFill>
            <a:srgbClr val="373241"/>
          </a:solidFill>
        </p:grpSpPr>
        <p:sp>
          <p:nvSpPr>
            <p:cNvPr id="10" name="Google Shape;3802;p144"/>
            <p:cNvSpPr/>
            <p:nvPr/>
          </p:nvSpPr>
          <p:spPr>
            <a:xfrm>
              <a:off x="10568940" y="7591682"/>
              <a:ext cx="421481" cy="190984"/>
            </a:xfrm>
            <a:custGeom>
              <a:avLst/>
              <a:gdLst/>
              <a:ahLst/>
              <a:cxnLst/>
              <a:rect l="l" t="t" r="r" b="b"/>
              <a:pathLst>
                <a:path w="421481" h="190984" extrusionOk="0">
                  <a:moveTo>
                    <a:pt x="0" y="0"/>
                  </a:moveTo>
                  <a:lnTo>
                    <a:pt x="421481" y="0"/>
                  </a:lnTo>
                  <a:lnTo>
                    <a:pt x="421481" y="10427"/>
                  </a:lnTo>
                  <a:lnTo>
                    <a:pt x="210741" y="190984"/>
                  </a:lnTo>
                  <a:lnTo>
                    <a:pt x="0" y="10427"/>
                  </a:ln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1" name="Google Shape;3803;p144"/>
            <p:cNvSpPr/>
            <p:nvPr/>
          </p:nvSpPr>
          <p:spPr>
            <a:xfrm>
              <a:off x="10568940" y="7635586"/>
              <a:ext cx="139396" cy="221168"/>
            </a:xfrm>
            <a:custGeom>
              <a:avLst/>
              <a:gdLst/>
              <a:ahLst/>
              <a:cxnLst/>
              <a:rect l="l" t="t" r="r" b="b"/>
              <a:pathLst>
                <a:path w="139396" h="221168" extrusionOk="0">
                  <a:moveTo>
                    <a:pt x="0" y="0"/>
                  </a:moveTo>
                  <a:lnTo>
                    <a:pt x="139396" y="120737"/>
                  </a:lnTo>
                  <a:lnTo>
                    <a:pt x="0" y="221168"/>
                  </a:ln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2" name="Google Shape;3804;p144"/>
            <p:cNvSpPr/>
            <p:nvPr/>
          </p:nvSpPr>
          <p:spPr>
            <a:xfrm>
              <a:off x="10851025" y="7635586"/>
              <a:ext cx="139396" cy="221168"/>
            </a:xfrm>
            <a:custGeom>
              <a:avLst/>
              <a:gdLst/>
              <a:ahLst/>
              <a:cxnLst/>
              <a:rect l="l" t="t" r="r" b="b"/>
              <a:pathLst>
                <a:path w="139396" h="221168" extrusionOk="0">
                  <a:moveTo>
                    <a:pt x="139396" y="0"/>
                  </a:moveTo>
                  <a:lnTo>
                    <a:pt x="139396" y="221168"/>
                  </a:lnTo>
                  <a:lnTo>
                    <a:pt x="0" y="120737"/>
                  </a:lnTo>
                  <a:lnTo>
                    <a:pt x="139396"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3" name="Google Shape;3805;p144"/>
            <p:cNvSpPr/>
            <p:nvPr/>
          </p:nvSpPr>
          <p:spPr>
            <a:xfrm>
              <a:off x="10568940" y="7767848"/>
              <a:ext cx="421481" cy="112505"/>
            </a:xfrm>
            <a:custGeom>
              <a:avLst/>
              <a:gdLst/>
              <a:ahLst/>
              <a:cxnLst/>
              <a:rect l="l" t="t" r="r" b="b"/>
              <a:pathLst>
                <a:path w="421481" h="112505" extrusionOk="0">
                  <a:moveTo>
                    <a:pt x="153116" y="0"/>
                  </a:moveTo>
                  <a:lnTo>
                    <a:pt x="210741" y="50490"/>
                  </a:lnTo>
                  <a:lnTo>
                    <a:pt x="268365" y="0"/>
                  </a:lnTo>
                  <a:lnTo>
                    <a:pt x="421481" y="110310"/>
                  </a:lnTo>
                  <a:lnTo>
                    <a:pt x="421481" y="112505"/>
                  </a:lnTo>
                  <a:lnTo>
                    <a:pt x="0" y="112505"/>
                  </a:lnTo>
                  <a:lnTo>
                    <a:pt x="0" y="110310"/>
                  </a:lnTo>
                  <a:lnTo>
                    <a:pt x="153116"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grpSp>
      <p:sp>
        <p:nvSpPr>
          <p:cNvPr id="14" name="Google Shape;3806;p144"/>
          <p:cNvSpPr/>
          <p:nvPr/>
        </p:nvSpPr>
        <p:spPr>
          <a:xfrm>
            <a:off x="11580366" y="6413458"/>
            <a:ext cx="3271500" cy="1067100"/>
          </a:xfrm>
          <a:prstGeom prst="rect">
            <a:avLst/>
          </a:prstGeom>
          <a:noFill/>
          <a:ln>
            <a:noFill/>
          </a:ln>
        </p:spPr>
        <p:txBody>
          <a:bodyPr spcFirstLastPara="1" wrap="square" lIns="0" tIns="133300" rIns="0" bIns="133300" anchor="ctr" anchorCtr="0">
            <a:noAutofit/>
          </a:bodyPr>
          <a:lstStyle/>
          <a:p>
            <a:pPr marL="0" marR="0" lvl="0" indent="0" algn="l" rtl="0">
              <a:lnSpc>
                <a:spcPct val="150000"/>
              </a:lnSpc>
              <a:spcBef>
                <a:spcPts val="0"/>
              </a:spcBef>
              <a:spcAft>
                <a:spcPts val="0"/>
              </a:spcAft>
              <a:buClr>
                <a:srgbClr val="262626"/>
              </a:buClr>
              <a:buSzPts val="1200"/>
              <a:buFont typeface="Josefin Sans"/>
              <a:buNone/>
            </a:pPr>
            <a:r>
              <a:rPr lang="en-US" sz="1200" i="0" u="none" strike="noStrike" cap="none" dirty="0" err="1">
                <a:solidFill>
                  <a:srgbClr val="262626"/>
                </a:solidFill>
                <a:latin typeface="Inter Medium" panose="020B0502030000000004" pitchFamily="34" charset="0"/>
                <a:ea typeface="Inter Medium" panose="020B0502030000000004" pitchFamily="34" charset="0"/>
                <a:cs typeface="Josefin Sans"/>
                <a:sym typeface="Josefin Sans"/>
              </a:rPr>
              <a:t>ScanWorld</a:t>
            </a:r>
            <a:r>
              <a:rPr lang="en-US"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rPr>
              <a:t> S.A. </a:t>
            </a:r>
          </a:p>
          <a:p>
            <a:pPr marL="0" marR="0" lvl="0" indent="0" algn="l" rtl="0">
              <a:lnSpc>
                <a:spcPct val="150000"/>
              </a:lnSpc>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Rue des chasseurs </a:t>
            </a:r>
            <a:r>
              <a:rPr lang="en-US" sz="1200" dirty="0" err="1">
                <a:solidFill>
                  <a:srgbClr val="262626"/>
                </a:solidFill>
                <a:latin typeface="Inter Medium" panose="020B0502030000000004" pitchFamily="34" charset="0"/>
                <a:ea typeface="Inter Medium" panose="020B0502030000000004" pitchFamily="34" charset="0"/>
                <a:cs typeface="Josefin Sans"/>
                <a:sym typeface="Josefin Sans"/>
              </a:rPr>
              <a:t>Ardennais</a:t>
            </a: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 6</a:t>
            </a:r>
          </a:p>
          <a:p>
            <a:pPr marL="0" marR="0" lvl="0" indent="0" algn="l" rtl="0">
              <a:lnSpc>
                <a:spcPct val="150000"/>
              </a:lnSpc>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B-4031 </a:t>
            </a:r>
            <a:r>
              <a:rPr lang="en-US" sz="1200" dirty="0" err="1">
                <a:solidFill>
                  <a:srgbClr val="262626"/>
                </a:solidFill>
                <a:latin typeface="Inter Medium" panose="020B0502030000000004" pitchFamily="34" charset="0"/>
                <a:ea typeface="Inter Medium" panose="020B0502030000000004" pitchFamily="34" charset="0"/>
                <a:cs typeface="Josefin Sans"/>
                <a:sym typeface="Josefin Sans"/>
              </a:rPr>
              <a:t>Angleur</a:t>
            </a:r>
            <a:endParaRPr lang="en-US" sz="1200" dirty="0">
              <a:solidFill>
                <a:srgbClr val="262626"/>
              </a:solidFill>
              <a:latin typeface="Inter Medium" panose="020B0502030000000004" pitchFamily="34" charset="0"/>
              <a:ea typeface="Inter Medium" panose="020B0502030000000004" pitchFamily="34" charset="0"/>
              <a:cs typeface="Josefin Sans"/>
              <a:sym typeface="Josefin Sans"/>
            </a:endParaRPr>
          </a:p>
          <a:p>
            <a:pPr marL="0" marR="0" lvl="0" indent="0" algn="l" rtl="0">
              <a:lnSpc>
                <a:spcPct val="150000"/>
              </a:lnSpc>
              <a:spcBef>
                <a:spcPts val="0"/>
              </a:spcBef>
              <a:spcAft>
                <a:spcPts val="0"/>
              </a:spcAft>
              <a:buClr>
                <a:srgbClr val="262626"/>
              </a:buClr>
              <a:buSzPts val="1200"/>
              <a:buFont typeface="Josefin Sans"/>
              <a:buNone/>
            </a:pPr>
            <a:r>
              <a:rPr lang="en-US"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rPr>
              <a:t>BELGIUM</a:t>
            </a:r>
            <a:endParaRPr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sp>
        <p:nvSpPr>
          <p:cNvPr id="15" name="Google Shape;3807;p144"/>
          <p:cNvSpPr/>
          <p:nvPr/>
        </p:nvSpPr>
        <p:spPr>
          <a:xfrm>
            <a:off x="11580366" y="7659293"/>
            <a:ext cx="3271500" cy="800100"/>
          </a:xfrm>
          <a:prstGeom prst="rect">
            <a:avLst/>
          </a:prstGeom>
          <a:noFill/>
          <a:ln>
            <a:noFill/>
          </a:ln>
        </p:spPr>
        <p:txBody>
          <a:bodyPr spcFirstLastPara="1" wrap="square" lIns="0" tIns="133300" rIns="0" bIns="133300" anchor="ctr" anchorCtr="0">
            <a:noAutofit/>
          </a:bodyPr>
          <a:lstStyle/>
          <a:p>
            <a:pPr marL="0" marR="0" lvl="0" indent="0" algn="l" rtl="0">
              <a:lnSpc>
                <a:spcPct val="150000"/>
              </a:lnSpc>
              <a:spcBef>
                <a:spcPts val="0"/>
              </a:spcBef>
              <a:spcAft>
                <a:spcPts val="0"/>
              </a:spcAft>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+32 658 20 11</a:t>
            </a:r>
          </a:p>
          <a:p>
            <a:pPr marL="0" marR="0" lvl="0" indent="0" algn="l" rtl="0">
              <a:lnSpc>
                <a:spcPct val="150000"/>
              </a:lnSpc>
              <a:spcBef>
                <a:spcPts val="0"/>
              </a:spcBef>
              <a:spcAft>
                <a:spcPts val="0"/>
              </a:spcAft>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+32 498 97 30 89</a:t>
            </a:r>
            <a:endParaRPr sz="1200"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sp>
        <p:nvSpPr>
          <p:cNvPr id="16" name="Google Shape;3808;p144"/>
          <p:cNvSpPr/>
          <p:nvPr/>
        </p:nvSpPr>
        <p:spPr>
          <a:xfrm>
            <a:off x="11580366" y="8915400"/>
            <a:ext cx="3271500" cy="453900"/>
          </a:xfrm>
          <a:prstGeom prst="rect">
            <a:avLst/>
          </a:prstGeom>
          <a:noFill/>
          <a:ln>
            <a:noFill/>
          </a:ln>
        </p:spPr>
        <p:txBody>
          <a:bodyPr spcFirstLastPara="1" wrap="square" lIns="0" tIns="133300" rIns="0" bIns="133300" anchor="ctr" anchorCtr="0">
            <a:noAutofit/>
          </a:bodyPr>
          <a:lstStyle/>
          <a:p>
            <a:pPr marL="0" marR="0" lvl="0" indent="0" algn="l" rtl="0">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info@scanworld.be</a:t>
            </a:r>
            <a:endParaRPr sz="1200"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sp>
        <p:nvSpPr>
          <p:cNvPr id="17" name="Google Shape;3809;p14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p:cNvSpPr/>
          <p:nvPr/>
        </p:nvSpPr>
        <p:spPr>
          <a:xfrm>
            <a:off x="10599418" y="3491594"/>
            <a:ext cx="6720915" cy="2176144"/>
          </a:xfrm>
          <a:prstGeom prst="rect">
            <a:avLst/>
          </a:prstGeom>
          <a:noFill/>
          <a:ln>
            <a:noFill/>
          </a:ln>
        </p:spPr>
        <p:txBody>
          <a:bodyPr spcFirstLastPara="1" wrap="square" lIns="91425" tIns="45700" rIns="91425" bIns="45700" anchor="t" anchorCtr="0">
            <a:noAutofit/>
          </a:bodyPr>
          <a:lstStyle/>
          <a:p>
            <a:pPr lvl="0">
              <a:lnSpc>
                <a:spcPct val="150000"/>
              </a:lnSpc>
            </a:pPr>
            <a:r>
              <a:rPr lang="en-US" dirty="0">
                <a:solidFill>
                  <a:srgbClr val="929292"/>
                </a:solidFill>
                <a:latin typeface="Inter Medium" panose="020B0502030000000004" pitchFamily="34" charset="0"/>
                <a:ea typeface="Inter Medium" panose="020B0502030000000004" pitchFamily="34" charset="0"/>
                <a:cs typeface="Josefin Sans Light"/>
                <a:sym typeface="Josefin Sans Light"/>
              </a:rPr>
              <a:t>Climate </a:t>
            </a:r>
            <a:r>
              <a:rPr lang="en-US" baseline="0" dirty="0">
                <a:solidFill>
                  <a:srgbClr val="929292"/>
                </a:solidFill>
                <a:latin typeface="Inter Medium" panose="020B0502030000000004" pitchFamily="34" charset="0"/>
                <a:ea typeface="Inter Medium" panose="020B0502030000000004" pitchFamily="34" charset="0"/>
                <a:cs typeface="Josefin Sans Light"/>
                <a:sym typeface="Josefin Sans Light"/>
              </a:rPr>
              <a:t>change</a:t>
            </a:r>
            <a:r>
              <a:rPr lang="en-US" dirty="0">
                <a:solidFill>
                  <a:srgbClr val="929292"/>
                </a:solidFill>
                <a:latin typeface="Inter Medium" panose="020B0502030000000004" pitchFamily="34" charset="0"/>
                <a:ea typeface="Inter Medium" panose="020B0502030000000004" pitchFamily="34" charset="0"/>
                <a:cs typeface="Josefin Sans Light"/>
                <a:sym typeface="Josefin Sans Light"/>
              </a:rPr>
              <a:t> is putting vegetation under pressure. More than ever, better resource management and accurate yield forecasts are key priorities for agriculture and forestry. Through hyperspectral satellite imagery, we provide actionable insights and early alerts for diseases, irrigation issues, and land cover changes, as well as a close follow-up of the plants’ life-cycle.</a:t>
            </a:r>
          </a:p>
          <a:p>
            <a:pPr lvl="0">
              <a:lnSpc>
                <a:spcPct val="150000"/>
              </a:lnSpc>
            </a:pPr>
            <a:endParaRPr lang="en-US" dirty="0">
              <a:solidFill>
                <a:srgbClr val="929292"/>
              </a:solidFill>
              <a:latin typeface="Inter Medium" panose="020B0502030000000004" pitchFamily="34" charset="0"/>
              <a:ea typeface="Inter Medium" panose="020B0502030000000004" pitchFamily="34" charset="0"/>
              <a:cs typeface="Josefin Sans Light"/>
              <a:sym typeface="Josefin Sans Light"/>
            </a:endParaRPr>
          </a:p>
          <a:p>
            <a:pPr lvl="0">
              <a:lnSpc>
                <a:spcPct val="150000"/>
              </a:lnSpc>
            </a:pPr>
            <a:r>
              <a:rPr lang="en-US" dirty="0">
                <a:solidFill>
                  <a:srgbClr val="929292"/>
                </a:solidFill>
                <a:latin typeface="Inter Medium" panose="020B0502030000000004" pitchFamily="34" charset="0"/>
                <a:ea typeface="Inter Medium" panose="020B0502030000000004" pitchFamily="34" charset="0"/>
                <a:cs typeface="Josefin Sans Light"/>
                <a:sym typeface="Josefin Sans Light"/>
              </a:rPr>
              <a:t>We deploy our solutions on a global scale.</a:t>
            </a:r>
            <a:endParaRPr dirty="0">
              <a:solidFill>
                <a:srgbClr val="929292"/>
              </a:solidFill>
              <a:latin typeface="Inter Medium" panose="020B0502030000000004" pitchFamily="34" charset="0"/>
              <a:ea typeface="Inter Medium" panose="020B0502030000000004" pitchFamily="34" charset="0"/>
              <a:cs typeface="Josefin Sans Light"/>
              <a:sym typeface="Josefin Sans Light"/>
            </a:endParaRPr>
          </a:p>
        </p:txBody>
      </p:sp>
      <p:sp>
        <p:nvSpPr>
          <p:cNvPr id="18" name="Google Shape;3810;p14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p:cNvSpPr txBox="1"/>
          <p:nvPr/>
        </p:nvSpPr>
        <p:spPr>
          <a:xfrm>
            <a:off x="10584621" y="2290550"/>
            <a:ext cx="47637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rgbClr val="373241"/>
                </a:solidFill>
                <a:latin typeface="Inter Black" panose="020B0502030000000004" pitchFamily="34" charset="0"/>
                <a:ea typeface="Inter Black" panose="020B0502030000000004" pitchFamily="34" charset="0"/>
                <a:cs typeface="Josefin Sans"/>
                <a:sym typeface="Josefin Sans"/>
              </a:rPr>
              <a:t>Contact Us</a:t>
            </a:r>
            <a:endParaRPr b="1" dirty="0">
              <a:solidFill>
                <a:srgbClr val="373241"/>
              </a:solidFill>
              <a:latin typeface="Inter Black" panose="020B0502030000000004" pitchFamily="34" charset="0"/>
              <a:ea typeface="Inter Black" panose="020B0502030000000004" pitchFamily="34" charset="0"/>
              <a:cs typeface="Josefin Sans"/>
              <a:sym typeface="Josefin Sans"/>
            </a:endParaRPr>
          </a:p>
        </p:txBody>
      </p:sp>
      <p:pic>
        <p:nvPicPr>
          <p:cNvPr id="19" name="Picture 18" descr="A close up of a sign&#10;&#10;Description automatically generated">
            <a:extLst>
              <a:ext uri="{FF2B5EF4-FFF2-40B4-BE49-F238E27FC236}">
                <a16:creationId xmlns:a16="http://schemas.microsoft.com/office/drawing/2014/main" id="{71D9E938-647A-4509-A4A9-A702B6EFF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1976" y="4109722"/>
            <a:ext cx="2840049" cy="2067556"/>
          </a:xfrm>
          <a:prstGeom prst="rect">
            <a:avLst/>
          </a:prstGeom>
        </p:spPr>
      </p:pic>
      <p:sp>
        <p:nvSpPr>
          <p:cNvPr id="20" name="Rectangle 19"/>
          <p:cNvSpPr/>
          <p:nvPr/>
        </p:nvSpPr>
        <p:spPr>
          <a:xfrm>
            <a:off x="17263872" y="743712"/>
            <a:ext cx="829056" cy="87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Tree>
    <p:extLst>
      <p:ext uri="{BB962C8B-B14F-4D97-AF65-F5344CB8AC3E}">
        <p14:creationId xmlns:p14="http://schemas.microsoft.com/office/powerpoint/2010/main" val="320558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Edi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3075E-52BC-444A-BED9-AF0416C8CE70}"/>
              </a:ext>
            </a:extLst>
          </p:cNvPr>
          <p:cNvSpPr/>
          <p:nvPr/>
        </p:nvSpPr>
        <p:spPr>
          <a:xfrm>
            <a:off x="0" y="0"/>
            <a:ext cx="9144000" cy="10287000"/>
          </a:xfrm>
          <a:prstGeom prst="rect">
            <a:avLst/>
          </a:prstGeom>
          <a:solidFill>
            <a:srgbClr val="3732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3799;p144"/>
          <p:cNvSpPr/>
          <p:nvPr/>
        </p:nvSpPr>
        <p:spPr>
          <a:xfrm>
            <a:off x="10714764" y="6745527"/>
            <a:ext cx="451978" cy="402967"/>
          </a:xfrm>
          <a:custGeom>
            <a:avLst/>
            <a:gdLst/>
            <a:ahLst/>
            <a:cxnLst/>
            <a:rect l="l" t="t" r="r" b="b"/>
            <a:pathLst>
              <a:path w="409957" h="365503" extrusionOk="0">
                <a:moveTo>
                  <a:pt x="281537" y="0"/>
                </a:moveTo>
                <a:lnTo>
                  <a:pt x="322698" y="0"/>
                </a:lnTo>
                <a:cubicBezTo>
                  <a:pt x="327820" y="0"/>
                  <a:pt x="332302" y="2012"/>
                  <a:pt x="336143" y="6037"/>
                </a:cubicBezTo>
                <a:cubicBezTo>
                  <a:pt x="339985" y="10061"/>
                  <a:pt x="341906" y="14635"/>
                  <a:pt x="341906" y="19757"/>
                </a:cubicBezTo>
                <a:lnTo>
                  <a:pt x="341906" y="122932"/>
                </a:lnTo>
                <a:lnTo>
                  <a:pt x="405567" y="181105"/>
                </a:lnTo>
                <a:cubicBezTo>
                  <a:pt x="409226" y="184764"/>
                  <a:pt x="410598" y="187782"/>
                  <a:pt x="409683" y="190160"/>
                </a:cubicBezTo>
                <a:cubicBezTo>
                  <a:pt x="408768" y="192538"/>
                  <a:pt x="405750" y="193728"/>
                  <a:pt x="400628" y="193728"/>
                </a:cubicBezTo>
                <a:lnTo>
                  <a:pt x="352882" y="193728"/>
                </a:lnTo>
                <a:lnTo>
                  <a:pt x="352882" y="345746"/>
                </a:lnTo>
                <a:cubicBezTo>
                  <a:pt x="352882" y="350868"/>
                  <a:pt x="350961" y="355442"/>
                  <a:pt x="347119" y="359466"/>
                </a:cubicBezTo>
                <a:cubicBezTo>
                  <a:pt x="343278" y="363491"/>
                  <a:pt x="338796" y="365503"/>
                  <a:pt x="333674" y="365503"/>
                </a:cubicBezTo>
                <a:lnTo>
                  <a:pt x="250804" y="365503"/>
                </a:lnTo>
                <a:lnTo>
                  <a:pt x="250804" y="259035"/>
                </a:lnTo>
                <a:cubicBezTo>
                  <a:pt x="250804" y="253913"/>
                  <a:pt x="248792" y="249340"/>
                  <a:pt x="244767" y="245315"/>
                </a:cubicBezTo>
                <a:cubicBezTo>
                  <a:pt x="240743" y="241291"/>
                  <a:pt x="236170" y="239278"/>
                  <a:pt x="231047" y="239278"/>
                </a:cubicBezTo>
                <a:lnTo>
                  <a:pt x="178911" y="239278"/>
                </a:lnTo>
                <a:cubicBezTo>
                  <a:pt x="173789" y="239278"/>
                  <a:pt x="169215" y="241291"/>
                  <a:pt x="165191" y="245315"/>
                </a:cubicBezTo>
                <a:cubicBezTo>
                  <a:pt x="161166" y="249340"/>
                  <a:pt x="159154" y="253913"/>
                  <a:pt x="159154" y="259035"/>
                </a:cubicBezTo>
                <a:lnTo>
                  <a:pt x="159154" y="365503"/>
                </a:lnTo>
                <a:lnTo>
                  <a:pt x="76285" y="365503"/>
                </a:lnTo>
                <a:cubicBezTo>
                  <a:pt x="71163" y="365503"/>
                  <a:pt x="66589" y="363491"/>
                  <a:pt x="62565" y="359466"/>
                </a:cubicBezTo>
                <a:cubicBezTo>
                  <a:pt x="58540" y="355442"/>
                  <a:pt x="56528" y="350868"/>
                  <a:pt x="56528" y="345746"/>
                </a:cubicBezTo>
                <a:lnTo>
                  <a:pt x="56528" y="193728"/>
                </a:lnTo>
                <a:lnTo>
                  <a:pt x="9331" y="193728"/>
                </a:lnTo>
                <a:cubicBezTo>
                  <a:pt x="4209" y="193728"/>
                  <a:pt x="1190" y="192538"/>
                  <a:pt x="275" y="190160"/>
                </a:cubicBezTo>
                <a:cubicBezTo>
                  <a:pt x="-639" y="187782"/>
                  <a:pt x="733" y="184764"/>
                  <a:pt x="4391" y="181105"/>
                </a:cubicBezTo>
                <a:lnTo>
                  <a:pt x="190436" y="12074"/>
                </a:lnTo>
                <a:cubicBezTo>
                  <a:pt x="194460" y="8415"/>
                  <a:pt x="199308" y="6586"/>
                  <a:pt x="204979" y="6586"/>
                </a:cubicBezTo>
                <a:cubicBezTo>
                  <a:pt x="210650" y="6586"/>
                  <a:pt x="215498" y="8415"/>
                  <a:pt x="219522" y="12074"/>
                </a:cubicBezTo>
                <a:lnTo>
                  <a:pt x="261780" y="49941"/>
                </a:lnTo>
                <a:lnTo>
                  <a:pt x="261780" y="19757"/>
                </a:lnTo>
                <a:cubicBezTo>
                  <a:pt x="261780" y="14635"/>
                  <a:pt x="263793" y="10061"/>
                  <a:pt x="267817" y="6037"/>
                </a:cubicBezTo>
                <a:cubicBezTo>
                  <a:pt x="271842" y="2012"/>
                  <a:pt x="276415" y="0"/>
                  <a:pt x="281537" y="0"/>
                </a:cubicBezTo>
                <a:close/>
              </a:path>
            </a:pathLst>
          </a:custGeom>
          <a:solidFill>
            <a:srgbClr val="3732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8" name="Google Shape;3800;p144"/>
          <p:cNvSpPr/>
          <p:nvPr/>
        </p:nvSpPr>
        <p:spPr>
          <a:xfrm>
            <a:off x="10721538" y="7840131"/>
            <a:ext cx="438744" cy="438744"/>
          </a:xfrm>
          <a:custGeom>
            <a:avLst/>
            <a:gdLst/>
            <a:ahLst/>
            <a:cxnLst/>
            <a:rect l="l" t="t" r="r" b="b"/>
            <a:pathLst>
              <a:path w="393492" h="393492" extrusionOk="0">
                <a:moveTo>
                  <a:pt x="66954" y="0"/>
                </a:moveTo>
                <a:cubicBezTo>
                  <a:pt x="67686" y="0"/>
                  <a:pt x="70155" y="91"/>
                  <a:pt x="74363" y="274"/>
                </a:cubicBezTo>
                <a:cubicBezTo>
                  <a:pt x="78570" y="457"/>
                  <a:pt x="81955" y="549"/>
                  <a:pt x="84516" y="549"/>
                </a:cubicBezTo>
                <a:cubicBezTo>
                  <a:pt x="91101" y="915"/>
                  <a:pt x="96407" y="2012"/>
                  <a:pt x="100431" y="3842"/>
                </a:cubicBezTo>
                <a:cubicBezTo>
                  <a:pt x="103724" y="6403"/>
                  <a:pt x="106102" y="10061"/>
                  <a:pt x="107566" y="14818"/>
                </a:cubicBezTo>
                <a:cubicBezTo>
                  <a:pt x="107566" y="15549"/>
                  <a:pt x="107840" y="16647"/>
                  <a:pt x="108389" y="18110"/>
                </a:cubicBezTo>
                <a:cubicBezTo>
                  <a:pt x="108938" y="19574"/>
                  <a:pt x="109395" y="20855"/>
                  <a:pt x="109761" y="21952"/>
                </a:cubicBezTo>
                <a:cubicBezTo>
                  <a:pt x="110492" y="25245"/>
                  <a:pt x="111224" y="27440"/>
                  <a:pt x="111956" y="28538"/>
                </a:cubicBezTo>
                <a:cubicBezTo>
                  <a:pt x="111956" y="29269"/>
                  <a:pt x="113785" y="34575"/>
                  <a:pt x="117444" y="44453"/>
                </a:cubicBezTo>
                <a:cubicBezTo>
                  <a:pt x="119273" y="49941"/>
                  <a:pt x="122200" y="57990"/>
                  <a:pt x="126225" y="68600"/>
                </a:cubicBezTo>
                <a:cubicBezTo>
                  <a:pt x="130249" y="79211"/>
                  <a:pt x="132993" y="86711"/>
                  <a:pt x="134457" y="91101"/>
                </a:cubicBezTo>
                <a:cubicBezTo>
                  <a:pt x="136652" y="98053"/>
                  <a:pt x="137750" y="102626"/>
                  <a:pt x="137750" y="104821"/>
                </a:cubicBezTo>
                <a:cubicBezTo>
                  <a:pt x="137750" y="113602"/>
                  <a:pt x="131347" y="123664"/>
                  <a:pt x="118542" y="135006"/>
                </a:cubicBezTo>
                <a:cubicBezTo>
                  <a:pt x="105370" y="146713"/>
                  <a:pt x="98785" y="154763"/>
                  <a:pt x="98785" y="159153"/>
                </a:cubicBezTo>
                <a:cubicBezTo>
                  <a:pt x="98785" y="162446"/>
                  <a:pt x="102443" y="170129"/>
                  <a:pt x="109761" y="182203"/>
                </a:cubicBezTo>
                <a:cubicBezTo>
                  <a:pt x="136103" y="227936"/>
                  <a:pt x="172141" y="263792"/>
                  <a:pt x="217875" y="289768"/>
                </a:cubicBezTo>
                <a:cubicBezTo>
                  <a:pt x="218607" y="290134"/>
                  <a:pt x="220253" y="291049"/>
                  <a:pt x="222814" y="292512"/>
                </a:cubicBezTo>
                <a:cubicBezTo>
                  <a:pt x="225375" y="293976"/>
                  <a:pt x="227571" y="295256"/>
                  <a:pt x="229400" y="296354"/>
                </a:cubicBezTo>
                <a:cubicBezTo>
                  <a:pt x="234156" y="299281"/>
                  <a:pt x="238181" y="300744"/>
                  <a:pt x="241474" y="300744"/>
                </a:cubicBezTo>
                <a:cubicBezTo>
                  <a:pt x="248059" y="300744"/>
                  <a:pt x="257572" y="292329"/>
                  <a:pt x="270011" y="275499"/>
                </a:cubicBezTo>
                <a:cubicBezTo>
                  <a:pt x="282085" y="258669"/>
                  <a:pt x="291781" y="250254"/>
                  <a:pt x="299098" y="250254"/>
                </a:cubicBezTo>
                <a:cubicBezTo>
                  <a:pt x="301293" y="250254"/>
                  <a:pt x="305501" y="252084"/>
                  <a:pt x="311721" y="255742"/>
                </a:cubicBezTo>
                <a:cubicBezTo>
                  <a:pt x="315745" y="257938"/>
                  <a:pt x="320227" y="260407"/>
                  <a:pt x="325166" y="263151"/>
                </a:cubicBezTo>
                <a:cubicBezTo>
                  <a:pt x="330105" y="265895"/>
                  <a:pt x="335685" y="269097"/>
                  <a:pt x="341905" y="272755"/>
                </a:cubicBezTo>
                <a:cubicBezTo>
                  <a:pt x="348124" y="276414"/>
                  <a:pt x="353064" y="279341"/>
                  <a:pt x="356722" y="281536"/>
                </a:cubicBezTo>
                <a:cubicBezTo>
                  <a:pt x="372455" y="291049"/>
                  <a:pt x="381236" y="296171"/>
                  <a:pt x="383065" y="296903"/>
                </a:cubicBezTo>
                <a:cubicBezTo>
                  <a:pt x="388553" y="300196"/>
                  <a:pt x="391846" y="303123"/>
                  <a:pt x="392943" y="305684"/>
                </a:cubicBezTo>
                <a:cubicBezTo>
                  <a:pt x="393309" y="306049"/>
                  <a:pt x="393492" y="308062"/>
                  <a:pt x="393492" y="311720"/>
                </a:cubicBezTo>
                <a:cubicBezTo>
                  <a:pt x="393492" y="316477"/>
                  <a:pt x="392578" y="322879"/>
                  <a:pt x="390748" y="330929"/>
                </a:cubicBezTo>
                <a:cubicBezTo>
                  <a:pt x="389651" y="336417"/>
                  <a:pt x="387455" y="342819"/>
                  <a:pt x="384163" y="350137"/>
                </a:cubicBezTo>
                <a:cubicBezTo>
                  <a:pt x="379040" y="362576"/>
                  <a:pt x="366784" y="373004"/>
                  <a:pt x="347393" y="381419"/>
                </a:cubicBezTo>
                <a:cubicBezTo>
                  <a:pt x="328367" y="389468"/>
                  <a:pt x="312086" y="393492"/>
                  <a:pt x="298549" y="393492"/>
                </a:cubicBezTo>
                <a:cubicBezTo>
                  <a:pt x="282817" y="393492"/>
                  <a:pt x="258304" y="386907"/>
                  <a:pt x="225009" y="373735"/>
                </a:cubicBezTo>
                <a:cubicBezTo>
                  <a:pt x="186593" y="359832"/>
                  <a:pt x="150738" y="336783"/>
                  <a:pt x="117444" y="304586"/>
                </a:cubicBezTo>
                <a:cubicBezTo>
                  <a:pt x="87443" y="275682"/>
                  <a:pt x="61283" y="241839"/>
                  <a:pt x="38965" y="203057"/>
                </a:cubicBezTo>
                <a:cubicBezTo>
                  <a:pt x="27623" y="182935"/>
                  <a:pt x="19208" y="165922"/>
                  <a:pt x="13720" y="152019"/>
                </a:cubicBezTo>
                <a:cubicBezTo>
                  <a:pt x="4573" y="128969"/>
                  <a:pt x="0" y="111041"/>
                  <a:pt x="0" y="98236"/>
                </a:cubicBezTo>
                <a:cubicBezTo>
                  <a:pt x="0" y="80308"/>
                  <a:pt x="4756" y="61466"/>
                  <a:pt x="14269" y="41709"/>
                </a:cubicBezTo>
                <a:cubicBezTo>
                  <a:pt x="24879" y="21220"/>
                  <a:pt x="38050" y="7500"/>
                  <a:pt x="53783" y="549"/>
                </a:cubicBezTo>
                <a:lnTo>
                  <a:pt x="60917" y="549"/>
                </a:lnTo>
                <a:cubicBezTo>
                  <a:pt x="62381" y="183"/>
                  <a:pt x="64393" y="0"/>
                  <a:pt x="66954" y="0"/>
                </a:cubicBezTo>
                <a:close/>
              </a:path>
            </a:pathLst>
          </a:custGeom>
          <a:solidFill>
            <a:srgbClr val="3732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grpSp>
        <p:nvGrpSpPr>
          <p:cNvPr id="9" name="Google Shape;3801;p144"/>
          <p:cNvGrpSpPr/>
          <p:nvPr/>
        </p:nvGrpSpPr>
        <p:grpSpPr>
          <a:xfrm>
            <a:off x="10706100" y="8970361"/>
            <a:ext cx="469656" cy="321666"/>
            <a:chOff x="10568940" y="7591682"/>
            <a:chExt cx="421481" cy="288671"/>
          </a:xfrm>
          <a:solidFill>
            <a:srgbClr val="373241"/>
          </a:solidFill>
        </p:grpSpPr>
        <p:sp>
          <p:nvSpPr>
            <p:cNvPr id="10" name="Google Shape;3802;p144"/>
            <p:cNvSpPr/>
            <p:nvPr/>
          </p:nvSpPr>
          <p:spPr>
            <a:xfrm>
              <a:off x="10568940" y="7591682"/>
              <a:ext cx="421481" cy="190984"/>
            </a:xfrm>
            <a:custGeom>
              <a:avLst/>
              <a:gdLst/>
              <a:ahLst/>
              <a:cxnLst/>
              <a:rect l="l" t="t" r="r" b="b"/>
              <a:pathLst>
                <a:path w="421481" h="190984" extrusionOk="0">
                  <a:moveTo>
                    <a:pt x="0" y="0"/>
                  </a:moveTo>
                  <a:lnTo>
                    <a:pt x="421481" y="0"/>
                  </a:lnTo>
                  <a:lnTo>
                    <a:pt x="421481" y="10427"/>
                  </a:lnTo>
                  <a:lnTo>
                    <a:pt x="210741" y="190984"/>
                  </a:lnTo>
                  <a:lnTo>
                    <a:pt x="0" y="10427"/>
                  </a:ln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1" name="Google Shape;3803;p144"/>
            <p:cNvSpPr/>
            <p:nvPr/>
          </p:nvSpPr>
          <p:spPr>
            <a:xfrm>
              <a:off x="10568940" y="7635586"/>
              <a:ext cx="139396" cy="221168"/>
            </a:xfrm>
            <a:custGeom>
              <a:avLst/>
              <a:gdLst/>
              <a:ahLst/>
              <a:cxnLst/>
              <a:rect l="l" t="t" r="r" b="b"/>
              <a:pathLst>
                <a:path w="139396" h="221168" extrusionOk="0">
                  <a:moveTo>
                    <a:pt x="0" y="0"/>
                  </a:moveTo>
                  <a:lnTo>
                    <a:pt x="139396" y="120737"/>
                  </a:lnTo>
                  <a:lnTo>
                    <a:pt x="0" y="221168"/>
                  </a:ln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2" name="Google Shape;3804;p144"/>
            <p:cNvSpPr/>
            <p:nvPr/>
          </p:nvSpPr>
          <p:spPr>
            <a:xfrm>
              <a:off x="10851025" y="7635586"/>
              <a:ext cx="139396" cy="221168"/>
            </a:xfrm>
            <a:custGeom>
              <a:avLst/>
              <a:gdLst/>
              <a:ahLst/>
              <a:cxnLst/>
              <a:rect l="l" t="t" r="r" b="b"/>
              <a:pathLst>
                <a:path w="139396" h="221168" extrusionOk="0">
                  <a:moveTo>
                    <a:pt x="139396" y="0"/>
                  </a:moveTo>
                  <a:lnTo>
                    <a:pt x="139396" y="221168"/>
                  </a:lnTo>
                  <a:lnTo>
                    <a:pt x="0" y="120737"/>
                  </a:lnTo>
                  <a:lnTo>
                    <a:pt x="139396"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sp>
          <p:nvSpPr>
            <p:cNvPr id="13" name="Google Shape;3805;p144"/>
            <p:cNvSpPr/>
            <p:nvPr/>
          </p:nvSpPr>
          <p:spPr>
            <a:xfrm>
              <a:off x="10568940" y="7767848"/>
              <a:ext cx="421481" cy="112505"/>
            </a:xfrm>
            <a:custGeom>
              <a:avLst/>
              <a:gdLst/>
              <a:ahLst/>
              <a:cxnLst/>
              <a:rect l="l" t="t" r="r" b="b"/>
              <a:pathLst>
                <a:path w="421481" h="112505" extrusionOk="0">
                  <a:moveTo>
                    <a:pt x="153116" y="0"/>
                  </a:moveTo>
                  <a:lnTo>
                    <a:pt x="210741" y="50490"/>
                  </a:lnTo>
                  <a:lnTo>
                    <a:pt x="268365" y="0"/>
                  </a:lnTo>
                  <a:lnTo>
                    <a:pt x="421481" y="110310"/>
                  </a:lnTo>
                  <a:lnTo>
                    <a:pt x="421481" y="112505"/>
                  </a:lnTo>
                  <a:lnTo>
                    <a:pt x="0" y="112505"/>
                  </a:lnTo>
                  <a:lnTo>
                    <a:pt x="0" y="110310"/>
                  </a:lnTo>
                  <a:lnTo>
                    <a:pt x="153116"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dirty="0">
                <a:solidFill>
                  <a:srgbClr val="262626"/>
                </a:solidFill>
                <a:latin typeface="Inter Medium" panose="020B0502030000000004" pitchFamily="34" charset="0"/>
                <a:ea typeface="Inter Medium" panose="020B0502030000000004" pitchFamily="34" charset="0"/>
                <a:cs typeface="Josefin Sans Light"/>
                <a:sym typeface="Josefin Sans Light"/>
              </a:endParaRPr>
            </a:p>
          </p:txBody>
        </p:sp>
      </p:grpSp>
      <p:sp>
        <p:nvSpPr>
          <p:cNvPr id="14" name="Google Shape;3806;p144"/>
          <p:cNvSpPr/>
          <p:nvPr/>
        </p:nvSpPr>
        <p:spPr>
          <a:xfrm>
            <a:off x="11580366" y="6413458"/>
            <a:ext cx="3271500" cy="1067100"/>
          </a:xfrm>
          <a:prstGeom prst="rect">
            <a:avLst/>
          </a:prstGeom>
          <a:noFill/>
          <a:ln>
            <a:noFill/>
          </a:ln>
        </p:spPr>
        <p:txBody>
          <a:bodyPr spcFirstLastPara="1" wrap="square" lIns="0" tIns="133300" rIns="0" bIns="133300" anchor="ctr" anchorCtr="0">
            <a:noAutofit/>
          </a:bodyPr>
          <a:lstStyle/>
          <a:p>
            <a:pPr marL="0" marR="0" lvl="0" indent="0" algn="l" rtl="0">
              <a:lnSpc>
                <a:spcPct val="150000"/>
              </a:lnSpc>
              <a:spcBef>
                <a:spcPts val="0"/>
              </a:spcBef>
              <a:spcAft>
                <a:spcPts val="0"/>
              </a:spcAft>
              <a:buClr>
                <a:srgbClr val="262626"/>
              </a:buClr>
              <a:buSzPts val="1200"/>
              <a:buFont typeface="Josefin Sans"/>
              <a:buNone/>
            </a:pPr>
            <a:r>
              <a:rPr lang="en-US" sz="1200" i="0" u="none" strike="noStrike" cap="none" dirty="0" err="1">
                <a:solidFill>
                  <a:srgbClr val="262626"/>
                </a:solidFill>
                <a:latin typeface="Inter Medium" panose="020B0502030000000004" pitchFamily="34" charset="0"/>
                <a:ea typeface="Inter Medium" panose="020B0502030000000004" pitchFamily="34" charset="0"/>
                <a:cs typeface="Josefin Sans"/>
                <a:sym typeface="Josefin Sans"/>
              </a:rPr>
              <a:t>ScanWorld</a:t>
            </a:r>
            <a:r>
              <a:rPr lang="en-US"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rPr>
              <a:t> S.A. </a:t>
            </a:r>
          </a:p>
          <a:p>
            <a:pPr marL="0" marR="0" lvl="0" indent="0" algn="l" rtl="0">
              <a:lnSpc>
                <a:spcPct val="150000"/>
              </a:lnSpc>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Rue des chasseurs </a:t>
            </a:r>
            <a:r>
              <a:rPr lang="en-US" sz="1200" dirty="0" err="1">
                <a:solidFill>
                  <a:srgbClr val="262626"/>
                </a:solidFill>
                <a:latin typeface="Inter Medium" panose="020B0502030000000004" pitchFamily="34" charset="0"/>
                <a:ea typeface="Inter Medium" panose="020B0502030000000004" pitchFamily="34" charset="0"/>
                <a:cs typeface="Josefin Sans"/>
                <a:sym typeface="Josefin Sans"/>
              </a:rPr>
              <a:t>Ardennais</a:t>
            </a: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 6</a:t>
            </a:r>
          </a:p>
          <a:p>
            <a:pPr marL="0" marR="0" lvl="0" indent="0" algn="l" rtl="0">
              <a:lnSpc>
                <a:spcPct val="150000"/>
              </a:lnSpc>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B-4031 </a:t>
            </a:r>
            <a:r>
              <a:rPr lang="en-US" sz="1200" dirty="0" err="1">
                <a:solidFill>
                  <a:srgbClr val="262626"/>
                </a:solidFill>
                <a:latin typeface="Inter Medium" panose="020B0502030000000004" pitchFamily="34" charset="0"/>
                <a:ea typeface="Inter Medium" panose="020B0502030000000004" pitchFamily="34" charset="0"/>
                <a:cs typeface="Josefin Sans"/>
                <a:sym typeface="Josefin Sans"/>
              </a:rPr>
              <a:t>Angleur</a:t>
            </a:r>
            <a:endParaRPr lang="en-US" sz="1200" dirty="0">
              <a:solidFill>
                <a:srgbClr val="262626"/>
              </a:solidFill>
              <a:latin typeface="Inter Medium" panose="020B0502030000000004" pitchFamily="34" charset="0"/>
              <a:ea typeface="Inter Medium" panose="020B0502030000000004" pitchFamily="34" charset="0"/>
              <a:cs typeface="Josefin Sans"/>
              <a:sym typeface="Josefin Sans"/>
            </a:endParaRPr>
          </a:p>
          <a:p>
            <a:pPr marL="0" marR="0" lvl="0" indent="0" algn="l" rtl="0">
              <a:lnSpc>
                <a:spcPct val="150000"/>
              </a:lnSpc>
              <a:spcBef>
                <a:spcPts val="0"/>
              </a:spcBef>
              <a:spcAft>
                <a:spcPts val="0"/>
              </a:spcAft>
              <a:buClr>
                <a:srgbClr val="262626"/>
              </a:buClr>
              <a:buSzPts val="1200"/>
              <a:buFont typeface="Josefin Sans"/>
              <a:buNone/>
            </a:pPr>
            <a:r>
              <a:rPr lang="en-US"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rPr>
              <a:t>BELGIUM</a:t>
            </a:r>
            <a:endParaRPr sz="1200" i="0" u="none" strike="noStrike" cap="none"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sp>
        <p:nvSpPr>
          <p:cNvPr id="15" name="Google Shape;3807;p144"/>
          <p:cNvSpPr/>
          <p:nvPr/>
        </p:nvSpPr>
        <p:spPr>
          <a:xfrm>
            <a:off x="11580366" y="7659293"/>
            <a:ext cx="3271500" cy="800100"/>
          </a:xfrm>
          <a:prstGeom prst="rect">
            <a:avLst/>
          </a:prstGeom>
          <a:noFill/>
          <a:ln>
            <a:noFill/>
          </a:ln>
        </p:spPr>
        <p:txBody>
          <a:bodyPr spcFirstLastPara="1" wrap="square" lIns="0" tIns="133300" rIns="0" bIns="133300" anchor="ctr" anchorCtr="0">
            <a:noAutofit/>
          </a:bodyPr>
          <a:lstStyle/>
          <a:p>
            <a:pPr marL="0" marR="0" lvl="0" indent="0" algn="l" rtl="0">
              <a:lnSpc>
                <a:spcPct val="150000"/>
              </a:lnSpc>
              <a:spcBef>
                <a:spcPts val="0"/>
              </a:spcBef>
              <a:spcAft>
                <a:spcPts val="0"/>
              </a:spcAft>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+32 658 20 11</a:t>
            </a:r>
          </a:p>
          <a:p>
            <a:pPr marL="0" marR="0" lvl="0" indent="0" algn="l" rtl="0">
              <a:lnSpc>
                <a:spcPct val="150000"/>
              </a:lnSpc>
              <a:spcBef>
                <a:spcPts val="0"/>
              </a:spcBef>
              <a:spcAft>
                <a:spcPts val="0"/>
              </a:spcAft>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+32 498 97 30 89</a:t>
            </a:r>
            <a:endParaRPr sz="1200"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sp>
        <p:nvSpPr>
          <p:cNvPr id="16" name="Google Shape;3808;p144"/>
          <p:cNvSpPr/>
          <p:nvPr/>
        </p:nvSpPr>
        <p:spPr>
          <a:xfrm>
            <a:off x="11580366" y="8915400"/>
            <a:ext cx="3271500" cy="453900"/>
          </a:xfrm>
          <a:prstGeom prst="rect">
            <a:avLst/>
          </a:prstGeom>
          <a:noFill/>
          <a:ln>
            <a:noFill/>
          </a:ln>
        </p:spPr>
        <p:txBody>
          <a:bodyPr spcFirstLastPara="1" wrap="square" lIns="0" tIns="133300" rIns="0" bIns="133300" anchor="ctr" anchorCtr="0">
            <a:noAutofit/>
          </a:bodyPr>
          <a:lstStyle/>
          <a:p>
            <a:pPr marL="0" marR="0" lvl="0" indent="0" algn="l" rtl="0">
              <a:spcBef>
                <a:spcPts val="0"/>
              </a:spcBef>
              <a:spcAft>
                <a:spcPts val="0"/>
              </a:spcAft>
              <a:buClr>
                <a:srgbClr val="262626"/>
              </a:buClr>
              <a:buSzPts val="1200"/>
              <a:buFont typeface="Josefin Sans"/>
              <a:buNone/>
            </a:pPr>
            <a:r>
              <a:rPr lang="en-US" sz="1200" dirty="0">
                <a:solidFill>
                  <a:srgbClr val="262626"/>
                </a:solidFill>
                <a:latin typeface="Inter Medium" panose="020B0502030000000004" pitchFamily="34" charset="0"/>
                <a:ea typeface="Inter Medium" panose="020B0502030000000004" pitchFamily="34" charset="0"/>
                <a:cs typeface="Josefin Sans"/>
                <a:sym typeface="Josefin Sans"/>
              </a:rPr>
              <a:t>info@scanworld.be</a:t>
            </a:r>
            <a:endParaRPr sz="1200" dirty="0">
              <a:solidFill>
                <a:srgbClr val="262626"/>
              </a:solidFill>
              <a:latin typeface="Inter Medium" panose="020B0502030000000004" pitchFamily="34" charset="0"/>
              <a:ea typeface="Inter Medium" panose="020B0502030000000004" pitchFamily="34" charset="0"/>
              <a:cs typeface="Josefin Sans"/>
              <a:sym typeface="Josefin Sans"/>
            </a:endParaRPr>
          </a:p>
        </p:txBody>
      </p:sp>
      <p:pic>
        <p:nvPicPr>
          <p:cNvPr id="19" name="Picture 18" descr="A close up of a sign&#10;&#10;Description automatically generated">
            <a:extLst>
              <a:ext uri="{FF2B5EF4-FFF2-40B4-BE49-F238E27FC236}">
                <a16:creationId xmlns:a16="http://schemas.microsoft.com/office/drawing/2014/main" id="{71D9E938-647A-4509-A4A9-A702B6EFF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1976" y="4109722"/>
            <a:ext cx="2840049" cy="2067556"/>
          </a:xfrm>
          <a:prstGeom prst="rect">
            <a:avLst/>
          </a:prstGeom>
        </p:spPr>
      </p:pic>
      <p:sp>
        <p:nvSpPr>
          <p:cNvPr id="5" name="Text Placeholder 4"/>
          <p:cNvSpPr>
            <a:spLocks noGrp="1"/>
          </p:cNvSpPr>
          <p:nvPr>
            <p:ph type="body" sz="quarter" idx="10" hasCustomPrompt="1"/>
          </p:nvPr>
        </p:nvSpPr>
        <p:spPr>
          <a:xfrm>
            <a:off x="10625767" y="2380184"/>
            <a:ext cx="5870009" cy="679787"/>
          </a:xfrm>
        </p:spPr>
        <p:txBody>
          <a:bodyPr>
            <a:noAutofit/>
          </a:bodyPr>
          <a:lstStyle>
            <a:lvl1pPr marL="0" indent="0">
              <a:buNone/>
              <a:defRPr sz="4800">
                <a:latin typeface="Inter ExtraBold" panose="020B0604020202020204" charset="0"/>
                <a:ea typeface="Inter ExtraBold" panose="020B0604020202020204" charset="0"/>
              </a:defRPr>
            </a:lvl1pPr>
          </a:lstStyle>
          <a:p>
            <a:pPr lvl="0"/>
            <a:r>
              <a:rPr lang="en-US" sz="4800" b="1" dirty="0">
                <a:solidFill>
                  <a:srgbClr val="373241"/>
                </a:solidFill>
                <a:latin typeface="Inter Black" panose="020B0502030000000004" pitchFamily="34" charset="0"/>
                <a:ea typeface="Inter Black" panose="020B0502030000000004" pitchFamily="34" charset="0"/>
                <a:cs typeface="Josefin Sans"/>
                <a:sym typeface="Josefin Sans"/>
              </a:rPr>
              <a:t>Title</a:t>
            </a:r>
            <a:endParaRPr lang="en-GB" dirty="0"/>
          </a:p>
        </p:txBody>
      </p:sp>
      <p:sp>
        <p:nvSpPr>
          <p:cNvPr id="24" name="Text Placeholder 23"/>
          <p:cNvSpPr>
            <a:spLocks noGrp="1"/>
          </p:cNvSpPr>
          <p:nvPr>
            <p:ph type="body" sz="quarter" idx="11" hasCustomPrompt="1"/>
          </p:nvPr>
        </p:nvSpPr>
        <p:spPr>
          <a:xfrm>
            <a:off x="10625767" y="3600555"/>
            <a:ext cx="6345497" cy="2117725"/>
          </a:xfrm>
        </p:spPr>
        <p:txBody>
          <a:bodyPr>
            <a:normAutofit/>
          </a:bodyPr>
          <a:lstStyle>
            <a:lvl1pPr marL="0" indent="0">
              <a:buNone/>
              <a:defRPr sz="1400">
                <a:solidFill>
                  <a:srgbClr val="999999"/>
                </a:solidFill>
                <a:latin typeface="Inter Medium" panose="020B0604020202020204" charset="0"/>
                <a:ea typeface="Inter Medium" panose="020B0604020202020204" charset="0"/>
              </a:defRPr>
            </a:lvl1pPr>
          </a:lstStyle>
          <a:p>
            <a:pPr lvl="0"/>
            <a:r>
              <a:rPr kumimoji="0" lang="en-US" sz="1400" b="0" i="0" u="none" strike="noStrike" kern="0" cap="none" spc="0" normalizeH="0" baseline="0" noProof="0" dirty="0">
                <a:ln>
                  <a:noFill/>
                </a:ln>
                <a:solidFill>
                  <a:srgbClr val="999999"/>
                </a:solidFill>
                <a:effectLst/>
                <a:uLnTx/>
                <a:uFillTx/>
                <a:latin typeface="Inter Medium" panose="020B0502030000000004" pitchFamily="34" charset="0"/>
                <a:ea typeface="Inter Medium" panose="020B0502030000000004" pitchFamily="34" charset="0"/>
                <a:cs typeface="Josefin Sans Light"/>
                <a:sym typeface="Josefin Sans Light"/>
              </a:rPr>
              <a:t>Climate</a:t>
            </a:r>
            <a:endParaRPr lang="en-GB" dirty="0"/>
          </a:p>
        </p:txBody>
      </p:sp>
      <p:sp>
        <p:nvSpPr>
          <p:cNvPr id="25" name="Rectangle 24"/>
          <p:cNvSpPr/>
          <p:nvPr/>
        </p:nvSpPr>
        <p:spPr>
          <a:xfrm>
            <a:off x="17263872" y="743712"/>
            <a:ext cx="829056" cy="87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Tree>
    <p:extLst>
      <p:ext uri="{BB962C8B-B14F-4D97-AF65-F5344CB8AC3E}">
        <p14:creationId xmlns:p14="http://schemas.microsoft.com/office/powerpoint/2010/main" val="130349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Cover">
  <p:cSld name="1-Cover">
    <p:spTree>
      <p:nvGrpSpPr>
        <p:cNvPr id="1" name="Shape 10"/>
        <p:cNvGrpSpPr/>
        <p:nvPr/>
      </p:nvGrpSpPr>
      <p:grpSpPr>
        <a:xfrm>
          <a:off x="0" y="0"/>
          <a:ext cx="0" cy="0"/>
          <a:chOff x="0" y="0"/>
          <a:chExt cx="0" cy="0"/>
        </a:xfrm>
      </p:grpSpPr>
      <p:pic>
        <p:nvPicPr>
          <p:cNvPr id="2" name="Picture 1" descr="Résultat de recherche d'images pour &quot;spacebel logo&quot;&quot;">
            <a:extLst>
              <a:ext uri="{FF2B5EF4-FFF2-40B4-BE49-F238E27FC236}">
                <a16:creationId xmlns:a16="http://schemas.microsoft.com/office/drawing/2014/main" id="{FB4E1E7C-F29E-43DB-9F4E-B99BACD1F38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597721" y="877330"/>
            <a:ext cx="1432886" cy="581517"/>
          </a:xfrm>
          <a:prstGeom prst="rect">
            <a:avLst/>
          </a:prstGeom>
          <a:noFill/>
          <a:ln>
            <a:noFill/>
          </a:ln>
        </p:spPr>
      </p:pic>
    </p:spTree>
    <p:extLst>
      <p:ext uri="{BB962C8B-B14F-4D97-AF65-F5344CB8AC3E}">
        <p14:creationId xmlns:p14="http://schemas.microsoft.com/office/powerpoint/2010/main" val="777549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Data Storage and Format on Cloud</a:t>
            </a:r>
            <a:endParaRPr lang="en-GB"/>
          </a:p>
        </p:txBody>
      </p:sp>
      <p:sp>
        <p:nvSpPr>
          <p:cNvPr id="5" name="Slide Number Placeholder 4"/>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65197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Slide">
    <p:spTree>
      <p:nvGrpSpPr>
        <p:cNvPr id="1" name=""/>
        <p:cNvGrpSpPr/>
        <p:nvPr/>
      </p:nvGrpSpPr>
      <p:grpSpPr>
        <a:xfrm>
          <a:off x="0" y="0"/>
          <a:ext cx="0" cy="0"/>
          <a:chOff x="0" y="0"/>
          <a:chExt cx="0" cy="0"/>
        </a:xfrm>
      </p:grpSpPr>
      <p:sp>
        <p:nvSpPr>
          <p:cNvPr id="7" name="Google Shape;61;p8"/>
          <p:cNvSpPr/>
          <p:nvPr/>
        </p:nvSpPr>
        <p:spPr>
          <a:xfrm>
            <a:off x="7360920" y="3360420"/>
            <a:ext cx="3566100" cy="35661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dirty="0">
              <a:solidFill>
                <a:schemeClr val="lt1"/>
              </a:solidFill>
              <a:latin typeface="Inter Medium" panose="020B0502030000000004" pitchFamily="34" charset="0"/>
              <a:ea typeface="Inter Medium" panose="020B0502030000000004" pitchFamily="34" charset="0"/>
              <a:cs typeface="Josefin Sans Light"/>
              <a:sym typeface="Josefin Sans Light"/>
            </a:endParaRPr>
          </a:p>
        </p:txBody>
      </p:sp>
      <p:sp>
        <p:nvSpPr>
          <p:cNvPr id="2" name="Title 1"/>
          <p:cNvSpPr>
            <a:spLocks noGrp="1"/>
          </p:cNvSpPr>
          <p:nvPr>
            <p:ph type="ctrTitle" hasCustomPrompt="1"/>
          </p:nvPr>
        </p:nvSpPr>
        <p:spPr>
          <a:xfrm>
            <a:off x="2286000" y="1684338"/>
            <a:ext cx="13716000" cy="3581400"/>
          </a:xfrm>
        </p:spPr>
        <p:txBody>
          <a:bodyPr anchor="b"/>
          <a:lstStyle>
            <a:lvl1pPr algn="ctr">
              <a:defRPr sz="6000"/>
            </a:lvl1pPr>
          </a:lstStyle>
          <a:p>
            <a:r>
              <a:rPr lang="en-US" dirty="0"/>
              <a:t>Section  Title</a:t>
            </a:r>
            <a:endParaRPr lang="en-GB" dirty="0"/>
          </a:p>
        </p:txBody>
      </p:sp>
      <p:sp>
        <p:nvSpPr>
          <p:cNvPr id="3" name="Subtitle 2"/>
          <p:cNvSpPr>
            <a:spLocks noGrp="1"/>
          </p:cNvSpPr>
          <p:nvPr>
            <p:ph type="subTitle" idx="1" hasCustomPrompt="1"/>
          </p:nvPr>
        </p:nvSpPr>
        <p:spPr>
          <a:xfrm>
            <a:off x="2286000" y="5403850"/>
            <a:ext cx="13716000" cy="2482850"/>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Data Storage and Format on Cloud</a:t>
            </a:r>
            <a:endParaRPr lang="en-GB"/>
          </a:p>
        </p:txBody>
      </p:sp>
      <p:sp>
        <p:nvSpPr>
          <p:cNvPr id="6" name="Slide Number Placeholder 5"/>
          <p:cNvSpPr>
            <a:spLocks noGrp="1"/>
          </p:cNvSpPr>
          <p:nvPr>
            <p:ph type="sldNum" sz="quarter" idx="12"/>
          </p:nvPr>
        </p:nvSpPr>
        <p:spPr/>
        <p:txBody>
          <a:bodyPr/>
          <a:lstStyle/>
          <a:p>
            <a:fld id="{E50DAF35-35AB-4FD4-A7E8-2BCF27D194FE}"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6A5E9127-5DBF-F647-B681-1C442B38D8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0971" y="2353287"/>
            <a:ext cx="2124948" cy="1546962"/>
          </a:xfrm>
          <a:prstGeom prst="rect">
            <a:avLst/>
          </a:prstGeom>
        </p:spPr>
      </p:pic>
      <p:sp>
        <p:nvSpPr>
          <p:cNvPr id="9" name="Rectangle 8"/>
          <p:cNvSpPr/>
          <p:nvPr/>
        </p:nvSpPr>
        <p:spPr>
          <a:xfrm>
            <a:off x="17263872" y="743712"/>
            <a:ext cx="829056" cy="87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pic>
        <p:nvPicPr>
          <p:cNvPr id="10" name="Picture 9" descr="Résultat de recherche d'images pour &quot;spacebel logo&quot;&quot;">
            <a:extLst>
              <a:ext uri="{FF2B5EF4-FFF2-40B4-BE49-F238E27FC236}">
                <a16:creationId xmlns:a16="http://schemas.microsoft.com/office/drawing/2014/main" id="{10592964-9250-4AFE-AADE-16EFFB4D1A04}"/>
              </a:ext>
            </a:extLst>
          </p:cNvPr>
          <p:cNvPicPr/>
          <p:nvPr userDrawn="1"/>
        </p:nvPicPr>
        <p:blipFill>
          <a:blip r:embed="rId3" cstate="email">
            <a:clrChange>
              <a:clrFrom>
                <a:srgbClr val="FFFEFC"/>
              </a:clrFrom>
              <a:clrTo>
                <a:srgbClr val="FFFEFC">
                  <a:alpha val="0"/>
                </a:srgbClr>
              </a:clrTo>
            </a:clrChange>
            <a:extLst>
              <a:ext uri="{28A0092B-C50C-407E-A947-70E740481C1C}">
                <a14:useLocalDpi xmlns:a14="http://schemas.microsoft.com/office/drawing/2010/main"/>
              </a:ext>
            </a:extLst>
          </a:blip>
          <a:srcRect/>
          <a:stretch>
            <a:fillRect/>
          </a:stretch>
        </p:blipFill>
        <p:spPr bwMode="auto">
          <a:xfrm>
            <a:off x="9143970" y="2497512"/>
            <a:ext cx="3101036" cy="1258513"/>
          </a:xfrm>
          <a:prstGeom prst="rect">
            <a:avLst/>
          </a:prstGeom>
          <a:noFill/>
          <a:ln>
            <a:noFill/>
          </a:ln>
        </p:spPr>
      </p:pic>
    </p:spTree>
    <p:extLst>
      <p:ext uri="{BB962C8B-B14F-4D97-AF65-F5344CB8AC3E}">
        <p14:creationId xmlns:p14="http://schemas.microsoft.com/office/powerpoint/2010/main" val="57016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hasCustomPrompt="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endParaRPr lang="en-GB" noProof="0"/>
          </a:p>
        </p:txBody>
      </p:sp>
      <p:sp>
        <p:nvSpPr>
          <p:cNvPr id="5" name="Footer Placeholder 4"/>
          <p:cNvSpPr>
            <a:spLocks noGrp="1"/>
          </p:cNvSpPr>
          <p:nvPr>
            <p:ph type="ftr" sz="quarter" idx="11"/>
          </p:nvPr>
        </p:nvSpPr>
        <p:spPr/>
        <p:txBody>
          <a:bodyPr/>
          <a:lstStyle/>
          <a:p>
            <a:r>
              <a:rPr lang="en-GB" noProof="0"/>
              <a:t>Data Storage and Format on Cloud</a:t>
            </a:r>
          </a:p>
        </p:txBody>
      </p:sp>
      <p:sp>
        <p:nvSpPr>
          <p:cNvPr id="6" name="Slide Number Placeholder 5"/>
          <p:cNvSpPr>
            <a:spLocks noGrp="1"/>
          </p:cNvSpPr>
          <p:nvPr>
            <p:ph type="sldNum" sz="quarter" idx="12"/>
          </p:nvPr>
        </p:nvSpPr>
        <p:spPr/>
        <p:txBody>
          <a:bodyPr/>
          <a:lstStyle/>
          <a:p>
            <a:fld id="{E50DAF35-35AB-4FD4-A7E8-2BCF27D194FE}" type="slidenum">
              <a:rPr lang="en-GB" noProof="0" smtClean="0"/>
              <a:t>‹#›</a:t>
            </a:fld>
            <a:endParaRPr lang="en-GB" noProof="0"/>
          </a:p>
        </p:txBody>
      </p:sp>
    </p:spTree>
    <p:extLst>
      <p:ext uri="{BB962C8B-B14F-4D97-AF65-F5344CB8AC3E}">
        <p14:creationId xmlns:p14="http://schemas.microsoft.com/office/powerpoint/2010/main" val="331043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Data Storage and Format on Cloud</a:t>
            </a:r>
            <a:endParaRPr lang="en-GB"/>
          </a:p>
        </p:txBody>
      </p:sp>
      <p:sp>
        <p:nvSpPr>
          <p:cNvPr id="7" name="Slide Number Placeholder 6"/>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24655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a:t>Click to edit Master title style</a:t>
            </a:r>
            <a:endParaRPr lang="en-GB"/>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US"/>
              <a:t>Data Storage and Format on Cloud</a:t>
            </a:r>
            <a:endParaRPr lang="en-GB"/>
          </a:p>
        </p:txBody>
      </p:sp>
      <p:sp>
        <p:nvSpPr>
          <p:cNvPr id="9" name="Slide Number Placeholder 8"/>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38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Data Storage and Format on Cloud</a:t>
            </a:r>
            <a:endParaRPr lang="en-GB"/>
          </a:p>
        </p:txBody>
      </p:sp>
      <p:sp>
        <p:nvSpPr>
          <p:cNvPr id="5" name="Slide Number Placeholder 4"/>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9357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US"/>
              <a:t>Data Storage and Format on Cloud</a:t>
            </a:r>
            <a:endParaRPr lang="en-GB"/>
          </a:p>
        </p:txBody>
      </p:sp>
      <p:sp>
        <p:nvSpPr>
          <p:cNvPr id="4" name="Slide Number Placeholder 3"/>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485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Data Storage and Format on Cloud</a:t>
            </a:r>
            <a:endParaRPr lang="en-GB"/>
          </a:p>
        </p:txBody>
      </p:sp>
      <p:sp>
        <p:nvSpPr>
          <p:cNvPr id="7" name="Slide Number Placeholder 6"/>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150542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Data Storage and Format on Cloud</a:t>
            </a:r>
            <a:endParaRPr lang="en-GB"/>
          </a:p>
        </p:txBody>
      </p:sp>
      <p:sp>
        <p:nvSpPr>
          <p:cNvPr id="7" name="Slide Number Placeholder 6"/>
          <p:cNvSpPr>
            <a:spLocks noGrp="1"/>
          </p:cNvSpPr>
          <p:nvPr>
            <p:ph type="sldNum" sz="quarter" idx="12"/>
          </p:nvPr>
        </p:nvSpPr>
        <p:spPr/>
        <p:txBody>
          <a:bodyPr/>
          <a:lstStyle/>
          <a:p>
            <a:fld id="{E50DAF35-35AB-4FD4-A7E8-2BCF27D194FE}" type="slidenum">
              <a:rPr lang="en-GB" smtClean="0"/>
              <a:t>‹#›</a:t>
            </a:fld>
            <a:endParaRPr lang="en-GB"/>
          </a:p>
        </p:txBody>
      </p:sp>
    </p:spTree>
    <p:extLst>
      <p:ext uri="{BB962C8B-B14F-4D97-AF65-F5344CB8AC3E}">
        <p14:creationId xmlns:p14="http://schemas.microsoft.com/office/powerpoint/2010/main" val="262189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9"/>
            <a:ext cx="15773400" cy="1305495"/>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p:cNvSpPr>
            <a:spLocks noGrp="1"/>
          </p:cNvSpPr>
          <p:nvPr>
            <p:ph type="body" idx="1"/>
          </p:nvPr>
        </p:nvSpPr>
        <p:spPr>
          <a:xfrm>
            <a:off x="1257300" y="2255520"/>
            <a:ext cx="15773400" cy="70107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Storage and Format on Cloud</a:t>
            </a:r>
            <a:endParaRPr lang="en-GB"/>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E50DAF35-35AB-4FD4-A7E8-2BCF27D194FE}"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30A96D6A-52B2-46D3-8B4E-2AB155242DC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7177004" y="658012"/>
            <a:ext cx="987312" cy="987312"/>
          </a:xfrm>
          <a:prstGeom prst="rect">
            <a:avLst/>
          </a:prstGeom>
        </p:spPr>
      </p:pic>
      <p:pic>
        <p:nvPicPr>
          <p:cNvPr id="9" name="Picture 8" descr="Résultat de recherche d'images pour &quot;spacebel logo&quot;&quot;">
            <a:extLst>
              <a:ext uri="{FF2B5EF4-FFF2-40B4-BE49-F238E27FC236}">
                <a16:creationId xmlns:a16="http://schemas.microsoft.com/office/drawing/2014/main" id="{AC07685D-4711-4D0F-B45E-F46999F64863}"/>
              </a:ext>
            </a:extLst>
          </p:cNvPr>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5597721" y="877330"/>
            <a:ext cx="1432886" cy="581517"/>
          </a:xfrm>
          <a:prstGeom prst="rect">
            <a:avLst/>
          </a:prstGeom>
          <a:noFill/>
          <a:ln>
            <a:noFill/>
          </a:ln>
        </p:spPr>
      </p:pic>
    </p:spTree>
    <p:extLst>
      <p:ext uri="{BB962C8B-B14F-4D97-AF65-F5344CB8AC3E}">
        <p14:creationId xmlns:p14="http://schemas.microsoft.com/office/powerpoint/2010/main" val="30237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54" r:id="rId15"/>
  </p:sldLayoutIdLst>
  <p:hf hdr="0" dt="0"/>
  <p:txStyles>
    <p:titleStyle>
      <a:lvl1pPr algn="l" defTabSz="914400" rtl="0" eaLnBrk="1" latinLnBrk="0" hangingPunct="1">
        <a:lnSpc>
          <a:spcPct val="90000"/>
        </a:lnSpc>
        <a:spcBef>
          <a:spcPct val="0"/>
        </a:spcBef>
        <a:buNone/>
        <a:defRPr sz="4800" kern="1200">
          <a:solidFill>
            <a:schemeClr val="tx1"/>
          </a:solidFill>
          <a:latin typeface="Inter Black" panose="020B0604020202020204" charset="0"/>
          <a:ea typeface="Inter Black" panose="020B0604020202020204" charset="0"/>
          <a:cs typeface="+mj-cs"/>
        </a:defRPr>
      </a:lvl1pPr>
    </p:titleStyle>
    <p:bodyStyle>
      <a:lvl1pPr marL="228600" indent="-360000" algn="l" defTabSz="972000" rtl="0" eaLnBrk="1" latinLnBrk="0" hangingPunct="1">
        <a:lnSpc>
          <a:spcPct val="100000"/>
        </a:lnSpc>
        <a:spcBef>
          <a:spcPts val="2400"/>
        </a:spcBef>
        <a:buFont typeface="Arial" panose="020B0604020202020204" pitchFamily="34" charset="0"/>
        <a:buChar char="•"/>
        <a:defRPr sz="4800" kern="1200">
          <a:solidFill>
            <a:schemeClr val="tx1"/>
          </a:solidFill>
          <a:latin typeface="+mn-lt"/>
          <a:ea typeface="+mn-ea"/>
          <a:cs typeface="+mn-cs"/>
        </a:defRPr>
      </a:lvl1pPr>
      <a:lvl2pPr marL="685800" indent="-3600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3600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3600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3600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0.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Layout" Target="../diagrams/layout2.xml"/><Relationship Id="rId7" Type="http://schemas.openxmlformats.org/officeDocument/2006/relationships/image" Target="../media/image84.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github.com/christophenoel/geozarr-spec"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1.xml"/><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22.png"/><Relationship Id="rId5" Type="http://schemas.openxmlformats.org/officeDocument/2006/relationships/diagramColors" Target="../diagrams/colors1.xm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9AFF-4A2A-4183-8D4A-5C6D19E0A4E8}"/>
              </a:ext>
            </a:extLst>
          </p:cNvPr>
          <p:cNvSpPr>
            <a:spLocks noGrp="1"/>
          </p:cNvSpPr>
          <p:nvPr>
            <p:ph type="title"/>
          </p:nvPr>
        </p:nvSpPr>
        <p:spPr/>
        <p:txBody>
          <a:bodyPr/>
          <a:lstStyle/>
          <a:p>
            <a:r>
              <a:rPr lang="en-GB" dirty="0"/>
              <a:t>Executive Summary</a:t>
            </a:r>
          </a:p>
        </p:txBody>
      </p:sp>
      <p:sp>
        <p:nvSpPr>
          <p:cNvPr id="3" name="Content Placeholder 2">
            <a:extLst>
              <a:ext uri="{FF2B5EF4-FFF2-40B4-BE49-F238E27FC236}">
                <a16:creationId xmlns:a16="http://schemas.microsoft.com/office/drawing/2014/main" id="{91843FCC-D19C-4819-972D-35FFB99AF88E}"/>
              </a:ext>
            </a:extLst>
          </p:cNvPr>
          <p:cNvSpPr>
            <a:spLocks noGrp="1"/>
          </p:cNvSpPr>
          <p:nvPr>
            <p:ph idx="1"/>
          </p:nvPr>
        </p:nvSpPr>
        <p:spPr>
          <a:xfrm>
            <a:off x="1257300" y="2255519"/>
            <a:ext cx="15773400" cy="7327867"/>
          </a:xfrm>
        </p:spPr>
        <p:txBody>
          <a:bodyPr>
            <a:normAutofit fontScale="85000" lnSpcReduction="10000"/>
          </a:bodyPr>
          <a:lstStyle/>
          <a:p>
            <a:pPr marL="0" indent="0">
              <a:buNone/>
            </a:pPr>
            <a:r>
              <a:rPr lang="en-GB" dirty="0"/>
              <a:t>Hyperspectral Data Store and Access is an ESA GSTP project aiming to provide a cloud-native access to multidimensional data.</a:t>
            </a:r>
          </a:p>
          <a:p>
            <a:pPr lvl="1">
              <a:buFont typeface="Wingdings" panose="05000000000000000000" pitchFamily="2" charset="2"/>
              <a:buChar char="ü"/>
            </a:pPr>
            <a:r>
              <a:rPr lang="en-GB" dirty="0"/>
              <a:t>Formats trade-off resulted in the selection of Zarr format.</a:t>
            </a:r>
          </a:p>
          <a:p>
            <a:pPr lvl="1">
              <a:buFont typeface="Wingdings" panose="05000000000000000000" pitchFamily="2" charset="2"/>
              <a:buChar char="ü"/>
            </a:pPr>
            <a:r>
              <a:rPr lang="en-GB" dirty="0"/>
              <a:t>Implementation of Zarr-based Data Store prototype (OVH + AWS).</a:t>
            </a:r>
          </a:p>
          <a:p>
            <a:pPr lvl="1">
              <a:buFont typeface="Wingdings" panose="05000000000000000000" pitchFamily="2" charset="2"/>
              <a:buChar char="ü"/>
            </a:pPr>
            <a:r>
              <a:rPr lang="en-GB" dirty="0"/>
              <a:t>Converted PRISMA, Sentinel-2, ENVISAT, Copernicus products.</a:t>
            </a:r>
          </a:p>
          <a:p>
            <a:pPr lvl="1">
              <a:buFont typeface="Wingdings" panose="05000000000000000000" pitchFamily="2" charset="2"/>
              <a:buChar char="ü"/>
            </a:pPr>
            <a:r>
              <a:rPr lang="en-GB" dirty="0"/>
              <a:t>Proposed </a:t>
            </a:r>
            <a:r>
              <a:rPr lang="en-GB" b="1" dirty="0">
                <a:solidFill>
                  <a:schemeClr val="accent6">
                    <a:lumMod val="75000"/>
                  </a:schemeClr>
                </a:solidFill>
              </a:rPr>
              <a:t>GeoZarr</a:t>
            </a:r>
            <a:r>
              <a:rPr lang="en-GB" dirty="0"/>
              <a:t> format supporting geospatial data and visuals.</a:t>
            </a:r>
          </a:p>
          <a:p>
            <a:pPr lvl="1">
              <a:buFont typeface="Wingdings" panose="05000000000000000000" pitchFamily="2" charset="2"/>
              <a:buChar char="ü"/>
            </a:pPr>
            <a:r>
              <a:rPr lang="en-GB" dirty="0"/>
              <a:t>Demonstrators including Jupyter Notebooks, OpenLayers, FedEO + STAC catalogue, advanced applications.</a:t>
            </a:r>
          </a:p>
          <a:p>
            <a:pPr marL="0" indent="0">
              <a:buNone/>
            </a:pPr>
            <a:r>
              <a:rPr lang="en-GB" dirty="0"/>
              <a:t>Results:</a:t>
            </a:r>
          </a:p>
          <a:p>
            <a:pPr lvl="2">
              <a:buFont typeface="Wingdings" panose="05000000000000000000" pitchFamily="2" charset="2"/>
              <a:buChar char="ü"/>
            </a:pPr>
            <a:r>
              <a:rPr lang="en-GB" b="1" dirty="0"/>
              <a:t>Outstanding performances </a:t>
            </a:r>
            <a:r>
              <a:rPr lang="en-GB" dirty="0"/>
              <a:t>based on independent portions (chunks) that are parallel-friendly, big-data friendly, and can be optimised (e.g. time).</a:t>
            </a:r>
          </a:p>
          <a:p>
            <a:pPr lvl="2">
              <a:buFont typeface="Wingdings" panose="05000000000000000000" pitchFamily="2" charset="2"/>
              <a:buChar char="ü"/>
            </a:pPr>
            <a:r>
              <a:rPr lang="en-GB" dirty="0"/>
              <a:t>Affordable and </a:t>
            </a:r>
            <a:r>
              <a:rPr lang="en-GB" b="1" dirty="0"/>
              <a:t>scalable</a:t>
            </a:r>
            <a:r>
              <a:rPr lang="en-GB" dirty="0"/>
              <a:t> object storage (store is </a:t>
            </a:r>
            <a:r>
              <a:rPr lang="en-GB" b="1" dirty="0"/>
              <a:t>cloud-agnostic</a:t>
            </a:r>
            <a:r>
              <a:rPr lang="en-GB" dirty="0"/>
              <a:t>).</a:t>
            </a:r>
          </a:p>
          <a:p>
            <a:pPr lvl="2">
              <a:buFont typeface="Wingdings" panose="05000000000000000000" pitchFamily="2" charset="2"/>
              <a:buChar char="ü"/>
            </a:pPr>
            <a:r>
              <a:rPr lang="en-GB" b="1" dirty="0"/>
              <a:t>Multidimensionality </a:t>
            </a:r>
            <a:r>
              <a:rPr lang="en-GB" dirty="0"/>
              <a:t>is an asset, facilitates time series/spectrum analysis.</a:t>
            </a:r>
          </a:p>
          <a:p>
            <a:pPr lvl="2">
              <a:buFont typeface="Wingdings" panose="05000000000000000000" pitchFamily="2" charset="2"/>
              <a:buChar char="ü"/>
            </a:pPr>
            <a:r>
              <a:rPr lang="en-US" b="1" dirty="0"/>
              <a:t>Serverless</a:t>
            </a:r>
            <a:r>
              <a:rPr lang="en-US" dirty="0"/>
              <a:t> : efficient and facilitate applications development with many libraries.</a:t>
            </a:r>
            <a:endParaRPr lang="en-GB" dirty="0"/>
          </a:p>
        </p:txBody>
      </p:sp>
    </p:spTree>
    <p:extLst>
      <p:ext uri="{BB962C8B-B14F-4D97-AF65-F5344CB8AC3E}">
        <p14:creationId xmlns:p14="http://schemas.microsoft.com/office/powerpoint/2010/main" val="3602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C956-6E40-463B-9C61-C5699B80FB13}"/>
              </a:ext>
            </a:extLst>
          </p:cNvPr>
          <p:cNvSpPr>
            <a:spLocks noGrp="1"/>
          </p:cNvSpPr>
          <p:nvPr>
            <p:ph type="title"/>
          </p:nvPr>
        </p:nvSpPr>
        <p:spPr/>
        <p:txBody>
          <a:bodyPr/>
          <a:lstStyle/>
          <a:p>
            <a:r>
              <a:rPr lang="fr-BE" dirty="0"/>
              <a:t>GeoZarr - OpenLayers Extension Prototype</a:t>
            </a:r>
            <a:endParaRPr lang="en-GB" dirty="0"/>
          </a:p>
        </p:txBody>
      </p:sp>
      <p:pic>
        <p:nvPicPr>
          <p:cNvPr id="4" name="Content Placeholder 3">
            <a:extLst>
              <a:ext uri="{FF2B5EF4-FFF2-40B4-BE49-F238E27FC236}">
                <a16:creationId xmlns:a16="http://schemas.microsoft.com/office/drawing/2014/main" id="{F1A25B3F-602A-43B6-81E4-0B6A0E97F59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57300" y="1853184"/>
            <a:ext cx="15773400" cy="8231177"/>
          </a:xfrm>
          <a:prstGeom prst="rect">
            <a:avLst/>
          </a:prstGeom>
        </p:spPr>
      </p:pic>
      <p:sp>
        <p:nvSpPr>
          <p:cNvPr id="5" name="Oval 4">
            <a:extLst>
              <a:ext uri="{FF2B5EF4-FFF2-40B4-BE49-F238E27FC236}">
                <a16:creationId xmlns:a16="http://schemas.microsoft.com/office/drawing/2014/main" id="{FAA43948-4D41-4833-B1D7-049F437E2AD4}"/>
              </a:ext>
            </a:extLst>
          </p:cNvPr>
          <p:cNvSpPr/>
          <p:nvPr/>
        </p:nvSpPr>
        <p:spPr>
          <a:xfrm>
            <a:off x="609600" y="7871791"/>
            <a:ext cx="3034748" cy="1749287"/>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E711ECDD-7D78-408C-A2D4-197AB0698E5E}"/>
              </a:ext>
            </a:extLst>
          </p:cNvPr>
          <p:cNvCxnSpPr>
            <a:cxnSpLocks/>
          </p:cNvCxnSpPr>
          <p:nvPr/>
        </p:nvCxnSpPr>
        <p:spPr>
          <a:xfrm>
            <a:off x="3644348" y="8812696"/>
            <a:ext cx="1086677" cy="950064"/>
          </a:xfrm>
          <a:prstGeom prst="straightConnector1">
            <a:avLst/>
          </a:prstGeom>
          <a:ln w="28575">
            <a:solidFill>
              <a:srgbClr val="FF000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C942B9-306E-4A2C-A339-3EA1BE463968}"/>
              </a:ext>
            </a:extLst>
          </p:cNvPr>
          <p:cNvSpPr txBox="1"/>
          <p:nvPr/>
        </p:nvSpPr>
        <p:spPr>
          <a:xfrm>
            <a:off x="4566203" y="9739311"/>
            <a:ext cx="4253948"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fr-BE" sz="2000" b="1" dirty="0">
                <a:solidFill>
                  <a:srgbClr val="FF0000"/>
                </a:solidFill>
              </a:rPr>
              <a:t>RGB ARRAY SELECTION</a:t>
            </a:r>
            <a:endParaRPr lang="en-GB" sz="2000" b="1" dirty="0">
              <a:solidFill>
                <a:srgbClr val="FF0000"/>
              </a:solidFill>
            </a:endParaRPr>
          </a:p>
        </p:txBody>
      </p:sp>
      <p:sp>
        <p:nvSpPr>
          <p:cNvPr id="17" name="Oval 16">
            <a:extLst>
              <a:ext uri="{FF2B5EF4-FFF2-40B4-BE49-F238E27FC236}">
                <a16:creationId xmlns:a16="http://schemas.microsoft.com/office/drawing/2014/main" id="{0174DCD2-96E2-4326-86D9-071AAAA5A34A}"/>
              </a:ext>
            </a:extLst>
          </p:cNvPr>
          <p:cNvSpPr/>
          <p:nvPr/>
        </p:nvSpPr>
        <p:spPr>
          <a:xfrm>
            <a:off x="4566203" y="7659757"/>
            <a:ext cx="4962110" cy="1915422"/>
          </a:xfrm>
          <a:prstGeom prst="ellipse">
            <a:avLst/>
          </a:prstGeom>
          <a:no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B09C4D30-F164-4E41-BEB9-1700CCED2B85}"/>
              </a:ext>
            </a:extLst>
          </p:cNvPr>
          <p:cNvCxnSpPr>
            <a:cxnSpLocks/>
          </p:cNvCxnSpPr>
          <p:nvPr/>
        </p:nvCxnSpPr>
        <p:spPr>
          <a:xfrm flipV="1">
            <a:off x="9528314" y="8600661"/>
            <a:ext cx="921854" cy="166135"/>
          </a:xfrm>
          <a:prstGeom prst="straightConnector1">
            <a:avLst/>
          </a:prstGeom>
          <a:ln w="28575">
            <a:solidFill>
              <a:srgbClr val="FF000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7229E4-971D-4F5C-8231-33B1DABD9EC0}"/>
              </a:ext>
            </a:extLst>
          </p:cNvPr>
          <p:cNvSpPr txBox="1"/>
          <p:nvPr/>
        </p:nvSpPr>
        <p:spPr>
          <a:xfrm>
            <a:off x="10450168" y="8400606"/>
            <a:ext cx="6806999"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fr-BE" sz="2000" b="1" dirty="0">
                <a:solidFill>
                  <a:srgbClr val="FF0000"/>
                </a:solidFill>
              </a:rPr>
              <a:t>DIMENSION DISCOVERY &amp; TRIMMING</a:t>
            </a:r>
            <a:endParaRPr lang="en-GB" sz="2000" b="1" dirty="0">
              <a:solidFill>
                <a:srgbClr val="FF0000"/>
              </a:solidFill>
            </a:endParaRPr>
          </a:p>
        </p:txBody>
      </p:sp>
      <p:sp>
        <p:nvSpPr>
          <p:cNvPr id="3" name="Footer Placeholder 2">
            <a:extLst>
              <a:ext uri="{FF2B5EF4-FFF2-40B4-BE49-F238E27FC236}">
                <a16:creationId xmlns:a16="http://schemas.microsoft.com/office/drawing/2014/main" id="{7E5A7985-BA22-4A4A-B7E2-01133AF2067D}"/>
              </a:ext>
            </a:extLst>
          </p:cNvPr>
          <p:cNvSpPr>
            <a:spLocks noGrp="1"/>
          </p:cNvSpPr>
          <p:nvPr>
            <p:ph type="ftr" sz="quarter" idx="11"/>
          </p:nvPr>
        </p:nvSpPr>
        <p:spPr/>
        <p:txBody>
          <a:bodyPr/>
          <a:lstStyle/>
          <a:p>
            <a:r>
              <a:rPr lang="en-US"/>
              <a:t>Data Storage and Format on Cloud</a:t>
            </a:r>
            <a:endParaRPr lang="en-GB"/>
          </a:p>
        </p:txBody>
      </p:sp>
      <p:sp>
        <p:nvSpPr>
          <p:cNvPr id="6" name="Slide Number Placeholder 5">
            <a:extLst>
              <a:ext uri="{FF2B5EF4-FFF2-40B4-BE49-F238E27FC236}">
                <a16:creationId xmlns:a16="http://schemas.microsoft.com/office/drawing/2014/main" id="{06B18CD8-043D-44E5-926A-61F6303525B8}"/>
              </a:ext>
            </a:extLst>
          </p:cNvPr>
          <p:cNvSpPr>
            <a:spLocks noGrp="1"/>
          </p:cNvSpPr>
          <p:nvPr>
            <p:ph type="sldNum" sz="quarter" idx="12"/>
          </p:nvPr>
        </p:nvSpPr>
        <p:spPr/>
        <p:txBody>
          <a:bodyPr/>
          <a:lstStyle/>
          <a:p>
            <a:fld id="{E50DAF35-35AB-4FD4-A7E8-2BCF27D194FE}" type="slidenum">
              <a:rPr lang="en-GB" smtClean="0"/>
              <a:t>10</a:t>
            </a:fld>
            <a:endParaRPr lang="en-GB"/>
          </a:p>
        </p:txBody>
      </p:sp>
    </p:spTree>
    <p:extLst>
      <p:ext uri="{BB962C8B-B14F-4D97-AF65-F5344CB8AC3E}">
        <p14:creationId xmlns:p14="http://schemas.microsoft.com/office/powerpoint/2010/main" val="252655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8CF0-E260-4D7E-BEFE-5256BCA10A1B}"/>
              </a:ext>
            </a:extLst>
          </p:cNvPr>
          <p:cNvSpPr>
            <a:spLocks noGrp="1"/>
          </p:cNvSpPr>
          <p:nvPr>
            <p:ph type="title"/>
          </p:nvPr>
        </p:nvSpPr>
        <p:spPr/>
        <p:txBody>
          <a:bodyPr/>
          <a:lstStyle/>
          <a:p>
            <a:r>
              <a:rPr lang="fr-BE" dirty="0" err="1"/>
              <a:t>GeoZarr</a:t>
            </a:r>
            <a:r>
              <a:rPr lang="fr-BE" dirty="0"/>
              <a:t> - Multiscales &amp; Symbology</a:t>
            </a:r>
            <a:endParaRPr lang="en-GB" dirty="0"/>
          </a:p>
        </p:txBody>
      </p:sp>
      <p:pic>
        <p:nvPicPr>
          <p:cNvPr id="4" name="Content Placeholder 3">
            <a:extLst>
              <a:ext uri="{FF2B5EF4-FFF2-40B4-BE49-F238E27FC236}">
                <a16:creationId xmlns:a16="http://schemas.microsoft.com/office/drawing/2014/main" id="{CCE7A878-0DF8-4966-88C9-770F295A26AD}"/>
              </a:ext>
            </a:extLst>
          </p:cNvPr>
          <p:cNvPicPr>
            <a:picLocks noGrp="1" noChangeAspect="1"/>
          </p:cNvPicPr>
          <p:nvPr>
            <p:ph idx="1"/>
          </p:nvPr>
        </p:nvPicPr>
        <p:blipFill>
          <a:blip r:embed="rId2"/>
          <a:stretch>
            <a:fillRect/>
          </a:stretch>
        </p:blipFill>
        <p:spPr>
          <a:xfrm>
            <a:off x="417440" y="2009104"/>
            <a:ext cx="8945223" cy="4667901"/>
          </a:xfrm>
          <a:prstGeom prst="rect">
            <a:avLst/>
          </a:prstGeom>
        </p:spPr>
      </p:pic>
      <p:pic>
        <p:nvPicPr>
          <p:cNvPr id="5" name="Picture 4">
            <a:extLst>
              <a:ext uri="{FF2B5EF4-FFF2-40B4-BE49-F238E27FC236}">
                <a16:creationId xmlns:a16="http://schemas.microsoft.com/office/drawing/2014/main" id="{26CFA39C-D1A3-475F-81C2-AAE1520CB763}"/>
              </a:ext>
            </a:extLst>
          </p:cNvPr>
          <p:cNvPicPr>
            <a:picLocks noChangeAspect="1"/>
          </p:cNvPicPr>
          <p:nvPr/>
        </p:nvPicPr>
        <p:blipFill>
          <a:blip r:embed="rId3"/>
          <a:stretch>
            <a:fillRect/>
          </a:stretch>
        </p:blipFill>
        <p:spPr>
          <a:xfrm>
            <a:off x="3974823" y="3993756"/>
            <a:ext cx="8907118" cy="4658375"/>
          </a:xfrm>
          <a:prstGeom prst="rect">
            <a:avLst/>
          </a:prstGeom>
        </p:spPr>
      </p:pic>
      <p:pic>
        <p:nvPicPr>
          <p:cNvPr id="6" name="Picture 5">
            <a:extLst>
              <a:ext uri="{FF2B5EF4-FFF2-40B4-BE49-F238E27FC236}">
                <a16:creationId xmlns:a16="http://schemas.microsoft.com/office/drawing/2014/main" id="{E283D20D-1631-49A7-987F-52407C93F120}"/>
              </a:ext>
            </a:extLst>
          </p:cNvPr>
          <p:cNvPicPr>
            <a:picLocks noChangeAspect="1"/>
          </p:cNvPicPr>
          <p:nvPr/>
        </p:nvPicPr>
        <p:blipFill>
          <a:blip r:embed="rId4"/>
          <a:stretch>
            <a:fillRect/>
          </a:stretch>
        </p:blipFill>
        <p:spPr>
          <a:xfrm>
            <a:off x="8953916" y="5509266"/>
            <a:ext cx="8916644" cy="4648849"/>
          </a:xfrm>
          <a:prstGeom prst="rect">
            <a:avLst/>
          </a:prstGeom>
        </p:spPr>
      </p:pic>
      <p:sp>
        <p:nvSpPr>
          <p:cNvPr id="7" name="Arrow: Right 6">
            <a:extLst>
              <a:ext uri="{FF2B5EF4-FFF2-40B4-BE49-F238E27FC236}">
                <a16:creationId xmlns:a16="http://schemas.microsoft.com/office/drawing/2014/main" id="{AAAA754E-E09B-4EAF-A6E2-7A02062A6172}"/>
              </a:ext>
            </a:extLst>
          </p:cNvPr>
          <p:cNvSpPr/>
          <p:nvPr/>
        </p:nvSpPr>
        <p:spPr>
          <a:xfrm rot="1771694">
            <a:off x="9976831" y="3571460"/>
            <a:ext cx="5886430" cy="532752"/>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Graphic 8" descr="Zoom in">
            <a:extLst>
              <a:ext uri="{FF2B5EF4-FFF2-40B4-BE49-F238E27FC236}">
                <a16:creationId xmlns:a16="http://schemas.microsoft.com/office/drawing/2014/main" id="{D355DDE5-018B-42F9-8EBC-FAFBFA0EDA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77994" y="2544230"/>
            <a:ext cx="914400" cy="914400"/>
          </a:xfrm>
          <a:prstGeom prst="rect">
            <a:avLst/>
          </a:prstGeom>
        </p:spPr>
      </p:pic>
      <p:grpSp>
        <p:nvGrpSpPr>
          <p:cNvPr id="15" name="Group 14">
            <a:extLst>
              <a:ext uri="{FF2B5EF4-FFF2-40B4-BE49-F238E27FC236}">
                <a16:creationId xmlns:a16="http://schemas.microsoft.com/office/drawing/2014/main" id="{2E633868-EE31-4EBC-93E8-39264E2AA563}"/>
              </a:ext>
            </a:extLst>
          </p:cNvPr>
          <p:cNvGrpSpPr/>
          <p:nvPr/>
        </p:nvGrpSpPr>
        <p:grpSpPr>
          <a:xfrm>
            <a:off x="665684" y="5458096"/>
            <a:ext cx="3840055" cy="4668124"/>
            <a:chOff x="665684" y="5458096"/>
            <a:chExt cx="3840055" cy="4668124"/>
          </a:xfrm>
        </p:grpSpPr>
        <p:pic>
          <p:nvPicPr>
            <p:cNvPr id="10" name="Picture 9">
              <a:extLst>
                <a:ext uri="{FF2B5EF4-FFF2-40B4-BE49-F238E27FC236}">
                  <a16:creationId xmlns:a16="http://schemas.microsoft.com/office/drawing/2014/main" id="{C5EDB246-9FA2-4615-B465-A9AE348F86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5684" y="5458096"/>
              <a:ext cx="3840055" cy="4668124"/>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F1327A4C-EC60-43B1-9258-E6104674BCE1}"/>
                </a:ext>
              </a:extLst>
            </p:cNvPr>
            <p:cNvSpPr txBox="1"/>
            <p:nvPr/>
          </p:nvSpPr>
          <p:spPr>
            <a:xfrm>
              <a:off x="2120349" y="9739311"/>
              <a:ext cx="2252040" cy="338554"/>
            </a:xfrm>
            <a:prstGeom prst="rect">
              <a:avLst/>
            </a:prstGeom>
            <a:noFill/>
          </p:spPr>
          <p:txBody>
            <a:bodyPr wrap="square" rtlCol="0">
              <a:spAutoFit/>
            </a:bodyPr>
            <a:lstStyle/>
            <a:p>
              <a:r>
                <a:rPr lang="fr-BE" sz="1600" b="1" dirty="0" err="1"/>
                <a:t>GeoZarr</a:t>
              </a:r>
              <a:r>
                <a:rPr lang="fr-BE" sz="1600" b="1" dirty="0"/>
                <a:t> - </a:t>
              </a:r>
              <a:r>
                <a:rPr lang="fr-BE" sz="1600" b="1" dirty="0" err="1"/>
                <a:t>Portrayals</a:t>
              </a:r>
              <a:endParaRPr lang="en-GB" sz="1600" b="1" dirty="0"/>
            </a:p>
          </p:txBody>
        </p:sp>
      </p:grpSp>
      <p:grpSp>
        <p:nvGrpSpPr>
          <p:cNvPr id="14" name="Group 13">
            <a:extLst>
              <a:ext uri="{FF2B5EF4-FFF2-40B4-BE49-F238E27FC236}">
                <a16:creationId xmlns:a16="http://schemas.microsoft.com/office/drawing/2014/main" id="{7987D7A8-E87B-48BF-B621-CCE436DFAC5B}"/>
              </a:ext>
            </a:extLst>
          </p:cNvPr>
          <p:cNvGrpSpPr/>
          <p:nvPr/>
        </p:nvGrpSpPr>
        <p:grpSpPr>
          <a:xfrm>
            <a:off x="13747110" y="1853184"/>
            <a:ext cx="4052379" cy="3270637"/>
            <a:chOff x="13747110" y="1853184"/>
            <a:chExt cx="4052379" cy="3270637"/>
          </a:xfrm>
        </p:grpSpPr>
        <p:pic>
          <p:nvPicPr>
            <p:cNvPr id="11" name="Picture 10">
              <a:extLst>
                <a:ext uri="{FF2B5EF4-FFF2-40B4-BE49-F238E27FC236}">
                  <a16:creationId xmlns:a16="http://schemas.microsoft.com/office/drawing/2014/main" id="{C1738DD4-CBA3-4410-9CF9-BFD67F0E6D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47110" y="1853184"/>
              <a:ext cx="3860275" cy="3262852"/>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754B858C-E545-41E3-B30B-FA2B857CE2D4}"/>
                </a:ext>
              </a:extLst>
            </p:cNvPr>
            <p:cNvSpPr txBox="1"/>
            <p:nvPr/>
          </p:nvSpPr>
          <p:spPr>
            <a:xfrm>
              <a:off x="15391262" y="4785267"/>
              <a:ext cx="2408227" cy="338554"/>
            </a:xfrm>
            <a:prstGeom prst="rect">
              <a:avLst/>
            </a:prstGeom>
            <a:noFill/>
          </p:spPr>
          <p:txBody>
            <a:bodyPr wrap="square" rtlCol="0">
              <a:spAutoFit/>
            </a:bodyPr>
            <a:lstStyle/>
            <a:p>
              <a:r>
                <a:rPr lang="fr-BE" sz="1600" b="1" dirty="0" err="1"/>
                <a:t>GeoZarr</a:t>
              </a:r>
              <a:r>
                <a:rPr lang="fr-BE" sz="1600" b="1" dirty="0"/>
                <a:t> - Multiscales</a:t>
              </a:r>
              <a:endParaRPr lang="en-GB" sz="1600" b="1" dirty="0"/>
            </a:p>
          </p:txBody>
        </p:sp>
      </p:grpSp>
      <p:sp>
        <p:nvSpPr>
          <p:cNvPr id="3" name="Footer Placeholder 2">
            <a:extLst>
              <a:ext uri="{FF2B5EF4-FFF2-40B4-BE49-F238E27FC236}">
                <a16:creationId xmlns:a16="http://schemas.microsoft.com/office/drawing/2014/main" id="{974D6E5A-73E3-44C5-AB55-FEABA0C00A2E}"/>
              </a:ext>
            </a:extLst>
          </p:cNvPr>
          <p:cNvSpPr>
            <a:spLocks noGrp="1"/>
          </p:cNvSpPr>
          <p:nvPr>
            <p:ph type="ftr" sz="quarter" idx="11"/>
          </p:nvPr>
        </p:nvSpPr>
        <p:spPr/>
        <p:txBody>
          <a:bodyPr/>
          <a:lstStyle/>
          <a:p>
            <a:r>
              <a:rPr lang="en-US"/>
              <a:t>Data Storage and Format on Cloud</a:t>
            </a:r>
            <a:endParaRPr lang="en-GB"/>
          </a:p>
        </p:txBody>
      </p:sp>
      <p:sp>
        <p:nvSpPr>
          <p:cNvPr id="8" name="Slide Number Placeholder 7">
            <a:extLst>
              <a:ext uri="{FF2B5EF4-FFF2-40B4-BE49-F238E27FC236}">
                <a16:creationId xmlns:a16="http://schemas.microsoft.com/office/drawing/2014/main" id="{8C634BD7-2B96-467E-83B6-DFFCCC23F347}"/>
              </a:ext>
            </a:extLst>
          </p:cNvPr>
          <p:cNvSpPr>
            <a:spLocks noGrp="1"/>
          </p:cNvSpPr>
          <p:nvPr>
            <p:ph type="sldNum" sz="quarter" idx="12"/>
          </p:nvPr>
        </p:nvSpPr>
        <p:spPr/>
        <p:txBody>
          <a:bodyPr/>
          <a:lstStyle/>
          <a:p>
            <a:fld id="{E50DAF35-35AB-4FD4-A7E8-2BCF27D194FE}" type="slidenum">
              <a:rPr lang="en-GB" smtClean="0"/>
              <a:t>11</a:t>
            </a:fld>
            <a:endParaRPr lang="en-GB"/>
          </a:p>
        </p:txBody>
      </p:sp>
    </p:spTree>
    <p:extLst>
      <p:ext uri="{BB962C8B-B14F-4D97-AF65-F5344CB8AC3E}">
        <p14:creationId xmlns:p14="http://schemas.microsoft.com/office/powerpoint/2010/main" val="312691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079EB95-DCDC-450D-8457-D6B11E8939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1027" y="2453234"/>
            <a:ext cx="4631412" cy="3300647"/>
          </a:xfrm>
          <a:prstGeom prst="rect">
            <a:avLst/>
          </a:prstGeom>
        </p:spPr>
      </p:pic>
      <p:sp>
        <p:nvSpPr>
          <p:cNvPr id="2" name="Title 1">
            <a:extLst>
              <a:ext uri="{FF2B5EF4-FFF2-40B4-BE49-F238E27FC236}">
                <a16:creationId xmlns:a16="http://schemas.microsoft.com/office/drawing/2014/main" id="{136508CF-73DF-47DB-B3CE-09EF092AC120}"/>
              </a:ext>
            </a:extLst>
          </p:cNvPr>
          <p:cNvSpPr>
            <a:spLocks noGrp="1"/>
          </p:cNvSpPr>
          <p:nvPr>
            <p:ph type="title"/>
          </p:nvPr>
        </p:nvSpPr>
        <p:spPr/>
        <p:txBody>
          <a:bodyPr>
            <a:normAutofit/>
          </a:bodyPr>
          <a:lstStyle/>
          <a:p>
            <a:r>
              <a:rPr lang="fr-BE" dirty="0" err="1"/>
              <a:t>GeoZarr</a:t>
            </a:r>
            <a:r>
              <a:rPr lang="fr-BE" dirty="0"/>
              <a:t> – Advanced Application (ScanWorld)</a:t>
            </a:r>
            <a:endParaRPr lang="en-GB" dirty="0"/>
          </a:p>
        </p:txBody>
      </p:sp>
      <p:sp>
        <p:nvSpPr>
          <p:cNvPr id="10" name="Content Placeholder 2">
            <a:extLst>
              <a:ext uri="{FF2B5EF4-FFF2-40B4-BE49-F238E27FC236}">
                <a16:creationId xmlns:a16="http://schemas.microsoft.com/office/drawing/2014/main" id="{1CA4BB31-8B2A-440A-A9EF-810E2E0D8D62}"/>
              </a:ext>
            </a:extLst>
          </p:cNvPr>
          <p:cNvSpPr txBox="1">
            <a:spLocks/>
          </p:cNvSpPr>
          <p:nvPr/>
        </p:nvSpPr>
        <p:spPr>
          <a:xfrm>
            <a:off x="4873008" y="2767709"/>
            <a:ext cx="4244487" cy="2572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fr-BE" sz="2800" b="1" dirty="0"/>
              <a:t>APP 1 (agriculture)</a:t>
            </a:r>
            <a:br>
              <a:rPr lang="fr-BE" sz="2800" b="1" dirty="0"/>
            </a:br>
            <a:r>
              <a:rPr lang="fr-BE" sz="2800" dirty="0"/>
              <a:t>Identification of </a:t>
            </a:r>
            <a:r>
              <a:rPr lang="fr-BE" sz="2800" dirty="0" err="1"/>
              <a:t>Crop</a:t>
            </a:r>
            <a:r>
              <a:rPr lang="fr-BE" sz="2800" dirty="0"/>
              <a:t> </a:t>
            </a:r>
            <a:r>
              <a:rPr lang="fr-BE" sz="2800" dirty="0" err="1"/>
              <a:t>Status</a:t>
            </a:r>
            <a:br>
              <a:rPr lang="fr-BE" sz="2800" dirty="0"/>
            </a:br>
            <a:r>
              <a:rPr lang="fr-BE" sz="2800" dirty="0">
                <a:solidFill>
                  <a:srgbClr val="2E6CA4"/>
                </a:solidFill>
              </a:rPr>
              <a:t>PRISMA</a:t>
            </a:r>
            <a:endParaRPr lang="en-GB" sz="2800" dirty="0">
              <a:solidFill>
                <a:srgbClr val="2E6CA4"/>
              </a:solidFill>
            </a:endParaRPr>
          </a:p>
        </p:txBody>
      </p:sp>
      <p:pic>
        <p:nvPicPr>
          <p:cNvPr id="11" name="Picture 10">
            <a:extLst>
              <a:ext uri="{FF2B5EF4-FFF2-40B4-BE49-F238E27FC236}">
                <a16:creationId xmlns:a16="http://schemas.microsoft.com/office/drawing/2014/main" id="{9623B3EB-4456-4CC9-922D-98B8BD8E2BE7}"/>
              </a:ext>
            </a:extLst>
          </p:cNvPr>
          <p:cNvPicPr>
            <a:picLocks noChangeAspect="1"/>
          </p:cNvPicPr>
          <p:nvPr/>
        </p:nvPicPr>
        <p:blipFill>
          <a:blip r:embed="rId3"/>
          <a:stretch>
            <a:fillRect/>
          </a:stretch>
        </p:blipFill>
        <p:spPr>
          <a:xfrm>
            <a:off x="2179179" y="4944510"/>
            <a:ext cx="2187675" cy="1000080"/>
          </a:xfrm>
          <a:prstGeom prst="rect">
            <a:avLst/>
          </a:prstGeom>
        </p:spPr>
      </p:pic>
      <p:pic>
        <p:nvPicPr>
          <p:cNvPr id="12" name="Picture 11">
            <a:extLst>
              <a:ext uri="{FF2B5EF4-FFF2-40B4-BE49-F238E27FC236}">
                <a16:creationId xmlns:a16="http://schemas.microsoft.com/office/drawing/2014/main" id="{49F1A5DC-D320-460B-A91A-6440E3A336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9283" y="2317010"/>
            <a:ext cx="4099869" cy="2857485"/>
          </a:xfrm>
          <a:prstGeom prst="rect">
            <a:avLst/>
          </a:prstGeom>
        </p:spPr>
      </p:pic>
      <p:sp>
        <p:nvSpPr>
          <p:cNvPr id="13" name="Content Placeholder 2">
            <a:extLst>
              <a:ext uri="{FF2B5EF4-FFF2-40B4-BE49-F238E27FC236}">
                <a16:creationId xmlns:a16="http://schemas.microsoft.com/office/drawing/2014/main" id="{C8EF7D02-6CCD-47F2-B6A7-E3159E0C9808}"/>
              </a:ext>
            </a:extLst>
          </p:cNvPr>
          <p:cNvSpPr txBox="1">
            <a:spLocks/>
          </p:cNvSpPr>
          <p:nvPr/>
        </p:nvSpPr>
        <p:spPr>
          <a:xfrm>
            <a:off x="14017009" y="2601585"/>
            <a:ext cx="4244487" cy="2572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fr-BE" sz="2800" b="1" dirty="0"/>
              <a:t>APP 2 (agriculture)</a:t>
            </a:r>
            <a:br>
              <a:rPr lang="fr-BE" sz="2800" b="1" dirty="0"/>
            </a:br>
            <a:r>
              <a:rPr lang="fr-BE" sz="2800" dirty="0" err="1"/>
              <a:t>Soil</a:t>
            </a:r>
            <a:r>
              <a:rPr lang="fr-BE" sz="2800" dirty="0"/>
              <a:t> </a:t>
            </a:r>
            <a:r>
              <a:rPr lang="fr-BE" sz="2800" dirty="0" err="1"/>
              <a:t>organic</a:t>
            </a:r>
            <a:r>
              <a:rPr lang="fr-BE" sz="2800" dirty="0"/>
              <a:t> </a:t>
            </a:r>
            <a:r>
              <a:rPr lang="fr-BE" sz="2800" dirty="0" err="1"/>
              <a:t>carbon</a:t>
            </a:r>
            <a:r>
              <a:rPr lang="fr-BE" sz="2800" dirty="0"/>
              <a:t> monitoring</a:t>
            </a:r>
            <a:br>
              <a:rPr lang="fr-BE" sz="2800" dirty="0"/>
            </a:br>
            <a:r>
              <a:rPr lang="fr-BE" sz="2800" dirty="0">
                <a:solidFill>
                  <a:srgbClr val="2E6CA4"/>
                </a:solidFill>
              </a:rPr>
              <a:t>SENTINEL-2</a:t>
            </a:r>
            <a:endParaRPr lang="en-GB" sz="2800" dirty="0">
              <a:solidFill>
                <a:srgbClr val="2E6CA4"/>
              </a:solidFill>
            </a:endParaRPr>
          </a:p>
        </p:txBody>
      </p:sp>
      <p:sp>
        <p:nvSpPr>
          <p:cNvPr id="20" name="Content Placeholder 2">
            <a:extLst>
              <a:ext uri="{FF2B5EF4-FFF2-40B4-BE49-F238E27FC236}">
                <a16:creationId xmlns:a16="http://schemas.microsoft.com/office/drawing/2014/main" id="{2DA6FE00-4677-41CB-B156-375C83BD0814}"/>
              </a:ext>
            </a:extLst>
          </p:cNvPr>
          <p:cNvSpPr txBox="1">
            <a:spLocks/>
          </p:cNvSpPr>
          <p:nvPr/>
        </p:nvSpPr>
        <p:spPr>
          <a:xfrm>
            <a:off x="14043512" y="6480314"/>
            <a:ext cx="4244487" cy="2572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fr-BE" sz="2800" b="1" dirty="0"/>
              <a:t>APP 4 (water)</a:t>
            </a:r>
            <a:br>
              <a:rPr lang="fr-BE" sz="2800" b="1" dirty="0"/>
            </a:br>
            <a:r>
              <a:rPr lang="fr-BE" sz="2800" dirty="0" err="1"/>
              <a:t>Oil</a:t>
            </a:r>
            <a:r>
              <a:rPr lang="fr-BE" sz="2800" dirty="0"/>
              <a:t> </a:t>
            </a:r>
            <a:r>
              <a:rPr lang="fr-BE" sz="2800" dirty="0" err="1"/>
              <a:t>spills</a:t>
            </a:r>
            <a:r>
              <a:rPr lang="fr-BE" sz="2800" dirty="0"/>
              <a:t> monitoring</a:t>
            </a:r>
          </a:p>
          <a:p>
            <a:pPr marL="0" indent="0">
              <a:buClrTx/>
              <a:buNone/>
            </a:pPr>
            <a:r>
              <a:rPr lang="fr-BE" sz="2800" dirty="0">
                <a:solidFill>
                  <a:srgbClr val="2E6CA4"/>
                </a:solidFill>
              </a:rPr>
              <a:t>ENVISAT</a:t>
            </a:r>
            <a:endParaRPr lang="en-GB" sz="2800" dirty="0">
              <a:solidFill>
                <a:srgbClr val="2E6CA4"/>
              </a:solidFill>
            </a:endParaRPr>
          </a:p>
        </p:txBody>
      </p:sp>
      <p:sp>
        <p:nvSpPr>
          <p:cNvPr id="16" name="Content Placeholder 2">
            <a:extLst>
              <a:ext uri="{FF2B5EF4-FFF2-40B4-BE49-F238E27FC236}">
                <a16:creationId xmlns:a16="http://schemas.microsoft.com/office/drawing/2014/main" id="{9DACF560-3358-4C47-9B93-D056F21D45FE}"/>
              </a:ext>
            </a:extLst>
          </p:cNvPr>
          <p:cNvSpPr txBox="1">
            <a:spLocks/>
          </p:cNvSpPr>
          <p:nvPr/>
        </p:nvSpPr>
        <p:spPr>
          <a:xfrm>
            <a:off x="4899511" y="6637713"/>
            <a:ext cx="4244487" cy="2572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fr-BE" sz="2800" b="1" dirty="0"/>
              <a:t>APP 3 (</a:t>
            </a:r>
            <a:r>
              <a:rPr lang="fr-BE" sz="2800" b="1" dirty="0" err="1"/>
              <a:t>forestry</a:t>
            </a:r>
            <a:r>
              <a:rPr lang="fr-BE" sz="2800" b="1" dirty="0"/>
              <a:t>)</a:t>
            </a:r>
            <a:br>
              <a:rPr lang="fr-BE" sz="2800" b="1" dirty="0"/>
            </a:br>
            <a:r>
              <a:rPr lang="fr-BE" sz="2800" dirty="0"/>
              <a:t>Identification of </a:t>
            </a:r>
            <a:r>
              <a:rPr lang="fr-BE" sz="2800" dirty="0" err="1"/>
              <a:t>tree</a:t>
            </a:r>
            <a:r>
              <a:rPr lang="fr-BE" sz="2800" dirty="0"/>
              <a:t> </a:t>
            </a:r>
            <a:r>
              <a:rPr lang="fr-BE" sz="2800" dirty="0" err="1"/>
              <a:t>species</a:t>
            </a:r>
            <a:r>
              <a:rPr lang="fr-BE" sz="2800" dirty="0"/>
              <a:t> </a:t>
            </a:r>
            <a:r>
              <a:rPr lang="fr-BE" sz="2800" dirty="0" err="1"/>
              <a:t>using</a:t>
            </a:r>
            <a:r>
              <a:rPr lang="fr-BE" sz="2800" dirty="0"/>
              <a:t> A.I.</a:t>
            </a:r>
          </a:p>
          <a:p>
            <a:pPr marL="0" indent="0">
              <a:buClrTx/>
              <a:buNone/>
            </a:pPr>
            <a:r>
              <a:rPr lang="fr-BE" sz="2800" dirty="0">
                <a:solidFill>
                  <a:srgbClr val="2E6CA4"/>
                </a:solidFill>
              </a:rPr>
              <a:t>Sentinel-2</a:t>
            </a:r>
            <a:endParaRPr lang="en-GB" sz="2800" dirty="0">
              <a:solidFill>
                <a:srgbClr val="2E6CA4"/>
              </a:solidFill>
            </a:endParaRPr>
          </a:p>
        </p:txBody>
      </p:sp>
      <p:sp>
        <p:nvSpPr>
          <p:cNvPr id="3" name="Footer Placeholder 2">
            <a:extLst>
              <a:ext uri="{FF2B5EF4-FFF2-40B4-BE49-F238E27FC236}">
                <a16:creationId xmlns:a16="http://schemas.microsoft.com/office/drawing/2014/main" id="{19121D75-C7DF-4AF2-9202-89B3E1F04B2F}"/>
              </a:ext>
            </a:extLst>
          </p:cNvPr>
          <p:cNvSpPr>
            <a:spLocks noGrp="1"/>
          </p:cNvSpPr>
          <p:nvPr>
            <p:ph type="ftr" sz="quarter" idx="11"/>
          </p:nvPr>
        </p:nvSpPr>
        <p:spPr/>
        <p:txBody>
          <a:bodyPr/>
          <a:lstStyle/>
          <a:p>
            <a:r>
              <a:rPr lang="en-US"/>
              <a:t>Data Storage and Format on Cloud</a:t>
            </a:r>
            <a:endParaRPr lang="en-GB"/>
          </a:p>
        </p:txBody>
      </p:sp>
      <p:sp>
        <p:nvSpPr>
          <p:cNvPr id="4" name="Slide Number Placeholder 3">
            <a:extLst>
              <a:ext uri="{FF2B5EF4-FFF2-40B4-BE49-F238E27FC236}">
                <a16:creationId xmlns:a16="http://schemas.microsoft.com/office/drawing/2014/main" id="{D8FD98B0-3CFC-47A8-B5B9-E1CC267D0707}"/>
              </a:ext>
            </a:extLst>
          </p:cNvPr>
          <p:cNvSpPr>
            <a:spLocks noGrp="1"/>
          </p:cNvSpPr>
          <p:nvPr>
            <p:ph type="sldNum" sz="quarter" idx="12"/>
          </p:nvPr>
        </p:nvSpPr>
        <p:spPr/>
        <p:txBody>
          <a:bodyPr/>
          <a:lstStyle/>
          <a:p>
            <a:fld id="{E50DAF35-35AB-4FD4-A7E8-2BCF27D194FE}" type="slidenum">
              <a:rPr lang="en-GB" smtClean="0"/>
              <a:t>12</a:t>
            </a:fld>
            <a:endParaRPr lang="en-GB"/>
          </a:p>
        </p:txBody>
      </p:sp>
      <p:pic>
        <p:nvPicPr>
          <p:cNvPr id="5" name="Picture 4">
            <a:extLst>
              <a:ext uri="{FF2B5EF4-FFF2-40B4-BE49-F238E27FC236}">
                <a16:creationId xmlns:a16="http://schemas.microsoft.com/office/drawing/2014/main" id="{E9773C11-309B-4691-9F9F-5130A1223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3998" y="6480314"/>
            <a:ext cx="4726878" cy="2644650"/>
          </a:xfrm>
          <a:prstGeom prst="rect">
            <a:avLst/>
          </a:prstGeom>
        </p:spPr>
      </p:pic>
      <p:pic>
        <p:nvPicPr>
          <p:cNvPr id="6" name="Picture 5">
            <a:extLst>
              <a:ext uri="{FF2B5EF4-FFF2-40B4-BE49-F238E27FC236}">
                <a16:creationId xmlns:a16="http://schemas.microsoft.com/office/drawing/2014/main" id="{4088A833-6D2B-4B54-9CEC-6B73D6725C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66913" y="7991660"/>
            <a:ext cx="2099441" cy="1376362"/>
          </a:xfrm>
          <a:prstGeom prst="rect">
            <a:avLst/>
          </a:prstGeom>
        </p:spPr>
      </p:pic>
      <p:pic>
        <p:nvPicPr>
          <p:cNvPr id="7" name="Picture 6">
            <a:extLst>
              <a:ext uri="{FF2B5EF4-FFF2-40B4-BE49-F238E27FC236}">
                <a16:creationId xmlns:a16="http://schemas.microsoft.com/office/drawing/2014/main" id="{6504FF19-9094-4801-B427-EE77E13260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9155" y="6504854"/>
            <a:ext cx="4249997" cy="2973611"/>
          </a:xfrm>
          <a:prstGeom prst="rect">
            <a:avLst/>
          </a:prstGeom>
        </p:spPr>
      </p:pic>
      <p:pic>
        <p:nvPicPr>
          <p:cNvPr id="9" name="Picture 8">
            <a:extLst>
              <a:ext uri="{FF2B5EF4-FFF2-40B4-BE49-F238E27FC236}">
                <a16:creationId xmlns:a16="http://schemas.microsoft.com/office/drawing/2014/main" id="{681DD3B2-C3CC-4723-B888-4DF0C18ECF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8796" y="8449862"/>
            <a:ext cx="1859413" cy="1201290"/>
          </a:xfrm>
          <a:prstGeom prst="rect">
            <a:avLst/>
          </a:prstGeom>
        </p:spPr>
      </p:pic>
      <p:pic>
        <p:nvPicPr>
          <p:cNvPr id="19" name="Picture 18">
            <a:extLst>
              <a:ext uri="{FF2B5EF4-FFF2-40B4-BE49-F238E27FC236}">
                <a16:creationId xmlns:a16="http://schemas.microsoft.com/office/drawing/2014/main" id="{06A1A2DA-34B9-4414-AD3B-0359794F264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66913" y="4592781"/>
            <a:ext cx="2187675" cy="1495676"/>
          </a:xfrm>
          <a:prstGeom prst="rect">
            <a:avLst/>
          </a:prstGeom>
        </p:spPr>
      </p:pic>
      <p:pic>
        <p:nvPicPr>
          <p:cNvPr id="8" name="Picture 7">
            <a:extLst>
              <a:ext uri="{FF2B5EF4-FFF2-40B4-BE49-F238E27FC236}">
                <a16:creationId xmlns:a16="http://schemas.microsoft.com/office/drawing/2014/main" id="{C18C9114-1A6F-4AC0-A629-E45EA721E96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983" y="4388711"/>
            <a:ext cx="2118196" cy="1509578"/>
          </a:xfrm>
          <a:prstGeom prst="rect">
            <a:avLst/>
          </a:prstGeom>
        </p:spPr>
      </p:pic>
    </p:spTree>
    <p:extLst>
      <p:ext uri="{BB962C8B-B14F-4D97-AF65-F5344CB8AC3E}">
        <p14:creationId xmlns:p14="http://schemas.microsoft.com/office/powerpoint/2010/main" val="3757387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01D5FB-4AD5-4599-A7A8-B5AD32B6B3AA}"/>
              </a:ext>
            </a:extLst>
          </p:cNvPr>
          <p:cNvSpPr>
            <a:spLocks noGrp="1"/>
          </p:cNvSpPr>
          <p:nvPr>
            <p:ph type="title"/>
          </p:nvPr>
        </p:nvSpPr>
        <p:spPr/>
        <p:txBody>
          <a:bodyPr>
            <a:normAutofit/>
          </a:bodyPr>
          <a:lstStyle/>
          <a:p>
            <a:r>
              <a:rPr lang="en-GB" dirty="0"/>
              <a:t>Catalogue &amp; STAC Integration</a:t>
            </a:r>
          </a:p>
        </p:txBody>
      </p:sp>
      <p:sp>
        <p:nvSpPr>
          <p:cNvPr id="12" name="Content Placeholder 11">
            <a:extLst>
              <a:ext uri="{FF2B5EF4-FFF2-40B4-BE49-F238E27FC236}">
                <a16:creationId xmlns:a16="http://schemas.microsoft.com/office/drawing/2014/main" id="{364BCBC2-BCD1-4743-A422-9FB90D574F72}"/>
              </a:ext>
            </a:extLst>
          </p:cNvPr>
          <p:cNvSpPr>
            <a:spLocks noGrp="1"/>
          </p:cNvSpPr>
          <p:nvPr>
            <p:ph idx="1"/>
          </p:nvPr>
        </p:nvSpPr>
        <p:spPr/>
        <p:txBody>
          <a:bodyPr/>
          <a:lstStyle/>
          <a:p>
            <a:pPr marL="0" indent="0">
              <a:buNone/>
            </a:pPr>
            <a:r>
              <a:rPr lang="en-GB" dirty="0"/>
              <a:t>Visual portrayal based on quicklook RGB attribute</a:t>
            </a:r>
          </a:p>
          <a:p>
            <a:pPr marL="0" indent="0">
              <a:buNone/>
            </a:pPr>
            <a:r>
              <a:rPr lang="en-GB" dirty="0">
                <a:sym typeface="Wingdings" panose="05000000000000000000" pitchFamily="2" charset="2"/>
              </a:rPr>
              <a:t> not required if GeoZarr portrayals available</a:t>
            </a:r>
            <a:endParaRPr lang="en-GB" dirty="0"/>
          </a:p>
          <a:p>
            <a:endParaRPr lang="en-GB" dirty="0"/>
          </a:p>
        </p:txBody>
      </p:sp>
      <p:sp>
        <p:nvSpPr>
          <p:cNvPr id="4" name="Slide Number Placeholder 3">
            <a:extLst>
              <a:ext uri="{FF2B5EF4-FFF2-40B4-BE49-F238E27FC236}">
                <a16:creationId xmlns:a16="http://schemas.microsoft.com/office/drawing/2014/main" id="{2DA50140-F2EC-4D3F-9003-4A965A146B47}"/>
              </a:ext>
            </a:extLst>
          </p:cNvPr>
          <p:cNvSpPr>
            <a:spLocks noGrp="1"/>
          </p:cNvSpPr>
          <p:nvPr>
            <p:ph type="sldNum" sz="quarter" idx="4294967295"/>
          </p:nvPr>
        </p:nvSpPr>
        <p:spPr>
          <a:xfrm>
            <a:off x="0" y="9534525"/>
            <a:ext cx="6172200" cy="547688"/>
          </a:xfrm>
        </p:spPr>
        <p:txBody>
          <a:bodyPr/>
          <a:lstStyle/>
          <a:p>
            <a:fld id="{EE4AEEEC-7EA7-48E4-A895-D20FA69DA7D7}" type="slidenum">
              <a:rPr lang="en-US" smtClean="0"/>
              <a:pPr/>
              <a:t>13</a:t>
            </a:fld>
            <a:endParaRPr lang="en-US" dirty="0"/>
          </a:p>
        </p:txBody>
      </p:sp>
      <p:sp>
        <p:nvSpPr>
          <p:cNvPr id="5" name="Footer Placeholder 4">
            <a:extLst>
              <a:ext uri="{FF2B5EF4-FFF2-40B4-BE49-F238E27FC236}">
                <a16:creationId xmlns:a16="http://schemas.microsoft.com/office/drawing/2014/main" id="{D3F8CCAC-1C9C-47CA-8AFC-42BB8B6317A7}"/>
              </a:ext>
            </a:extLst>
          </p:cNvPr>
          <p:cNvSpPr>
            <a:spLocks noGrp="1"/>
          </p:cNvSpPr>
          <p:nvPr>
            <p:ph type="ftr" sz="quarter" idx="4294967295"/>
          </p:nvPr>
        </p:nvSpPr>
        <p:spPr>
          <a:xfrm>
            <a:off x="14173200" y="9534525"/>
            <a:ext cx="4114800" cy="547688"/>
          </a:xfrm>
        </p:spPr>
        <p:txBody>
          <a:bodyPr/>
          <a:lstStyle/>
          <a:p>
            <a:r>
              <a:rPr lang="en-US"/>
              <a:t>Data Storage and Format on Cloud</a:t>
            </a:r>
            <a:endParaRPr lang="en-US" dirty="0"/>
          </a:p>
        </p:txBody>
      </p:sp>
      <p:pic>
        <p:nvPicPr>
          <p:cNvPr id="20" name="Picture 19">
            <a:extLst>
              <a:ext uri="{FF2B5EF4-FFF2-40B4-BE49-F238E27FC236}">
                <a16:creationId xmlns:a16="http://schemas.microsoft.com/office/drawing/2014/main" id="{66AB14D9-4346-4BD0-AD46-DA56B6E44959}"/>
              </a:ext>
            </a:extLst>
          </p:cNvPr>
          <p:cNvPicPr>
            <a:picLocks noChangeAspect="1"/>
          </p:cNvPicPr>
          <p:nvPr/>
        </p:nvPicPr>
        <p:blipFill>
          <a:blip r:embed="rId3"/>
          <a:stretch>
            <a:fillRect/>
          </a:stretch>
        </p:blipFill>
        <p:spPr>
          <a:xfrm>
            <a:off x="1257300" y="4120218"/>
            <a:ext cx="15330111" cy="5688151"/>
          </a:xfrm>
          <a:prstGeom prst="rect">
            <a:avLst/>
          </a:prstGeom>
        </p:spPr>
      </p:pic>
    </p:spTree>
    <p:extLst>
      <p:ext uri="{BB962C8B-B14F-4D97-AF65-F5344CB8AC3E}">
        <p14:creationId xmlns:p14="http://schemas.microsoft.com/office/powerpoint/2010/main" val="1362020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D4A47C-907B-4F2D-A309-5C4633435C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645" y="1906878"/>
            <a:ext cx="14983103" cy="7829163"/>
          </a:xfrm>
          <a:prstGeom prst="rect">
            <a:avLst/>
          </a:prstGeom>
        </p:spPr>
      </p:pic>
      <p:sp>
        <p:nvSpPr>
          <p:cNvPr id="4" name="Slide Number Placeholder 3">
            <a:extLst>
              <a:ext uri="{FF2B5EF4-FFF2-40B4-BE49-F238E27FC236}">
                <a16:creationId xmlns:a16="http://schemas.microsoft.com/office/drawing/2014/main" id="{2DA50140-F2EC-4D3F-9003-4A965A146B47}"/>
              </a:ext>
            </a:extLst>
          </p:cNvPr>
          <p:cNvSpPr>
            <a:spLocks noGrp="1"/>
          </p:cNvSpPr>
          <p:nvPr>
            <p:ph type="sldNum" sz="quarter" idx="11"/>
          </p:nvPr>
        </p:nvSpPr>
        <p:spPr/>
        <p:txBody>
          <a:bodyPr/>
          <a:lstStyle/>
          <a:p>
            <a:fld id="{EE4AEEEC-7EA7-48E4-A895-D20FA69DA7D7}" type="slidenum">
              <a:rPr lang="en-US" smtClean="0"/>
              <a:pPr/>
              <a:t>14</a:t>
            </a:fld>
            <a:endParaRPr lang="en-US" dirty="0"/>
          </a:p>
        </p:txBody>
      </p:sp>
      <p:sp>
        <p:nvSpPr>
          <p:cNvPr id="5" name="Footer Placeholder 4">
            <a:extLst>
              <a:ext uri="{FF2B5EF4-FFF2-40B4-BE49-F238E27FC236}">
                <a16:creationId xmlns:a16="http://schemas.microsoft.com/office/drawing/2014/main" id="{D3F8CCAC-1C9C-47CA-8AFC-42BB8B6317A7}"/>
              </a:ext>
            </a:extLst>
          </p:cNvPr>
          <p:cNvSpPr>
            <a:spLocks noGrp="1"/>
          </p:cNvSpPr>
          <p:nvPr>
            <p:ph type="ftr" sz="quarter" idx="12"/>
          </p:nvPr>
        </p:nvSpPr>
        <p:spPr/>
        <p:txBody>
          <a:bodyPr/>
          <a:lstStyle/>
          <a:p>
            <a:r>
              <a:rPr lang="en-US"/>
              <a:t>Data Storage and Format on Cloud</a:t>
            </a:r>
            <a:endParaRPr lang="en-US" dirty="0"/>
          </a:p>
        </p:txBody>
      </p:sp>
      <p:sp>
        <p:nvSpPr>
          <p:cNvPr id="6" name="Title 5">
            <a:extLst>
              <a:ext uri="{FF2B5EF4-FFF2-40B4-BE49-F238E27FC236}">
                <a16:creationId xmlns:a16="http://schemas.microsoft.com/office/drawing/2014/main" id="{9001D5FB-4AD5-4599-A7A8-B5AD32B6B3AA}"/>
              </a:ext>
            </a:extLst>
          </p:cNvPr>
          <p:cNvSpPr>
            <a:spLocks noGrp="1"/>
          </p:cNvSpPr>
          <p:nvPr>
            <p:ph type="title"/>
          </p:nvPr>
        </p:nvSpPr>
        <p:spPr/>
        <p:txBody>
          <a:bodyPr>
            <a:normAutofit/>
          </a:bodyPr>
          <a:lstStyle/>
          <a:p>
            <a:r>
              <a:rPr lang="en-GB" dirty="0"/>
              <a:t>Catalogue &amp; STAC Integration (2)</a:t>
            </a:r>
          </a:p>
        </p:txBody>
      </p:sp>
      <p:pic>
        <p:nvPicPr>
          <p:cNvPr id="7" name="Content Placeholder 9">
            <a:extLst>
              <a:ext uri="{FF2B5EF4-FFF2-40B4-BE49-F238E27FC236}">
                <a16:creationId xmlns:a16="http://schemas.microsoft.com/office/drawing/2014/main" id="{E9EBEDB5-63CE-4B65-9CF5-22BFD7FE7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1012" y="1621911"/>
            <a:ext cx="7623587" cy="4107026"/>
          </a:xfrm>
          <a:prstGeom prst="rect">
            <a:avLst/>
          </a:prstGeom>
          <a:ln>
            <a:noFill/>
          </a:ln>
          <a:effectLst>
            <a:outerShdw blurRad="190500" algn="tl" rotWithShape="0">
              <a:srgbClr val="000000">
                <a:alpha val="70000"/>
              </a:srgbClr>
            </a:outerShdw>
          </a:effectLst>
        </p:spPr>
      </p:pic>
      <p:grpSp>
        <p:nvGrpSpPr>
          <p:cNvPr id="25" name="Group 24">
            <a:extLst>
              <a:ext uri="{FF2B5EF4-FFF2-40B4-BE49-F238E27FC236}">
                <a16:creationId xmlns:a16="http://schemas.microsoft.com/office/drawing/2014/main" id="{F81C4EF6-9BDC-4E1B-9AD7-D2AE218DC218}"/>
              </a:ext>
            </a:extLst>
          </p:cNvPr>
          <p:cNvGrpSpPr/>
          <p:nvPr/>
        </p:nvGrpSpPr>
        <p:grpSpPr>
          <a:xfrm>
            <a:off x="255242" y="7982562"/>
            <a:ext cx="3318460" cy="2166397"/>
            <a:chOff x="255242" y="7982562"/>
            <a:chExt cx="3318460" cy="2166397"/>
          </a:xfrm>
        </p:grpSpPr>
        <p:sp>
          <p:nvSpPr>
            <p:cNvPr id="11" name="Oval 10">
              <a:extLst>
                <a:ext uri="{FF2B5EF4-FFF2-40B4-BE49-F238E27FC236}">
                  <a16:creationId xmlns:a16="http://schemas.microsoft.com/office/drawing/2014/main" id="{B0C06253-8D6C-4143-A102-6B389B4ED760}"/>
                </a:ext>
              </a:extLst>
            </p:cNvPr>
            <p:cNvSpPr/>
            <p:nvPr/>
          </p:nvSpPr>
          <p:spPr>
            <a:xfrm>
              <a:off x="255242" y="7982562"/>
              <a:ext cx="857941" cy="816884"/>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66EC1887-ED49-4118-B91C-2D33692B8545}"/>
                </a:ext>
              </a:extLst>
            </p:cNvPr>
            <p:cNvCxnSpPr>
              <a:cxnSpLocks/>
              <a:stCxn id="11" idx="4"/>
            </p:cNvCxnSpPr>
            <p:nvPr/>
          </p:nvCxnSpPr>
          <p:spPr>
            <a:xfrm>
              <a:off x="684213" y="8799446"/>
              <a:ext cx="1017068" cy="801825"/>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DB6ABFF-E2CA-46D9-B427-A5B63FE74154}"/>
                </a:ext>
              </a:extLst>
            </p:cNvPr>
            <p:cNvSpPr/>
            <p:nvPr/>
          </p:nvSpPr>
          <p:spPr>
            <a:xfrm>
              <a:off x="1532889" y="9601271"/>
              <a:ext cx="2040813" cy="547688"/>
            </a:xfrm>
            <a:prstGeom prst="rect">
              <a:avLst/>
            </a:prstGeom>
            <a:solidFill>
              <a:schemeClr val="dk1">
                <a:alpha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BE" sz="2400" dirty="0"/>
                <a:t>Zarr Quicklook</a:t>
              </a:r>
              <a:endParaRPr lang="en-GB" sz="2400" dirty="0"/>
            </a:p>
          </p:txBody>
        </p:sp>
      </p:grpSp>
      <p:grpSp>
        <p:nvGrpSpPr>
          <p:cNvPr id="26" name="Group 25">
            <a:extLst>
              <a:ext uri="{FF2B5EF4-FFF2-40B4-BE49-F238E27FC236}">
                <a16:creationId xmlns:a16="http://schemas.microsoft.com/office/drawing/2014/main" id="{1FC298A2-CC56-4CD9-A181-22A40C706786}"/>
              </a:ext>
            </a:extLst>
          </p:cNvPr>
          <p:cNvGrpSpPr/>
          <p:nvPr/>
        </p:nvGrpSpPr>
        <p:grpSpPr>
          <a:xfrm>
            <a:off x="6535585" y="6321287"/>
            <a:ext cx="2040813" cy="1554924"/>
            <a:chOff x="6535585" y="6321287"/>
            <a:chExt cx="2040813" cy="1554924"/>
          </a:xfrm>
        </p:grpSpPr>
        <p:cxnSp>
          <p:nvCxnSpPr>
            <p:cNvPr id="22" name="Straight Arrow Connector 21">
              <a:extLst>
                <a:ext uri="{FF2B5EF4-FFF2-40B4-BE49-F238E27FC236}">
                  <a16:creationId xmlns:a16="http://schemas.microsoft.com/office/drawing/2014/main" id="{2EB6BE84-6CFB-4FAC-A1FA-C5EEBA0B50AE}"/>
                </a:ext>
              </a:extLst>
            </p:cNvPr>
            <p:cNvCxnSpPr>
              <a:cxnSpLocks/>
            </p:cNvCxnSpPr>
            <p:nvPr/>
          </p:nvCxnSpPr>
          <p:spPr>
            <a:xfrm flipH="1">
              <a:off x="7474226" y="6321287"/>
              <a:ext cx="1" cy="102041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2270C22-C954-4B56-BAF9-62B1A8F015A1}"/>
                </a:ext>
              </a:extLst>
            </p:cNvPr>
            <p:cNvSpPr/>
            <p:nvPr/>
          </p:nvSpPr>
          <p:spPr>
            <a:xfrm>
              <a:off x="6535585" y="7328523"/>
              <a:ext cx="2040813" cy="547688"/>
            </a:xfrm>
            <a:prstGeom prst="rect">
              <a:avLst/>
            </a:prstGeom>
            <a:solidFill>
              <a:schemeClr val="bg1">
                <a:lumMod val="85000"/>
                <a:alpha val="50000"/>
              </a:schemeClr>
            </a:solidFill>
            <a:ln>
              <a:solidFill>
                <a:schemeClr val="bg2">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BE" sz="2400" dirty="0"/>
                <a:t>Zarr Display</a:t>
              </a:r>
              <a:endParaRPr lang="en-GB" sz="2400" dirty="0"/>
            </a:p>
          </p:txBody>
        </p:sp>
      </p:grpSp>
      <p:pic>
        <p:nvPicPr>
          <p:cNvPr id="9" name="Picture 8">
            <a:extLst>
              <a:ext uri="{FF2B5EF4-FFF2-40B4-BE49-F238E27FC236}">
                <a16:creationId xmlns:a16="http://schemas.microsoft.com/office/drawing/2014/main" id="{66E43D4E-2377-477C-95CD-8544346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41302" y="7930613"/>
            <a:ext cx="5856011" cy="2172840"/>
          </a:xfrm>
          <a:prstGeom prst="rect">
            <a:avLst/>
          </a:prstGeom>
        </p:spPr>
      </p:pic>
      <p:pic>
        <p:nvPicPr>
          <p:cNvPr id="3" name="Picture 2">
            <a:extLst>
              <a:ext uri="{FF2B5EF4-FFF2-40B4-BE49-F238E27FC236}">
                <a16:creationId xmlns:a16="http://schemas.microsoft.com/office/drawing/2014/main" id="{B36C0634-FA11-4CB9-A9BC-788DFE68C058}"/>
              </a:ext>
            </a:extLst>
          </p:cNvPr>
          <p:cNvPicPr>
            <a:picLocks noChangeAspect="1"/>
          </p:cNvPicPr>
          <p:nvPr/>
        </p:nvPicPr>
        <p:blipFill>
          <a:blip r:embed="rId6"/>
          <a:stretch>
            <a:fillRect/>
          </a:stretch>
        </p:blipFill>
        <p:spPr>
          <a:xfrm>
            <a:off x="10190795" y="6096349"/>
            <a:ext cx="6839905" cy="37724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7314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9261-7E47-4F09-9DFB-5F8676507726}"/>
              </a:ext>
            </a:extLst>
          </p:cNvPr>
          <p:cNvSpPr>
            <a:spLocks noGrp="1"/>
          </p:cNvSpPr>
          <p:nvPr>
            <p:ph type="title"/>
          </p:nvPr>
        </p:nvSpPr>
        <p:spPr/>
        <p:txBody>
          <a:bodyPr/>
          <a:lstStyle/>
          <a:p>
            <a:r>
              <a:rPr lang="en-GB" dirty="0"/>
              <a:t>GeoZarr – Project Outcomes</a:t>
            </a:r>
          </a:p>
        </p:txBody>
      </p:sp>
      <p:graphicFrame>
        <p:nvGraphicFramePr>
          <p:cNvPr id="7" name="Diagram 6">
            <a:extLst>
              <a:ext uri="{FF2B5EF4-FFF2-40B4-BE49-F238E27FC236}">
                <a16:creationId xmlns:a16="http://schemas.microsoft.com/office/drawing/2014/main" id="{DE7CF894-8A70-4A32-83D7-37A1D5A3535F}"/>
              </a:ext>
            </a:extLst>
          </p:cNvPr>
          <p:cNvGraphicFramePr/>
          <p:nvPr>
            <p:extLst>
              <p:ext uri="{D42A27DB-BD31-4B8C-83A1-F6EECF244321}">
                <p14:modId xmlns:p14="http://schemas.microsoft.com/office/powerpoint/2010/main" val="1452825215"/>
              </p:ext>
            </p:extLst>
          </p:nvPr>
        </p:nvGraphicFramePr>
        <p:xfrm>
          <a:off x="122499" y="2219555"/>
          <a:ext cx="8032474" cy="4499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8FB2FA8-75A0-40F0-AF71-B172F3355307}"/>
              </a:ext>
            </a:extLst>
          </p:cNvPr>
          <p:cNvSpPr txBox="1"/>
          <p:nvPr/>
        </p:nvSpPr>
        <p:spPr>
          <a:xfrm>
            <a:off x="8154974" y="2403972"/>
            <a:ext cx="5468262" cy="954107"/>
          </a:xfrm>
          <a:prstGeom prst="rect">
            <a:avLst/>
          </a:prstGeom>
          <a:noFill/>
        </p:spPr>
        <p:txBody>
          <a:bodyPr wrap="square" rtlCol="0">
            <a:spAutoFit/>
          </a:bodyPr>
          <a:lstStyle/>
          <a:p>
            <a:r>
              <a:rPr lang="en-GB" sz="2800" dirty="0"/>
              <a:t>Pixel-based Access  (serverless)</a:t>
            </a:r>
          </a:p>
          <a:p>
            <a:r>
              <a:rPr lang="en-GB" sz="2800" dirty="0"/>
              <a:t>Visualisation (serverless)</a:t>
            </a:r>
          </a:p>
        </p:txBody>
      </p:sp>
      <p:sp>
        <p:nvSpPr>
          <p:cNvPr id="9" name="TextBox 8">
            <a:extLst>
              <a:ext uri="{FF2B5EF4-FFF2-40B4-BE49-F238E27FC236}">
                <a16:creationId xmlns:a16="http://schemas.microsoft.com/office/drawing/2014/main" id="{08AE35A8-F118-462B-AC35-0AA16F1556AE}"/>
              </a:ext>
            </a:extLst>
          </p:cNvPr>
          <p:cNvSpPr txBox="1"/>
          <p:nvPr/>
        </p:nvSpPr>
        <p:spPr>
          <a:xfrm>
            <a:off x="268273" y="6714283"/>
            <a:ext cx="6929948" cy="830997"/>
          </a:xfrm>
          <a:prstGeom prst="rect">
            <a:avLst/>
          </a:prstGeom>
          <a:noFill/>
        </p:spPr>
        <p:txBody>
          <a:bodyPr wrap="square" rtlCol="0">
            <a:spAutoFit/>
          </a:bodyPr>
          <a:lstStyle/>
          <a:p>
            <a:r>
              <a:rPr lang="en-GB" sz="2800" dirty="0">
                <a:solidFill>
                  <a:schemeClr val="tx1">
                    <a:lumMod val="50000"/>
                    <a:lumOff val="50000"/>
                  </a:schemeClr>
                </a:solidFill>
              </a:rPr>
              <a:t>Requires spatio/temporal resampling </a:t>
            </a:r>
            <a:r>
              <a:rPr lang="en-GB" sz="2000" dirty="0">
                <a:solidFill>
                  <a:schemeClr val="tx1">
                    <a:lumMod val="50000"/>
                    <a:lumOff val="50000"/>
                  </a:schemeClr>
                </a:solidFill>
              </a:rPr>
              <a:t>(e.g. GDAL/superimpose)</a:t>
            </a:r>
            <a:endParaRPr lang="en-GB" sz="2800" dirty="0">
              <a:solidFill>
                <a:schemeClr val="tx1">
                  <a:lumMod val="50000"/>
                  <a:lumOff val="50000"/>
                </a:schemeClr>
              </a:solidFill>
            </a:endParaRPr>
          </a:p>
        </p:txBody>
      </p:sp>
      <p:sp>
        <p:nvSpPr>
          <p:cNvPr id="10" name="TextBox 9">
            <a:extLst>
              <a:ext uri="{FF2B5EF4-FFF2-40B4-BE49-F238E27FC236}">
                <a16:creationId xmlns:a16="http://schemas.microsoft.com/office/drawing/2014/main" id="{31111D35-C74E-40EA-A050-BE1E2301851E}"/>
              </a:ext>
            </a:extLst>
          </p:cNvPr>
          <p:cNvSpPr txBox="1"/>
          <p:nvPr/>
        </p:nvSpPr>
        <p:spPr>
          <a:xfrm>
            <a:off x="8154973" y="4147881"/>
            <a:ext cx="4812773" cy="523220"/>
          </a:xfrm>
          <a:prstGeom prst="rect">
            <a:avLst/>
          </a:prstGeom>
          <a:noFill/>
        </p:spPr>
        <p:txBody>
          <a:bodyPr wrap="square" rtlCol="0">
            <a:spAutoFit/>
          </a:bodyPr>
          <a:lstStyle/>
          <a:p>
            <a:r>
              <a:rPr lang="en-GB" sz="2800" dirty="0"/>
              <a:t>Spectral Analysis</a:t>
            </a:r>
          </a:p>
        </p:txBody>
      </p:sp>
      <p:sp>
        <p:nvSpPr>
          <p:cNvPr id="11" name="TextBox 10">
            <a:extLst>
              <a:ext uri="{FF2B5EF4-FFF2-40B4-BE49-F238E27FC236}">
                <a16:creationId xmlns:a16="http://schemas.microsoft.com/office/drawing/2014/main" id="{A7586DE1-827F-41A0-BB53-7004BB205A61}"/>
              </a:ext>
            </a:extLst>
          </p:cNvPr>
          <p:cNvSpPr txBox="1"/>
          <p:nvPr/>
        </p:nvSpPr>
        <p:spPr>
          <a:xfrm>
            <a:off x="8250967" y="5520345"/>
            <a:ext cx="4812773" cy="1815882"/>
          </a:xfrm>
          <a:prstGeom prst="rect">
            <a:avLst/>
          </a:prstGeom>
          <a:noFill/>
        </p:spPr>
        <p:txBody>
          <a:bodyPr wrap="square" rtlCol="0">
            <a:spAutoFit/>
          </a:bodyPr>
          <a:lstStyle/>
          <a:p>
            <a:r>
              <a:rPr lang="en-GB" sz="2800" dirty="0"/>
              <a:t>Time Series</a:t>
            </a:r>
          </a:p>
          <a:p>
            <a:r>
              <a:rPr lang="en-GB" sz="2800" dirty="0"/>
              <a:t>Any Dimension Condensing</a:t>
            </a:r>
            <a:br>
              <a:rPr lang="en-GB" sz="2800" dirty="0"/>
            </a:br>
            <a:r>
              <a:rPr lang="en-GB" sz="2800" dirty="0"/>
              <a:t>or Resampling</a:t>
            </a:r>
          </a:p>
          <a:p>
            <a:pPr marL="457200" indent="-457200">
              <a:buFontTx/>
              <a:buChar char="-"/>
            </a:pPr>
            <a:endParaRPr lang="en-GB" sz="2800" dirty="0"/>
          </a:p>
        </p:txBody>
      </p:sp>
      <p:sp>
        <p:nvSpPr>
          <p:cNvPr id="3" name="Right Brace 2">
            <a:extLst>
              <a:ext uri="{FF2B5EF4-FFF2-40B4-BE49-F238E27FC236}">
                <a16:creationId xmlns:a16="http://schemas.microsoft.com/office/drawing/2014/main" id="{C29C7DC0-CA04-4BAF-A2D7-6BC51274BA5D}"/>
              </a:ext>
            </a:extLst>
          </p:cNvPr>
          <p:cNvSpPr/>
          <p:nvPr/>
        </p:nvSpPr>
        <p:spPr>
          <a:xfrm>
            <a:off x="13623236" y="2610680"/>
            <a:ext cx="543030" cy="382987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D801CF56-E108-4F9C-AAF9-7816F5129E5D}"/>
              </a:ext>
            </a:extLst>
          </p:cNvPr>
          <p:cNvPicPr/>
          <p:nvPr/>
        </p:nvPicPr>
        <p:blipFill>
          <a:blip r:embed="rId7" cstate="email">
            <a:extLst>
              <a:ext uri="{28A0092B-C50C-407E-A947-70E740481C1C}">
                <a14:useLocalDpi xmlns:a14="http://schemas.microsoft.com/office/drawing/2010/main"/>
              </a:ext>
            </a:extLst>
          </a:blip>
          <a:stretch>
            <a:fillRect/>
          </a:stretch>
        </p:blipFill>
        <p:spPr>
          <a:xfrm>
            <a:off x="14312956" y="4894116"/>
            <a:ext cx="3852545" cy="1664970"/>
          </a:xfrm>
          <a:prstGeom prst="rect">
            <a:avLst/>
          </a:prstGeom>
        </p:spPr>
      </p:pic>
      <p:sp>
        <p:nvSpPr>
          <p:cNvPr id="13" name="TextBox 12">
            <a:extLst>
              <a:ext uri="{FF2B5EF4-FFF2-40B4-BE49-F238E27FC236}">
                <a16:creationId xmlns:a16="http://schemas.microsoft.com/office/drawing/2014/main" id="{F65A07D3-9016-4B61-ABDE-37EF30FDBEE8}"/>
              </a:ext>
            </a:extLst>
          </p:cNvPr>
          <p:cNvSpPr txBox="1"/>
          <p:nvPr/>
        </p:nvSpPr>
        <p:spPr>
          <a:xfrm>
            <a:off x="14624313" y="3940009"/>
            <a:ext cx="3811695" cy="954107"/>
          </a:xfrm>
          <a:prstGeom prst="rect">
            <a:avLst/>
          </a:prstGeom>
          <a:noFill/>
        </p:spPr>
        <p:txBody>
          <a:bodyPr wrap="square" rtlCol="0">
            <a:spAutoFit/>
          </a:bodyPr>
          <a:lstStyle/>
          <a:p>
            <a:r>
              <a:rPr lang="en-GB" sz="2800" dirty="0"/>
              <a:t>Combine Multiple Variables</a:t>
            </a:r>
          </a:p>
        </p:txBody>
      </p:sp>
      <p:pic>
        <p:nvPicPr>
          <p:cNvPr id="2050" name="Picture 2" descr="Benefits - Free professions and jobs icons">
            <a:extLst>
              <a:ext uri="{FF2B5EF4-FFF2-40B4-BE49-F238E27FC236}">
                <a16:creationId xmlns:a16="http://schemas.microsoft.com/office/drawing/2014/main" id="{3DF2F5B7-C9A5-4201-97B6-1878500FFB5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7908" y="7865687"/>
            <a:ext cx="2212439" cy="22124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6B35485-CF3C-46A9-91A2-91C30F0EBB3F}"/>
              </a:ext>
            </a:extLst>
          </p:cNvPr>
          <p:cNvGrpSpPr/>
          <p:nvPr/>
        </p:nvGrpSpPr>
        <p:grpSpPr>
          <a:xfrm>
            <a:off x="10556029" y="8029860"/>
            <a:ext cx="5049078" cy="908290"/>
            <a:chOff x="1510748" y="7865687"/>
            <a:chExt cx="4598505" cy="908290"/>
          </a:xfrm>
        </p:grpSpPr>
        <p:sp>
          <p:nvSpPr>
            <p:cNvPr id="4" name="Rectangle 3">
              <a:extLst>
                <a:ext uri="{FF2B5EF4-FFF2-40B4-BE49-F238E27FC236}">
                  <a16:creationId xmlns:a16="http://schemas.microsoft.com/office/drawing/2014/main" id="{59A0B2F6-6F3F-44AA-B468-194FCC0DC685}"/>
                </a:ext>
              </a:extLst>
            </p:cNvPr>
            <p:cNvSpPr/>
            <p:nvPr/>
          </p:nvSpPr>
          <p:spPr>
            <a:xfrm>
              <a:off x="1510749" y="7865687"/>
              <a:ext cx="4598504" cy="90829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3200" dirty="0">
                  <a:solidFill>
                    <a:schemeClr val="accent6">
                      <a:lumMod val="75000"/>
                    </a:schemeClr>
                  </a:solidFill>
                </a:rPr>
                <a:t>Superfast +</a:t>
              </a:r>
            </a:p>
            <a:p>
              <a:pPr algn="ctr"/>
              <a:r>
                <a:rPr lang="en-GB" sz="3200" dirty="0">
                  <a:solidFill>
                    <a:schemeClr val="accent6">
                      <a:lumMod val="75000"/>
                    </a:schemeClr>
                  </a:solidFill>
                </a:rPr>
                <a:t>Optimised Chunking</a:t>
              </a:r>
            </a:p>
          </p:txBody>
        </p:sp>
        <p:pic>
          <p:nvPicPr>
            <p:cNvPr id="2054" name="Picture 6" descr="Download Thumbs Up Icon | Special Flat Style">
              <a:extLst>
                <a:ext uri="{FF2B5EF4-FFF2-40B4-BE49-F238E27FC236}">
                  <a16:creationId xmlns:a16="http://schemas.microsoft.com/office/drawing/2014/main" id="{B5CDA420-8AEF-4C01-BEA1-CA37319BFCE2}"/>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10748" y="7924336"/>
              <a:ext cx="790991" cy="790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5DAFADC-0B4E-48D5-8B07-5E47495B2B77}"/>
              </a:ext>
            </a:extLst>
          </p:cNvPr>
          <p:cNvGrpSpPr/>
          <p:nvPr/>
        </p:nvGrpSpPr>
        <p:grpSpPr>
          <a:xfrm>
            <a:off x="1663148" y="7971211"/>
            <a:ext cx="5049078" cy="908290"/>
            <a:chOff x="1510748" y="7865687"/>
            <a:chExt cx="4598505" cy="908290"/>
          </a:xfrm>
        </p:grpSpPr>
        <p:sp>
          <p:nvSpPr>
            <p:cNvPr id="18" name="Rectangle 17">
              <a:extLst>
                <a:ext uri="{FF2B5EF4-FFF2-40B4-BE49-F238E27FC236}">
                  <a16:creationId xmlns:a16="http://schemas.microsoft.com/office/drawing/2014/main" id="{48F41110-0854-434F-86C3-16EE2B588A8D}"/>
                </a:ext>
              </a:extLst>
            </p:cNvPr>
            <p:cNvSpPr/>
            <p:nvPr/>
          </p:nvSpPr>
          <p:spPr>
            <a:xfrm>
              <a:off x="1510749" y="7865687"/>
              <a:ext cx="4598504" cy="90829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3200" dirty="0">
                  <a:solidFill>
                    <a:schemeClr val="accent6">
                      <a:lumMod val="75000"/>
                    </a:schemeClr>
                  </a:solidFill>
                </a:rPr>
                <a:t>	Serverless &amp; </a:t>
              </a:r>
              <a:br>
                <a:rPr lang="en-GB" sz="3200" dirty="0">
                  <a:solidFill>
                    <a:schemeClr val="accent6">
                      <a:lumMod val="75000"/>
                    </a:schemeClr>
                  </a:solidFill>
                </a:rPr>
              </a:br>
              <a:r>
                <a:rPr lang="en-GB" sz="3200" dirty="0">
                  <a:solidFill>
                    <a:schemeClr val="accent6">
                      <a:lumMod val="75000"/>
                    </a:schemeClr>
                  </a:solidFill>
                </a:rPr>
                <a:t>Library-Friendly</a:t>
              </a:r>
            </a:p>
          </p:txBody>
        </p:sp>
        <p:pic>
          <p:nvPicPr>
            <p:cNvPr id="19" name="Picture 6" descr="Download Thumbs Up Icon | Special Flat Style">
              <a:extLst>
                <a:ext uri="{FF2B5EF4-FFF2-40B4-BE49-F238E27FC236}">
                  <a16:creationId xmlns:a16="http://schemas.microsoft.com/office/drawing/2014/main" id="{EB02B870-F836-401D-8B97-08D3357B6142}"/>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10748" y="7924336"/>
              <a:ext cx="790991" cy="790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DE7789B-8B9B-49B7-9127-844DD996EDDE}"/>
              </a:ext>
            </a:extLst>
          </p:cNvPr>
          <p:cNvGrpSpPr/>
          <p:nvPr/>
        </p:nvGrpSpPr>
        <p:grpSpPr>
          <a:xfrm>
            <a:off x="10556029" y="9154379"/>
            <a:ext cx="5049078" cy="908290"/>
            <a:chOff x="1510748" y="7865687"/>
            <a:chExt cx="4598505" cy="908290"/>
          </a:xfrm>
        </p:grpSpPr>
        <p:sp>
          <p:nvSpPr>
            <p:cNvPr id="21" name="Rectangle 20">
              <a:extLst>
                <a:ext uri="{FF2B5EF4-FFF2-40B4-BE49-F238E27FC236}">
                  <a16:creationId xmlns:a16="http://schemas.microsoft.com/office/drawing/2014/main" id="{FCAA2892-5479-4494-8369-9C25159964D5}"/>
                </a:ext>
              </a:extLst>
            </p:cNvPr>
            <p:cNvSpPr/>
            <p:nvPr/>
          </p:nvSpPr>
          <p:spPr>
            <a:xfrm>
              <a:off x="1510749" y="7865687"/>
              <a:ext cx="4598504" cy="90829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3200" dirty="0">
                  <a:solidFill>
                    <a:schemeClr val="accent6">
                      <a:lumMod val="75000"/>
                    </a:schemeClr>
                  </a:solidFill>
                </a:rPr>
                <a:t>Cloud-Agnostic</a:t>
              </a:r>
            </a:p>
          </p:txBody>
        </p:sp>
        <p:pic>
          <p:nvPicPr>
            <p:cNvPr id="22" name="Picture 6" descr="Download Thumbs Up Icon | Special Flat Style">
              <a:extLst>
                <a:ext uri="{FF2B5EF4-FFF2-40B4-BE49-F238E27FC236}">
                  <a16:creationId xmlns:a16="http://schemas.microsoft.com/office/drawing/2014/main" id="{42DD0297-6D7D-44D8-B3C8-7DCEA29FCF3E}"/>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10748" y="7924336"/>
              <a:ext cx="790991" cy="790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3087992-B27D-4F31-9F6A-9A30FBA019B9}"/>
              </a:ext>
            </a:extLst>
          </p:cNvPr>
          <p:cNvGrpSpPr/>
          <p:nvPr/>
        </p:nvGrpSpPr>
        <p:grpSpPr>
          <a:xfrm>
            <a:off x="1663148" y="9095729"/>
            <a:ext cx="5049078" cy="908290"/>
            <a:chOff x="1510748" y="7865687"/>
            <a:chExt cx="4598505" cy="908290"/>
          </a:xfrm>
        </p:grpSpPr>
        <p:sp>
          <p:nvSpPr>
            <p:cNvPr id="24" name="Rectangle 23">
              <a:extLst>
                <a:ext uri="{FF2B5EF4-FFF2-40B4-BE49-F238E27FC236}">
                  <a16:creationId xmlns:a16="http://schemas.microsoft.com/office/drawing/2014/main" id="{A922DEB5-10EA-4DC0-8E1D-8F366FBD6281}"/>
                </a:ext>
              </a:extLst>
            </p:cNvPr>
            <p:cNvSpPr/>
            <p:nvPr/>
          </p:nvSpPr>
          <p:spPr>
            <a:xfrm>
              <a:off x="1510749" y="7865687"/>
              <a:ext cx="4598504" cy="90829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3200" dirty="0">
                  <a:solidFill>
                    <a:schemeClr val="accent6">
                      <a:lumMod val="75000"/>
                    </a:schemeClr>
                  </a:solidFill>
                </a:rPr>
                <a:t>	Highly Scalable</a:t>
              </a:r>
            </a:p>
          </p:txBody>
        </p:sp>
        <p:pic>
          <p:nvPicPr>
            <p:cNvPr id="25" name="Picture 6" descr="Download Thumbs Up Icon | Special Flat Style">
              <a:extLst>
                <a:ext uri="{FF2B5EF4-FFF2-40B4-BE49-F238E27FC236}">
                  <a16:creationId xmlns:a16="http://schemas.microsoft.com/office/drawing/2014/main" id="{09B36FC1-9C26-467B-A043-69EC3FA5E289}"/>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10748" y="7924336"/>
              <a:ext cx="790991" cy="79099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Footer Placeholder 5">
            <a:extLst>
              <a:ext uri="{FF2B5EF4-FFF2-40B4-BE49-F238E27FC236}">
                <a16:creationId xmlns:a16="http://schemas.microsoft.com/office/drawing/2014/main" id="{105229A1-52FE-433B-8A7D-CF37590231FB}"/>
              </a:ext>
            </a:extLst>
          </p:cNvPr>
          <p:cNvSpPr>
            <a:spLocks noGrp="1"/>
          </p:cNvSpPr>
          <p:nvPr>
            <p:ph type="ftr" sz="quarter" idx="11"/>
          </p:nvPr>
        </p:nvSpPr>
        <p:spPr/>
        <p:txBody>
          <a:bodyPr/>
          <a:lstStyle/>
          <a:p>
            <a:r>
              <a:rPr lang="en-US"/>
              <a:t>Data Storage and Format on Cloud</a:t>
            </a:r>
            <a:endParaRPr lang="en-GB"/>
          </a:p>
        </p:txBody>
      </p:sp>
      <p:sp>
        <p:nvSpPr>
          <p:cNvPr id="14" name="Slide Number Placeholder 13">
            <a:extLst>
              <a:ext uri="{FF2B5EF4-FFF2-40B4-BE49-F238E27FC236}">
                <a16:creationId xmlns:a16="http://schemas.microsoft.com/office/drawing/2014/main" id="{FE28F0E1-013F-4F44-AD6B-688F0ADDD6BB}"/>
              </a:ext>
            </a:extLst>
          </p:cNvPr>
          <p:cNvSpPr>
            <a:spLocks noGrp="1"/>
          </p:cNvSpPr>
          <p:nvPr>
            <p:ph type="sldNum" sz="quarter" idx="12"/>
          </p:nvPr>
        </p:nvSpPr>
        <p:spPr/>
        <p:txBody>
          <a:bodyPr/>
          <a:lstStyle/>
          <a:p>
            <a:fld id="{E50DAF35-35AB-4FD4-A7E8-2BCF27D194FE}" type="slidenum">
              <a:rPr lang="en-GB" smtClean="0"/>
              <a:t>15</a:t>
            </a:fld>
            <a:endParaRPr lang="en-GB"/>
          </a:p>
        </p:txBody>
      </p:sp>
    </p:spTree>
    <p:extLst>
      <p:ext uri="{BB962C8B-B14F-4D97-AF65-F5344CB8AC3E}">
        <p14:creationId xmlns:p14="http://schemas.microsoft.com/office/powerpoint/2010/main" val="332517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8FCB-A1A6-48F8-854C-5388A720B690}"/>
              </a:ext>
            </a:extLst>
          </p:cNvPr>
          <p:cNvSpPr>
            <a:spLocks noGrp="1"/>
          </p:cNvSpPr>
          <p:nvPr>
            <p:ph type="title"/>
          </p:nvPr>
        </p:nvSpPr>
        <p:spPr/>
        <p:txBody>
          <a:bodyPr/>
          <a:lstStyle/>
          <a:p>
            <a:r>
              <a:rPr lang="en-GB" dirty="0"/>
              <a:t>Questions ?</a:t>
            </a:r>
          </a:p>
        </p:txBody>
      </p:sp>
      <p:sp>
        <p:nvSpPr>
          <p:cNvPr id="3" name="Content Placeholder 2">
            <a:extLst>
              <a:ext uri="{FF2B5EF4-FFF2-40B4-BE49-F238E27FC236}">
                <a16:creationId xmlns:a16="http://schemas.microsoft.com/office/drawing/2014/main" id="{3B2BA32B-AFC5-4153-8C2A-5C932C3C4DAA}"/>
              </a:ext>
            </a:extLst>
          </p:cNvPr>
          <p:cNvSpPr>
            <a:spLocks noGrp="1"/>
          </p:cNvSpPr>
          <p:nvPr>
            <p:ph idx="1"/>
          </p:nvPr>
        </p:nvSpPr>
        <p:spPr/>
        <p:txBody>
          <a:bodyPr/>
          <a:lstStyle/>
          <a:p>
            <a:pPr marL="0" indent="0" algn="ctr">
              <a:buNone/>
            </a:pPr>
            <a:r>
              <a:rPr lang="en-GB" dirty="0">
                <a:hlinkClick r:id="rId2"/>
              </a:rPr>
              <a:t>https://github.com/christophenoel/geozarr-spec</a:t>
            </a:r>
            <a:r>
              <a:rPr lang="en-GB" dirty="0"/>
              <a:t> </a:t>
            </a:r>
          </a:p>
        </p:txBody>
      </p:sp>
      <p:sp>
        <p:nvSpPr>
          <p:cNvPr id="4" name="Footer Placeholder 3">
            <a:extLst>
              <a:ext uri="{FF2B5EF4-FFF2-40B4-BE49-F238E27FC236}">
                <a16:creationId xmlns:a16="http://schemas.microsoft.com/office/drawing/2014/main" id="{6CEA0950-AB5D-458A-B0E8-0846D04CA2C4}"/>
              </a:ext>
            </a:extLst>
          </p:cNvPr>
          <p:cNvSpPr>
            <a:spLocks noGrp="1"/>
          </p:cNvSpPr>
          <p:nvPr>
            <p:ph type="ftr" sz="quarter" idx="11"/>
          </p:nvPr>
        </p:nvSpPr>
        <p:spPr/>
        <p:txBody>
          <a:bodyPr/>
          <a:lstStyle/>
          <a:p>
            <a:r>
              <a:rPr lang="en-GB" noProof="0"/>
              <a:t>Data Storage and Format on Cloud</a:t>
            </a:r>
          </a:p>
        </p:txBody>
      </p:sp>
      <p:sp>
        <p:nvSpPr>
          <p:cNvPr id="5" name="Slide Number Placeholder 4">
            <a:extLst>
              <a:ext uri="{FF2B5EF4-FFF2-40B4-BE49-F238E27FC236}">
                <a16:creationId xmlns:a16="http://schemas.microsoft.com/office/drawing/2014/main" id="{A4C12056-5253-46D8-8F8F-413913F81AC5}"/>
              </a:ext>
            </a:extLst>
          </p:cNvPr>
          <p:cNvSpPr>
            <a:spLocks noGrp="1"/>
          </p:cNvSpPr>
          <p:nvPr>
            <p:ph type="sldNum" sz="quarter" idx="12"/>
          </p:nvPr>
        </p:nvSpPr>
        <p:spPr/>
        <p:txBody>
          <a:bodyPr/>
          <a:lstStyle/>
          <a:p>
            <a:fld id="{E50DAF35-35AB-4FD4-A7E8-2BCF27D194FE}" type="slidenum">
              <a:rPr lang="en-GB" noProof="0" smtClean="0"/>
              <a:t>16</a:t>
            </a:fld>
            <a:endParaRPr lang="en-GB" noProof="0"/>
          </a:p>
        </p:txBody>
      </p:sp>
      <p:pic>
        <p:nvPicPr>
          <p:cNvPr id="8" name="Picture 7">
            <a:extLst>
              <a:ext uri="{FF2B5EF4-FFF2-40B4-BE49-F238E27FC236}">
                <a16:creationId xmlns:a16="http://schemas.microsoft.com/office/drawing/2014/main" id="{7427F875-CBAA-45AA-834E-BF272551A781}"/>
              </a:ext>
            </a:extLst>
          </p:cNvPr>
          <p:cNvPicPr>
            <a:picLocks noChangeAspect="1"/>
          </p:cNvPicPr>
          <p:nvPr/>
        </p:nvPicPr>
        <p:blipFill>
          <a:blip r:embed="rId3"/>
          <a:stretch>
            <a:fillRect/>
          </a:stretch>
        </p:blipFill>
        <p:spPr>
          <a:xfrm>
            <a:off x="4637961" y="3676512"/>
            <a:ext cx="8277939" cy="5075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158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6A5E9127-5DBF-F647-B681-1C442B38D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4477" y="1971304"/>
            <a:ext cx="2892833" cy="2105983"/>
          </a:xfrm>
          <a:prstGeom prst="rect">
            <a:avLst/>
          </a:prstGeom>
        </p:spPr>
      </p:pic>
      <p:sp>
        <p:nvSpPr>
          <p:cNvPr id="3" name="Rectangle 2">
            <a:extLst>
              <a:ext uri="{FF2B5EF4-FFF2-40B4-BE49-F238E27FC236}">
                <a16:creationId xmlns:a16="http://schemas.microsoft.com/office/drawing/2014/main" id="{3819E1B2-47DB-452D-B937-C6198005F0E1}"/>
              </a:ext>
            </a:extLst>
          </p:cNvPr>
          <p:cNvSpPr/>
          <p:nvPr/>
        </p:nvSpPr>
        <p:spPr>
          <a:xfrm>
            <a:off x="0" y="6592389"/>
            <a:ext cx="18288000" cy="2714986"/>
          </a:xfrm>
          <a:prstGeom prst="rect">
            <a:avLst/>
          </a:prstGeom>
          <a:solidFill>
            <a:srgbClr val="37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39;p6" descr="e7d195523061f1c0cef09ac28eaae964ec9988a5cce77c8b8C1E4685C6E6B40CD7615480512384A61EE159C6FE0045D14B61E85D0A95589D558B81FFC809322ACC20DC2254D928200A3EA0841B8B181401EC87BC981B1815DADB6418FBC2551CC9D332DE5664B3940F63757AB6A4C024650771445E27B83B02EDEEA8340516921653AAE451D04756">
            <a:extLst>
              <a:ext uri="{FF2B5EF4-FFF2-40B4-BE49-F238E27FC236}">
                <a16:creationId xmlns:a16="http://schemas.microsoft.com/office/drawing/2014/main" id="{09F94581-BF00-4658-A2D4-46B593C090DB}"/>
              </a:ext>
            </a:extLst>
          </p:cNvPr>
          <p:cNvSpPr txBox="1"/>
          <p:nvPr/>
        </p:nvSpPr>
        <p:spPr>
          <a:xfrm flipH="1">
            <a:off x="4872443" y="6771862"/>
            <a:ext cx="13212763" cy="2383602"/>
          </a:xfrm>
          <a:prstGeom prst="rect">
            <a:avLst/>
          </a:prstGeom>
          <a:noFill/>
          <a:ln>
            <a:noFill/>
          </a:ln>
        </p:spPr>
        <p:txBody>
          <a:bodyPr spcFirstLastPara="1" wrap="square" lIns="91425" tIns="45700" rIns="91425" bIns="45700" anchor="t" anchorCtr="0">
            <a:noAutofit/>
          </a:bodyPr>
          <a:lstStyle/>
          <a:p>
            <a:pPr algn="r"/>
            <a:r>
              <a:rPr lang="en-US" sz="3600" b="1" dirty="0">
                <a:ln w="11430"/>
                <a:solidFill>
                  <a:schemeClr val="bg1"/>
                </a:solidFill>
                <a:effectLst>
                  <a:outerShdw blurRad="50800" dist="39000" dir="5460000" algn="tl">
                    <a:srgbClr val="000000">
                      <a:alpha val="38000"/>
                    </a:srgbClr>
                  </a:outerShdw>
                </a:effectLst>
                <a:latin typeface="Arial" panose="020B0604020202020204" pitchFamily="34" charset="0"/>
                <a:ea typeface="ＭＳ Ｐゴシック" charset="0"/>
                <a:cs typeface="Arial" panose="020B0604020202020204" pitchFamily="34" charset="0"/>
              </a:rPr>
              <a:t>Data Storage and Format on Cloud</a:t>
            </a:r>
          </a:p>
          <a:p>
            <a:pPr algn="r"/>
            <a:r>
              <a:rPr lang="en-US" sz="2800" b="1" dirty="0">
                <a:ln w="11430"/>
                <a:solidFill>
                  <a:schemeClr val="bg1"/>
                </a:solidFill>
                <a:effectLst>
                  <a:outerShdw blurRad="50800" dist="39000" dir="5460000" algn="tl">
                    <a:srgbClr val="000000">
                      <a:alpha val="38000"/>
                    </a:srgbClr>
                  </a:outerShdw>
                </a:effectLst>
                <a:latin typeface="Arial" panose="020B0604020202020204" pitchFamily="34" charset="0"/>
                <a:ea typeface="ＭＳ Ｐゴシック" charset="0"/>
                <a:cs typeface="Arial" panose="020B0604020202020204" pitchFamily="34" charset="0"/>
              </a:rPr>
              <a:t>CEOS WGISS-53 </a:t>
            </a:r>
          </a:p>
          <a:p>
            <a:pPr marL="0" marR="0" lvl="0" indent="0" algn="r" rtl="0">
              <a:spcBef>
                <a:spcPts val="0"/>
              </a:spcBef>
              <a:spcAft>
                <a:spcPts val="0"/>
              </a:spcAft>
              <a:buNone/>
            </a:pPr>
            <a:endParaRPr lang="en-US" sz="2800" b="1" dirty="0">
              <a:solidFill>
                <a:schemeClr val="bg1"/>
              </a:solidFill>
              <a:latin typeface="+mn-lt"/>
              <a:ea typeface="Inter ExtraBold" panose="020B0502030000000004" pitchFamily="34" charset="0"/>
              <a:cs typeface="Josefin Sans"/>
              <a:sym typeface="Josefin Sans"/>
            </a:endParaRPr>
          </a:p>
          <a:p>
            <a:pPr marL="0" marR="0" lvl="0" indent="0" algn="r" rtl="0">
              <a:spcBef>
                <a:spcPts val="0"/>
              </a:spcBef>
              <a:spcAft>
                <a:spcPts val="0"/>
              </a:spcAft>
              <a:buNone/>
            </a:pPr>
            <a:r>
              <a:rPr lang="en-US" sz="2800" b="1" dirty="0">
                <a:solidFill>
                  <a:schemeClr val="bg1"/>
                </a:solidFill>
                <a:latin typeface="+mn-lt"/>
                <a:ea typeface="Inter ExtraBold" panose="020B0502030000000004" pitchFamily="34" charset="0"/>
                <a:cs typeface="Josefin Sans"/>
                <a:sym typeface="Josefin Sans"/>
              </a:rPr>
              <a:t>Christophe Noël (Spacebel)</a:t>
            </a:r>
          </a:p>
          <a:p>
            <a:pPr marL="0" marR="0" lvl="0" indent="0" algn="r" rtl="0">
              <a:spcBef>
                <a:spcPts val="0"/>
              </a:spcBef>
              <a:spcAft>
                <a:spcPts val="0"/>
              </a:spcAft>
              <a:buNone/>
            </a:pPr>
            <a:r>
              <a:rPr lang="en-US" sz="2800" b="1" dirty="0">
                <a:solidFill>
                  <a:schemeClr val="bg1"/>
                </a:solidFill>
                <a:latin typeface="+mn-lt"/>
                <a:ea typeface="Inter ExtraBold" panose="020B0502030000000004" pitchFamily="34" charset="0"/>
                <a:cs typeface="Josefin Sans"/>
                <a:sym typeface="Josefin Sans"/>
              </a:rPr>
              <a:t>23 March 2022</a:t>
            </a:r>
            <a:endParaRPr sz="4400" b="1" dirty="0">
              <a:solidFill>
                <a:schemeClr val="bg1"/>
              </a:solidFill>
              <a:latin typeface="+mn-lt"/>
              <a:ea typeface="Inter ExtraBold" panose="020B0502030000000004" pitchFamily="34" charset="0"/>
              <a:cs typeface="Josefin Sans"/>
              <a:sym typeface="Josefin Sans"/>
            </a:endParaRPr>
          </a:p>
        </p:txBody>
      </p:sp>
      <p:pic>
        <p:nvPicPr>
          <p:cNvPr id="8" name="Picture 7" descr="Résultat de recherche d'images pour &quot;spacebel logo&quot;&quot;">
            <a:extLst>
              <a:ext uri="{FF2B5EF4-FFF2-40B4-BE49-F238E27FC236}">
                <a16:creationId xmlns:a16="http://schemas.microsoft.com/office/drawing/2014/main" id="{C875E660-70F6-44B3-BE10-796146145EC7}"/>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86207" y="2196936"/>
            <a:ext cx="4938489" cy="1880352"/>
          </a:xfrm>
          <a:prstGeom prst="rect">
            <a:avLst/>
          </a:prstGeom>
          <a:noFill/>
          <a:ln>
            <a:noFill/>
          </a:ln>
        </p:spPr>
      </p:pic>
      <p:pic>
        <p:nvPicPr>
          <p:cNvPr id="9" name="Graphic 8">
            <a:extLst>
              <a:ext uri="{FF2B5EF4-FFF2-40B4-BE49-F238E27FC236}">
                <a16:creationId xmlns:a16="http://schemas.microsoft.com/office/drawing/2014/main" id="{7D8A7FDF-517A-4A0E-B57A-661F44E493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0353" y="4815407"/>
            <a:ext cx="4458526" cy="1625070"/>
          </a:xfrm>
          <a:prstGeom prst="rect">
            <a:avLst/>
          </a:prstGeom>
        </p:spPr>
      </p:pic>
    </p:spTree>
    <p:extLst>
      <p:ext uri="{BB962C8B-B14F-4D97-AF65-F5344CB8AC3E}">
        <p14:creationId xmlns:p14="http://schemas.microsoft.com/office/powerpoint/2010/main" val="278574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4BDE-D10B-4208-9789-5BCF6777826C}"/>
              </a:ext>
            </a:extLst>
          </p:cNvPr>
          <p:cNvSpPr>
            <a:spLocks noGrp="1"/>
          </p:cNvSpPr>
          <p:nvPr>
            <p:ph type="title"/>
          </p:nvPr>
        </p:nvSpPr>
        <p:spPr/>
        <p:txBody>
          <a:bodyPr/>
          <a:lstStyle/>
          <a:p>
            <a:r>
              <a:rPr lang="en-GB" noProof="0" dirty="0"/>
              <a:t>Outline</a:t>
            </a:r>
          </a:p>
        </p:txBody>
      </p:sp>
      <p:sp>
        <p:nvSpPr>
          <p:cNvPr id="3" name="Content Placeholder 2">
            <a:extLst>
              <a:ext uri="{FF2B5EF4-FFF2-40B4-BE49-F238E27FC236}">
                <a16:creationId xmlns:a16="http://schemas.microsoft.com/office/drawing/2014/main" id="{16EFA859-0A49-45A6-8871-56B39BEFB09E}"/>
              </a:ext>
            </a:extLst>
          </p:cNvPr>
          <p:cNvSpPr>
            <a:spLocks noGrp="1"/>
          </p:cNvSpPr>
          <p:nvPr>
            <p:ph idx="1"/>
          </p:nvPr>
        </p:nvSpPr>
        <p:spPr/>
        <p:txBody>
          <a:bodyPr/>
          <a:lstStyle/>
          <a:p>
            <a:r>
              <a:rPr lang="en-GB" noProof="0" dirty="0"/>
              <a:t>Project Context and Objectives</a:t>
            </a:r>
          </a:p>
          <a:p>
            <a:r>
              <a:rPr lang="en-GB" noProof="0" dirty="0"/>
              <a:t>Introduction to Zarr </a:t>
            </a:r>
            <a:r>
              <a:rPr lang="en-GB" dirty="0"/>
              <a:t>Data </a:t>
            </a:r>
            <a:r>
              <a:rPr lang="en-GB" noProof="0" dirty="0"/>
              <a:t>Format</a:t>
            </a:r>
          </a:p>
          <a:p>
            <a:r>
              <a:rPr lang="en-GB" noProof="0" dirty="0"/>
              <a:t>GeoZarr Demonstrator and Achievements</a:t>
            </a:r>
          </a:p>
          <a:p>
            <a:pPr lvl="1">
              <a:buFont typeface="Wingdings" panose="05000000000000000000" pitchFamily="2" charset="2"/>
              <a:buChar char="ü"/>
            </a:pPr>
            <a:r>
              <a:rPr lang="en-GB" noProof="0" dirty="0"/>
              <a:t>Demonstration Notebooks</a:t>
            </a:r>
          </a:p>
          <a:p>
            <a:pPr lvl="1">
              <a:buFont typeface="Wingdings" panose="05000000000000000000" pitchFamily="2" charset="2"/>
              <a:buChar char="ü"/>
            </a:pPr>
            <a:r>
              <a:rPr lang="en-GB" noProof="0" dirty="0"/>
              <a:t>OpenLayers GeoZarr Extension</a:t>
            </a:r>
          </a:p>
          <a:p>
            <a:pPr lvl="1">
              <a:buFont typeface="Wingdings" panose="05000000000000000000" pitchFamily="2" charset="2"/>
              <a:buChar char="ü"/>
            </a:pPr>
            <a:r>
              <a:rPr lang="en-GB" dirty="0"/>
              <a:t>Catalogue Integration</a:t>
            </a:r>
          </a:p>
          <a:p>
            <a:pPr lvl="1">
              <a:buFont typeface="Wingdings" panose="05000000000000000000" pitchFamily="2" charset="2"/>
              <a:buChar char="ü"/>
            </a:pPr>
            <a:r>
              <a:rPr lang="en-GB" noProof="0" dirty="0"/>
              <a:t>Advanced Applications</a:t>
            </a:r>
          </a:p>
          <a:p>
            <a:r>
              <a:rPr lang="en-GB" dirty="0"/>
              <a:t>Project Outcomes</a:t>
            </a:r>
            <a:endParaRPr lang="en-GB" noProof="0" dirty="0"/>
          </a:p>
          <a:p>
            <a:endParaRPr lang="en-GB" noProof="0" dirty="0"/>
          </a:p>
        </p:txBody>
      </p:sp>
      <p:sp>
        <p:nvSpPr>
          <p:cNvPr id="4" name="Footer Placeholder 3">
            <a:extLst>
              <a:ext uri="{FF2B5EF4-FFF2-40B4-BE49-F238E27FC236}">
                <a16:creationId xmlns:a16="http://schemas.microsoft.com/office/drawing/2014/main" id="{8899DC9D-7335-4F13-ADC6-19EE36505EB0}"/>
              </a:ext>
            </a:extLst>
          </p:cNvPr>
          <p:cNvSpPr>
            <a:spLocks noGrp="1"/>
          </p:cNvSpPr>
          <p:nvPr>
            <p:ph type="ftr" sz="quarter" idx="11"/>
          </p:nvPr>
        </p:nvSpPr>
        <p:spPr/>
        <p:txBody>
          <a:bodyPr/>
          <a:lstStyle/>
          <a:p>
            <a:r>
              <a:rPr lang="en-US"/>
              <a:t>Data Storage and Format on Cloud</a:t>
            </a:r>
            <a:endParaRPr lang="en-GB"/>
          </a:p>
        </p:txBody>
      </p:sp>
      <p:sp>
        <p:nvSpPr>
          <p:cNvPr id="5" name="Slide Number Placeholder 4">
            <a:extLst>
              <a:ext uri="{FF2B5EF4-FFF2-40B4-BE49-F238E27FC236}">
                <a16:creationId xmlns:a16="http://schemas.microsoft.com/office/drawing/2014/main" id="{7E14B0A7-0D7C-42DB-B80B-7CEBE8152966}"/>
              </a:ext>
            </a:extLst>
          </p:cNvPr>
          <p:cNvSpPr>
            <a:spLocks noGrp="1"/>
          </p:cNvSpPr>
          <p:nvPr>
            <p:ph type="sldNum" sz="quarter" idx="12"/>
          </p:nvPr>
        </p:nvSpPr>
        <p:spPr/>
        <p:txBody>
          <a:bodyPr/>
          <a:lstStyle/>
          <a:p>
            <a:fld id="{E50DAF35-35AB-4FD4-A7E8-2BCF27D194FE}" type="slidenum">
              <a:rPr lang="en-GB" smtClean="0"/>
              <a:t>3</a:t>
            </a:fld>
            <a:endParaRPr lang="en-GB"/>
          </a:p>
        </p:txBody>
      </p:sp>
    </p:spTree>
    <p:extLst>
      <p:ext uri="{BB962C8B-B14F-4D97-AF65-F5344CB8AC3E}">
        <p14:creationId xmlns:p14="http://schemas.microsoft.com/office/powerpoint/2010/main" val="1086993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8734579-9754-43A3-9ABB-0EDE7F45D839}"/>
              </a:ext>
            </a:extLst>
          </p:cNvPr>
          <p:cNvGraphicFramePr/>
          <p:nvPr>
            <p:extLst>
              <p:ext uri="{D42A27DB-BD31-4B8C-83A1-F6EECF244321}">
                <p14:modId xmlns:p14="http://schemas.microsoft.com/office/powerpoint/2010/main" val="1550451070"/>
              </p:ext>
            </p:extLst>
          </p:nvPr>
        </p:nvGraphicFramePr>
        <p:xfrm>
          <a:off x="12510836" y="2255520"/>
          <a:ext cx="5684400" cy="7483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66CDF9C-D7B3-4EA4-9DFC-AEAD735BCEE5}"/>
              </a:ext>
            </a:extLst>
          </p:cNvPr>
          <p:cNvSpPr>
            <a:spLocks noGrp="1"/>
          </p:cNvSpPr>
          <p:nvPr>
            <p:ph type="title"/>
          </p:nvPr>
        </p:nvSpPr>
        <p:spPr/>
        <p:txBody>
          <a:bodyPr/>
          <a:lstStyle/>
          <a:p>
            <a:r>
              <a:rPr lang="en-GB" noProof="0" dirty="0"/>
              <a:t>Project Context &amp; Objective</a:t>
            </a:r>
          </a:p>
        </p:txBody>
      </p:sp>
      <p:sp>
        <p:nvSpPr>
          <p:cNvPr id="3" name="Content Placeholder 2">
            <a:extLst>
              <a:ext uri="{FF2B5EF4-FFF2-40B4-BE49-F238E27FC236}">
                <a16:creationId xmlns:a16="http://schemas.microsoft.com/office/drawing/2014/main" id="{02641AEE-DC4C-4E08-B1D0-E3AF21564A5D}"/>
              </a:ext>
            </a:extLst>
          </p:cNvPr>
          <p:cNvSpPr>
            <a:spLocks noGrp="1"/>
          </p:cNvSpPr>
          <p:nvPr>
            <p:ph idx="1"/>
          </p:nvPr>
        </p:nvSpPr>
        <p:spPr>
          <a:xfrm>
            <a:off x="1257300" y="2255520"/>
            <a:ext cx="11425030" cy="7010718"/>
          </a:xfrm>
        </p:spPr>
        <p:txBody>
          <a:bodyPr/>
          <a:lstStyle/>
          <a:p>
            <a:pPr marL="0" indent="0">
              <a:buNone/>
            </a:pPr>
            <a:r>
              <a:rPr lang="fr-BE" b="1" dirty="0"/>
              <a:t>Hyperspectral Data Store &amp; Access</a:t>
            </a:r>
            <a:endParaRPr lang="en-GB" b="1" noProof="0" dirty="0"/>
          </a:p>
          <a:p>
            <a:pPr marL="0" indent="0">
              <a:buNone/>
            </a:pPr>
            <a:r>
              <a:rPr lang="en-GB" noProof="0" dirty="0">
                <a:solidFill>
                  <a:schemeClr val="bg1">
                    <a:lumMod val="50000"/>
                  </a:schemeClr>
                </a:solidFill>
              </a:rPr>
              <a:t>General Support Technology Programme</a:t>
            </a:r>
          </a:p>
          <a:p>
            <a:pPr marL="0" indent="0">
              <a:buNone/>
            </a:pPr>
            <a:endParaRPr lang="en-GB" noProof="0" dirty="0"/>
          </a:p>
          <a:p>
            <a:endParaRPr lang="en-GB" noProof="0" dirty="0"/>
          </a:p>
          <a:p>
            <a:pPr marL="0" indent="0">
              <a:buNone/>
            </a:pPr>
            <a:r>
              <a:rPr lang="en-GB" sz="4400" b="1" noProof="0" dirty="0">
                <a:sym typeface="Wingdings" panose="05000000000000000000" pitchFamily="2" charset="2"/>
              </a:rPr>
              <a:t>Cloud-Native </a:t>
            </a:r>
            <a:r>
              <a:rPr lang="en-GB" sz="4400" noProof="0" dirty="0"/>
              <a:t>Store for </a:t>
            </a:r>
            <a:r>
              <a:rPr lang="en-GB" sz="4400" b="1" noProof="0" dirty="0"/>
              <a:t>Hyperspectral</a:t>
            </a:r>
            <a:r>
              <a:rPr lang="en-GB" sz="4400" noProof="0" dirty="0"/>
              <a:t> Imagery</a:t>
            </a:r>
          </a:p>
        </p:txBody>
      </p:sp>
      <p:pic>
        <p:nvPicPr>
          <p:cNvPr id="4" name="Picture 3" descr="A close up of a sign&#10;&#10;Description automatically generated">
            <a:extLst>
              <a:ext uri="{FF2B5EF4-FFF2-40B4-BE49-F238E27FC236}">
                <a16:creationId xmlns:a16="http://schemas.microsoft.com/office/drawing/2014/main" id="{2D39FE01-C293-4642-8DFF-0D76676E87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02350" y="4020616"/>
            <a:ext cx="1722421" cy="1253923"/>
          </a:xfrm>
          <a:prstGeom prst="rect">
            <a:avLst/>
          </a:prstGeom>
        </p:spPr>
      </p:pic>
      <p:pic>
        <p:nvPicPr>
          <p:cNvPr id="5" name="Picture 4" descr="Résultat de recherche d'images pour &quot;spacebel logo&quot;&quot;">
            <a:extLst>
              <a:ext uri="{FF2B5EF4-FFF2-40B4-BE49-F238E27FC236}">
                <a16:creationId xmlns:a16="http://schemas.microsoft.com/office/drawing/2014/main" id="{8A61A8D2-FF8D-4A22-BB60-BFE63A71293E}"/>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7138739" y="4040616"/>
            <a:ext cx="3143282" cy="1253923"/>
          </a:xfrm>
          <a:prstGeom prst="rect">
            <a:avLst/>
          </a:prstGeom>
          <a:noFill/>
          <a:ln>
            <a:noFill/>
          </a:ln>
        </p:spPr>
      </p:pic>
      <p:pic>
        <p:nvPicPr>
          <p:cNvPr id="9" name="Graphic 8">
            <a:extLst>
              <a:ext uri="{FF2B5EF4-FFF2-40B4-BE49-F238E27FC236}">
                <a16:creationId xmlns:a16="http://schemas.microsoft.com/office/drawing/2014/main" id="{EEA70831-CE86-4F0D-AB67-CC13621DAA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3672" y="4271167"/>
            <a:ext cx="2175173" cy="792820"/>
          </a:xfrm>
          <a:prstGeom prst="rect">
            <a:avLst/>
          </a:prstGeom>
        </p:spPr>
      </p:pic>
      <p:pic>
        <p:nvPicPr>
          <p:cNvPr id="13" name="Picture 12">
            <a:extLst>
              <a:ext uri="{FF2B5EF4-FFF2-40B4-BE49-F238E27FC236}">
                <a16:creationId xmlns:a16="http://schemas.microsoft.com/office/drawing/2014/main" id="{17BE457F-6A4D-47FC-BECB-8BD4E7DF274C}"/>
              </a:ext>
            </a:extLst>
          </p:cNvPr>
          <p:cNvPicPr/>
          <p:nvPr/>
        </p:nvPicPr>
        <p:blipFill rotWithShape="1">
          <a:blip r:embed="rId11" cstate="email">
            <a:extLst>
              <a:ext uri="{28A0092B-C50C-407E-A947-70E740481C1C}">
                <a14:useLocalDpi xmlns:a14="http://schemas.microsoft.com/office/drawing/2010/main"/>
              </a:ext>
            </a:extLst>
          </a:blip>
          <a:srcRect/>
          <a:stretch/>
        </p:blipFill>
        <p:spPr>
          <a:xfrm>
            <a:off x="1065652" y="6978376"/>
            <a:ext cx="4965396" cy="2900911"/>
          </a:xfrm>
          <a:prstGeom prst="rect">
            <a:avLst/>
          </a:prstGeom>
        </p:spPr>
      </p:pic>
      <p:pic>
        <p:nvPicPr>
          <p:cNvPr id="14" name="Picture 13">
            <a:extLst>
              <a:ext uri="{FF2B5EF4-FFF2-40B4-BE49-F238E27FC236}">
                <a16:creationId xmlns:a16="http://schemas.microsoft.com/office/drawing/2014/main" id="{C8AD4B47-B7AF-4302-BC6A-8F0895A978D8}"/>
              </a:ext>
            </a:extLst>
          </p:cNvPr>
          <p:cNvPicPr/>
          <p:nvPr/>
        </p:nvPicPr>
        <p:blipFill rotWithShape="1">
          <a:blip r:embed="rId12" cstate="email">
            <a:extLst>
              <a:ext uri="{28A0092B-C50C-407E-A947-70E740481C1C}">
                <a14:useLocalDpi xmlns:a14="http://schemas.microsoft.com/office/drawing/2010/main"/>
              </a:ext>
            </a:extLst>
          </a:blip>
          <a:srcRect/>
          <a:stretch/>
        </p:blipFill>
        <p:spPr>
          <a:xfrm>
            <a:off x="6943058" y="7021431"/>
            <a:ext cx="4965396" cy="2857856"/>
          </a:xfrm>
          <a:prstGeom prst="rect">
            <a:avLst/>
          </a:prstGeom>
        </p:spPr>
      </p:pic>
      <p:sp>
        <p:nvSpPr>
          <p:cNvPr id="15" name="Arrow: Right 14">
            <a:extLst>
              <a:ext uri="{FF2B5EF4-FFF2-40B4-BE49-F238E27FC236}">
                <a16:creationId xmlns:a16="http://schemas.microsoft.com/office/drawing/2014/main" id="{84CB706D-C91B-400C-A1DF-C7DD8FF0E1DE}"/>
              </a:ext>
            </a:extLst>
          </p:cNvPr>
          <p:cNvSpPr/>
          <p:nvPr/>
        </p:nvSpPr>
        <p:spPr>
          <a:xfrm>
            <a:off x="6159492" y="8090900"/>
            <a:ext cx="730558" cy="675861"/>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9623A984-B4BF-43D5-A4BC-9F276EB24749}"/>
              </a:ext>
            </a:extLst>
          </p:cNvPr>
          <p:cNvSpPr>
            <a:spLocks noGrp="1"/>
          </p:cNvSpPr>
          <p:nvPr>
            <p:ph type="ftr" sz="quarter" idx="11"/>
          </p:nvPr>
        </p:nvSpPr>
        <p:spPr/>
        <p:txBody>
          <a:bodyPr/>
          <a:lstStyle/>
          <a:p>
            <a:r>
              <a:rPr lang="en-US"/>
              <a:t>Data Storage and Format on Cloud</a:t>
            </a:r>
            <a:endParaRPr lang="en-GB"/>
          </a:p>
        </p:txBody>
      </p:sp>
      <p:sp>
        <p:nvSpPr>
          <p:cNvPr id="7" name="Slide Number Placeholder 6">
            <a:extLst>
              <a:ext uri="{FF2B5EF4-FFF2-40B4-BE49-F238E27FC236}">
                <a16:creationId xmlns:a16="http://schemas.microsoft.com/office/drawing/2014/main" id="{EF2C870A-951B-4788-B8D8-D5D31C488954}"/>
              </a:ext>
            </a:extLst>
          </p:cNvPr>
          <p:cNvSpPr>
            <a:spLocks noGrp="1"/>
          </p:cNvSpPr>
          <p:nvPr>
            <p:ph type="sldNum" sz="quarter" idx="12"/>
          </p:nvPr>
        </p:nvSpPr>
        <p:spPr/>
        <p:txBody>
          <a:bodyPr/>
          <a:lstStyle/>
          <a:p>
            <a:fld id="{E50DAF35-35AB-4FD4-A7E8-2BCF27D194FE}" type="slidenum">
              <a:rPr lang="en-GB" smtClean="0"/>
              <a:t>4</a:t>
            </a:fld>
            <a:endParaRPr lang="en-GB"/>
          </a:p>
        </p:txBody>
      </p:sp>
    </p:spTree>
    <p:extLst>
      <p:ext uri="{BB962C8B-B14F-4D97-AF65-F5344CB8AC3E}">
        <p14:creationId xmlns:p14="http://schemas.microsoft.com/office/powerpoint/2010/main" val="232545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DD11-1095-4BE5-BFE0-B032CA194364}"/>
              </a:ext>
            </a:extLst>
          </p:cNvPr>
          <p:cNvSpPr>
            <a:spLocks noGrp="1"/>
          </p:cNvSpPr>
          <p:nvPr>
            <p:ph type="title"/>
          </p:nvPr>
        </p:nvSpPr>
        <p:spPr/>
        <p:txBody>
          <a:bodyPr/>
          <a:lstStyle/>
          <a:p>
            <a:r>
              <a:rPr lang="en-GB" noProof="0" dirty="0"/>
              <a:t>Cloud-Native Format Trade-Off</a:t>
            </a:r>
          </a:p>
        </p:txBody>
      </p:sp>
      <p:sp>
        <p:nvSpPr>
          <p:cNvPr id="3" name="Content Placeholder 2">
            <a:extLst>
              <a:ext uri="{FF2B5EF4-FFF2-40B4-BE49-F238E27FC236}">
                <a16:creationId xmlns:a16="http://schemas.microsoft.com/office/drawing/2014/main" id="{2A16A13C-9E5B-466B-9230-5539D25F6A30}"/>
              </a:ext>
            </a:extLst>
          </p:cNvPr>
          <p:cNvSpPr>
            <a:spLocks noGrp="1"/>
          </p:cNvSpPr>
          <p:nvPr>
            <p:ph idx="1"/>
          </p:nvPr>
        </p:nvSpPr>
        <p:spPr>
          <a:xfrm>
            <a:off x="1245425" y="8277100"/>
            <a:ext cx="15773400" cy="1793173"/>
          </a:xfrm>
        </p:spPr>
        <p:txBody>
          <a:bodyPr>
            <a:normAutofit/>
          </a:bodyPr>
          <a:lstStyle/>
          <a:p>
            <a:pPr marL="0" indent="0" algn="ctr">
              <a:buNone/>
            </a:pPr>
            <a:endParaRPr lang="en-GB" noProof="0" dirty="0"/>
          </a:p>
          <a:p>
            <a:pPr marL="0" indent="0" algn="ctr">
              <a:buNone/>
            </a:pPr>
            <a:r>
              <a:rPr lang="en-GB" noProof="0" dirty="0"/>
              <a:t>Selected </a:t>
            </a:r>
            <a:r>
              <a:rPr lang="en-GB" b="1" noProof="0" dirty="0"/>
              <a:t>Zarr: </a:t>
            </a:r>
            <a:r>
              <a:rPr lang="en-GB" noProof="0" dirty="0"/>
              <a:t>cloud-optimised and n-D array</a:t>
            </a:r>
          </a:p>
        </p:txBody>
      </p:sp>
      <p:pic>
        <p:nvPicPr>
          <p:cNvPr id="4" name="Picture 3">
            <a:extLst>
              <a:ext uri="{FF2B5EF4-FFF2-40B4-BE49-F238E27FC236}">
                <a16:creationId xmlns:a16="http://schemas.microsoft.com/office/drawing/2014/main" id="{DC812B09-0982-4F7F-B872-5226A74115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17690" y="795647"/>
            <a:ext cx="5689484" cy="80272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Content Placeholder 13">
            <a:extLst>
              <a:ext uri="{FF2B5EF4-FFF2-40B4-BE49-F238E27FC236}">
                <a16:creationId xmlns:a16="http://schemas.microsoft.com/office/drawing/2014/main" id="{22C6B571-726B-4302-98FB-961E39420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058" y="3693224"/>
            <a:ext cx="7627412" cy="3671359"/>
          </a:xfrm>
          <a:prstGeom prst="rect">
            <a:avLst/>
          </a:prstGeom>
          <a:effectLst>
            <a:outerShdw blurRad="76200" dir="18900000" sy="23000" kx="-1200000" algn="bl" rotWithShape="0">
              <a:prstClr val="black">
                <a:alpha val="20000"/>
              </a:prstClr>
            </a:outerShdw>
          </a:effectLst>
        </p:spPr>
      </p:pic>
      <p:sp>
        <p:nvSpPr>
          <p:cNvPr id="8" name="Arrow: Right 7">
            <a:extLst>
              <a:ext uri="{FF2B5EF4-FFF2-40B4-BE49-F238E27FC236}">
                <a16:creationId xmlns:a16="http://schemas.microsoft.com/office/drawing/2014/main" id="{E16DF9A6-2A98-4B2B-9612-1EE91AAB1336}"/>
              </a:ext>
            </a:extLst>
          </p:cNvPr>
          <p:cNvSpPr/>
          <p:nvPr/>
        </p:nvSpPr>
        <p:spPr>
          <a:xfrm>
            <a:off x="9408521" y="4678881"/>
            <a:ext cx="1556377" cy="1021278"/>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89603D7-3CC9-4DC7-A389-C05CAFE381BA}"/>
              </a:ext>
            </a:extLst>
          </p:cNvPr>
          <p:cNvPicPr>
            <a:picLocks noChangeAspect="1"/>
          </p:cNvPicPr>
          <p:nvPr/>
        </p:nvPicPr>
        <p:blipFill>
          <a:blip r:embed="rId4"/>
          <a:stretch>
            <a:fillRect/>
          </a:stretch>
        </p:blipFill>
        <p:spPr>
          <a:xfrm>
            <a:off x="8003288" y="2207243"/>
            <a:ext cx="4010585" cy="1905266"/>
          </a:xfrm>
          <a:prstGeom prst="rect">
            <a:avLst/>
          </a:prstGeom>
        </p:spPr>
      </p:pic>
      <p:sp>
        <p:nvSpPr>
          <p:cNvPr id="6" name="Footer Placeholder 5">
            <a:extLst>
              <a:ext uri="{FF2B5EF4-FFF2-40B4-BE49-F238E27FC236}">
                <a16:creationId xmlns:a16="http://schemas.microsoft.com/office/drawing/2014/main" id="{BAA09D5E-E5AD-447A-961B-8EA0CA87BC82}"/>
              </a:ext>
            </a:extLst>
          </p:cNvPr>
          <p:cNvSpPr>
            <a:spLocks noGrp="1"/>
          </p:cNvSpPr>
          <p:nvPr>
            <p:ph type="ftr" sz="quarter" idx="11"/>
          </p:nvPr>
        </p:nvSpPr>
        <p:spPr/>
        <p:txBody>
          <a:bodyPr/>
          <a:lstStyle/>
          <a:p>
            <a:r>
              <a:rPr lang="en-US"/>
              <a:t>Data Storage and Format on Cloud</a:t>
            </a:r>
            <a:endParaRPr lang="en-GB"/>
          </a:p>
        </p:txBody>
      </p:sp>
      <p:sp>
        <p:nvSpPr>
          <p:cNvPr id="7" name="Slide Number Placeholder 6">
            <a:extLst>
              <a:ext uri="{FF2B5EF4-FFF2-40B4-BE49-F238E27FC236}">
                <a16:creationId xmlns:a16="http://schemas.microsoft.com/office/drawing/2014/main" id="{937E0E0C-318B-4410-9A50-D1B019E5C9B7}"/>
              </a:ext>
            </a:extLst>
          </p:cNvPr>
          <p:cNvSpPr>
            <a:spLocks noGrp="1"/>
          </p:cNvSpPr>
          <p:nvPr>
            <p:ph type="sldNum" sz="quarter" idx="12"/>
          </p:nvPr>
        </p:nvSpPr>
        <p:spPr/>
        <p:txBody>
          <a:bodyPr/>
          <a:lstStyle/>
          <a:p>
            <a:fld id="{E50DAF35-35AB-4FD4-A7E8-2BCF27D194FE}" type="slidenum">
              <a:rPr lang="en-GB" smtClean="0"/>
              <a:t>5</a:t>
            </a:fld>
            <a:endParaRPr lang="en-GB"/>
          </a:p>
        </p:txBody>
      </p:sp>
    </p:spTree>
    <p:extLst>
      <p:ext uri="{BB962C8B-B14F-4D97-AF65-F5344CB8AC3E}">
        <p14:creationId xmlns:p14="http://schemas.microsoft.com/office/powerpoint/2010/main" val="320318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B309-9DCD-4DF9-8F19-62C430C384D4}"/>
              </a:ext>
            </a:extLst>
          </p:cNvPr>
          <p:cNvSpPr>
            <a:spLocks noGrp="1"/>
          </p:cNvSpPr>
          <p:nvPr>
            <p:ph type="title"/>
          </p:nvPr>
        </p:nvSpPr>
        <p:spPr/>
        <p:txBody>
          <a:bodyPr/>
          <a:lstStyle/>
          <a:p>
            <a:r>
              <a:rPr lang="en-GB" noProof="0" dirty="0"/>
              <a:t>Assets of Zarr</a:t>
            </a:r>
          </a:p>
        </p:txBody>
      </p:sp>
      <p:pic>
        <p:nvPicPr>
          <p:cNvPr id="4" name="Content Placeholder 6">
            <a:extLst>
              <a:ext uri="{FF2B5EF4-FFF2-40B4-BE49-F238E27FC236}">
                <a16:creationId xmlns:a16="http://schemas.microsoft.com/office/drawing/2014/main" id="{3E727FF6-C8A8-4FD4-B815-0C62DB225156}"/>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997527" y="1820423"/>
            <a:ext cx="6408445" cy="3207705"/>
          </a:xfrm>
          <a:prstGeom prst="rect">
            <a:avLst/>
          </a:prstGeom>
        </p:spPr>
      </p:pic>
      <p:pic>
        <p:nvPicPr>
          <p:cNvPr id="5" name="Picture 2" descr="https://zachgoll.github.io/blog/2019/file-object-block-storage/object-storage.png">
            <a:extLst>
              <a:ext uri="{FF2B5EF4-FFF2-40B4-BE49-F238E27FC236}">
                <a16:creationId xmlns:a16="http://schemas.microsoft.com/office/drawing/2014/main" id="{EC6F90B7-0DC9-4E33-899C-6DAD1968E7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48747" y="1528858"/>
            <a:ext cx="7045894" cy="386187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D110EA89-BEAE-4FBD-8AEE-9AC123D0ED01}"/>
              </a:ext>
            </a:extLst>
          </p:cNvPr>
          <p:cNvPicPr>
            <a:picLocks noGrp="1" noChangeAspect="1"/>
          </p:cNvPicPr>
          <p:nvPr>
            <p:ph idx="1"/>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3879433" y="5899988"/>
            <a:ext cx="4087881" cy="3544736"/>
          </a:xfrm>
          <a:prstGeom prst="rect">
            <a:avLst/>
          </a:prstGeom>
        </p:spPr>
      </p:pic>
      <p:grpSp>
        <p:nvGrpSpPr>
          <p:cNvPr id="17" name="Group 16">
            <a:extLst>
              <a:ext uri="{FF2B5EF4-FFF2-40B4-BE49-F238E27FC236}">
                <a16:creationId xmlns:a16="http://schemas.microsoft.com/office/drawing/2014/main" id="{075F49D3-E535-4C14-B0EE-D5EDDC9E477E}"/>
              </a:ext>
            </a:extLst>
          </p:cNvPr>
          <p:cNvGrpSpPr/>
          <p:nvPr/>
        </p:nvGrpSpPr>
        <p:grpSpPr>
          <a:xfrm>
            <a:off x="7960289" y="5899988"/>
            <a:ext cx="5427024" cy="3544736"/>
            <a:chOff x="783771" y="6573041"/>
            <a:chExt cx="5427024" cy="3544736"/>
          </a:xfrm>
        </p:grpSpPr>
        <p:sp>
          <p:nvSpPr>
            <p:cNvPr id="16" name="Rectangle: Rounded Corners 15">
              <a:extLst>
                <a:ext uri="{FF2B5EF4-FFF2-40B4-BE49-F238E27FC236}">
                  <a16:creationId xmlns:a16="http://schemas.microsoft.com/office/drawing/2014/main" id="{3E39D19F-D9C4-451C-96E3-C1B65847AEAC}"/>
                </a:ext>
              </a:extLst>
            </p:cNvPr>
            <p:cNvSpPr/>
            <p:nvPr/>
          </p:nvSpPr>
          <p:spPr>
            <a:xfrm>
              <a:off x="783771" y="6573041"/>
              <a:ext cx="5427024" cy="3544736"/>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pic>
          <p:nvPicPr>
            <p:cNvPr id="7" name="Content Placeholder 6">
              <a:extLst>
                <a:ext uri="{FF2B5EF4-FFF2-40B4-BE49-F238E27FC236}">
                  <a16:creationId xmlns:a16="http://schemas.microsoft.com/office/drawing/2014/main" id="{B180AAAE-3FF9-4CBD-B4BC-091D4BE5FFCD}"/>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7974" y="7095524"/>
              <a:ext cx="1669617" cy="714476"/>
            </a:xfrm>
            <a:prstGeom prst="rect">
              <a:avLst/>
            </a:prstGeom>
          </p:spPr>
        </p:pic>
        <p:pic>
          <p:nvPicPr>
            <p:cNvPr id="8" name="Picture 7">
              <a:extLst>
                <a:ext uri="{FF2B5EF4-FFF2-40B4-BE49-F238E27FC236}">
                  <a16:creationId xmlns:a16="http://schemas.microsoft.com/office/drawing/2014/main" id="{94855297-030A-43E2-8EAF-6F3081DAB83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699869" y="6955558"/>
              <a:ext cx="1524213" cy="857370"/>
            </a:xfrm>
            <a:prstGeom prst="rect">
              <a:avLst/>
            </a:prstGeom>
          </p:spPr>
        </p:pic>
        <p:pic>
          <p:nvPicPr>
            <p:cNvPr id="9" name="Picture 8">
              <a:extLst>
                <a:ext uri="{FF2B5EF4-FFF2-40B4-BE49-F238E27FC236}">
                  <a16:creationId xmlns:a16="http://schemas.microsoft.com/office/drawing/2014/main" id="{858FA0B4-9E5A-4A05-911C-BD0D1115AADF}"/>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5824" y="6920788"/>
              <a:ext cx="1669616" cy="857370"/>
            </a:xfrm>
            <a:prstGeom prst="rect">
              <a:avLst/>
            </a:prstGeom>
          </p:spPr>
        </p:pic>
        <p:pic>
          <p:nvPicPr>
            <p:cNvPr id="10" name="Picture 9">
              <a:extLst>
                <a:ext uri="{FF2B5EF4-FFF2-40B4-BE49-F238E27FC236}">
                  <a16:creationId xmlns:a16="http://schemas.microsoft.com/office/drawing/2014/main" id="{2A9F3F7F-6AAA-4F91-A5B9-439484DB7A54}"/>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77490" y="9069276"/>
              <a:ext cx="1669617" cy="709371"/>
            </a:xfrm>
            <a:prstGeom prst="rect">
              <a:avLst/>
            </a:prstGeom>
          </p:spPr>
        </p:pic>
        <p:pic>
          <p:nvPicPr>
            <p:cNvPr id="11" name="Picture 10">
              <a:extLst>
                <a:ext uri="{FF2B5EF4-FFF2-40B4-BE49-F238E27FC236}">
                  <a16:creationId xmlns:a16="http://schemas.microsoft.com/office/drawing/2014/main" id="{75AA326A-544F-4DF5-9BE1-33413025EBB4}"/>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0389" y="8040138"/>
              <a:ext cx="855949" cy="1029138"/>
            </a:xfrm>
            <a:prstGeom prst="rect">
              <a:avLst/>
            </a:prstGeom>
          </p:spPr>
        </p:pic>
        <p:pic>
          <p:nvPicPr>
            <p:cNvPr id="12" name="Picture 11">
              <a:extLst>
                <a:ext uri="{FF2B5EF4-FFF2-40B4-BE49-F238E27FC236}">
                  <a16:creationId xmlns:a16="http://schemas.microsoft.com/office/drawing/2014/main" id="{98BF2F38-903F-4CC2-8DF7-6D968484329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45719" y="8311205"/>
              <a:ext cx="1354150" cy="385589"/>
            </a:xfrm>
            <a:prstGeom prst="rect">
              <a:avLst/>
            </a:prstGeom>
          </p:spPr>
        </p:pic>
        <p:pic>
          <p:nvPicPr>
            <p:cNvPr id="13" name="Picture 4" descr="Operations on COO and GCXS arrays — sparse 0.13.0+6.gd9c848e.dirty  documentation">
              <a:extLst>
                <a:ext uri="{FF2B5EF4-FFF2-40B4-BE49-F238E27FC236}">
                  <a16:creationId xmlns:a16="http://schemas.microsoft.com/office/drawing/2014/main" id="{E4F57045-4217-4725-8D38-E0A63E6D3FDC}"/>
                </a:ext>
              </a:extLst>
            </p:cNvPr>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5592" y="8971460"/>
              <a:ext cx="905001" cy="905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446C003-DCD8-4609-916F-71B03D5A8009}"/>
                </a:ext>
              </a:extLst>
            </p:cNvPr>
            <p:cNvPicPr>
              <a:picLocks noChangeAspect="1"/>
            </p:cNvPicPr>
            <p:nvPr/>
          </p:nvPicPr>
          <p:blipFill>
            <a:blip r:embed="rId14" cstate="email">
              <a:clrChange>
                <a:clrFrom>
                  <a:srgbClr val="96B4C5"/>
                </a:clrFrom>
                <a:clrTo>
                  <a:srgbClr val="96B4C5">
                    <a:alpha val="0"/>
                  </a:srgbClr>
                </a:clrTo>
              </a:clrChange>
              <a:extLst>
                <a:ext uri="{28A0092B-C50C-407E-A947-70E740481C1C}">
                  <a14:useLocalDpi xmlns:a14="http://schemas.microsoft.com/office/drawing/2010/main"/>
                </a:ext>
              </a:extLst>
            </a:blip>
            <a:stretch>
              <a:fillRect/>
            </a:stretch>
          </p:blipFill>
          <p:spPr>
            <a:xfrm>
              <a:off x="4157974" y="8184951"/>
              <a:ext cx="1360239" cy="369001"/>
            </a:xfrm>
            <a:prstGeom prst="rect">
              <a:avLst/>
            </a:prstGeom>
          </p:spPr>
        </p:pic>
        <p:pic>
          <p:nvPicPr>
            <p:cNvPr id="15" name="Picture 4" descr="logo">
              <a:extLst>
                <a:ext uri="{FF2B5EF4-FFF2-40B4-BE49-F238E27FC236}">
                  <a16:creationId xmlns:a16="http://schemas.microsoft.com/office/drawing/2014/main" id="{58BB73D3-A290-4EE2-B801-D32E602B99E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050389" y="9249264"/>
              <a:ext cx="823171" cy="41893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1AB7351-A58A-4225-ABAC-DE7EEA3CD6EB}"/>
              </a:ext>
            </a:extLst>
          </p:cNvPr>
          <p:cNvSpPr txBox="1"/>
          <p:nvPr/>
        </p:nvSpPr>
        <p:spPr>
          <a:xfrm>
            <a:off x="721797" y="5129120"/>
            <a:ext cx="8686846" cy="523220"/>
          </a:xfrm>
          <a:prstGeom prst="rect">
            <a:avLst/>
          </a:prstGeom>
          <a:noFill/>
        </p:spPr>
        <p:txBody>
          <a:bodyPr wrap="square" rtlCol="0">
            <a:spAutoFit/>
          </a:bodyPr>
          <a:lstStyle/>
          <a:p>
            <a:r>
              <a:rPr lang="en-US" sz="2800" dirty="0">
                <a:solidFill>
                  <a:srgbClr val="2E6CA4"/>
                </a:solidFill>
              </a:rPr>
              <a:t>Chunks: independent portions (parallel processing)</a:t>
            </a:r>
          </a:p>
        </p:txBody>
      </p:sp>
      <p:sp>
        <p:nvSpPr>
          <p:cNvPr id="19" name="TextBox 18">
            <a:extLst>
              <a:ext uri="{FF2B5EF4-FFF2-40B4-BE49-F238E27FC236}">
                <a16:creationId xmlns:a16="http://schemas.microsoft.com/office/drawing/2014/main" id="{D061902E-BB52-4BB1-BA5C-5E97C0ACEA8A}"/>
              </a:ext>
            </a:extLst>
          </p:cNvPr>
          <p:cNvSpPr txBox="1"/>
          <p:nvPr/>
        </p:nvSpPr>
        <p:spPr>
          <a:xfrm>
            <a:off x="9742601" y="5175738"/>
            <a:ext cx="6642477" cy="523220"/>
          </a:xfrm>
          <a:prstGeom prst="rect">
            <a:avLst/>
          </a:prstGeom>
          <a:noFill/>
        </p:spPr>
        <p:txBody>
          <a:bodyPr wrap="square" rtlCol="0">
            <a:spAutoFit/>
          </a:bodyPr>
          <a:lstStyle/>
          <a:p>
            <a:r>
              <a:rPr lang="en-US" sz="2800" dirty="0">
                <a:solidFill>
                  <a:schemeClr val="accent2">
                    <a:lumMod val="75000"/>
                  </a:schemeClr>
                </a:solidFill>
              </a:rPr>
              <a:t>S3: affordable, scalable, cloud-agnostic</a:t>
            </a:r>
          </a:p>
        </p:txBody>
      </p:sp>
      <p:sp>
        <p:nvSpPr>
          <p:cNvPr id="20" name="TextBox 19">
            <a:extLst>
              <a:ext uri="{FF2B5EF4-FFF2-40B4-BE49-F238E27FC236}">
                <a16:creationId xmlns:a16="http://schemas.microsoft.com/office/drawing/2014/main" id="{804C8B28-61E4-4D16-B4C1-C3027EE5BB79}"/>
              </a:ext>
            </a:extLst>
          </p:cNvPr>
          <p:cNvSpPr txBox="1"/>
          <p:nvPr/>
        </p:nvSpPr>
        <p:spPr>
          <a:xfrm>
            <a:off x="1932036" y="9565631"/>
            <a:ext cx="8686846" cy="523220"/>
          </a:xfrm>
          <a:prstGeom prst="rect">
            <a:avLst/>
          </a:prstGeom>
          <a:noFill/>
        </p:spPr>
        <p:txBody>
          <a:bodyPr wrap="square" rtlCol="0">
            <a:spAutoFit/>
          </a:bodyPr>
          <a:lstStyle/>
          <a:p>
            <a:r>
              <a:rPr lang="en-US" sz="2800" dirty="0">
                <a:solidFill>
                  <a:schemeClr val="accent6">
                    <a:lumMod val="75000"/>
                  </a:schemeClr>
                </a:solidFill>
              </a:rPr>
              <a:t>Multidimensional Array</a:t>
            </a:r>
          </a:p>
        </p:txBody>
      </p:sp>
      <p:pic>
        <p:nvPicPr>
          <p:cNvPr id="21" name="Content Placeholder 10">
            <a:extLst>
              <a:ext uri="{FF2B5EF4-FFF2-40B4-BE49-F238E27FC236}">
                <a16:creationId xmlns:a16="http://schemas.microsoft.com/office/drawing/2014/main" id="{AE5F482F-077D-4E04-A9D3-A21450BBE08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36758" y="6521422"/>
            <a:ext cx="7263562" cy="2718954"/>
          </a:xfrm>
          <a:prstGeom prst="rect">
            <a:avLst/>
          </a:prstGeom>
        </p:spPr>
      </p:pic>
      <p:sp>
        <p:nvSpPr>
          <p:cNvPr id="22" name="TextBox 21">
            <a:extLst>
              <a:ext uri="{FF2B5EF4-FFF2-40B4-BE49-F238E27FC236}">
                <a16:creationId xmlns:a16="http://schemas.microsoft.com/office/drawing/2014/main" id="{50AD6774-A845-44C7-95DA-E38DCBB3BF4D}"/>
              </a:ext>
            </a:extLst>
          </p:cNvPr>
          <p:cNvSpPr txBox="1"/>
          <p:nvPr/>
        </p:nvSpPr>
        <p:spPr>
          <a:xfrm>
            <a:off x="8660686" y="9565631"/>
            <a:ext cx="4726627" cy="523220"/>
          </a:xfrm>
          <a:prstGeom prst="rect">
            <a:avLst/>
          </a:prstGeom>
          <a:noFill/>
        </p:spPr>
        <p:txBody>
          <a:bodyPr wrap="square" rtlCol="0">
            <a:spAutoFit/>
          </a:bodyPr>
          <a:lstStyle/>
          <a:p>
            <a:r>
              <a:rPr lang="fr-BE" sz="2800" dirty="0">
                <a:solidFill>
                  <a:srgbClr val="7030A0"/>
                </a:solidFill>
              </a:rPr>
              <a:t>Native Access (Serverless)</a:t>
            </a:r>
            <a:endParaRPr lang="en-GB" sz="2800" dirty="0">
              <a:solidFill>
                <a:srgbClr val="7030A0"/>
              </a:solidFill>
            </a:endParaRPr>
          </a:p>
        </p:txBody>
      </p:sp>
      <p:sp>
        <p:nvSpPr>
          <p:cNvPr id="23" name="TextBox 22">
            <a:extLst>
              <a:ext uri="{FF2B5EF4-FFF2-40B4-BE49-F238E27FC236}">
                <a16:creationId xmlns:a16="http://schemas.microsoft.com/office/drawing/2014/main" id="{2F59EE2F-D4F8-485E-A889-B7BA8FA7E842}"/>
              </a:ext>
            </a:extLst>
          </p:cNvPr>
          <p:cNvSpPr txBox="1"/>
          <p:nvPr/>
        </p:nvSpPr>
        <p:spPr>
          <a:xfrm>
            <a:off x="13561373" y="9565631"/>
            <a:ext cx="4726627" cy="523220"/>
          </a:xfrm>
          <a:prstGeom prst="rect">
            <a:avLst/>
          </a:prstGeom>
          <a:noFill/>
        </p:spPr>
        <p:txBody>
          <a:bodyPr wrap="square" rtlCol="0">
            <a:spAutoFit/>
          </a:bodyPr>
          <a:lstStyle/>
          <a:p>
            <a:pPr algn="ctr"/>
            <a:r>
              <a:rPr lang="fr-BE" sz="2800" dirty="0">
                <a:solidFill>
                  <a:schemeClr val="accent4">
                    <a:lumMod val="75000"/>
                  </a:schemeClr>
                </a:solidFill>
              </a:rPr>
              <a:t>Extensible…</a:t>
            </a:r>
            <a:endParaRPr lang="en-GB" sz="2800" dirty="0">
              <a:solidFill>
                <a:schemeClr val="accent4">
                  <a:lumMod val="75000"/>
                </a:schemeClr>
              </a:solidFill>
            </a:endParaRPr>
          </a:p>
        </p:txBody>
      </p:sp>
      <p:pic>
        <p:nvPicPr>
          <p:cNvPr id="24" name="Picture 23">
            <a:extLst>
              <a:ext uri="{FF2B5EF4-FFF2-40B4-BE49-F238E27FC236}">
                <a16:creationId xmlns:a16="http://schemas.microsoft.com/office/drawing/2014/main" id="{ED85EB18-16DF-4CF6-8A9F-4E918561B865}"/>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472044" y="8114416"/>
            <a:ext cx="2825117" cy="1390761"/>
          </a:xfrm>
          <a:prstGeom prst="rect">
            <a:avLst/>
          </a:prstGeom>
        </p:spPr>
      </p:pic>
      <p:sp>
        <p:nvSpPr>
          <p:cNvPr id="3" name="Footer Placeholder 2">
            <a:extLst>
              <a:ext uri="{FF2B5EF4-FFF2-40B4-BE49-F238E27FC236}">
                <a16:creationId xmlns:a16="http://schemas.microsoft.com/office/drawing/2014/main" id="{ED901937-2632-476F-8769-47FF2B6E4993}"/>
              </a:ext>
            </a:extLst>
          </p:cNvPr>
          <p:cNvSpPr>
            <a:spLocks noGrp="1"/>
          </p:cNvSpPr>
          <p:nvPr>
            <p:ph type="ftr" sz="quarter" idx="11"/>
          </p:nvPr>
        </p:nvSpPr>
        <p:spPr/>
        <p:txBody>
          <a:bodyPr/>
          <a:lstStyle/>
          <a:p>
            <a:r>
              <a:rPr lang="en-US" dirty="0"/>
              <a:t>Data Storage and Format on Cloud</a:t>
            </a:r>
            <a:endParaRPr lang="en-GB" dirty="0"/>
          </a:p>
        </p:txBody>
      </p:sp>
      <p:sp>
        <p:nvSpPr>
          <p:cNvPr id="25" name="Slide Number Placeholder 24">
            <a:extLst>
              <a:ext uri="{FF2B5EF4-FFF2-40B4-BE49-F238E27FC236}">
                <a16:creationId xmlns:a16="http://schemas.microsoft.com/office/drawing/2014/main" id="{3B55B236-DC0B-4053-880E-1E46446F64C3}"/>
              </a:ext>
            </a:extLst>
          </p:cNvPr>
          <p:cNvSpPr>
            <a:spLocks noGrp="1"/>
          </p:cNvSpPr>
          <p:nvPr>
            <p:ph type="sldNum" sz="quarter" idx="12"/>
          </p:nvPr>
        </p:nvSpPr>
        <p:spPr/>
        <p:txBody>
          <a:bodyPr/>
          <a:lstStyle/>
          <a:p>
            <a:fld id="{E50DAF35-35AB-4FD4-A7E8-2BCF27D194FE}" type="slidenum">
              <a:rPr lang="en-GB" smtClean="0"/>
              <a:t>6</a:t>
            </a:fld>
            <a:endParaRPr lang="en-GB"/>
          </a:p>
        </p:txBody>
      </p:sp>
    </p:spTree>
    <p:extLst>
      <p:ext uri="{BB962C8B-B14F-4D97-AF65-F5344CB8AC3E}">
        <p14:creationId xmlns:p14="http://schemas.microsoft.com/office/powerpoint/2010/main" val="88883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2B5F4-1D72-4676-AD3D-DD7661449B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6760" y="5600545"/>
            <a:ext cx="4570477" cy="4736145"/>
          </a:xfrm>
          <a:prstGeom prst="rect">
            <a:avLst/>
          </a:prstGeom>
        </p:spPr>
      </p:pic>
      <p:sp>
        <p:nvSpPr>
          <p:cNvPr id="2" name="Title 1">
            <a:extLst>
              <a:ext uri="{FF2B5EF4-FFF2-40B4-BE49-F238E27FC236}">
                <a16:creationId xmlns:a16="http://schemas.microsoft.com/office/drawing/2014/main" id="{2447B097-BED7-4530-9E92-5FDF7302179F}"/>
              </a:ext>
            </a:extLst>
          </p:cNvPr>
          <p:cNvSpPr>
            <a:spLocks noGrp="1"/>
          </p:cNvSpPr>
          <p:nvPr>
            <p:ph type="title"/>
          </p:nvPr>
        </p:nvSpPr>
        <p:spPr/>
        <p:txBody>
          <a:bodyPr/>
          <a:lstStyle/>
          <a:p>
            <a:r>
              <a:rPr lang="en-GB" dirty="0"/>
              <a:t>Benefits of Zarr Chunking</a:t>
            </a:r>
          </a:p>
        </p:txBody>
      </p:sp>
      <p:pic>
        <p:nvPicPr>
          <p:cNvPr id="4" name="Content Placeholder 6">
            <a:extLst>
              <a:ext uri="{FF2B5EF4-FFF2-40B4-BE49-F238E27FC236}">
                <a16:creationId xmlns:a16="http://schemas.microsoft.com/office/drawing/2014/main" id="{F8D31295-FAAA-4482-9613-E0544333E481}"/>
              </a:ext>
            </a:extLst>
          </p:cNvPr>
          <p:cNvPicPr>
            <a:picLocks noChangeAspect="1"/>
          </p:cNvPicPr>
          <p:nvPr/>
        </p:nvPicPr>
        <p:blipFill>
          <a:blip r:embed="rId4"/>
          <a:stretch>
            <a:fillRect/>
          </a:stretch>
        </p:blipFill>
        <p:spPr>
          <a:xfrm>
            <a:off x="229544" y="1968427"/>
            <a:ext cx="9258740" cy="2718029"/>
          </a:xfrm>
          <a:prstGeom prst="rect">
            <a:avLst/>
          </a:prstGeom>
        </p:spPr>
      </p:pic>
      <p:pic>
        <p:nvPicPr>
          <p:cNvPr id="5" name="Picture 4">
            <a:extLst>
              <a:ext uri="{FF2B5EF4-FFF2-40B4-BE49-F238E27FC236}">
                <a16:creationId xmlns:a16="http://schemas.microsoft.com/office/drawing/2014/main" id="{DE80D714-E69E-43BD-8825-F81BAC413B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534" y="6093465"/>
            <a:ext cx="9244206" cy="2718029"/>
          </a:xfrm>
          <a:prstGeom prst="rect">
            <a:avLst/>
          </a:prstGeom>
        </p:spPr>
      </p:pic>
      <p:sp>
        <p:nvSpPr>
          <p:cNvPr id="8" name="Callout: Up Arrow 7">
            <a:extLst>
              <a:ext uri="{FF2B5EF4-FFF2-40B4-BE49-F238E27FC236}">
                <a16:creationId xmlns:a16="http://schemas.microsoft.com/office/drawing/2014/main" id="{5BABDA5E-BDAE-4BEA-BB9C-D2A237736D24}"/>
              </a:ext>
            </a:extLst>
          </p:cNvPr>
          <p:cNvSpPr/>
          <p:nvPr/>
        </p:nvSpPr>
        <p:spPr>
          <a:xfrm>
            <a:off x="5496661" y="4540473"/>
            <a:ext cx="2078725" cy="1531917"/>
          </a:xfrm>
          <a:prstGeom prst="upArrow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dirty="0"/>
              <a:t>Fast on </a:t>
            </a:r>
          </a:p>
          <a:p>
            <a:pPr algn="ctr"/>
            <a:r>
              <a:rPr lang="en-GB" sz="2000" dirty="0"/>
              <a:t>Spatial Dimension</a:t>
            </a:r>
          </a:p>
        </p:txBody>
      </p:sp>
      <p:sp>
        <p:nvSpPr>
          <p:cNvPr id="10" name="Callout: Up Arrow 9">
            <a:extLst>
              <a:ext uri="{FF2B5EF4-FFF2-40B4-BE49-F238E27FC236}">
                <a16:creationId xmlns:a16="http://schemas.microsoft.com/office/drawing/2014/main" id="{F11836E5-2296-4C6D-B9A8-758900277C44}"/>
              </a:ext>
            </a:extLst>
          </p:cNvPr>
          <p:cNvSpPr/>
          <p:nvPr/>
        </p:nvSpPr>
        <p:spPr>
          <a:xfrm>
            <a:off x="5389784" y="8686586"/>
            <a:ext cx="2078725" cy="1531917"/>
          </a:xfrm>
          <a:prstGeom prst="upArrow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dirty="0"/>
              <a:t>Fast on </a:t>
            </a:r>
          </a:p>
          <a:p>
            <a:pPr algn="ctr"/>
            <a:r>
              <a:rPr lang="en-GB" sz="2000" dirty="0"/>
              <a:t>Spectrum &amp; Time</a:t>
            </a:r>
          </a:p>
        </p:txBody>
      </p:sp>
      <p:pic>
        <p:nvPicPr>
          <p:cNvPr id="11" name="Content Placeholder 8">
            <a:extLst>
              <a:ext uri="{FF2B5EF4-FFF2-40B4-BE49-F238E27FC236}">
                <a16:creationId xmlns:a16="http://schemas.microsoft.com/office/drawing/2014/main" id="{3680BB79-0A06-4187-93F7-F5CDFFFA60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2868" y="6093465"/>
            <a:ext cx="4656612" cy="3418336"/>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7B79E0B8-1170-47E3-A668-F46E932A0F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2616" y="2255582"/>
            <a:ext cx="3424103" cy="3134656"/>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319AD2D-F28D-4F1B-BB04-F0DCAD2C4AF7}"/>
              </a:ext>
            </a:extLst>
          </p:cNvPr>
          <p:cNvSpPr>
            <a:spLocks noGrp="1"/>
          </p:cNvSpPr>
          <p:nvPr>
            <p:ph type="ftr" sz="quarter" idx="11"/>
          </p:nvPr>
        </p:nvSpPr>
        <p:spPr/>
        <p:txBody>
          <a:bodyPr/>
          <a:lstStyle/>
          <a:p>
            <a:r>
              <a:rPr lang="en-US"/>
              <a:t>Data Storage and Format on Cloud</a:t>
            </a:r>
            <a:endParaRPr lang="en-GB"/>
          </a:p>
        </p:txBody>
      </p:sp>
      <p:sp>
        <p:nvSpPr>
          <p:cNvPr id="6" name="Slide Number Placeholder 5">
            <a:extLst>
              <a:ext uri="{FF2B5EF4-FFF2-40B4-BE49-F238E27FC236}">
                <a16:creationId xmlns:a16="http://schemas.microsoft.com/office/drawing/2014/main" id="{C22EC1BD-4414-4CCC-A709-6C08D2DB76EF}"/>
              </a:ext>
            </a:extLst>
          </p:cNvPr>
          <p:cNvSpPr>
            <a:spLocks noGrp="1"/>
          </p:cNvSpPr>
          <p:nvPr>
            <p:ph type="sldNum" sz="quarter" idx="12"/>
          </p:nvPr>
        </p:nvSpPr>
        <p:spPr/>
        <p:txBody>
          <a:bodyPr/>
          <a:lstStyle/>
          <a:p>
            <a:fld id="{E50DAF35-35AB-4FD4-A7E8-2BCF27D194FE}" type="slidenum">
              <a:rPr lang="en-GB" smtClean="0"/>
              <a:t>7</a:t>
            </a:fld>
            <a:endParaRPr lang="en-GB"/>
          </a:p>
        </p:txBody>
      </p:sp>
    </p:spTree>
    <p:extLst>
      <p:ext uri="{BB962C8B-B14F-4D97-AF65-F5344CB8AC3E}">
        <p14:creationId xmlns:p14="http://schemas.microsoft.com/office/powerpoint/2010/main" val="2254006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37EE-16EE-400F-8CBF-7EF1E85E25D6}"/>
              </a:ext>
            </a:extLst>
          </p:cNvPr>
          <p:cNvSpPr>
            <a:spLocks noGrp="1"/>
          </p:cNvSpPr>
          <p:nvPr>
            <p:ph type="title"/>
          </p:nvPr>
        </p:nvSpPr>
        <p:spPr/>
        <p:txBody>
          <a:bodyPr/>
          <a:lstStyle/>
          <a:p>
            <a:r>
              <a:rPr lang="en-GB" noProof="0" dirty="0"/>
              <a:t>Zarr Extension - GeoZarr</a:t>
            </a:r>
          </a:p>
        </p:txBody>
      </p:sp>
      <p:sp>
        <p:nvSpPr>
          <p:cNvPr id="3" name="Content Placeholder 2">
            <a:extLst>
              <a:ext uri="{FF2B5EF4-FFF2-40B4-BE49-F238E27FC236}">
                <a16:creationId xmlns:a16="http://schemas.microsoft.com/office/drawing/2014/main" id="{8E476600-69FF-415A-9C13-221BE404FCDA}"/>
              </a:ext>
            </a:extLst>
          </p:cNvPr>
          <p:cNvSpPr>
            <a:spLocks noGrp="1"/>
          </p:cNvSpPr>
          <p:nvPr>
            <p:ph idx="1"/>
          </p:nvPr>
        </p:nvSpPr>
        <p:spPr/>
        <p:txBody>
          <a:bodyPr/>
          <a:lstStyle/>
          <a:p>
            <a:r>
              <a:rPr lang="en-GB" noProof="0" dirty="0"/>
              <a:t>Dataset Definition (</a:t>
            </a:r>
            <a:r>
              <a:rPr lang="en-GB" noProof="0" dirty="0">
                <a:solidFill>
                  <a:schemeClr val="bg1">
                    <a:lumMod val="50000"/>
                  </a:schemeClr>
                </a:solidFill>
              </a:rPr>
              <a:t>x</a:t>
            </a:r>
            <a:r>
              <a:rPr lang="en-GB" noProof="0" dirty="0"/>
              <a:t>Array)</a:t>
            </a:r>
          </a:p>
          <a:p>
            <a:r>
              <a:rPr lang="en-GB" noProof="0" dirty="0"/>
              <a:t>Geospatial Semantics</a:t>
            </a:r>
          </a:p>
          <a:p>
            <a:pPr marL="457200" lvl="1" indent="0">
              <a:buNone/>
            </a:pPr>
            <a:r>
              <a:rPr lang="en-GB" sz="3600" noProof="0" dirty="0">
                <a:solidFill>
                  <a:schemeClr val="accent1">
                    <a:lumMod val="75000"/>
                  </a:schemeClr>
                </a:solidFill>
                <a:sym typeface="Wingdings" panose="05000000000000000000" pitchFamily="2" charset="2"/>
              </a:rPr>
              <a:t> </a:t>
            </a:r>
            <a:r>
              <a:rPr lang="en-GB" sz="3600" noProof="0" dirty="0">
                <a:solidFill>
                  <a:schemeClr val="accent1">
                    <a:lumMod val="75000"/>
                  </a:schemeClr>
                </a:solidFill>
              </a:rPr>
              <a:t>Climate and Forecast Conventions</a:t>
            </a:r>
          </a:p>
          <a:p>
            <a:endParaRPr lang="en-GB" noProof="0" dirty="0"/>
          </a:p>
          <a:p>
            <a:r>
              <a:rPr lang="en-GB" noProof="0" dirty="0"/>
              <a:t>Multiscales and </a:t>
            </a:r>
            <a:r>
              <a:rPr lang="en-GB" noProof="0" dirty="0">
                <a:solidFill>
                  <a:srgbClr val="2BB673"/>
                </a:solidFill>
              </a:rPr>
              <a:t>Symbology</a:t>
            </a:r>
          </a:p>
          <a:p>
            <a:pPr lvl="8"/>
            <a:endParaRPr lang="en-GB" noProof="0" dirty="0"/>
          </a:p>
        </p:txBody>
      </p:sp>
      <p:pic>
        <p:nvPicPr>
          <p:cNvPr id="4" name="Picture 3">
            <a:extLst>
              <a:ext uri="{FF2B5EF4-FFF2-40B4-BE49-F238E27FC236}">
                <a16:creationId xmlns:a16="http://schemas.microsoft.com/office/drawing/2014/main" id="{2D8573D0-9EB8-4ECA-A857-519E28B00F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8387" y="4513449"/>
            <a:ext cx="5621228" cy="916402"/>
          </a:xfrm>
          <a:prstGeom prst="rect">
            <a:avLst/>
          </a:prstGeom>
        </p:spPr>
      </p:pic>
      <p:pic>
        <p:nvPicPr>
          <p:cNvPr id="7" name="Picture 6">
            <a:extLst>
              <a:ext uri="{FF2B5EF4-FFF2-40B4-BE49-F238E27FC236}">
                <a16:creationId xmlns:a16="http://schemas.microsoft.com/office/drawing/2014/main" id="{DD8B9690-C982-4737-BC2E-8AF2500328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4262" y="4421112"/>
            <a:ext cx="2236669" cy="1101077"/>
          </a:xfrm>
          <a:prstGeom prst="rect">
            <a:avLst/>
          </a:prstGeom>
        </p:spPr>
      </p:pic>
      <p:pic>
        <p:nvPicPr>
          <p:cNvPr id="11" name="Picture 10">
            <a:extLst>
              <a:ext uri="{FF2B5EF4-FFF2-40B4-BE49-F238E27FC236}">
                <a16:creationId xmlns:a16="http://schemas.microsoft.com/office/drawing/2014/main" id="{5757125F-FA6F-484B-B401-066A9DD3F7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4755" y="6649196"/>
            <a:ext cx="6132743" cy="3197413"/>
          </a:xfrm>
          <a:prstGeom prst="rect">
            <a:avLst/>
          </a:prstGeom>
          <a:ln>
            <a:noFill/>
          </a:ln>
          <a:effectLst>
            <a:outerShdw blurRad="292100" dist="139700" dir="2700000" algn="tl" rotWithShape="0">
              <a:srgbClr val="333333">
                <a:alpha val="65000"/>
              </a:srgbClr>
            </a:outerShdw>
          </a:effectLst>
        </p:spPr>
      </p:pic>
      <p:pic>
        <p:nvPicPr>
          <p:cNvPr id="13" name="Content Placeholder 5">
            <a:extLst>
              <a:ext uri="{FF2B5EF4-FFF2-40B4-BE49-F238E27FC236}">
                <a16:creationId xmlns:a16="http://schemas.microsoft.com/office/drawing/2014/main" id="{1CB18764-AE2C-44EB-B9AB-1976D071B369}"/>
              </a:ext>
            </a:extLst>
          </p:cNvPr>
          <p:cNvPicPr>
            <a:picLocks noChangeAspect="1"/>
          </p:cNvPicPr>
          <p:nvPr/>
        </p:nvPicPr>
        <p:blipFill>
          <a:blip r:embed="rId6" cstate="email">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55783" y="6728708"/>
            <a:ext cx="3487582" cy="3024197"/>
          </a:xfrm>
          <a:prstGeom prst="rect">
            <a:avLst/>
          </a:prstGeom>
        </p:spPr>
      </p:pic>
      <p:pic>
        <p:nvPicPr>
          <p:cNvPr id="5" name="Picture 4">
            <a:extLst>
              <a:ext uri="{FF2B5EF4-FFF2-40B4-BE49-F238E27FC236}">
                <a16:creationId xmlns:a16="http://schemas.microsoft.com/office/drawing/2014/main" id="{DC0D11F2-9BFF-4CDD-BB15-7F57128E11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69065" y="2359367"/>
            <a:ext cx="6861004" cy="5568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ooter Placeholder 5">
            <a:extLst>
              <a:ext uri="{FF2B5EF4-FFF2-40B4-BE49-F238E27FC236}">
                <a16:creationId xmlns:a16="http://schemas.microsoft.com/office/drawing/2014/main" id="{3C64C12F-5CA7-4A27-9C3F-4800BB4E3401}"/>
              </a:ext>
            </a:extLst>
          </p:cNvPr>
          <p:cNvSpPr>
            <a:spLocks noGrp="1"/>
          </p:cNvSpPr>
          <p:nvPr>
            <p:ph type="ftr" sz="quarter" idx="11"/>
          </p:nvPr>
        </p:nvSpPr>
        <p:spPr/>
        <p:txBody>
          <a:bodyPr/>
          <a:lstStyle/>
          <a:p>
            <a:r>
              <a:rPr lang="en-US"/>
              <a:t>Data Storage and Format on Cloud</a:t>
            </a:r>
            <a:endParaRPr lang="en-GB"/>
          </a:p>
        </p:txBody>
      </p:sp>
      <p:sp>
        <p:nvSpPr>
          <p:cNvPr id="8" name="Slide Number Placeholder 7">
            <a:extLst>
              <a:ext uri="{FF2B5EF4-FFF2-40B4-BE49-F238E27FC236}">
                <a16:creationId xmlns:a16="http://schemas.microsoft.com/office/drawing/2014/main" id="{2CB6A4AE-29E8-4D15-B508-D79026D52B27}"/>
              </a:ext>
            </a:extLst>
          </p:cNvPr>
          <p:cNvSpPr>
            <a:spLocks noGrp="1"/>
          </p:cNvSpPr>
          <p:nvPr>
            <p:ph type="sldNum" sz="quarter" idx="12"/>
          </p:nvPr>
        </p:nvSpPr>
        <p:spPr/>
        <p:txBody>
          <a:bodyPr/>
          <a:lstStyle/>
          <a:p>
            <a:fld id="{E50DAF35-35AB-4FD4-A7E8-2BCF27D194FE}" type="slidenum">
              <a:rPr lang="en-GB" smtClean="0"/>
              <a:t>8</a:t>
            </a:fld>
            <a:endParaRPr lang="en-GB"/>
          </a:p>
        </p:txBody>
      </p:sp>
    </p:spTree>
    <p:extLst>
      <p:ext uri="{BB962C8B-B14F-4D97-AF65-F5344CB8AC3E}">
        <p14:creationId xmlns:p14="http://schemas.microsoft.com/office/powerpoint/2010/main" val="279164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4440D7A-86C1-49EB-9B2D-81C6E376D7F4}"/>
              </a:ext>
            </a:extLst>
          </p:cNvPr>
          <p:cNvSpPr/>
          <p:nvPr/>
        </p:nvSpPr>
        <p:spPr>
          <a:xfrm>
            <a:off x="927652" y="1647444"/>
            <a:ext cx="15915861" cy="244805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4F4AF0A-7C84-477B-824E-349D06ECB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3672" y="5356921"/>
            <a:ext cx="8806654" cy="4694724"/>
          </a:xfrm>
          <a:prstGeom prst="rect">
            <a:avLst/>
          </a:prstGeom>
        </p:spPr>
      </p:pic>
      <p:sp>
        <p:nvSpPr>
          <p:cNvPr id="2" name="Title 1">
            <a:extLst>
              <a:ext uri="{FF2B5EF4-FFF2-40B4-BE49-F238E27FC236}">
                <a16:creationId xmlns:a16="http://schemas.microsoft.com/office/drawing/2014/main" id="{9C8ACD4A-5060-43B9-B699-7511C1622A02}"/>
              </a:ext>
            </a:extLst>
          </p:cNvPr>
          <p:cNvSpPr>
            <a:spLocks noGrp="1"/>
          </p:cNvSpPr>
          <p:nvPr>
            <p:ph type="title"/>
          </p:nvPr>
        </p:nvSpPr>
        <p:spPr/>
        <p:txBody>
          <a:bodyPr/>
          <a:lstStyle/>
          <a:p>
            <a:r>
              <a:rPr lang="fr-BE" dirty="0" err="1"/>
              <a:t>GeoZarr</a:t>
            </a:r>
            <a:r>
              <a:rPr lang="fr-BE" dirty="0"/>
              <a:t> – </a:t>
            </a:r>
            <a:r>
              <a:rPr lang="fr-BE" dirty="0" err="1"/>
              <a:t>Demonstration</a:t>
            </a:r>
            <a:r>
              <a:rPr lang="fr-BE" dirty="0"/>
              <a:t> Store &amp; Notebooks</a:t>
            </a:r>
            <a:endParaRPr lang="en-GB" dirty="0"/>
          </a:p>
        </p:txBody>
      </p:sp>
      <p:pic>
        <p:nvPicPr>
          <p:cNvPr id="8" name="Picture 7">
            <a:extLst>
              <a:ext uri="{FF2B5EF4-FFF2-40B4-BE49-F238E27FC236}">
                <a16:creationId xmlns:a16="http://schemas.microsoft.com/office/drawing/2014/main" id="{E92D5AA8-07D2-4059-B963-BCF9BF8905B2}"/>
              </a:ext>
            </a:extLst>
          </p:cNvPr>
          <p:cNvPicPr/>
          <p:nvPr/>
        </p:nvPicPr>
        <p:blipFill>
          <a:blip r:embed="rId3" cstate="email">
            <a:extLst>
              <a:ext uri="{28A0092B-C50C-407E-A947-70E740481C1C}">
                <a14:useLocalDpi xmlns:a14="http://schemas.microsoft.com/office/drawing/2010/main"/>
              </a:ext>
            </a:extLst>
          </a:blip>
          <a:stretch>
            <a:fillRect/>
          </a:stretch>
        </p:blipFill>
        <p:spPr>
          <a:xfrm>
            <a:off x="12561187" y="4357625"/>
            <a:ext cx="1896622" cy="1706356"/>
          </a:xfrm>
          <a:prstGeom prst="rect">
            <a:avLst/>
          </a:prstGeom>
        </p:spPr>
      </p:pic>
      <p:pic>
        <p:nvPicPr>
          <p:cNvPr id="10" name="Picture 9">
            <a:extLst>
              <a:ext uri="{FF2B5EF4-FFF2-40B4-BE49-F238E27FC236}">
                <a16:creationId xmlns:a16="http://schemas.microsoft.com/office/drawing/2014/main" id="{2DBF80A0-246F-4D44-9630-08384651AAFB}"/>
              </a:ext>
            </a:extLst>
          </p:cNvPr>
          <p:cNvPicPr/>
          <p:nvPr/>
        </p:nvPicPr>
        <p:blipFill>
          <a:blip r:embed="rId4" cstate="email">
            <a:extLst>
              <a:ext uri="{28A0092B-C50C-407E-A947-70E740481C1C}">
                <a14:useLocalDpi xmlns:a14="http://schemas.microsoft.com/office/drawing/2010/main"/>
              </a:ext>
            </a:extLst>
          </a:blip>
          <a:stretch>
            <a:fillRect/>
          </a:stretch>
        </p:blipFill>
        <p:spPr>
          <a:xfrm>
            <a:off x="14611351" y="4457163"/>
            <a:ext cx="1916289" cy="1549262"/>
          </a:xfrm>
          <a:prstGeom prst="rect">
            <a:avLst/>
          </a:prstGeom>
        </p:spPr>
      </p:pic>
      <p:sp>
        <p:nvSpPr>
          <p:cNvPr id="12" name="AutoShape 4" descr="Prisma - Leonardo - Aerospace, Defence and Security">
            <a:extLst>
              <a:ext uri="{FF2B5EF4-FFF2-40B4-BE49-F238E27FC236}">
                <a16:creationId xmlns:a16="http://schemas.microsoft.com/office/drawing/2014/main" id="{0BE219C4-0B9C-4B32-96C0-D66709EE029E}"/>
              </a:ext>
            </a:extLst>
          </p:cNvPr>
          <p:cNvSpPr>
            <a:spLocks noChangeAspect="1" noChangeArrowheads="1"/>
          </p:cNvSpPr>
          <p:nvPr/>
        </p:nvSpPr>
        <p:spPr bwMode="auto">
          <a:xfrm>
            <a:off x="8020879" y="50713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grpSp>
        <p:nvGrpSpPr>
          <p:cNvPr id="26" name="Group 25">
            <a:extLst>
              <a:ext uri="{FF2B5EF4-FFF2-40B4-BE49-F238E27FC236}">
                <a16:creationId xmlns:a16="http://schemas.microsoft.com/office/drawing/2014/main" id="{03F14DDD-9CB4-474A-8C0B-6BEE9423EF72}"/>
              </a:ext>
            </a:extLst>
          </p:cNvPr>
          <p:cNvGrpSpPr/>
          <p:nvPr/>
        </p:nvGrpSpPr>
        <p:grpSpPr>
          <a:xfrm>
            <a:off x="8173279" y="2028211"/>
            <a:ext cx="4050352" cy="1760181"/>
            <a:chOff x="3896807" y="6310105"/>
            <a:chExt cx="3501565" cy="1521692"/>
          </a:xfrm>
        </p:grpSpPr>
        <p:pic>
          <p:nvPicPr>
            <p:cNvPr id="14" name="Picture 8" descr="Envisat - Earth Online">
              <a:extLst>
                <a:ext uri="{FF2B5EF4-FFF2-40B4-BE49-F238E27FC236}">
                  <a16:creationId xmlns:a16="http://schemas.microsoft.com/office/drawing/2014/main" id="{5A109B96-9142-4605-A40D-FDAB7CE90151}"/>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6807" y="6310105"/>
              <a:ext cx="3210492" cy="8637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6835593-3E4E-4222-8C88-875C819BDF2F}"/>
                </a:ext>
              </a:extLst>
            </p:cNvPr>
            <p:cNvSpPr txBox="1"/>
            <p:nvPr/>
          </p:nvSpPr>
          <p:spPr>
            <a:xfrm>
              <a:off x="3957515" y="7219823"/>
              <a:ext cx="3390968" cy="611974"/>
            </a:xfrm>
            <a:prstGeom prst="rect">
              <a:avLst/>
            </a:prstGeom>
            <a:noFill/>
          </p:spPr>
          <p:txBody>
            <a:bodyPr wrap="square" rtlCol="0">
              <a:spAutoFit/>
            </a:bodyPr>
            <a:lstStyle/>
            <a:p>
              <a:pPr algn="ctr"/>
              <a:r>
                <a:rPr lang="en-US" sz="2000" dirty="0">
                  <a:solidFill>
                    <a:schemeClr val="accent5">
                      <a:lumMod val="75000"/>
                    </a:schemeClr>
                  </a:solidFill>
                </a:rPr>
                <a:t>10 scenes</a:t>
              </a:r>
              <a:br>
                <a:rPr lang="en-US" sz="2000" dirty="0">
                  <a:solidFill>
                    <a:schemeClr val="accent5">
                      <a:lumMod val="75000"/>
                    </a:schemeClr>
                  </a:solidFill>
                </a:rPr>
              </a:br>
              <a:endParaRPr lang="en-BE" sz="2000" dirty="0">
                <a:solidFill>
                  <a:schemeClr val="accent5">
                    <a:lumMod val="75000"/>
                  </a:schemeClr>
                </a:solidFill>
              </a:endParaRPr>
            </a:p>
          </p:txBody>
        </p:sp>
        <p:pic>
          <p:nvPicPr>
            <p:cNvPr id="20" name="Picture 19" descr="NetCDF and CF: The Basics — Project Pythia Foundations">
              <a:extLst>
                <a:ext uri="{FF2B5EF4-FFF2-40B4-BE49-F238E27FC236}">
                  <a16:creationId xmlns:a16="http://schemas.microsoft.com/office/drawing/2014/main" id="{C7510BE9-DC0A-460A-B45E-61D7FEEB852B}"/>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4841" y="6986420"/>
              <a:ext cx="783531" cy="7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5F9901D4-939B-4722-85E3-C84120061931}"/>
              </a:ext>
            </a:extLst>
          </p:cNvPr>
          <p:cNvGrpSpPr/>
          <p:nvPr/>
        </p:nvGrpSpPr>
        <p:grpSpPr>
          <a:xfrm>
            <a:off x="1209373" y="1958419"/>
            <a:ext cx="2894460" cy="1956421"/>
            <a:chOff x="4212839" y="3515023"/>
            <a:chExt cx="2894460" cy="1956421"/>
          </a:xfrm>
        </p:grpSpPr>
        <p:pic>
          <p:nvPicPr>
            <p:cNvPr id="13" name="Picture 6" descr="Prisma - Leonardo - Aerospace, Defence and Security">
              <a:extLst>
                <a:ext uri="{FF2B5EF4-FFF2-40B4-BE49-F238E27FC236}">
                  <a16:creationId xmlns:a16="http://schemas.microsoft.com/office/drawing/2014/main" id="{B0E69058-858B-42E1-8F7D-3BA710EB5B7C}"/>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16895" y="3515023"/>
              <a:ext cx="1570316" cy="15812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49D18CC-1660-4383-8C75-A8A773DC6991}"/>
                </a:ext>
              </a:extLst>
            </p:cNvPr>
            <p:cNvSpPr txBox="1"/>
            <p:nvPr/>
          </p:nvSpPr>
          <p:spPr>
            <a:xfrm>
              <a:off x="4212839" y="5071334"/>
              <a:ext cx="2448272" cy="400110"/>
            </a:xfrm>
            <a:prstGeom prst="rect">
              <a:avLst/>
            </a:prstGeom>
            <a:noFill/>
          </p:spPr>
          <p:txBody>
            <a:bodyPr wrap="square" rtlCol="0">
              <a:spAutoFit/>
            </a:bodyPr>
            <a:lstStyle/>
            <a:p>
              <a:pPr algn="ctr"/>
              <a:r>
                <a:rPr lang="en-US" sz="2000" dirty="0">
                  <a:solidFill>
                    <a:schemeClr val="accent5">
                      <a:lumMod val="75000"/>
                    </a:schemeClr>
                  </a:solidFill>
                </a:rPr>
                <a:t>15 Scenes (L2D)</a:t>
              </a:r>
              <a:endParaRPr lang="en-BE" sz="2000" dirty="0">
                <a:solidFill>
                  <a:schemeClr val="accent5">
                    <a:lumMod val="75000"/>
                  </a:schemeClr>
                </a:solidFill>
              </a:endParaRPr>
            </a:p>
          </p:txBody>
        </p:sp>
        <p:pic>
          <p:nvPicPr>
            <p:cNvPr id="21" name="Picture 14" descr="File:HDF logo.svg - Wikimedia Commons">
              <a:extLst>
                <a:ext uri="{FF2B5EF4-FFF2-40B4-BE49-F238E27FC236}">
                  <a16:creationId xmlns:a16="http://schemas.microsoft.com/office/drawing/2014/main" id="{58D5E2C7-F34E-4EF4-8E7B-EA032F26416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26621" y="4015787"/>
              <a:ext cx="780678" cy="43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A94A9448-62F9-4666-8472-476032A2B00A}"/>
              </a:ext>
            </a:extLst>
          </p:cNvPr>
          <p:cNvGrpSpPr/>
          <p:nvPr/>
        </p:nvGrpSpPr>
        <p:grpSpPr>
          <a:xfrm>
            <a:off x="4494189" y="1647444"/>
            <a:ext cx="3390968" cy="2448058"/>
            <a:chOff x="8238695" y="3304884"/>
            <a:chExt cx="3390968" cy="2448058"/>
          </a:xfrm>
        </p:grpSpPr>
        <p:pic>
          <p:nvPicPr>
            <p:cNvPr id="11" name="Picture 2" descr="GSC Sentinel-2 PDGS SRD">
              <a:extLst>
                <a:ext uri="{FF2B5EF4-FFF2-40B4-BE49-F238E27FC236}">
                  <a16:creationId xmlns:a16="http://schemas.microsoft.com/office/drawing/2014/main" id="{A27ABA22-5D6E-44E0-8E63-B9E8CD26AC1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61311" y="3304884"/>
              <a:ext cx="3059360" cy="18589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7A634B3-24CA-47D0-8D04-2C55FC4C13F5}"/>
                </a:ext>
              </a:extLst>
            </p:cNvPr>
            <p:cNvSpPr txBox="1"/>
            <p:nvPr/>
          </p:nvSpPr>
          <p:spPr>
            <a:xfrm>
              <a:off x="8238695" y="5045056"/>
              <a:ext cx="3390968" cy="707886"/>
            </a:xfrm>
            <a:prstGeom prst="rect">
              <a:avLst/>
            </a:prstGeom>
            <a:noFill/>
          </p:spPr>
          <p:txBody>
            <a:bodyPr wrap="square" rtlCol="0">
              <a:spAutoFit/>
            </a:bodyPr>
            <a:lstStyle/>
            <a:p>
              <a:pPr algn="ctr"/>
              <a:r>
                <a:rPr lang="en-US" sz="2000" dirty="0">
                  <a:solidFill>
                    <a:schemeClr val="accent5">
                      <a:lumMod val="75000"/>
                    </a:schemeClr>
                  </a:solidFill>
                </a:rPr>
                <a:t>1500 scenes (L2A) </a:t>
              </a:r>
              <a:br>
                <a:rPr lang="en-US" sz="2000" dirty="0">
                  <a:solidFill>
                    <a:schemeClr val="accent5">
                      <a:lumMod val="75000"/>
                    </a:schemeClr>
                  </a:solidFill>
                </a:rPr>
              </a:br>
              <a:endParaRPr lang="en-BE" sz="2000" dirty="0">
                <a:solidFill>
                  <a:schemeClr val="accent5">
                    <a:lumMod val="75000"/>
                  </a:schemeClr>
                </a:solidFill>
              </a:endParaRPr>
            </a:p>
          </p:txBody>
        </p:sp>
        <p:pic>
          <p:nvPicPr>
            <p:cNvPr id="22" name="Picture 16" descr="JPEG 2000 — Wikipédia">
              <a:extLst>
                <a:ext uri="{FF2B5EF4-FFF2-40B4-BE49-F238E27FC236}">
                  <a16:creationId xmlns:a16="http://schemas.microsoft.com/office/drawing/2014/main" id="{4C4D6A22-8775-4CF5-B297-6D9008198FFA}"/>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89503" y="3679278"/>
              <a:ext cx="703543" cy="886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6D13BA0A-2EB6-4FB1-9EC3-0AF61FECD5CC}"/>
              </a:ext>
            </a:extLst>
          </p:cNvPr>
          <p:cNvGrpSpPr/>
          <p:nvPr/>
        </p:nvGrpSpPr>
        <p:grpSpPr>
          <a:xfrm>
            <a:off x="12223631" y="1786441"/>
            <a:ext cx="3651394" cy="2132077"/>
            <a:chOff x="12396572" y="2050097"/>
            <a:chExt cx="3651394" cy="2132077"/>
          </a:xfrm>
        </p:grpSpPr>
        <p:pic>
          <p:nvPicPr>
            <p:cNvPr id="15" name="Picture 10" descr="https://camo.githubusercontent.com/c226d082e529a1ccf2ba074da1d0f33ac166d2aaf5da55482c9a00ce6176a461/68747470733a2f2f6c61626f2e6f62732d6d69702e66722f77702d636f6e74656e742d6c61626f2f75706c6f6164732f73697465732f31392f323031352f31312f6c6f676f5f6d616a612e706e67">
              <a:extLst>
                <a:ext uri="{FF2B5EF4-FFF2-40B4-BE49-F238E27FC236}">
                  <a16:creationId xmlns:a16="http://schemas.microsoft.com/office/drawing/2014/main" id="{3A4DD9A9-A719-4FB0-82F2-42214427674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247834" y="2050097"/>
              <a:ext cx="1688445" cy="17773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3B29ECA-D676-4408-A541-08965957303C}"/>
                </a:ext>
              </a:extLst>
            </p:cNvPr>
            <p:cNvSpPr txBox="1"/>
            <p:nvPr/>
          </p:nvSpPr>
          <p:spPr>
            <a:xfrm>
              <a:off x="12396572" y="3782064"/>
              <a:ext cx="3390968" cy="400110"/>
            </a:xfrm>
            <a:prstGeom prst="rect">
              <a:avLst/>
            </a:prstGeom>
            <a:noFill/>
          </p:spPr>
          <p:txBody>
            <a:bodyPr wrap="square" rtlCol="0">
              <a:spAutoFit/>
            </a:bodyPr>
            <a:lstStyle/>
            <a:p>
              <a:pPr algn="ctr"/>
              <a:r>
                <a:rPr lang="en-US" sz="2000" dirty="0">
                  <a:solidFill>
                    <a:schemeClr val="accent5">
                      <a:lumMod val="75000"/>
                    </a:schemeClr>
                  </a:solidFill>
                </a:rPr>
                <a:t>55 Scenes </a:t>
              </a:r>
              <a:endParaRPr lang="en-BE" sz="2000" dirty="0">
                <a:solidFill>
                  <a:schemeClr val="accent5">
                    <a:lumMod val="75000"/>
                  </a:schemeClr>
                </a:solidFill>
              </a:endParaRPr>
            </a:p>
          </p:txBody>
        </p:sp>
        <p:pic>
          <p:nvPicPr>
            <p:cNvPr id="23" name="Picture 18" descr="GeoTiff - LuminFire">
              <a:extLst>
                <a:ext uri="{FF2B5EF4-FFF2-40B4-BE49-F238E27FC236}">
                  <a16:creationId xmlns:a16="http://schemas.microsoft.com/office/drawing/2014/main" id="{3FE2C715-71A8-4B2A-A1E3-47B88973F1B6}"/>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667352" y="2912402"/>
              <a:ext cx="1380614" cy="65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FE51F16-38C9-4AE6-A511-22A9CFC7949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2538" y="5376134"/>
            <a:ext cx="4983877" cy="4675511"/>
          </a:xfrm>
          <a:prstGeom prst="rect">
            <a:avLst/>
          </a:prstGeom>
        </p:spPr>
      </p:pic>
      <p:pic>
        <p:nvPicPr>
          <p:cNvPr id="9" name="Picture 8">
            <a:extLst>
              <a:ext uri="{FF2B5EF4-FFF2-40B4-BE49-F238E27FC236}">
                <a16:creationId xmlns:a16="http://schemas.microsoft.com/office/drawing/2014/main" id="{B5DD40FD-CC30-4C51-960D-A331C3BCB27E}"/>
              </a:ext>
            </a:extLst>
          </p:cNvPr>
          <p:cNvPicPr/>
          <p:nvPr/>
        </p:nvPicPr>
        <p:blipFill>
          <a:blip r:embed="rId14" cstate="email">
            <a:extLst>
              <a:ext uri="{28A0092B-C50C-407E-A947-70E740481C1C}">
                <a14:useLocalDpi xmlns:a14="http://schemas.microsoft.com/office/drawing/2010/main"/>
              </a:ext>
            </a:extLst>
          </a:blip>
          <a:stretch>
            <a:fillRect/>
          </a:stretch>
        </p:blipFill>
        <p:spPr>
          <a:xfrm>
            <a:off x="4324607" y="4394867"/>
            <a:ext cx="3713660" cy="1683553"/>
          </a:xfrm>
          <a:prstGeom prst="rect">
            <a:avLst/>
          </a:prstGeom>
        </p:spPr>
      </p:pic>
      <p:sp>
        <p:nvSpPr>
          <p:cNvPr id="32" name="TextBox 31">
            <a:extLst>
              <a:ext uri="{FF2B5EF4-FFF2-40B4-BE49-F238E27FC236}">
                <a16:creationId xmlns:a16="http://schemas.microsoft.com/office/drawing/2014/main" id="{3173C5FE-DCE5-4E6F-ACE6-62F342358221}"/>
              </a:ext>
            </a:extLst>
          </p:cNvPr>
          <p:cNvSpPr txBox="1"/>
          <p:nvPr/>
        </p:nvSpPr>
        <p:spPr>
          <a:xfrm>
            <a:off x="5719773" y="9563476"/>
            <a:ext cx="1400325" cy="461665"/>
          </a:xfrm>
          <a:prstGeom prst="rect">
            <a:avLst/>
          </a:prstGeom>
          <a:noFill/>
        </p:spPr>
        <p:txBody>
          <a:bodyPr wrap="square" rtlCol="0">
            <a:spAutoFit/>
          </a:bodyPr>
          <a:lstStyle/>
          <a:p>
            <a:r>
              <a:rPr lang="fr-BE" sz="2400" dirty="0">
                <a:solidFill>
                  <a:srgbClr val="FF0000"/>
                </a:solidFill>
              </a:rPr>
              <a:t>200ms !</a:t>
            </a:r>
            <a:endParaRPr lang="en-GB" sz="2400" dirty="0">
              <a:solidFill>
                <a:srgbClr val="FF0000"/>
              </a:solidFill>
            </a:endParaRPr>
          </a:p>
        </p:txBody>
      </p:sp>
      <p:sp>
        <p:nvSpPr>
          <p:cNvPr id="3" name="Footer Placeholder 2">
            <a:extLst>
              <a:ext uri="{FF2B5EF4-FFF2-40B4-BE49-F238E27FC236}">
                <a16:creationId xmlns:a16="http://schemas.microsoft.com/office/drawing/2014/main" id="{9F13F054-DED9-40CD-9A8C-E6FA01B0B095}"/>
              </a:ext>
            </a:extLst>
          </p:cNvPr>
          <p:cNvSpPr>
            <a:spLocks noGrp="1"/>
          </p:cNvSpPr>
          <p:nvPr>
            <p:ph type="ftr" sz="quarter" idx="11"/>
          </p:nvPr>
        </p:nvSpPr>
        <p:spPr/>
        <p:txBody>
          <a:bodyPr/>
          <a:lstStyle/>
          <a:p>
            <a:r>
              <a:rPr lang="en-US"/>
              <a:t>Data Storage and Format on Cloud</a:t>
            </a:r>
            <a:endParaRPr lang="en-GB"/>
          </a:p>
        </p:txBody>
      </p:sp>
      <p:sp>
        <p:nvSpPr>
          <p:cNvPr id="4" name="Slide Number Placeholder 3">
            <a:extLst>
              <a:ext uri="{FF2B5EF4-FFF2-40B4-BE49-F238E27FC236}">
                <a16:creationId xmlns:a16="http://schemas.microsoft.com/office/drawing/2014/main" id="{62ACC2BB-C42D-4BC6-866D-81AC6841B122}"/>
              </a:ext>
            </a:extLst>
          </p:cNvPr>
          <p:cNvSpPr>
            <a:spLocks noGrp="1"/>
          </p:cNvSpPr>
          <p:nvPr>
            <p:ph type="sldNum" sz="quarter" idx="12"/>
          </p:nvPr>
        </p:nvSpPr>
        <p:spPr/>
        <p:txBody>
          <a:bodyPr/>
          <a:lstStyle/>
          <a:p>
            <a:fld id="{E50DAF35-35AB-4FD4-A7E8-2BCF27D194FE}" type="slidenum">
              <a:rPr lang="en-GB" smtClean="0"/>
              <a:t>9</a:t>
            </a:fld>
            <a:endParaRPr lang="en-GB"/>
          </a:p>
        </p:txBody>
      </p:sp>
    </p:spTree>
    <p:extLst>
      <p:ext uri="{BB962C8B-B14F-4D97-AF65-F5344CB8AC3E}">
        <p14:creationId xmlns:p14="http://schemas.microsoft.com/office/powerpoint/2010/main" val="313440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scanworld-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nworld-theme" id="{D090F565-AC38-4477-98EF-6680EAE1D12E}" vid="{7405527C-54F6-433A-8A9C-222FC274FE87}"/>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EEC49606450748B230F065477AA361" ma:contentTypeVersion="0" ma:contentTypeDescription="Create a new document." ma:contentTypeScope="" ma:versionID="76687393902cc6eef40efd0f213cc8a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BABF96-1EBE-48D3-9DD7-95FCEFB8096C}">
  <ds:schemaRefs>
    <ds:schemaRef ds:uri="http://schemas.microsoft.com/sharepoint/v3/contenttype/forms"/>
  </ds:schemaRefs>
</ds:datastoreItem>
</file>

<file path=customXml/itemProps2.xml><?xml version="1.0" encoding="utf-8"?>
<ds:datastoreItem xmlns:ds="http://schemas.openxmlformats.org/officeDocument/2006/customXml" ds:itemID="{18600DED-92E1-4F71-AD18-55A3A0EEF446}">
  <ds:schemaRefs>
    <ds:schemaRef ds:uri="http://schemas.microsoft.com/office/infopath/2007/PartnerControl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97CF09-F9E6-4D62-8CCB-C413261C8D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scanworld-theme</Template>
  <TotalTime>28951</TotalTime>
  <Words>666</Words>
  <Application>Microsoft Office PowerPoint</Application>
  <PresentationFormat>Custom</PresentationFormat>
  <Paragraphs>143</Paragraphs>
  <Slides>16</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ＭＳ Ｐゴシック</vt:lpstr>
      <vt:lpstr>Josefin Sans Light</vt:lpstr>
      <vt:lpstr>Wingdings</vt:lpstr>
      <vt:lpstr>Inter Medium</vt:lpstr>
      <vt:lpstr>Inter ExtraBold</vt:lpstr>
      <vt:lpstr>Montserrat Light</vt:lpstr>
      <vt:lpstr>Calibri</vt:lpstr>
      <vt:lpstr>Josefin Sans</vt:lpstr>
      <vt:lpstr>Arial</vt:lpstr>
      <vt:lpstr>Inter Black</vt:lpstr>
      <vt:lpstr>scanworld-theme</vt:lpstr>
      <vt:lpstr>Executive Summary</vt:lpstr>
      <vt:lpstr>PowerPoint Presentation</vt:lpstr>
      <vt:lpstr>Outline</vt:lpstr>
      <vt:lpstr>Project Context &amp; Objective</vt:lpstr>
      <vt:lpstr>Cloud-Native Format Trade-Off</vt:lpstr>
      <vt:lpstr>Assets of Zarr</vt:lpstr>
      <vt:lpstr>Benefits of Zarr Chunking</vt:lpstr>
      <vt:lpstr>Zarr Extension - GeoZarr</vt:lpstr>
      <vt:lpstr>GeoZarr – Demonstration Store &amp; Notebooks</vt:lpstr>
      <vt:lpstr>GeoZarr - OpenLayers Extension Prototype</vt:lpstr>
      <vt:lpstr>GeoZarr - Multiscales &amp; Symbology</vt:lpstr>
      <vt:lpstr>GeoZarr – Advanced Application (ScanWorld)</vt:lpstr>
      <vt:lpstr>Catalogue &amp; STAC Integration</vt:lpstr>
      <vt:lpstr>Catalogue &amp; STAC Integration (2)</vt:lpstr>
      <vt:lpstr>GeoZarr – Project Outcomes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Guerric de Crombrugghe</dc:creator>
  <cp:lastModifiedBy>Christophe Noel</cp:lastModifiedBy>
  <cp:revision>608</cp:revision>
  <dcterms:modified xsi:type="dcterms:W3CDTF">2022-03-18T08:35:45Z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0x010100CAEEC49606450748B230F065477AA361</vt:lpwstr>
  </property>
</Properties>
</file>