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6"/>
  </p:notesMasterIdLst>
  <p:handoutMasterIdLst>
    <p:handoutMasterId r:id="rId27"/>
  </p:handoutMasterIdLst>
  <p:sldIdLst>
    <p:sldId id="256" r:id="rId9"/>
    <p:sldId id="440" r:id="rId10"/>
    <p:sldId id="875" r:id="rId11"/>
    <p:sldId id="429" r:id="rId12"/>
    <p:sldId id="430" r:id="rId13"/>
    <p:sldId id="869" r:id="rId14"/>
    <p:sldId id="886" r:id="rId15"/>
    <p:sldId id="878" r:id="rId16"/>
    <p:sldId id="879" r:id="rId17"/>
    <p:sldId id="439" r:id="rId18"/>
    <p:sldId id="880" r:id="rId19"/>
    <p:sldId id="884" r:id="rId20"/>
    <p:sldId id="885" r:id="rId21"/>
    <p:sldId id="881" r:id="rId22"/>
    <p:sldId id="882" r:id="rId23"/>
    <p:sldId id="883" r:id="rId24"/>
    <p:sldId id="463" r:id="rId2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8" autoAdjust="0"/>
    <p:restoredTop sz="85522" autoAdjust="0"/>
  </p:normalViewPr>
  <p:slideViewPr>
    <p:cSldViewPr snapToGrid="0">
      <p:cViewPr varScale="1">
        <p:scale>
          <a:sx n="94" d="100"/>
          <a:sy n="94" d="100"/>
        </p:scale>
        <p:origin x="1224" y="12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3/18/2022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https://earth.esa.int/eogateway/news/new-version-of-the-fedeo-client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5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https://cmr.earthdata.nasa.gov/search/collections.umm_json?provider_id=FedEO&amp;data_center=DE/DLR&amp;pretty=true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https://cmr.earthdata.nasa.gov/search/collections.umm_json?provider_id=FedEO&amp;data_center=VITO&amp;pretty=true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https://cmr.earthdata.nasa.gov/search/collections.umm_json?provider_id=ESA&amp;data_center=ESA/ESRIN&amp;pretty=true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https://access.earthdata.nasa.gov/holdings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97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21" Type="http://schemas.openxmlformats.org/officeDocument/2006/relationships/image" Target="../media/image14.png"/><Relationship Id="rId34" Type="http://schemas.openxmlformats.org/officeDocument/2006/relationships/image" Target="../media/image27.emf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2" r:id="rId6"/>
    <p:sldLayoutId id="2147483933" r:id="rId7"/>
    <p:sldLayoutId id="2147483935" r:id="rId8"/>
    <p:sldLayoutId id="2147483977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9" r:id="rId7"/>
    <p:sldLayoutId id="2147483978" r:id="rId8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o-client.ceo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hyperlink" Target="https://fedeo.ceo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mr.earthdata.nasa.gov/ingest/site/docs/ingest/api.html#validate-collection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o.ceos.org/asset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3429000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Federated Earth Observation (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)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461760" y="5224145"/>
            <a:ext cx="557764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Yves Coene (</a:t>
            </a:r>
            <a:r>
              <a:rPr lang="en-GB" sz="1200" dirty="0" err="1">
                <a:solidFill>
                  <a:schemeClr val="bg1"/>
                </a:solidFill>
              </a:rPr>
              <a:t>Spacebel</a:t>
            </a:r>
            <a:r>
              <a:rPr lang="en-GB" sz="1200" dirty="0">
                <a:solidFill>
                  <a:schemeClr val="bg1"/>
                </a:solidFill>
              </a:rPr>
              <a:t>), Damiano Guerrucci (ESA), Mirko Albani (ESA)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WGISS #53 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22/03/2022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69" y="969600"/>
            <a:ext cx="11879369" cy="50976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: 107 to 112 million granules since WGISS-52 (Oct. 2021)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ESA (EOCAT): 165 collections with 22.7 million granules.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39932-CE1D-408F-B299-06583017C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51" y="2159822"/>
            <a:ext cx="6486769" cy="3092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418C8C-CF10-4393-9A9F-BBBF611C5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16" y="2159821"/>
            <a:ext cx="6995072" cy="38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1D8F-B90A-462B-A692-75009063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changes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9487-0894-4897-AD7C-52285B28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DIF-10 export improved: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Use_Constraints included.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Version information included (when available).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DOI information included when available in ISO collection metadata from Partners.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7ACEC0-81C9-4341-8769-9C151E59D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68" y="3012605"/>
            <a:ext cx="9018349" cy="1126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DED6A-CF0F-404A-A5A6-F22326EF6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834" y="3828025"/>
            <a:ext cx="5890236" cy="22902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0841D9-E12F-41CB-9543-F60231D2B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70" y="4669852"/>
            <a:ext cx="5129807" cy="1674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87B38E-B6DD-4095-A466-5E13D04E2884}"/>
              </a:ext>
            </a:extLst>
          </p:cNvPr>
          <p:cNvSpPr txBox="1"/>
          <p:nvPr/>
        </p:nvSpPr>
        <p:spPr>
          <a:xfrm>
            <a:off x="207451" y="4390379"/>
            <a:ext cx="185974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DOI (ESA EOCAT)</a:t>
            </a:r>
            <a:endParaRPr lang="en-BE" sz="146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02497-99A3-47E7-9803-EC8B15675D38}"/>
              </a:ext>
            </a:extLst>
          </p:cNvPr>
          <p:cNvSpPr txBox="1"/>
          <p:nvPr/>
        </p:nvSpPr>
        <p:spPr>
          <a:xfrm>
            <a:off x="314269" y="2628110"/>
            <a:ext cx="157100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DOI (ESA CCI)</a:t>
            </a:r>
            <a:endParaRPr lang="en-BE" sz="1467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C1B07-72E7-44A5-8448-234D9EF5C0A9}"/>
              </a:ext>
            </a:extLst>
          </p:cNvPr>
          <p:cNvSpPr txBox="1"/>
          <p:nvPr/>
        </p:nvSpPr>
        <p:spPr>
          <a:xfrm>
            <a:off x="10191026" y="3478531"/>
            <a:ext cx="171861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 err="1"/>
              <a:t>Use_Constraints</a:t>
            </a:r>
            <a:endParaRPr lang="en-BE" sz="1467" dirty="0"/>
          </a:p>
        </p:txBody>
      </p:sp>
    </p:spTree>
    <p:extLst>
      <p:ext uri="{BB962C8B-B14F-4D97-AF65-F5344CB8AC3E}">
        <p14:creationId xmlns:p14="http://schemas.microsoft.com/office/powerpoint/2010/main" val="405441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3B37-76BF-45B0-9580-97FE1C7A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integration activities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EC50-774D-4EF1-8842-696553382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ESA CCI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Collections: 223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Collections with valid DIF10: 180 (For others, too little info available in original ISO metadata records).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Two step-search integration (use of explicit media type to identify ISO collection metadata link still open). Different partners use different “</a:t>
            </a:r>
            <a:r>
              <a:rPr lang="en-US" dirty="0" err="1"/>
              <a:t>rel</a:t>
            </a:r>
            <a:r>
              <a:rPr lang="en-US" dirty="0"/>
              <a:t>” relations: “via”, “alternate”, “</a:t>
            </a:r>
            <a:r>
              <a:rPr lang="en-US" dirty="0" err="1"/>
              <a:t>describedby</a:t>
            </a:r>
            <a:r>
              <a:rPr lang="en-US" dirty="0"/>
              <a:t>”.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Granules: 2.9 Million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Insertion date in IDN: To be agreed.</a:t>
            </a:r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0CD29-18FD-4857-96AB-80C3409DD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9" y="5101000"/>
            <a:ext cx="11201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7860-E544-4E42-9102-169C50BE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ESA CCI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46E83-DE3C-4624-9B81-64E7F025B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Two-step search available: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“enclosure” and “related” links to data.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3C56E-F00A-4F6F-9501-0DC10771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80" y="1727200"/>
            <a:ext cx="8014942" cy="44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0A6A-4B9A-429E-B1F5-F120C3A5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integration activities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7FF8-5200-46DF-B3F7-2C742233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JAXA G-PORTAL (In </a:t>
            </a:r>
            <a:r>
              <a:rPr lang="en-US" dirty="0" err="1"/>
              <a:t>FedEO</a:t>
            </a:r>
            <a:r>
              <a:rPr lang="en-US" dirty="0"/>
              <a:t> validation/integration environment)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Collections: 1131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All collections with valid DIF10: 1131 (</a:t>
            </a:r>
            <a:r>
              <a:rPr lang="en-US" sz="1867" dirty="0"/>
              <a:t>Remaining issues with CALET, CIRC, SLATS solved in ESA &amp; GCMD Thesauri 17/3/2022</a:t>
            </a:r>
            <a:r>
              <a:rPr lang="en-US" dirty="0"/>
              <a:t>).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Two step-search integration now underway.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Granules: 19 million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24EC5-4BC2-4588-9ED0-65DDF6921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37" y="4288743"/>
            <a:ext cx="10480883" cy="20168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196431-7C63-40A5-9AF8-B9FD02EDED0F}"/>
              </a:ext>
            </a:extLst>
          </p:cNvPr>
          <p:cNvSpPr/>
          <p:nvPr/>
        </p:nvSpPr>
        <p:spPr>
          <a:xfrm>
            <a:off x="505401" y="4288743"/>
            <a:ext cx="8513379" cy="29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73DAD-1D95-47CF-847B-46152FD53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" y="3640862"/>
            <a:ext cx="12192000" cy="549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068038-33CE-4311-8CA8-C8F5E4056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582" y="2678072"/>
            <a:ext cx="3480087" cy="9422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536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8BB1-2A0C-4A97-9BD4-AF298C96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D6C-C520-43B9-A226-9E2BF685D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E3DE-5DA4-4677-A1AB-3FF0005A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50" y="198867"/>
            <a:ext cx="10213051" cy="6075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406C9-AB17-4447-97B8-9ED35FE8D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05" y="2240141"/>
            <a:ext cx="5912464" cy="30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6937-92B9-463D-A8B8-0E32B880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integration activities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56EE-CC83-475C-B9A6-22F2E9C4B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JAXA G-PORTAL ( In </a:t>
            </a:r>
            <a:r>
              <a:rPr lang="en-US" dirty="0" err="1"/>
              <a:t>FedEO</a:t>
            </a:r>
            <a:r>
              <a:rPr lang="en-US" dirty="0"/>
              <a:t> validation/integration environment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Future work: 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/>
              <a:t>Exploit </a:t>
            </a:r>
            <a:r>
              <a:rPr lang="en-US" dirty="0" err="1"/>
              <a:t>eop:EarthObservation</a:t>
            </a:r>
            <a:r>
              <a:rPr lang="en-US" dirty="0"/>
              <a:t> information available in granule metadata. 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/>
              <a:t>Additional (standard) </a:t>
            </a:r>
            <a:r>
              <a:rPr lang="en-US" dirty="0" err="1"/>
              <a:t>queryables</a:t>
            </a:r>
            <a:r>
              <a:rPr lang="en-US" dirty="0"/>
              <a:t> for granule search.  E.g. </a:t>
            </a:r>
            <a:r>
              <a:rPr lang="en-US" dirty="0" err="1"/>
              <a:t>gpc:polarization</a:t>
            </a:r>
            <a:r>
              <a:rPr lang="en-US" dirty="0"/>
              <a:t>, </a:t>
            </a:r>
            <a:r>
              <a:rPr lang="en-US" dirty="0" err="1"/>
              <a:t>eo:orbitDirection</a:t>
            </a:r>
            <a:r>
              <a:rPr lang="en-US" dirty="0"/>
              <a:t>, </a:t>
            </a:r>
            <a:r>
              <a:rPr lang="en-US" dirty="0" err="1"/>
              <a:t>searchTerms</a:t>
            </a:r>
            <a:r>
              <a:rPr lang="en-US" dirty="0"/>
              <a:t>.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/>
              <a:t>Update online resource function codes in ISO collection metadata to have access in </a:t>
            </a:r>
            <a:r>
              <a:rPr lang="en-US" dirty="0" err="1"/>
              <a:t>FedEO</a:t>
            </a:r>
            <a:r>
              <a:rPr lang="en-US" dirty="0"/>
              <a:t> client and Atom response.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Test environment: https://fedeo-client.ceos.org/?url=https://geo.spacebel.be/opensearch/description.xml?parentIdentifier=EOP:JAXA:G-PORTAL</a:t>
            </a:r>
            <a:endParaRPr lang="en-BE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7237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12E9-53B3-4163-BD79-8CBEF797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143E-5734-44CE-A6C0-D317AD53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5B2F2-054B-4EA8-BF88-CBA9B56E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9" y="1104901"/>
            <a:ext cx="5105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9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70" y="969600"/>
            <a:ext cx="8169617" cy="5097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in CEOS domain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 Client and Server available under CEOS domain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1867" dirty="0"/>
              <a:t>WCDA Client Partner Guide update - 26/11/2021.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current metrics and DIF-10 export status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Evolution: 107 to 112 million granules 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Collections: 1774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DIF10 export improvements (DOI, </a:t>
            </a:r>
            <a:r>
              <a:rPr lang="en-US" sz="1867" dirty="0" err="1"/>
              <a:t>Use_Constraints</a:t>
            </a:r>
            <a:r>
              <a:rPr lang="en-US" sz="1867" dirty="0"/>
              <a:t>, ..)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Completed: ESA CCI collections (180) ready for IDN.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sz="1867" dirty="0"/>
              <a:t>Ongoing: JAXA G-PORTAL collections (1131) and granules (19 million).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DB8BC-800C-4183-86C9-DB9E1A36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834" y="1033585"/>
            <a:ext cx="3090435" cy="2035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BED99B-55AC-45ED-8F29-82A73B127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687" y="3698555"/>
            <a:ext cx="3561583" cy="173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0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in CEOS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current metrics and DIF-10 export status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7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51" y="234742"/>
            <a:ext cx="9566461" cy="502766"/>
          </a:xfrm>
        </p:spPr>
        <p:txBody>
          <a:bodyPr/>
          <a:lstStyle/>
          <a:p>
            <a:r>
              <a:rPr lang="en-US" sz="2667" dirty="0" err="1"/>
              <a:t>FedEO</a:t>
            </a:r>
            <a:r>
              <a:rPr lang="en-US" sz="2667" dirty="0"/>
              <a:t>: Federated Earth Observation Gateway System</a:t>
            </a:r>
            <a:endParaRPr lang="en-GB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ea typeface="+mj-ea"/>
              </a:rPr>
              <a:t>FedEO</a:t>
            </a:r>
            <a:r>
              <a:rPr lang="en-US" dirty="0"/>
              <a:t> =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Fed</a:t>
            </a:r>
            <a:r>
              <a:rPr lang="en-US" dirty="0"/>
              <a:t>erated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E</a:t>
            </a:r>
            <a:r>
              <a:rPr lang="en-US" dirty="0"/>
              <a:t>arth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O</a:t>
            </a:r>
            <a:r>
              <a:rPr lang="en-US" dirty="0"/>
              <a:t>bservation missions access </a:t>
            </a:r>
          </a:p>
          <a:p>
            <a:pPr algn="ctr"/>
            <a:r>
              <a:rPr lang="en-US" sz="1867" dirty="0"/>
              <a:t>The </a:t>
            </a:r>
            <a:r>
              <a:rPr lang="en-US" sz="1867" dirty="0" err="1"/>
              <a:t>FedEO</a:t>
            </a:r>
            <a:r>
              <a:rPr lang="en-US" sz="1867" dirty="0"/>
              <a:t> system provides a unique entry point to a growing number of scientific catalogues and services.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90" y="2341773"/>
            <a:ext cx="7972001" cy="387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77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WGISS Connected Data Assets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B81D5-8205-4357-BE02-C52D37A51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A7264-77CF-4235-8F77-DCE22D95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941" y="969600"/>
            <a:ext cx="6605563" cy="51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9BFC-C726-4138-83C2-C85855DF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Migration to CEOS Domain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15D0C-A1A5-4A14-9FD5-841D155B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71" y="969600"/>
            <a:ext cx="6163890" cy="509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Since 20 September 2021: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Client available at</a:t>
            </a:r>
            <a:br>
              <a:rPr lang="en-US" dirty="0"/>
            </a:br>
            <a:r>
              <a:rPr lang="en-US" u="sng" dirty="0">
                <a:hlinkClick r:id="rId3"/>
              </a:rPr>
              <a:t>https://fedeo-client.ceos.org</a:t>
            </a:r>
            <a:endParaRPr lang="en-US" u="sng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Server available at </a:t>
            </a:r>
            <a:r>
              <a:rPr lang="en-US" dirty="0">
                <a:hlinkClick r:id="rId4"/>
              </a:rPr>
              <a:t>https://fedeo.ceos.org/</a:t>
            </a: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Validation server available at https://geo.spacebel.be</a:t>
            </a:r>
            <a:br>
              <a:rPr lang="en-US" dirty="0"/>
            </a:b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D383C-3FFD-4FE2-87AF-BE74BCD28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070" y="1456666"/>
            <a:ext cx="5989455" cy="39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0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8855-526A-48D7-B15E-E9ED4DF3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Migration to CEOS Domain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EF81-36A9-4086-870C-061B7BF2A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69" y="969600"/>
            <a:ext cx="7221435" cy="509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Documentation update: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WCDA Client Partner Guide (OpenSearch), v1.2,</a:t>
            </a:r>
            <a:br>
              <a:rPr lang="en-US" dirty="0"/>
            </a:br>
            <a:r>
              <a:rPr lang="en-US" dirty="0"/>
              <a:t>26-11-2021, </a:t>
            </a:r>
            <a:r>
              <a:rPr lang="en-US" sz="800" dirty="0"/>
              <a:t>https://ceos.org/document_management/Working_Groups/WGISS/Documents/Discovery-Access/WGISS%20CDA%20OpenSearch%20Client%20Guide.pdf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18A39-4A89-4569-800A-E16254B56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5" y="4617892"/>
            <a:ext cx="6637955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DA6383-5413-4FDC-97E4-29A089B0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316" y="1072708"/>
            <a:ext cx="4148297" cy="48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9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51" y="198867"/>
            <a:ext cx="9566461" cy="574516"/>
          </a:xfrm>
        </p:spPr>
        <p:txBody>
          <a:bodyPr/>
          <a:lstStyle/>
          <a:p>
            <a:r>
              <a:rPr lang="en-GB" dirty="0" err="1"/>
              <a:t>FedEO</a:t>
            </a:r>
            <a:r>
              <a:rPr lang="en-GB" dirty="0"/>
              <a:t> Metadata Mediator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968F5-6B07-493C-8B84-A9EC7F4C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65D8FF48-ADFE-4F27-8684-7FA6AE9459E4}"/>
              </a:ext>
            </a:extLst>
          </p:cNvPr>
          <p:cNvSpPr txBox="1">
            <a:spLocks/>
          </p:cNvSpPr>
          <p:nvPr/>
        </p:nvSpPr>
        <p:spPr bwMode="auto">
          <a:xfrm>
            <a:off x="1019268" y="1401727"/>
            <a:ext cx="9550320" cy="68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Automatic Procedure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– Available on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FedEO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 reference environment, on </a:t>
            </a:r>
            <a:r>
              <a:rPr kumimoji="0" lang="en-GB" sz="1100" b="1" i="0" u="sng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Operational environment at ESA since Oct 2019</a:t>
            </a:r>
          </a:p>
          <a:p>
            <a:pPr marL="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0" name="Can 6">
            <a:extLst>
              <a:ext uri="{FF2B5EF4-FFF2-40B4-BE49-F238E27FC236}">
                <a16:creationId xmlns:a16="http://schemas.microsoft.com/office/drawing/2014/main" id="{312E5188-8520-4E70-8A60-DE53B84F5C16}"/>
              </a:ext>
            </a:extLst>
          </p:cNvPr>
          <p:cNvSpPr/>
          <p:nvPr/>
        </p:nvSpPr>
        <p:spPr>
          <a:xfrm>
            <a:off x="1583769" y="2138418"/>
            <a:ext cx="907312" cy="777539"/>
          </a:xfrm>
          <a:prstGeom prst="can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Partner Metadata repository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70A2A2B-71FF-46F5-A0CB-340C52BC3245}"/>
              </a:ext>
            </a:extLst>
          </p:cNvPr>
          <p:cNvCxnSpPr>
            <a:cxnSpLocks/>
            <a:stCxn id="80" idx="1"/>
            <a:endCxn id="60" idx="4"/>
          </p:cNvCxnSpPr>
          <p:nvPr/>
        </p:nvCxnSpPr>
        <p:spPr>
          <a:xfrm flipH="1" flipV="1">
            <a:off x="2491081" y="2527188"/>
            <a:ext cx="2782404" cy="1209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4F760991-63D9-496A-9E27-402B038763F5}"/>
              </a:ext>
            </a:extLst>
          </p:cNvPr>
          <p:cNvSpPr txBox="1">
            <a:spLocks/>
          </p:cNvSpPr>
          <p:nvPr/>
        </p:nvSpPr>
        <p:spPr bwMode="auto">
          <a:xfrm>
            <a:off x="2645183" y="2133043"/>
            <a:ext cx="2470874" cy="2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Collection Metadata Import </a:t>
            </a:r>
            <a:b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</a:b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(pull, e.g. daily)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3" name="Can 16">
            <a:extLst>
              <a:ext uri="{FF2B5EF4-FFF2-40B4-BE49-F238E27FC236}">
                <a16:creationId xmlns:a16="http://schemas.microsoft.com/office/drawing/2014/main" id="{4F3BB5D7-CDCC-4592-806D-825A5C6B1F0E}"/>
              </a:ext>
            </a:extLst>
          </p:cNvPr>
          <p:cNvSpPr/>
          <p:nvPr/>
        </p:nvSpPr>
        <p:spPr>
          <a:xfrm>
            <a:off x="5794428" y="4914870"/>
            <a:ext cx="907312" cy="680484"/>
          </a:xfrm>
          <a:prstGeom prst="can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repository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4B90AE19-EF2A-4BAF-8792-8503F505E699}"/>
              </a:ext>
            </a:extLst>
          </p:cNvPr>
          <p:cNvSpPr txBox="1">
            <a:spLocks/>
          </p:cNvSpPr>
          <p:nvPr/>
        </p:nvSpPr>
        <p:spPr bwMode="auto">
          <a:xfrm>
            <a:off x="7740650" y="4563137"/>
            <a:ext cx="2692964" cy="5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Collection Metadata Ingestion by IDN</a:t>
            </a:r>
          </a:p>
          <a:p>
            <a:pPr marL="177800" marR="0" lvl="0" indent="-1778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   DIF-10 Encoding</a:t>
            </a:r>
          </a:p>
          <a:p>
            <a:pPr marL="177800" marR="0" lvl="0" indent="-1778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   Mandatory GCMD terms 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88FFB29-A3C6-42F8-B60D-DE43FC7391CB}"/>
              </a:ext>
            </a:extLst>
          </p:cNvPr>
          <p:cNvCxnSpPr>
            <a:cxnSpLocks/>
            <a:stCxn id="63" idx="1"/>
            <a:endCxn id="84" idx="2"/>
          </p:cNvCxnSpPr>
          <p:nvPr/>
        </p:nvCxnSpPr>
        <p:spPr>
          <a:xfrm flipH="1" flipV="1">
            <a:off x="6245854" y="4506491"/>
            <a:ext cx="2230" cy="408379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70" name="Can 24">
            <a:extLst>
              <a:ext uri="{FF2B5EF4-FFF2-40B4-BE49-F238E27FC236}">
                <a16:creationId xmlns:a16="http://schemas.microsoft.com/office/drawing/2014/main" id="{CB2AB9B2-A831-4F00-9EF4-ECF782AA1DD5}"/>
              </a:ext>
            </a:extLst>
          </p:cNvPr>
          <p:cNvSpPr/>
          <p:nvPr/>
        </p:nvSpPr>
        <p:spPr>
          <a:xfrm>
            <a:off x="2727230" y="3117437"/>
            <a:ext cx="907312" cy="941121"/>
          </a:xfrm>
          <a:prstGeom prst="can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Complementary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Information</a:t>
            </a:r>
            <a:b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700" b="0" i="0" u="none" strike="noStrike" kern="0" cap="none" spc="0" normalizeH="0" baseline="0" noProof="0" dirty="0" err="1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gcmd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keyword </a:t>
            </a:r>
          </a:p>
        </p:txBody>
      </p:sp>
      <p:cxnSp>
        <p:nvCxnSpPr>
          <p:cNvPr id="71" name="Elbow Connector 26">
            <a:extLst>
              <a:ext uri="{FF2B5EF4-FFF2-40B4-BE49-F238E27FC236}">
                <a16:creationId xmlns:a16="http://schemas.microsoft.com/office/drawing/2014/main" id="{E37CF348-4BE8-4D9F-8E1A-1B3FA6D25869}"/>
              </a:ext>
            </a:extLst>
          </p:cNvPr>
          <p:cNvCxnSpPr>
            <a:stCxn id="70" idx="1"/>
            <a:endCxn id="83" idx="1"/>
          </p:cNvCxnSpPr>
          <p:nvPr/>
        </p:nvCxnSpPr>
        <p:spPr>
          <a:xfrm rot="5400000" flipH="1" flipV="1">
            <a:off x="4184565" y="2028968"/>
            <a:ext cx="84790" cy="2092148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1E06858A-C007-4C9E-991F-7ED26452978F}"/>
              </a:ext>
            </a:extLst>
          </p:cNvPr>
          <p:cNvSpPr/>
          <p:nvPr/>
        </p:nvSpPr>
        <p:spPr>
          <a:xfrm>
            <a:off x="4226960" y="4928672"/>
            <a:ext cx="907313" cy="629792"/>
          </a:xfrm>
          <a:prstGeom prst="rect">
            <a:avLst/>
          </a:prstGeom>
          <a:solidFill>
            <a:srgbClr val="FFFFFF">
              <a:lumMod val="95000"/>
            </a:srgbClr>
          </a:solidFill>
          <a:ln w="317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NASA DIF-10 Validator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2"/>
              </a:rPr>
              <a:t>HERE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E3AE319-DF5F-4945-9108-11DF3ED485FD}"/>
              </a:ext>
            </a:extLst>
          </p:cNvPr>
          <p:cNvCxnSpPr>
            <a:cxnSpLocks/>
            <a:stCxn id="82" idx="1"/>
            <a:endCxn id="72" idx="0"/>
          </p:cNvCxnSpPr>
          <p:nvPr/>
        </p:nvCxnSpPr>
        <p:spPr>
          <a:xfrm flipH="1">
            <a:off x="4680617" y="4201691"/>
            <a:ext cx="591624" cy="72698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0F8F8084-335A-4EE3-B74C-8815FFC07F6E}"/>
              </a:ext>
            </a:extLst>
          </p:cNvPr>
          <p:cNvSpPr txBox="1">
            <a:spLocks/>
          </p:cNvSpPr>
          <p:nvPr/>
        </p:nvSpPr>
        <p:spPr bwMode="auto">
          <a:xfrm>
            <a:off x="2939124" y="5243568"/>
            <a:ext cx="1809736" cy="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DIF-10 Validation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FEE1D7EE-8774-4AE7-92E6-152319B89DFB}"/>
              </a:ext>
            </a:extLst>
          </p:cNvPr>
          <p:cNvSpPr txBox="1">
            <a:spLocks/>
          </p:cNvSpPr>
          <p:nvPr/>
        </p:nvSpPr>
        <p:spPr bwMode="auto">
          <a:xfrm>
            <a:off x="3114869" y="2760840"/>
            <a:ext cx="1809736" cy="2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Metadata Preparation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76" name="Left Brace 75">
            <a:extLst>
              <a:ext uri="{FF2B5EF4-FFF2-40B4-BE49-F238E27FC236}">
                <a16:creationId xmlns:a16="http://schemas.microsoft.com/office/drawing/2014/main" id="{6CEB4AAF-91D3-44F5-B187-386331C30EAA}"/>
              </a:ext>
            </a:extLst>
          </p:cNvPr>
          <p:cNvSpPr/>
          <p:nvPr/>
        </p:nvSpPr>
        <p:spPr>
          <a:xfrm rot="10800000">
            <a:off x="7358130" y="2274219"/>
            <a:ext cx="382520" cy="2205317"/>
          </a:xfrm>
          <a:prstGeom prst="leftBrace">
            <a:avLst/>
          </a:prstGeom>
          <a:noFill/>
          <a:ln w="9525" cap="flat" cmpd="sng" algn="ctr">
            <a:solidFill>
              <a:srgbClr val="0098DB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4423DF5E-9049-4011-B956-39C0A6F5BA28}"/>
              </a:ext>
            </a:extLst>
          </p:cNvPr>
          <p:cNvSpPr txBox="1">
            <a:spLocks/>
          </p:cNvSpPr>
          <p:nvPr/>
        </p:nvSpPr>
        <p:spPr bwMode="auto">
          <a:xfrm>
            <a:off x="7740650" y="3085632"/>
            <a:ext cx="2597150" cy="9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Metadata Preparation   </a:t>
            </a:r>
          </a:p>
          <a:p>
            <a:pPr marL="17780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IDN guideline for Information Content completeness and consistency</a:t>
            </a:r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B4462C5C-FE84-445E-9FE3-402E1E19894F}"/>
              </a:ext>
            </a:extLst>
          </p:cNvPr>
          <p:cNvSpPr/>
          <p:nvPr/>
        </p:nvSpPr>
        <p:spPr>
          <a:xfrm rot="10800000">
            <a:off x="7358130" y="4563138"/>
            <a:ext cx="382520" cy="486155"/>
          </a:xfrm>
          <a:prstGeom prst="leftBrace">
            <a:avLst/>
          </a:prstGeom>
          <a:noFill/>
          <a:ln w="9525" cap="flat" cmpd="sng" algn="ctr">
            <a:solidFill>
              <a:srgbClr val="0098DB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74F808F-41D1-4764-A653-F214BDCB5C24}"/>
              </a:ext>
            </a:extLst>
          </p:cNvPr>
          <p:cNvGrpSpPr/>
          <p:nvPr/>
        </p:nvGrpSpPr>
        <p:grpSpPr>
          <a:xfrm>
            <a:off x="5270160" y="2274219"/>
            <a:ext cx="1952631" cy="2232272"/>
            <a:chOff x="3898560" y="1263963"/>
            <a:chExt cx="1952631" cy="223227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8C42605-69EB-4414-A5BA-CBAB13CF2EBF}"/>
                </a:ext>
              </a:extLst>
            </p:cNvPr>
            <p:cNvSpPr/>
            <p:nvPr/>
          </p:nvSpPr>
          <p:spPr>
            <a:xfrm>
              <a:off x="3901885" y="1263963"/>
              <a:ext cx="1949306" cy="508356"/>
            </a:xfrm>
            <a:prstGeom prst="rect">
              <a:avLst/>
            </a:prstGeom>
            <a:solidFill>
              <a:srgbClr val="0098DB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Harvester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A3C2783-A1FA-4E73-93E4-CECB3FF5D1E0}"/>
                </a:ext>
              </a:extLst>
            </p:cNvPr>
            <p:cNvSpPr/>
            <p:nvPr/>
          </p:nvSpPr>
          <p:spPr>
            <a:xfrm>
              <a:off x="3900641" y="2277035"/>
              <a:ext cx="1949306" cy="6096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FedEO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Collection Catalogue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B007365-E7BD-4B66-9362-16319782A570}"/>
                </a:ext>
              </a:extLst>
            </p:cNvPr>
            <p:cNvSpPr/>
            <p:nvPr/>
          </p:nvSpPr>
          <p:spPr>
            <a:xfrm>
              <a:off x="3900641" y="2886635"/>
              <a:ext cx="1949306" cy="609600"/>
            </a:xfrm>
            <a:prstGeom prst="rect">
              <a:avLst/>
            </a:prstGeom>
            <a:solidFill>
              <a:srgbClr val="0098DB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FedEO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Gateway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ISO to DIF-10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A79E4A6-56E7-4E01-B2E2-CC8BFA105717}"/>
                </a:ext>
              </a:extLst>
            </p:cNvPr>
            <p:cNvSpPr/>
            <p:nvPr/>
          </p:nvSpPr>
          <p:spPr>
            <a:xfrm>
              <a:off x="3901434" y="1768213"/>
              <a:ext cx="1949306" cy="508356"/>
            </a:xfrm>
            <a:prstGeom prst="rect">
              <a:avLst/>
            </a:prstGeom>
            <a:solidFill>
              <a:srgbClr val="0098DB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Metadata Mediator 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D5E1A30-765F-4927-97AA-23FB0125074A}"/>
                </a:ext>
              </a:extLst>
            </p:cNvPr>
            <p:cNvSpPr/>
            <p:nvPr/>
          </p:nvSpPr>
          <p:spPr>
            <a:xfrm>
              <a:off x="3898560" y="1263963"/>
              <a:ext cx="1951387" cy="2232272"/>
            </a:xfrm>
            <a:prstGeom prst="rect">
              <a:avLst/>
            </a:prstGeom>
            <a:noFill/>
            <a:ln w="25400" cap="flat" cmpd="sng" algn="ctr">
              <a:solidFill>
                <a:srgbClr val="0098D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85" name="Rounded Rectangle 25">
            <a:extLst>
              <a:ext uri="{FF2B5EF4-FFF2-40B4-BE49-F238E27FC236}">
                <a16:creationId xmlns:a16="http://schemas.microsoft.com/office/drawing/2014/main" id="{D2FE21B5-101A-46D5-84C4-84EC21C00C20}"/>
              </a:ext>
            </a:extLst>
          </p:cNvPr>
          <p:cNvSpPr/>
          <p:nvPr/>
        </p:nvSpPr>
        <p:spPr>
          <a:xfrm>
            <a:off x="1464849" y="3286825"/>
            <a:ext cx="889144" cy="61317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ESA Thesauri Service</a:t>
            </a:r>
          </a:p>
        </p:txBody>
      </p:sp>
      <p:cxnSp>
        <p:nvCxnSpPr>
          <p:cNvPr id="86" name="Elbow Connector 28">
            <a:extLst>
              <a:ext uri="{FF2B5EF4-FFF2-40B4-BE49-F238E27FC236}">
                <a16:creationId xmlns:a16="http://schemas.microsoft.com/office/drawing/2014/main" id="{52A6A8AB-C776-4237-BFEB-219C1E3B0E44}"/>
              </a:ext>
            </a:extLst>
          </p:cNvPr>
          <p:cNvCxnSpPr>
            <a:stCxn id="85" idx="0"/>
          </p:cNvCxnSpPr>
          <p:nvPr/>
        </p:nvCxnSpPr>
        <p:spPr>
          <a:xfrm rot="5400000" flipH="1" flipV="1">
            <a:off x="3456589" y="1474499"/>
            <a:ext cx="265158" cy="3359495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BED8ECA1-61A8-47C4-8F75-648A04A891B5}"/>
              </a:ext>
            </a:extLst>
          </p:cNvPr>
          <p:cNvSpPr txBox="1">
            <a:spLocks/>
          </p:cNvSpPr>
          <p:nvPr/>
        </p:nvSpPr>
        <p:spPr bwMode="auto">
          <a:xfrm>
            <a:off x="5835890" y="4692007"/>
            <a:ext cx="487089" cy="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pull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98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DIF-10 Metadata Export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5074" y="1243690"/>
            <a:ext cx="3891361" cy="379638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1200" dirty="0"/>
              <a:t>Collections being harvested automatically by IDN, e.g. ESA,  DLR,  VITO.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ESA CCI 180 (ready to ingest in IDN).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See: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https://cmr.earthdata.nasa.gov/search/collections.umm_json?provider_id=FedEO&amp;data_center=DE/DLR&amp;pretty=true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https://cmr.earthdata.nasa.gov/search/collections.umm_json?provider_id=FedEO&amp;data_center=VITO&amp;pretty=true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https://cmr.earthdata.nasa.gov/search/collections.umm_json?provider_id=ESA&amp;data_center=ESA/ESRIN&amp;pretty=true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>
                <a:solidFill>
                  <a:schemeClr val="tx1"/>
                </a:solidFill>
              </a:rPr>
              <a:t>DIF-10 collections are available for being ingested into IDN, from</a:t>
            </a:r>
          </a:p>
          <a:p>
            <a:pPr algn="just"/>
            <a:r>
              <a:rPr lang="en-GB" sz="1200" dirty="0">
                <a:solidFill>
                  <a:schemeClr val="tx1"/>
                </a:solidFill>
                <a:hlinkClick r:id="rId3"/>
              </a:rPr>
              <a:t>https://fedeo.ceos.org/asset/index.html</a:t>
            </a:r>
            <a:endParaRPr lang="en-GB" sz="1200" dirty="0">
              <a:solidFill>
                <a:schemeClr val="tx1"/>
              </a:solidFill>
            </a:endParaRPr>
          </a:p>
          <a:p>
            <a:pPr algn="just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720" y="788870"/>
            <a:ext cx="6096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467" dirty="0">
                <a:hlinkClick r:id="rId3"/>
              </a:rPr>
              <a:t>https://fedeo.ceos.org/asset/index.html</a:t>
            </a:r>
            <a:endParaRPr lang="en-GB" sz="146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EBE4C-A6DA-4D7A-9075-B1F78FEB7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94" y="1418896"/>
            <a:ext cx="6918187" cy="47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957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/fields"/>
    <ds:schemaRef ds:uri="ddc99d1b-0883-4f2c-a8e6-6d8ebaa0e5d6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9</TotalTime>
  <Words>960</Words>
  <Application>Microsoft Office PowerPoint</Application>
  <PresentationFormat>Custom</PresentationFormat>
  <Paragraphs>121</Paragraphs>
  <Slides>17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Executive Summary</vt:lpstr>
      <vt:lpstr>Outline</vt:lpstr>
      <vt:lpstr>FedEO: Federated Earth Observation Gateway System</vt:lpstr>
      <vt:lpstr>WGISS Connected Data Assets</vt:lpstr>
      <vt:lpstr>FedEO Migration to CEOS Domain</vt:lpstr>
      <vt:lpstr>FedEO Migration to CEOS Domain</vt:lpstr>
      <vt:lpstr>FedEO Metadata Mediator</vt:lpstr>
      <vt:lpstr>DIF-10 Metadata Export</vt:lpstr>
      <vt:lpstr>Metrics evolution</vt:lpstr>
      <vt:lpstr>Software changes</vt:lpstr>
      <vt:lpstr>Completed integration activities</vt:lpstr>
      <vt:lpstr>ESA CCI</vt:lpstr>
      <vt:lpstr>Ongoing integration activities</vt:lpstr>
      <vt:lpstr>PowerPoint Presentation</vt:lpstr>
      <vt:lpstr>Ongoing integration activities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Fedeo Report</dc:title>
  <dc:subject>Fedeo Report</dc:subject>
  <dc:creator>Yves Coene</dc:creator>
  <cp:keywords/>
  <dc:description/>
  <cp:lastModifiedBy>Yves Coene</cp:lastModifiedBy>
  <cp:revision>5</cp:revision>
  <cp:lastPrinted>2008-08-26T16:26:23Z</cp:lastPrinted>
  <dcterms:created xsi:type="dcterms:W3CDTF">2022-03-18T14:00:45Z</dcterms:created>
  <dcterms:modified xsi:type="dcterms:W3CDTF">2022-03-18T14:26:07Z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