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57" r:id="rId6"/>
    <p:sldId id="258" r:id="rId7"/>
    <p:sldId id="260" r:id="rId8"/>
    <p:sldId id="261" r:id="rId9"/>
    <p:sldId id="259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114CF9-768F-4EAC-8397-891CC71BC333}" v="2" dt="2021-10-21T12:14:44.384"/>
    <p1510:client id="{D2695E4A-80C5-B93E-861A-7EC385A24257}" v="44" dt="2021-10-21T12:07:28.8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3" autoAdjust="0"/>
    <p:restoredTop sz="63249" autoAdjust="0"/>
  </p:normalViewPr>
  <p:slideViewPr>
    <p:cSldViewPr snapToGrid="0">
      <p:cViewPr varScale="1">
        <p:scale>
          <a:sx n="45" d="100"/>
          <a:sy n="45" d="100"/>
        </p:scale>
        <p:origin x="8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2AA94-E6B3-4BD4-AB55-E893E70DB27F}" type="datetimeFigureOut">
              <a:rPr lang="en-AU" smtClean="0"/>
              <a:t>25/10/2021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5D949-A449-4CDF-B8A3-CFC803D936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524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showcase for the CEOS community, and especially for CEOS Principals and stakeholders, your WG's significant milestones, key accomplishments, and any matters for endorsement or specific consideration by the CEOS Plenary.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5D949-A449-4CDF-B8A3-CFC803D936B1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0195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5D949-A449-4CDF-B8A3-CFC803D936B1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2977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0B35B-1B7E-4E15-B736-8388ADFD07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D70B51-4C15-4326-B0EA-0EA0F1B20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C0547-D11B-4FB0-A394-3F96B763B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A58C-5C7B-49A4-BD54-BA0638F7500A}" type="datetimeFigureOut">
              <a:rPr lang="en-AU" smtClean="0"/>
              <a:t>25/10/2021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1B636-7D4F-4872-B7F1-4B2DB5265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F009D-E1BD-4B7C-812E-BEFAB4231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AB472-9FD7-4310-B7B3-997A5837358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6404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A5F16-6F75-459A-B2AB-BC810EE4A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2ABDEF-B511-4014-805B-8BE2689F0F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E28DF-E42C-43A2-9F9C-B5963882B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A58C-5C7B-49A4-BD54-BA0638F7500A}" type="datetimeFigureOut">
              <a:rPr lang="en-AU" smtClean="0"/>
              <a:t>25/10/2021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0FDAC-C309-4C1A-8805-EB7198EAC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C1BC8-05CD-4A80-BB00-03DF8743D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AB472-9FD7-4310-B7B3-997A5837358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7989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292B94-348F-47ED-906B-C9A9A8B7C5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4F8620-D0BB-4151-B0F2-CE53F269C0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869DAB-CE41-4D44-9915-B18D85584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A58C-5C7B-49A4-BD54-BA0638F7500A}" type="datetimeFigureOut">
              <a:rPr lang="en-AU" smtClean="0"/>
              <a:t>25/10/2021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5D62C-535F-4EC5-AF42-1654CC2CF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AA4FD-D2CF-4481-B5EC-76DFE0790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AB472-9FD7-4310-B7B3-997A5837358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016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FA937-A47D-4D15-9F75-1D8FE9855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2FACF-4E6D-4CB3-AC17-CCD2C07FC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4D0B1-B2EF-434D-AF9D-45BDB19AB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A58C-5C7B-49A4-BD54-BA0638F7500A}" type="datetimeFigureOut">
              <a:rPr lang="en-AU" smtClean="0"/>
              <a:t>25/10/2021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1F656-2604-4CBC-A348-97DD40379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573F8-9F8C-413E-A693-4755AFCD4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AB472-9FD7-4310-B7B3-997A5837358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3221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6BF54-E3F5-4134-BFBB-D3AB6C98B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0017AE-162D-4934-A010-C8D41964C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FA170-1750-41CC-8ADB-EC9DDB8CC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A58C-5C7B-49A4-BD54-BA0638F7500A}" type="datetimeFigureOut">
              <a:rPr lang="en-AU" smtClean="0"/>
              <a:t>25/10/2021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57DB8-9E6F-4899-B2F0-9EA652072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3D686-622B-4CE4-96D8-C0D624AAC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AB472-9FD7-4310-B7B3-997A5837358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3166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96D8B-4084-4DD4-8585-44D908EF9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9EA40-E72A-4C00-B807-3FB566400E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212A3B-5B89-4026-B188-03C6B2687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E480B7-2AF0-440B-A041-AF08A10F1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A58C-5C7B-49A4-BD54-BA0638F7500A}" type="datetimeFigureOut">
              <a:rPr lang="en-AU" smtClean="0"/>
              <a:t>25/10/2021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2C6680-46E2-43E0-B9EB-F4CC42295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CEA3AC-6D1A-4FFD-A735-6AB48633C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AB472-9FD7-4310-B7B3-997A5837358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8906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D8189-6A0F-4229-8F15-5237929CB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71BEF4-169F-44D9-934F-D9825AF9E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95982E-BC90-47D5-B4AE-E487C418A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B4C774-EC76-4A4E-8AEE-3025306F38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7119B4-7042-49DF-AE4D-F7515D2D71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A3D951-5969-4D03-89D7-EA2CD90CF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A58C-5C7B-49A4-BD54-BA0638F7500A}" type="datetimeFigureOut">
              <a:rPr lang="en-AU" smtClean="0"/>
              <a:t>25/10/2021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3D9C4E-5CD6-4206-A2E8-714007C90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36E941-ACC1-494F-B3A7-59663FEB2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AB472-9FD7-4310-B7B3-997A5837358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3280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83C04-51F0-44F4-B532-5999EDD7A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87D5E4-4734-4B53-A942-B2A42F44F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A58C-5C7B-49A4-BD54-BA0638F7500A}" type="datetimeFigureOut">
              <a:rPr lang="en-AU" smtClean="0"/>
              <a:t>25/10/2021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1F312D-DA0D-4D48-A67E-6A6F68AEF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748002-DB7B-43AB-AAD0-06D79B188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AB472-9FD7-4310-B7B3-997A5837358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4753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ABBA95-5743-4464-8917-F3C604F4F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A58C-5C7B-49A4-BD54-BA0638F7500A}" type="datetimeFigureOut">
              <a:rPr lang="en-AU" smtClean="0"/>
              <a:t>25/10/2021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DBA34E-5769-437D-833D-1628F53AB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0A1AAC-3E8C-4C9D-B366-2858C151A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AB472-9FD7-4310-B7B3-997A5837358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2090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FFB5A-C56F-43BD-AE3D-6662372AB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6BD4B-CFDF-4D4F-BB73-CC1331364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C6F366-A538-4D0A-870A-981FA89655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94F067-D812-4F68-9EBE-1A4B526A7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A58C-5C7B-49A4-BD54-BA0638F7500A}" type="datetimeFigureOut">
              <a:rPr lang="en-AU" smtClean="0"/>
              <a:t>25/10/2021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18F4C5-75EB-4EF3-81F5-14ADB4893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7C3EA5-F8A3-41D2-B63C-124E6E567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AB472-9FD7-4310-B7B3-997A5837358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5924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845D0-CB74-4F8D-A3C5-7C7B37C05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29336B-F48B-4C7A-BE5D-3F7809F72B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DFE500-7448-496C-9B11-3835FBFC16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0D335B-0D10-4E19-B1FD-11461B601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A58C-5C7B-49A4-BD54-BA0638F7500A}" type="datetimeFigureOut">
              <a:rPr lang="en-AU" smtClean="0"/>
              <a:t>25/10/2021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A512F2-360D-4849-97C2-ADBC51751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BADB24-68F0-4F39-A2F4-3921BF8D0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AB472-9FD7-4310-B7B3-997A5837358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3138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37720F-3839-4BFF-B3CC-785C10BC1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4E815D-BFF3-4E10-8BD8-8605958CA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5F7CB-F9E6-4C6A-9209-7C8BDD512A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0A58C-5C7B-49A4-BD54-BA0638F7500A}" type="datetimeFigureOut">
              <a:rPr lang="en-AU" smtClean="0"/>
              <a:t>25/10/2021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CC63A-DDE7-4A90-9B3D-BB2A0118E0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5ECB3-FEA1-445C-82F8-07429D5B4A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AB472-9FD7-4310-B7B3-997A5837358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291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3C47C2-33A2-44B2-BEAB-FEB679075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3324"/>
            <a:ext cx="12192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AD182BA8-54AD-4D9F-8264-B0FA8BB47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4ED83379-0499-45E1-AB78-6AA230F96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D3B016-1AF4-4FDF-A463-D2C254EDDB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962246"/>
            <a:ext cx="6437700" cy="2611967"/>
          </a:xfrm>
        </p:spPr>
        <p:txBody>
          <a:bodyPr anchor="b">
            <a:normAutofit/>
          </a:bodyPr>
          <a:lstStyle/>
          <a:p>
            <a:pPr algn="l"/>
            <a:r>
              <a:rPr lang="en-AU" sz="5400"/>
              <a:t>WGISS 52</a:t>
            </a:r>
            <a:br>
              <a:rPr lang="en-AU" sz="5400"/>
            </a:br>
            <a:r>
              <a:rPr lang="en-AU" sz="5400"/>
              <a:t>Summary and Discussion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6CBDD9-BCE5-4C88-AAE1-BD8E133267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3719618"/>
            <a:ext cx="4167376" cy="1155525"/>
          </a:xfrm>
        </p:spPr>
        <p:txBody>
          <a:bodyPr anchor="t">
            <a:normAutofit/>
          </a:bodyPr>
          <a:lstStyle/>
          <a:p>
            <a:pPr algn="l"/>
            <a:endParaRPr lang="en-AU" sz="2000"/>
          </a:p>
        </p:txBody>
      </p:sp>
    </p:spTree>
    <p:extLst>
      <p:ext uri="{BB962C8B-B14F-4D97-AF65-F5344CB8AC3E}">
        <p14:creationId xmlns:p14="http://schemas.microsoft.com/office/powerpoint/2010/main" val="16777485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464595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546337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D74992-F27E-4700-8762-E509EE829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263"/>
            <a:ext cx="5157216" cy="1344975"/>
          </a:xfrm>
        </p:spPr>
        <p:txBody>
          <a:bodyPr>
            <a:normAutofit/>
          </a:bodyPr>
          <a:lstStyle/>
          <a:p>
            <a:r>
              <a:rPr lang="en-AU" sz="4000"/>
              <a:t>CEOS Executive Office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F1D9A-DFB1-4056-B1F7-C1BD94739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121763"/>
            <a:ext cx="5157216" cy="3773010"/>
          </a:xfrm>
        </p:spPr>
        <p:txBody>
          <a:bodyPr>
            <a:normAutofit/>
          </a:bodyPr>
          <a:lstStyle/>
          <a:p>
            <a:r>
              <a:rPr lang="en-US" sz="1700" dirty="0"/>
              <a:t>CEOS Chair Theme links to WGISS:</a:t>
            </a:r>
          </a:p>
          <a:p>
            <a:r>
              <a:rPr lang="en-US" sz="1700" dirty="0"/>
              <a:t>Data deployments in the Cloud</a:t>
            </a:r>
          </a:p>
          <a:p>
            <a:r>
              <a:rPr lang="en-US" sz="1700" dirty="0"/>
              <a:t>EAIL and CEOS Data Cube</a:t>
            </a:r>
          </a:p>
          <a:p>
            <a:r>
              <a:rPr lang="en-US" sz="1700" dirty="0"/>
              <a:t>Data Cube and interoperability (data and APIs)</a:t>
            </a:r>
            <a:endParaRPr lang="en-AU" sz="1700" dirty="0"/>
          </a:p>
          <a:p>
            <a:pPr marL="0" indent="0">
              <a:buNone/>
            </a:pPr>
            <a:r>
              <a:rPr lang="en-AU" sz="1700" dirty="0">
                <a:sym typeface="Wingdings" panose="05000000000000000000" pitchFamily="2" charset="2"/>
              </a:rPr>
              <a:t> </a:t>
            </a:r>
            <a:r>
              <a:rPr lang="en-AU" sz="1700" dirty="0"/>
              <a:t>WGISS Future actions?</a:t>
            </a:r>
          </a:p>
          <a:p>
            <a:pPr marL="457200" lvl="1" indent="0">
              <a:buNone/>
            </a:pPr>
            <a:r>
              <a:rPr lang="en-AU" sz="1700" dirty="0"/>
              <a:t>CEOS EAIL sustainability and expansion (More diverse nodes)</a:t>
            </a:r>
          </a:p>
          <a:p>
            <a:pPr marL="457200" lvl="1" indent="0">
              <a:buNone/>
            </a:pPr>
            <a:r>
              <a:rPr lang="en-AU" sz="1700" dirty="0"/>
              <a:t>Jupyter initiatives with </a:t>
            </a:r>
            <a:r>
              <a:rPr lang="en-AU" sz="1700" dirty="0" err="1"/>
              <a:t>WGCapD</a:t>
            </a:r>
            <a:endParaRPr lang="en-AU" sz="1700" dirty="0"/>
          </a:p>
          <a:p>
            <a:pPr marL="457200" lvl="1" indent="0">
              <a:buNone/>
            </a:pPr>
            <a:r>
              <a:rPr lang="en-AU" sz="1700" dirty="0"/>
              <a:t>support ARD strategy – specifics?</a:t>
            </a:r>
          </a:p>
          <a:p>
            <a:pPr marL="0" indent="0">
              <a:buNone/>
            </a:pPr>
            <a:r>
              <a:rPr lang="en-AU" sz="1700" dirty="0"/>
              <a:t>GEO Mid-term evaluation: reassess the concept of GEOSS – WGISS action?</a:t>
            </a:r>
          </a:p>
          <a:p>
            <a:endParaRPr lang="en-AU" sz="1700" dirty="0"/>
          </a:p>
          <a:p>
            <a:endParaRPr lang="en-AU" sz="1700" dirty="0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67E1DD73-F415-42A0-B04F-7786A5B1F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642" y="1574914"/>
            <a:ext cx="4736963" cy="355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9752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464595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546337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AA95B1-69C3-4D52-91D0-18BFA974A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263"/>
            <a:ext cx="5157076" cy="134497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/>
              <a:t>Enabling Open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A13B8-B64D-47AD-B7EF-31FE6BD87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3" y="2121763"/>
            <a:ext cx="5157076" cy="377301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Examples of accessing CEOS (Cloud) data in the more common APIs? </a:t>
            </a:r>
            <a:r>
              <a:rPr lang="en-US" sz="2000">
                <a:sym typeface="Wingdings" panose="05000000000000000000" pitchFamily="2" charset="2"/>
              </a:rPr>
              <a:t> Jupyter Training target?</a:t>
            </a:r>
            <a:endParaRPr lang="en-US" sz="2000"/>
          </a:p>
          <a:p>
            <a:r>
              <a:rPr lang="en-US" sz="2000"/>
              <a:t>WGISS BP in science reproducibility (at least the part it contributes)? </a:t>
            </a:r>
            <a:r>
              <a:rPr lang="en-US" sz="2000">
                <a:sym typeface="Wingdings" panose="05000000000000000000" pitchFamily="2" charset="2"/>
              </a:rPr>
              <a:t> how to assure and cite CEOS data sources</a:t>
            </a:r>
            <a:endParaRPr lang="en-US" sz="2000"/>
          </a:p>
          <a:p>
            <a:r>
              <a:rPr lang="en-US" sz="2000"/>
              <a:t>interoperable Data Cube APIs? </a:t>
            </a:r>
            <a:r>
              <a:rPr lang="en-US" sz="2000">
                <a:sym typeface="Wingdings" panose="05000000000000000000" pitchFamily="2" charset="2"/>
              </a:rPr>
              <a:t> pick and promote a few common ones?</a:t>
            </a:r>
            <a:endParaRPr lang="en-US" sz="2000"/>
          </a:p>
          <a:p>
            <a:r>
              <a:rPr lang="en-US" sz="2000"/>
              <a:t>Cal/Val Standard </a:t>
            </a:r>
            <a:r>
              <a:rPr lang="en-US" sz="2000">
                <a:sym typeface="Wingdings" panose="05000000000000000000" pitchFamily="2" charset="2"/>
              </a:rPr>
              <a:t> Link explicitly to ARD strategy?</a:t>
            </a:r>
            <a:endParaRPr lang="en-US" sz="20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F8A082-210C-411C-9D4F-59D8A423B3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44" r="26050" b="-2"/>
          <a:stretch/>
        </p:blipFill>
        <p:spPr>
          <a:xfrm>
            <a:off x="6937421" y="633181"/>
            <a:ext cx="2356635" cy="21351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F50402C-C9F2-4166-86D9-D653DCC57C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39" r="32730" b="-2"/>
          <a:stretch/>
        </p:blipFill>
        <p:spPr>
          <a:xfrm>
            <a:off x="6947662" y="2945106"/>
            <a:ext cx="2356635" cy="31390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750021-1018-4B29-BD49-9829B08286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356" r="34363"/>
          <a:stretch/>
        </p:blipFill>
        <p:spPr>
          <a:xfrm>
            <a:off x="9467341" y="633180"/>
            <a:ext cx="2360316" cy="31261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8867D8-E9CE-45CC-8748-0C5D0E183A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451" r="22210" b="1"/>
          <a:stretch/>
        </p:blipFill>
        <p:spPr>
          <a:xfrm>
            <a:off x="9467341" y="3929281"/>
            <a:ext cx="2360316" cy="215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1796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6D1B-DC2A-454F-9B36-AB33C52BD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723578"/>
            <a:ext cx="3387106" cy="1645501"/>
          </a:xfrm>
        </p:spPr>
        <p:txBody>
          <a:bodyPr>
            <a:normAutofit/>
          </a:bodyPr>
          <a:lstStyle/>
          <a:p>
            <a:r>
              <a:rPr lang="en-AU" sz="3700" dirty="0"/>
              <a:t>CEOS Data and Services in the Cloud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7791825-1F1D-410D-9D18-8F0670B7B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548467"/>
            <a:ext cx="3387105" cy="3628495"/>
          </a:xfrm>
        </p:spPr>
        <p:txBody>
          <a:bodyPr>
            <a:normAutofit fontScale="85000" lnSpcReduction="20000"/>
          </a:bodyPr>
          <a:lstStyle/>
          <a:p>
            <a:r>
              <a:rPr lang="en-US" sz="1800" dirty="0"/>
              <a:t>Discovery expanding:</a:t>
            </a:r>
          </a:p>
          <a:p>
            <a:pPr lvl="1"/>
            <a:r>
              <a:rPr lang="en-US" sz="1800" dirty="0"/>
              <a:t>Services BP – ESA lead</a:t>
            </a:r>
          </a:p>
          <a:p>
            <a:pPr lvl="1"/>
            <a:r>
              <a:rPr lang="en-US" sz="1800" dirty="0"/>
              <a:t>Cloud data (and replicas)</a:t>
            </a:r>
          </a:p>
          <a:p>
            <a:pPr lvl="1"/>
            <a:r>
              <a:rPr lang="en-US" sz="1800" dirty="0"/>
              <a:t>STAC browsing support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 Continue yes, but generate some more specific actions for CEOS WP?</a:t>
            </a:r>
          </a:p>
          <a:p>
            <a:r>
              <a:rPr lang="en-US" sz="1800" dirty="0">
                <a:sym typeface="Wingdings" panose="05000000000000000000" pitchFamily="2" charset="2"/>
              </a:rPr>
              <a:t>Massive increase in CEOS data in Cloud</a:t>
            </a:r>
          </a:p>
          <a:p>
            <a:pPr lvl="1"/>
            <a:r>
              <a:rPr lang="en-US" sz="1400" dirty="0">
                <a:sym typeface="Wingdings" panose="05000000000000000000" pitchFamily="2" charset="2"/>
              </a:rPr>
              <a:t>used in EAIL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sz="1400" dirty="0">
                <a:sym typeface="Wingdings" panose="05000000000000000000" pitchFamily="2" charset="2"/>
              </a:rPr>
              <a:t>Continue yes, though more work to be done in interoperability, discovery, access, and use examples – actual interop experience feedback?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sz="1400" dirty="0">
                <a:sym typeface="Wingdings" panose="05000000000000000000" pitchFamily="2" charset="2"/>
              </a:rPr>
              <a:t>Cross-region – CEOS joint regional Caches?</a:t>
            </a:r>
          </a:p>
          <a:p>
            <a:r>
              <a:rPr lang="en-US" sz="1800" dirty="0">
                <a:sym typeface="Wingdings" panose="05000000000000000000" pitchFamily="2" charset="2"/>
              </a:rPr>
              <a:t>Data Assurance in Cloud</a:t>
            </a:r>
          </a:p>
          <a:p>
            <a:pPr marL="457200" lvl="1" indent="0">
              <a:buNone/>
            </a:pPr>
            <a:r>
              <a:rPr lang="en-US" sz="1400" dirty="0">
                <a:sym typeface="Wingdings" panose="05000000000000000000" pitchFamily="2" charset="2"/>
              </a:rPr>
              <a:t> Work to be done…</a:t>
            </a:r>
          </a:p>
          <a:p>
            <a:endParaRPr lang="en-US" sz="18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BB6D9F6-3E47-45AD-8461-718A3C87E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8409" y="0"/>
            <a:ext cx="7653591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3B16A00-A549-4B07-B8C2-4B3A966D9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0141" y="321732"/>
            <a:ext cx="4111054" cy="3674848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1A19F9-4EEA-4C5D-A56E-E1ADA26AF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463" y="1092953"/>
            <a:ext cx="3775899" cy="2123942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33B86BAE-87B4-4192-ABB2-627FFC965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8156" y="321732"/>
            <a:ext cx="2766017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89300A2-958F-49BB-B099-ACFF92D18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9639" y="979557"/>
            <a:ext cx="2438503" cy="1706951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22BB4F03-4463-45CC-89A7-8E03412ED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0141" y="4155753"/>
            <a:ext cx="4111054" cy="2380509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4088BD-90D0-43EC-9562-E39D2A9E8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6553" y="4318312"/>
            <a:ext cx="3721719" cy="2065554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80E1AEAE-1F52-4C29-925C-27738417E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8156" y="3509431"/>
            <a:ext cx="2766017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86AE8B-AA14-4CA2-B06B-DDAB00E4C0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9639" y="4341252"/>
            <a:ext cx="2438503" cy="137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486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546337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A9C094-D486-4AE0-976B-6CC260894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640263"/>
            <a:ext cx="4746436" cy="134497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kern="1200">
                <a:latin typeface="+mj-lt"/>
                <a:ea typeface="+mj-ea"/>
                <a:cs typeface="+mj-cs"/>
              </a:rPr>
              <a:t>Data Preservation and Stewardship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E759B-1154-41CE-BCE4-F0137A6D3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121763"/>
            <a:ext cx="4746436" cy="37730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kern="1200" dirty="0">
                <a:latin typeface="+mn-lt"/>
                <a:ea typeface="+mn-ea"/>
                <a:cs typeface="+mn-cs"/>
              </a:rPr>
              <a:t>Sharing Data Set Quality</a:t>
            </a:r>
          </a:p>
          <a:p>
            <a:pPr marL="0" indent="0">
              <a:buNone/>
            </a:pPr>
            <a:r>
              <a:rPr lang="en-AU" sz="2000" kern="1200" dirty="0">
                <a:latin typeface="+mn-lt"/>
                <a:ea typeface="+mn-ea"/>
                <a:cs typeface="+mn-cs"/>
              </a:rPr>
              <a:t>WGISS Data Management &amp; Stewardship MM</a:t>
            </a:r>
            <a:endParaRPr lang="en-US" sz="2000" kern="1200" dirty="0"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/>
              <a:t>Well aligned to Open Science Theme particularly reproducibility and quality. </a:t>
            </a:r>
            <a:endParaRPr lang="en-US" sz="2000">
              <a:cs typeface="Calibri"/>
            </a:endParaRPr>
          </a:p>
          <a:p>
            <a:pPr marL="0" indent="0">
              <a:buNone/>
            </a:pPr>
            <a:r>
              <a:rPr lang="en-US" sz="2000" kern="1200" dirty="0">
                <a:latin typeface="+mn-lt"/>
                <a:ea typeface="+mn-ea"/>
                <a:cs typeface="+mn-cs"/>
              </a:rPr>
              <a:t>Data Integrity and Authenticity </a:t>
            </a:r>
            <a:r>
              <a:rPr lang="en-US" sz="2000" dirty="0"/>
              <a:t>on Cloud</a:t>
            </a:r>
          </a:p>
          <a:p>
            <a:pPr marL="0" indent="0">
              <a:buNone/>
            </a:pPr>
            <a:r>
              <a:rPr lang="en-US" sz="2000" kern="1200" dirty="0"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Next action</a:t>
            </a:r>
            <a:r>
              <a:rPr lang="en-US" sz="2000" dirty="0">
                <a:sym typeface="Wingdings" panose="05000000000000000000" pitchFamily="2" charset="2"/>
              </a:rPr>
              <a:t> worked out</a:t>
            </a:r>
            <a:endParaRPr lang="en-US" sz="2000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E6A0BA-9504-4534-8C44-9946236FB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1190" y="1769387"/>
            <a:ext cx="2456931" cy="14127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378DCC-6548-4A33-9165-6BAE1E325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0332" y="1793957"/>
            <a:ext cx="2456931" cy="13881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3DA4EC-A86E-41F6-9E06-A17B939A14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1190" y="3359989"/>
            <a:ext cx="2456931" cy="12776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8B018EA-61FD-4423-9DD4-7514E4123A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0332" y="3359988"/>
            <a:ext cx="2456930" cy="183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9842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AA3181-2C76-4AF7-98C1-B4E1DBA84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en-AU">
                <a:solidFill>
                  <a:schemeClr val="bg1"/>
                </a:solidFill>
              </a:rPr>
              <a:t>CEOS Plenary Presentation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C335AD-4845-4E81-B481-6B4AA9B18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081"/>
            <a:ext cx="6024654" cy="5257800"/>
          </a:xfrm>
        </p:spPr>
        <p:txBody>
          <a:bodyPr anchor="ctr">
            <a:normAutofit fontScale="92500" lnSpcReduction="20000"/>
          </a:bodyPr>
          <a:lstStyle/>
          <a:p>
            <a:r>
              <a:rPr lang="en-AU" sz="2400" dirty="0"/>
              <a:t>Key outcomes?</a:t>
            </a:r>
          </a:p>
          <a:p>
            <a:pPr lvl="1"/>
            <a:r>
              <a:rPr lang="en-AU" sz="2000" dirty="0"/>
              <a:t>Overall maturity and use of FDA, ARD markedly increased across agencies – now BAU?</a:t>
            </a:r>
          </a:p>
          <a:p>
            <a:pPr lvl="1"/>
            <a:r>
              <a:rPr lang="en-AU" sz="2000" dirty="0"/>
              <a:t>Data in the Cloud</a:t>
            </a:r>
          </a:p>
          <a:p>
            <a:pPr lvl="2"/>
            <a:r>
              <a:rPr lang="en-AU" sz="1600" dirty="0"/>
              <a:t>Availability!</a:t>
            </a:r>
          </a:p>
          <a:p>
            <a:pPr lvl="2"/>
            <a:r>
              <a:rPr lang="en-AU" sz="1600" dirty="0"/>
              <a:t>Discovery is now much broader: Cloud, Download, replicas, Services and Tools, Quality, Maturity</a:t>
            </a:r>
          </a:p>
          <a:p>
            <a:pPr lvl="1"/>
            <a:r>
              <a:rPr lang="en-AU" sz="2000" dirty="0"/>
              <a:t>EO Jupyter BP and capability building with </a:t>
            </a:r>
            <a:r>
              <a:rPr lang="en-AU" sz="2000" dirty="0" err="1"/>
              <a:t>WGCapD</a:t>
            </a:r>
            <a:r>
              <a:rPr lang="en-AU" sz="2000" dirty="0"/>
              <a:t> </a:t>
            </a:r>
          </a:p>
          <a:p>
            <a:pPr lvl="1"/>
            <a:r>
              <a:rPr lang="en-AU" sz="2000" dirty="0"/>
              <a:t>CEOS EAIL</a:t>
            </a:r>
          </a:p>
          <a:p>
            <a:pPr lvl="2"/>
            <a:r>
              <a:rPr lang="en-AU" sz="1600" dirty="0"/>
              <a:t>More nodes</a:t>
            </a:r>
          </a:p>
          <a:p>
            <a:pPr lvl="2"/>
            <a:r>
              <a:rPr lang="en-AU" sz="1600" dirty="0"/>
              <a:t>Interoperability experiments</a:t>
            </a:r>
          </a:p>
          <a:p>
            <a:r>
              <a:rPr lang="en-AU" sz="2400" dirty="0"/>
              <a:t>WGISS next steps</a:t>
            </a:r>
          </a:p>
          <a:p>
            <a:pPr lvl="1"/>
            <a:r>
              <a:rPr lang="en-AU" sz="2000" dirty="0"/>
              <a:t>Embracing Open Science Theme</a:t>
            </a:r>
          </a:p>
          <a:p>
            <a:pPr lvl="1"/>
            <a:r>
              <a:rPr lang="en-AU" sz="2000" dirty="0"/>
              <a:t>EAIL ongoing and expansion (Support EO Jupyter, Evaluate interop and use with CEOS projects)</a:t>
            </a:r>
          </a:p>
          <a:p>
            <a:pPr lvl="1"/>
            <a:r>
              <a:rPr lang="en-AU" sz="2000" dirty="0"/>
              <a:t>Continue to address upcoming challenges in Discovery (including services), Quality and Authenticity in Cloud</a:t>
            </a:r>
          </a:p>
          <a:p>
            <a:pPr lvl="1"/>
            <a:r>
              <a:rPr lang="en-AU" sz="2000" dirty="0"/>
              <a:t>Further EO Jupyter BP</a:t>
            </a:r>
          </a:p>
          <a:p>
            <a:pPr lvl="1"/>
            <a:r>
              <a:rPr lang="en-AU" sz="2000" dirty="0"/>
              <a:t>Continue growth of Data in the Cloud</a:t>
            </a:r>
            <a:endParaRPr lang="en-AU" sz="1600" dirty="0"/>
          </a:p>
          <a:p>
            <a:pPr lvl="1"/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087988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17CD2-7381-4861-8DAE-67A43262E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B91386-1E1C-404B-842E-986F3CC18D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834062"/>
            <a:ext cx="10515600" cy="4334463"/>
          </a:xfrm>
        </p:spPr>
      </p:pic>
    </p:spTree>
    <p:extLst>
      <p:ext uri="{BB962C8B-B14F-4D97-AF65-F5344CB8AC3E}">
        <p14:creationId xmlns:p14="http://schemas.microsoft.com/office/powerpoint/2010/main" val="2102758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BFFB2887E109479714270EF09F4F34" ma:contentTypeVersion="14" ma:contentTypeDescription="Create a new document." ma:contentTypeScope="" ma:versionID="1182cae394d80622dab38824693b2168">
  <xsd:schema xmlns:xsd="http://www.w3.org/2001/XMLSchema" xmlns:xs="http://www.w3.org/2001/XMLSchema" xmlns:p="http://schemas.microsoft.com/office/2006/metadata/properties" xmlns:ns3="d731c216-4847-40b9-9cc1-07675d6a1b95" xmlns:ns4="850cd0c5-34cb-451e-bc90-918567b3d760" targetNamespace="http://schemas.microsoft.com/office/2006/metadata/properties" ma:root="true" ma:fieldsID="c8e24ff55b0588664f823859a49fdd13" ns3:_="" ns4:_="">
    <xsd:import namespace="d731c216-4847-40b9-9cc1-07675d6a1b95"/>
    <xsd:import namespace="850cd0c5-34cb-451e-bc90-918567b3d76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1c216-4847-40b9-9cc1-07675d6a1b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0cd0c5-34cb-451e-bc90-918567b3d76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12F33B0-41F8-4522-8F82-3A1D3770FB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DD7D6B-A270-46B6-A489-CE46D10100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1c216-4847-40b9-9cc1-07675d6a1b95"/>
    <ds:schemaRef ds:uri="850cd0c5-34cb-451e-bc90-918567b3d7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8BF5CCD-1F2E-438E-8BAB-CF25314DB3A6}">
  <ds:schemaRefs>
    <ds:schemaRef ds:uri="http://schemas.microsoft.com/office/2006/documentManagement/types"/>
    <ds:schemaRef ds:uri="http://purl.org/dc/elements/1.1/"/>
    <ds:schemaRef ds:uri="850cd0c5-34cb-451e-bc90-918567b3d760"/>
    <ds:schemaRef ds:uri="http://purl.org/dc/dcmitype/"/>
    <ds:schemaRef ds:uri="http://purl.org/dc/terms/"/>
    <ds:schemaRef ds:uri="http://schemas.microsoft.com/office/2006/metadata/properties"/>
    <ds:schemaRef ds:uri="http://schemas.microsoft.com/office/infopath/2007/PartnerControls"/>
    <ds:schemaRef ds:uri="d731c216-4847-40b9-9cc1-07675d6a1b95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419</Words>
  <Application>Microsoft Office PowerPoint</Application>
  <PresentationFormat>Widescreen</PresentationFormat>
  <Paragraphs>53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WGISS 52 Summary and Discussion</vt:lpstr>
      <vt:lpstr>CEOS Executive Office report</vt:lpstr>
      <vt:lpstr>Enabling Open Science</vt:lpstr>
      <vt:lpstr>CEOS Data and Services in the Cloud</vt:lpstr>
      <vt:lpstr>Data Preservation and Stewardship</vt:lpstr>
      <vt:lpstr>CEOS Plenary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WGISS 52 Summary and Discussion</dc:title>
  <dc:creator>Woodcock, Robert (Mineral Resources, Black Mountain)</dc:creator>
  <cp:lastModifiedBy>Woodcock, Robert (Mineral Resources, Black Mountain)</cp:lastModifiedBy>
  <cp:revision>4</cp:revision>
  <dcterms:created xsi:type="dcterms:W3CDTF">2021-10-19T10:25:04Z</dcterms:created>
  <dcterms:modified xsi:type="dcterms:W3CDTF">2021-10-25T11:58:17Z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0x0101006CBFFB2887E109479714270EF09F4F34</vt:lpwstr>
  </property>
</Properties>
</file>