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398" r:id="rId3"/>
    <p:sldId id="332" r:id="rId4"/>
    <p:sldId id="386" r:id="rId5"/>
    <p:sldId id="394" r:id="rId6"/>
    <p:sldId id="395" r:id="rId7"/>
    <p:sldId id="396" r:id="rId8"/>
    <p:sldId id="399" r:id="rId9"/>
    <p:sldId id="400" r:id="rId10"/>
    <p:sldId id="393" r:id="rId11"/>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3"/>
    <p:restoredTop sz="90340" autoAdjust="0"/>
  </p:normalViewPr>
  <p:slideViewPr>
    <p:cSldViewPr>
      <p:cViewPr varScale="1">
        <p:scale>
          <a:sx n="115" d="100"/>
          <a:sy n="115" d="100"/>
        </p:scale>
        <p:origin x="268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107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732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5375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954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fontAlgn="auto">
              <a:spcBef>
                <a:spcPts val="0"/>
              </a:spcBef>
              <a:spcAft>
                <a:spcPts val="0"/>
              </a:spcAft>
            </a:pPr>
            <a:fld id="{22748CEA-2573-439B-8ADB-B1D3E9BE0BFF}" type="datetimeFigureOut">
              <a:rPr lang="en-US" kern="0" smtClean="0">
                <a:solidFill>
                  <a:srgbClr val="002569"/>
                </a:solidFill>
              </a:rPr>
              <a:pPr fontAlgn="auto">
                <a:spcBef>
                  <a:spcPts val="0"/>
                </a:spcBef>
                <a:spcAft>
                  <a:spcPts val="0"/>
                </a:spcAft>
              </a:pPr>
              <a:t>10/13/21</a:t>
            </a:fld>
            <a:endParaRPr lang="en-US" kern="0">
              <a:solidFill>
                <a:srgbClr val="002569"/>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fontAlgn="auto">
              <a:spcBef>
                <a:spcPts val="0"/>
              </a:spcBef>
              <a:spcAft>
                <a:spcPts val="0"/>
              </a:spcAft>
            </a:pPr>
            <a:endParaRPr lang="en-US" kern="0">
              <a:solidFill>
                <a:srgbClr val="002569"/>
              </a:solidFill>
            </a:endParaRPr>
          </a:p>
        </p:txBody>
      </p:sp>
      <p:sp>
        <p:nvSpPr>
          <p:cNvPr id="6" name="Slide Number Placeholder 5"/>
          <p:cNvSpPr>
            <a:spLocks noGrp="1"/>
          </p:cNvSpPr>
          <p:nvPr>
            <p:ph type="sldNum" sz="quarter" idx="12"/>
          </p:nvPr>
        </p:nvSpPr>
        <p:spPr/>
        <p:txBody>
          <a:bodyPr/>
          <a:lstStyle/>
          <a:p>
            <a:fld id="{806C71DD-B2CE-4CF7-92F0-F691A3034D74}" type="slidenum">
              <a:rPr lang="en-US" smtClean="0"/>
              <a:pPr/>
              <a:t>‹#›</a:t>
            </a:fld>
            <a:endParaRPr lang="en-US"/>
          </a:p>
        </p:txBody>
      </p:sp>
    </p:spTree>
    <p:extLst>
      <p:ext uri="{BB962C8B-B14F-4D97-AF65-F5344CB8AC3E}">
        <p14:creationId xmlns:p14="http://schemas.microsoft.com/office/powerpoint/2010/main" val="319217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2"/>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extLst>
      <p:ext uri="{BB962C8B-B14F-4D97-AF65-F5344CB8AC3E}">
        <p14:creationId xmlns:p14="http://schemas.microsoft.com/office/powerpoint/2010/main" val="4130480933"/>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1"/>
            <a:ext cx="1905000" cy="246221"/>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90" y="2514602"/>
            <a:ext cx="68448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600" b="1" dirty="0">
                <a:solidFill>
                  <a:srgbClr val="FFFFFF"/>
                </a:solidFill>
                <a:latin typeface="+mj-lt"/>
              </a:rPr>
              <a:t>Working Group on Information Systems and Services (WGISS)</a:t>
            </a:r>
            <a:endParaRPr sz="3600" b="1" dirty="0">
              <a:solidFill>
                <a:srgbClr val="FFFFFF"/>
              </a:solidFill>
              <a:latin typeface="+mj-lt"/>
            </a:endParaRPr>
          </a:p>
        </p:txBody>
      </p:sp>
      <p:sp>
        <p:nvSpPr>
          <p:cNvPr id="11" name="Shape 11"/>
          <p:cNvSpPr/>
          <p:nvPr/>
        </p:nvSpPr>
        <p:spPr>
          <a:xfrm>
            <a:off x="622790" y="3759202"/>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Iolanda Maggio, Daniele </a:t>
            </a:r>
            <a:r>
              <a:rPr lang="en-AU" dirty="0" err="1">
                <a:solidFill>
                  <a:srgbClr val="FFFFFF"/>
                </a:solidFill>
                <a:latin typeface="+mj-lt"/>
                <a:ea typeface="Arial Bold"/>
                <a:cs typeface="Arial Bold"/>
                <a:sym typeface="Arial Bold"/>
              </a:rPr>
              <a:t>Iozzino</a:t>
            </a:r>
            <a:endParaRPr lang="en-AU"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Rhea GROUP for ESA</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WGISS#52 Virtual Meeting</a:t>
            </a:r>
          </a:p>
          <a:p>
            <a:pPr defTabSz="914400">
              <a:lnSpc>
                <a:spcPct val="150000"/>
              </a:lnSpc>
              <a:defRPr>
                <a:solidFill>
                  <a:srgbClr val="000000"/>
                </a:solidFill>
              </a:defRPr>
            </a:pPr>
            <a:r>
              <a:rPr lang="en-AU" dirty="0">
                <a:solidFill>
                  <a:srgbClr val="FFFFFF"/>
                </a:solidFill>
                <a:latin typeface="+mj-lt"/>
                <a:ea typeface="Arial Bold"/>
                <a:cs typeface="Arial Bold"/>
                <a:sym typeface="Arial Bold"/>
              </a:rPr>
              <a:t>Data Integrity and Authenticity on Cloud  </a:t>
            </a:r>
          </a:p>
          <a:p>
            <a:pPr lvl="0" defTabSz="914400">
              <a:lnSpc>
                <a:spcPct val="150000"/>
              </a:lnSpc>
              <a:defRPr>
                <a:solidFill>
                  <a:srgbClr val="000000"/>
                </a:solidFill>
              </a:defRPr>
            </a:pPr>
            <a:r>
              <a:rPr lang="en-AU" dirty="0">
                <a:solidFill>
                  <a:srgbClr val="FFFFFF"/>
                </a:solidFill>
                <a:latin typeface="Arial Bold"/>
                <a:sym typeface="Arial Bold"/>
              </a:rPr>
              <a:t>21</a:t>
            </a:r>
            <a:r>
              <a:rPr lang="en-AU" baseline="30000" dirty="0">
                <a:solidFill>
                  <a:srgbClr val="FFFFFF"/>
                </a:solidFill>
                <a:latin typeface="Arial Bold"/>
                <a:sym typeface="Arial Bold"/>
              </a:rPr>
              <a:t>st</a:t>
            </a:r>
            <a:r>
              <a:rPr lang="en-AU" dirty="0">
                <a:solidFill>
                  <a:srgbClr val="FFFFFF"/>
                </a:solidFill>
                <a:latin typeface="Arial Bold"/>
                <a:ea typeface="Arial Bold"/>
                <a:cs typeface="Arial Bold"/>
                <a:sym typeface="Arial Bold"/>
              </a:rPr>
              <a:t>  October 2021</a:t>
            </a:r>
          </a:p>
        </p:txBody>
      </p:sp>
      <p:pic>
        <p:nvPicPr>
          <p:cNvPr id="12" name="ceos_logo.png"/>
          <p:cNvPicPr/>
          <p:nvPr/>
        </p:nvPicPr>
        <p:blipFill>
          <a:blip r:embed="rId3"/>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90" y="2246636"/>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ttp://abovethelaw.com/wp-content/uploads/2015/04/thank-you-thanks-word-cloud.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382713" y="2222500"/>
            <a:ext cx="6437312" cy="348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77090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7AB5-80D6-2F47-AA39-FC5E8A342DB4}"/>
              </a:ext>
            </a:extLst>
          </p:cNvPr>
          <p:cNvSpPr>
            <a:spLocks noGrp="1"/>
          </p:cNvSpPr>
          <p:nvPr>
            <p:ph type="title"/>
          </p:nvPr>
        </p:nvSpPr>
        <p:spPr>
          <a:xfrm>
            <a:off x="2667000" y="228600"/>
            <a:ext cx="3810000" cy="1143000"/>
          </a:xfrm>
        </p:spPr>
        <p:txBody>
          <a:bodyPr/>
          <a:lstStyle/>
          <a:p>
            <a:r>
              <a:rPr lang="en-GB" sz="2400" b="1" dirty="0">
                <a:solidFill>
                  <a:schemeClr val="bg1"/>
                </a:solidFill>
                <a:latin typeface="+mj-lt"/>
              </a:rPr>
              <a:t>Executive</a:t>
            </a:r>
            <a:r>
              <a:rPr lang="en-GB" dirty="0"/>
              <a:t> </a:t>
            </a:r>
            <a:r>
              <a:rPr lang="en-GB" sz="2400" b="1" dirty="0">
                <a:solidFill>
                  <a:schemeClr val="bg1"/>
                </a:solidFill>
                <a:latin typeface="+mj-lt"/>
              </a:rPr>
              <a:t>Summary</a:t>
            </a:r>
          </a:p>
        </p:txBody>
      </p:sp>
      <p:pic>
        <p:nvPicPr>
          <p:cNvPr id="5" name="Picture 4">
            <a:extLst>
              <a:ext uri="{FF2B5EF4-FFF2-40B4-BE49-F238E27FC236}">
                <a16:creationId xmlns:a16="http://schemas.microsoft.com/office/drawing/2014/main" id="{C62D7883-F7B9-514D-9301-F4078287B48B}"/>
              </a:ext>
            </a:extLst>
          </p:cNvPr>
          <p:cNvPicPr>
            <a:picLocks noChangeAspect="1"/>
          </p:cNvPicPr>
          <p:nvPr/>
        </p:nvPicPr>
        <p:blipFill>
          <a:blip r:embed="rId2"/>
          <a:stretch>
            <a:fillRect/>
          </a:stretch>
        </p:blipFill>
        <p:spPr>
          <a:xfrm>
            <a:off x="1238250" y="2052632"/>
            <a:ext cx="6667500" cy="3790830"/>
          </a:xfrm>
          <a:prstGeom prst="rect">
            <a:avLst/>
          </a:prstGeom>
        </p:spPr>
      </p:pic>
      <p:sp>
        <p:nvSpPr>
          <p:cNvPr id="6" name="TextBox 5">
            <a:extLst>
              <a:ext uri="{FF2B5EF4-FFF2-40B4-BE49-F238E27FC236}">
                <a16:creationId xmlns:a16="http://schemas.microsoft.com/office/drawing/2014/main" id="{5A7C0FBD-4057-684D-8B27-A6846A4FAA49}"/>
              </a:ext>
            </a:extLst>
          </p:cNvPr>
          <p:cNvSpPr txBox="1"/>
          <p:nvPr/>
        </p:nvSpPr>
        <p:spPr>
          <a:xfrm>
            <a:off x="228600" y="1219200"/>
            <a:ext cx="86106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en-GB" dirty="0"/>
              <a:t>Mechanisms to handle a data replica on the cloud granting </a:t>
            </a:r>
          </a:p>
          <a:p>
            <a:pPr algn="ctr" rtl="0" latinLnBrk="1" hangingPunct="0"/>
            <a:r>
              <a:rPr lang="en-GB" dirty="0"/>
              <a:t>data </a:t>
            </a:r>
            <a:r>
              <a:rPr lang="en-GB" b="1" i="1" dirty="0"/>
              <a:t>integrity and authenticity</a:t>
            </a:r>
            <a:endParaRPr kumimoji="0" lang="en-GB" sz="1800" b="1" i="1" strike="noStrike" cap="none" spc="0" normalizeH="0" baseline="0" dirty="0">
              <a:ln>
                <a:noFill/>
              </a:ln>
              <a:solidFill>
                <a:srgbClr val="002569"/>
              </a:solidFill>
              <a:effectLst/>
              <a:uFillTx/>
            </a:endParaRPr>
          </a:p>
        </p:txBody>
      </p:sp>
      <p:sp>
        <p:nvSpPr>
          <p:cNvPr id="7" name="TextBox 6">
            <a:extLst>
              <a:ext uri="{FF2B5EF4-FFF2-40B4-BE49-F238E27FC236}">
                <a16:creationId xmlns:a16="http://schemas.microsoft.com/office/drawing/2014/main" id="{5C977155-C125-6441-AB5E-EC94D4EAEFC2}"/>
              </a:ext>
            </a:extLst>
          </p:cNvPr>
          <p:cNvSpPr txBox="1"/>
          <p:nvPr/>
        </p:nvSpPr>
        <p:spPr>
          <a:xfrm>
            <a:off x="457200" y="5913188"/>
            <a:ext cx="8153400"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002569"/>
                </a:solidFill>
                <a:effectLst/>
                <a:uFillTx/>
              </a:rPr>
              <a:t>Is this </a:t>
            </a:r>
            <a:r>
              <a:rPr lang="en-GB" sz="2400" dirty="0"/>
              <a:t>e</a:t>
            </a:r>
            <a:r>
              <a:rPr kumimoji="0" lang="en-GB" sz="2400" b="0" i="0" u="none" strike="noStrike" cap="none" spc="0" normalizeH="0" baseline="0" dirty="0">
                <a:ln>
                  <a:noFill/>
                </a:ln>
                <a:solidFill>
                  <a:srgbClr val="002569"/>
                </a:solidFill>
                <a:effectLst/>
                <a:uFillTx/>
              </a:rPr>
              <a:t>nough for our scope? </a:t>
            </a:r>
          </a:p>
          <a:p>
            <a:pPr marL="0" marR="0" indent="0" algn="ctr" defTabSz="457200" rtl="0" fontAlgn="auto" latinLnBrk="1"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002569"/>
                </a:solidFill>
                <a:effectLst/>
                <a:uFillTx/>
              </a:rPr>
              <a:t>Do we need further details? </a:t>
            </a:r>
          </a:p>
        </p:txBody>
      </p:sp>
    </p:spTree>
    <p:extLst>
      <p:ext uri="{BB962C8B-B14F-4D97-AF65-F5344CB8AC3E}">
        <p14:creationId xmlns:p14="http://schemas.microsoft.com/office/powerpoint/2010/main" val="388827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1981200" y="228600"/>
            <a:ext cx="4953000" cy="533400"/>
          </a:xfrm>
        </p:spPr>
        <p:txBody>
          <a:bodyPr/>
          <a:lstStyle/>
          <a:p>
            <a:pPr algn="ctr"/>
            <a:r>
              <a:rPr lang="en-US" b="1" dirty="0"/>
              <a:t>Background &amp; Definitions</a:t>
            </a:r>
          </a:p>
        </p:txBody>
      </p:sp>
      <p:sp>
        <p:nvSpPr>
          <p:cNvPr id="8" name="TextBox 7">
            <a:extLst>
              <a:ext uri="{FF2B5EF4-FFF2-40B4-BE49-F238E27FC236}">
                <a16:creationId xmlns:a16="http://schemas.microsoft.com/office/drawing/2014/main" id="{5486A0BF-83C5-B546-9033-26FFC5424BCC}"/>
              </a:ext>
            </a:extLst>
          </p:cNvPr>
          <p:cNvSpPr txBox="1"/>
          <p:nvPr/>
        </p:nvSpPr>
        <p:spPr>
          <a:xfrm>
            <a:off x="288444" y="1274674"/>
            <a:ext cx="8639174"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8" indent="0" algn="l" rtl="0" latinLnBrk="1" hangingPunct="0"/>
            <a:r>
              <a:rPr lang="en-GB" b="1" dirty="0"/>
              <a:t>Action WGISS-49-13</a:t>
            </a:r>
            <a:r>
              <a:rPr lang="en-GB" dirty="0"/>
              <a:t>: WGISS DSIG to investigate how to handle replicas of data for example in the cloud: PID assignment? Using watermarks? Mechanism for handling that to be further discussed and recommendation issued.</a:t>
            </a:r>
            <a:endParaRPr kumimoji="0" lang="en-GB" sz="1800" b="0" i="0" u="none" strike="noStrike" cap="none" spc="0" normalizeH="0" baseline="0" dirty="0">
              <a:ln>
                <a:noFill/>
              </a:ln>
              <a:solidFill>
                <a:srgbClr val="002569"/>
              </a:solidFill>
              <a:effectLst/>
              <a:uFillTx/>
            </a:endParaRPr>
          </a:p>
        </p:txBody>
      </p:sp>
      <p:sp>
        <p:nvSpPr>
          <p:cNvPr id="5" name="TextBox 4">
            <a:extLst>
              <a:ext uri="{FF2B5EF4-FFF2-40B4-BE49-F238E27FC236}">
                <a16:creationId xmlns:a16="http://schemas.microsoft.com/office/drawing/2014/main" id="{E78A4E23-2FD3-A04E-BB04-23D578EBF64A}"/>
              </a:ext>
            </a:extLst>
          </p:cNvPr>
          <p:cNvSpPr txBox="1"/>
          <p:nvPr/>
        </p:nvSpPr>
        <p:spPr>
          <a:xfrm>
            <a:off x="228599" y="2418570"/>
            <a:ext cx="8699019" cy="1856661"/>
          </a:xfrm>
          <a:prstGeom prst="rect">
            <a:avLst/>
          </a:prstGeom>
        </p:spPr>
        <p:txBody>
          <a:bodyPr/>
          <a:lstStyle>
            <a:lvl1pPr marL="0" indent="0">
              <a:spcBef>
                <a:spcPts val="500"/>
              </a:spcBef>
              <a:buSzPct val="100000"/>
              <a:buFont typeface="Arial"/>
              <a:buNone/>
              <a:defRPr sz="1600">
                <a:latin typeface="Arial Bold"/>
                <a:ea typeface="Arial Bold"/>
                <a:cs typeface="Arial Bold"/>
                <a:sym typeface="Arial Bold"/>
              </a:defRPr>
            </a:lvl1pPr>
            <a:lvl2pPr marL="768927" indent="-311727">
              <a:spcBef>
                <a:spcPts val="500"/>
              </a:spcBef>
              <a:buSzPct val="100000"/>
              <a:buFont typeface="Arial"/>
              <a:buChar char="•"/>
              <a:defRPr sz="2400">
                <a:latin typeface="Arial Bold"/>
                <a:ea typeface="Arial Bold"/>
                <a:cs typeface="Arial Bold"/>
                <a:sym typeface="Arial Bold"/>
              </a:defRPr>
            </a:lvl2pPr>
            <a:lvl3pPr marL="1188719" indent="-274319">
              <a:spcBef>
                <a:spcPts val="500"/>
              </a:spcBef>
              <a:buSzPct val="100000"/>
              <a:buFont typeface="Arial"/>
              <a:buChar char="o"/>
              <a:defRPr sz="2400">
                <a:latin typeface="Arial Bold"/>
                <a:ea typeface="Arial Bold"/>
                <a:cs typeface="Arial Bold"/>
                <a:sym typeface="Arial Bold"/>
              </a:defRPr>
            </a:lvl3pPr>
            <a:lvl4pPr marL="1676400" indent="-304800">
              <a:spcBef>
                <a:spcPts val="500"/>
              </a:spcBef>
              <a:buSzPct val="100000"/>
              <a:buFont typeface="Arial"/>
              <a:buChar char="▪"/>
              <a:defRPr sz="2400">
                <a:latin typeface="Arial Bold"/>
                <a:ea typeface="Arial Bold"/>
                <a:cs typeface="Arial Bold"/>
                <a:sym typeface="Arial Bold"/>
              </a:defRPr>
            </a:lvl4pPr>
            <a:lvl5pPr marL="2171700" indent="-342900">
              <a:spcBef>
                <a:spcPts val="500"/>
              </a:spcBef>
              <a:buSzPct val="100000"/>
              <a:buFont typeface="Arial"/>
              <a:buChar char="•"/>
              <a:defRPr sz="2400">
                <a:latin typeface="Arial Bold"/>
                <a:ea typeface="Arial Bold"/>
                <a:cs typeface="Arial Bold"/>
                <a:sym typeface="Arial Bold"/>
              </a:defRPr>
            </a:lvl5pPr>
            <a:lvl6pPr>
              <a:spcBef>
                <a:spcPts val="500"/>
              </a:spcBef>
              <a:buFont typeface="Arial"/>
              <a:defRPr sz="2400">
                <a:latin typeface="Arial Bold"/>
                <a:ea typeface="Arial Bold"/>
                <a:cs typeface="Arial Bold"/>
                <a:sym typeface="Arial Bold"/>
              </a:defRPr>
            </a:lvl6pPr>
            <a:lvl7pPr>
              <a:spcBef>
                <a:spcPts val="500"/>
              </a:spcBef>
              <a:buFont typeface="Arial"/>
              <a:defRPr sz="2400">
                <a:latin typeface="Arial Bold"/>
                <a:ea typeface="Arial Bold"/>
                <a:cs typeface="Arial Bold"/>
                <a:sym typeface="Arial Bold"/>
              </a:defRPr>
            </a:lvl7pPr>
            <a:lvl8pPr>
              <a:spcBef>
                <a:spcPts val="500"/>
              </a:spcBef>
              <a:buFont typeface="Arial"/>
              <a:defRPr sz="2400">
                <a:latin typeface="Arial Bold"/>
                <a:ea typeface="Arial Bold"/>
                <a:cs typeface="Arial Bold"/>
                <a:sym typeface="Arial Bold"/>
              </a:defRPr>
            </a:lvl8pPr>
            <a:lvl9pPr>
              <a:spcBef>
                <a:spcPts val="500"/>
              </a:spcBef>
              <a:buFont typeface="Arial"/>
              <a:defRPr sz="2400">
                <a:latin typeface="Arial Bold"/>
                <a:ea typeface="Arial Bold"/>
                <a:cs typeface="Arial Bold"/>
                <a:sym typeface="Arial Bold"/>
              </a:defRPr>
            </a:lvl9pPr>
          </a:lstStyle>
          <a:p>
            <a:pPr algn="just"/>
            <a:r>
              <a:rPr lang="en-GB" sz="1800" b="1" dirty="0"/>
              <a:t>Controlled Data Replication</a:t>
            </a:r>
            <a:r>
              <a:rPr lang="en-GB" sz="1800" dirty="0"/>
              <a:t>: is the process by which data residing on a physical / virtual server or cloud instance (primary instance) is replicated or copied by the owner/holder to a secondary server(s) or cloud instance(s) (standby instance) to improve data access/archiving  performance.</a:t>
            </a:r>
          </a:p>
          <a:p>
            <a:pPr algn="just"/>
            <a:r>
              <a:rPr lang="en-GB" sz="1800" u="sng" dirty="0"/>
              <a:t>In such cases replicated data is an exact copy of the original one as the copy is managed by the data owner/holder.</a:t>
            </a:r>
          </a:p>
        </p:txBody>
      </p:sp>
      <p:sp>
        <p:nvSpPr>
          <p:cNvPr id="10" name="TextBox 9">
            <a:extLst>
              <a:ext uri="{FF2B5EF4-FFF2-40B4-BE49-F238E27FC236}">
                <a16:creationId xmlns:a16="http://schemas.microsoft.com/office/drawing/2014/main" id="{9AA3D5B8-18E9-3D45-ADE8-97C7F54A52A3}"/>
              </a:ext>
            </a:extLst>
          </p:cNvPr>
          <p:cNvSpPr txBox="1"/>
          <p:nvPr/>
        </p:nvSpPr>
        <p:spPr>
          <a:xfrm>
            <a:off x="184391" y="4495800"/>
            <a:ext cx="8775218" cy="1717879"/>
          </a:xfrm>
          <a:prstGeom prst="rect">
            <a:avLst/>
          </a:prstGeom>
        </p:spPr>
        <p:txBody>
          <a:bodyPr/>
          <a:lstStyle>
            <a:lvl1pPr marL="0" indent="0" algn="just">
              <a:spcBef>
                <a:spcPts val="500"/>
              </a:spcBef>
              <a:buSzPct val="100000"/>
              <a:buFont typeface="Arial"/>
              <a:buNone/>
              <a:defRPr sz="1800" b="1">
                <a:latin typeface="Arial Bold"/>
                <a:ea typeface="Arial Bold"/>
                <a:cs typeface="Arial Bold"/>
              </a:defRPr>
            </a:lvl1pPr>
            <a:lvl2pPr marL="768927" indent="-311727">
              <a:spcBef>
                <a:spcPts val="500"/>
              </a:spcBef>
              <a:buSzPct val="100000"/>
              <a:buFont typeface="Arial"/>
              <a:buChar char="•"/>
              <a:defRPr sz="2400">
                <a:latin typeface="Arial Bold"/>
                <a:ea typeface="Arial Bold"/>
                <a:cs typeface="Arial Bold"/>
              </a:defRPr>
            </a:lvl2pPr>
            <a:lvl3pPr marL="1188719" indent="-274319">
              <a:spcBef>
                <a:spcPts val="500"/>
              </a:spcBef>
              <a:buSzPct val="100000"/>
              <a:buFont typeface="Arial"/>
              <a:buChar char="o"/>
              <a:defRPr sz="2400">
                <a:latin typeface="Arial Bold"/>
                <a:ea typeface="Arial Bold"/>
                <a:cs typeface="Arial Bold"/>
              </a:defRPr>
            </a:lvl3pPr>
            <a:lvl4pPr marL="1676400" indent="-304800">
              <a:spcBef>
                <a:spcPts val="500"/>
              </a:spcBef>
              <a:buSzPct val="100000"/>
              <a:buFont typeface="Arial"/>
              <a:buChar char="▪"/>
              <a:defRPr sz="2400">
                <a:latin typeface="Arial Bold"/>
                <a:ea typeface="Arial Bold"/>
                <a:cs typeface="Arial Bold"/>
              </a:defRPr>
            </a:lvl4pPr>
            <a:lvl5pPr marL="2171700" indent="-342900">
              <a:spcBef>
                <a:spcPts val="500"/>
              </a:spcBef>
              <a:buSzPct val="100000"/>
              <a:buFont typeface="Arial"/>
              <a:buChar char="•"/>
              <a:defRPr sz="2400">
                <a:latin typeface="Arial Bold"/>
                <a:ea typeface="Arial Bold"/>
                <a:cs typeface="Arial Bold"/>
              </a:defRPr>
            </a:lvl5pPr>
            <a:lvl6pPr>
              <a:spcBef>
                <a:spcPts val="500"/>
              </a:spcBef>
              <a:buFont typeface="Arial"/>
              <a:defRPr sz="2400">
                <a:latin typeface="Arial Bold"/>
                <a:ea typeface="Arial Bold"/>
                <a:cs typeface="Arial Bold"/>
              </a:defRPr>
            </a:lvl6pPr>
            <a:lvl7pPr>
              <a:spcBef>
                <a:spcPts val="500"/>
              </a:spcBef>
              <a:buFont typeface="Arial"/>
              <a:defRPr sz="2400">
                <a:latin typeface="Arial Bold"/>
                <a:ea typeface="Arial Bold"/>
                <a:cs typeface="Arial Bold"/>
              </a:defRPr>
            </a:lvl7pPr>
            <a:lvl8pPr>
              <a:spcBef>
                <a:spcPts val="500"/>
              </a:spcBef>
              <a:buFont typeface="Arial"/>
              <a:defRPr sz="2400">
                <a:latin typeface="Arial Bold"/>
                <a:ea typeface="Arial Bold"/>
                <a:cs typeface="Arial Bold"/>
              </a:defRPr>
            </a:lvl8pPr>
            <a:lvl9pPr>
              <a:spcBef>
                <a:spcPts val="500"/>
              </a:spcBef>
              <a:buFont typeface="Arial"/>
              <a:defRPr sz="2400">
                <a:latin typeface="Arial Bold"/>
                <a:ea typeface="Arial Bold"/>
                <a:cs typeface="Arial Bold"/>
              </a:defRPr>
            </a:lvl9pPr>
          </a:lstStyle>
          <a:p>
            <a:r>
              <a:rPr lang="en-GB" dirty="0"/>
              <a:t>Other Data Replicas: </a:t>
            </a:r>
            <a:r>
              <a:rPr lang="en-GB" b="0" dirty="0"/>
              <a:t>is the process by which data are copied from a controlled source to another location (e.g. on the Cloud) not managed by the original data owner/holder and made accessible to users (with or without manipulation / modification). Nature/integrity of the original dataset might have changed. </a:t>
            </a:r>
          </a:p>
          <a:p>
            <a:r>
              <a:rPr lang="en-GB" b="0" u="sng" dirty="0"/>
              <a:t>How can we grant data integrity and authenticity (or highlight modifications)?  </a:t>
            </a:r>
          </a:p>
        </p:txBody>
      </p:sp>
    </p:spTree>
    <p:extLst>
      <p:ext uri="{BB962C8B-B14F-4D97-AF65-F5344CB8AC3E}">
        <p14:creationId xmlns:p14="http://schemas.microsoft.com/office/powerpoint/2010/main" val="274613316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752600" y="321977"/>
            <a:ext cx="6105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hangingPunct="0">
              <a:defRPr sz="2400" b="1" spc="10">
                <a:solidFill>
                  <a:schemeClr val="bg1"/>
                </a:solidFill>
                <a:latin typeface="Verdana"/>
                <a:ea typeface="MS PGothic" pitchFamily="34" charset="-128"/>
                <a:cs typeface="Verdana"/>
              </a:defRPr>
            </a:lvl1pPr>
            <a:lvl2pPr eaLnBrk="0" hangingPunct="0">
              <a:defRPr sz="2200" b="1">
                <a:solidFill>
                  <a:schemeClr val="bg1"/>
                </a:solidFill>
              </a:defRPr>
            </a:lvl2pPr>
            <a:lvl3pPr eaLnBrk="0" hangingPunct="0">
              <a:defRPr sz="2200" b="1">
                <a:solidFill>
                  <a:schemeClr val="bg1"/>
                </a:solidFill>
              </a:defRPr>
            </a:lvl3pPr>
            <a:lvl4pPr eaLnBrk="0" hangingPunct="0">
              <a:defRPr sz="2200" b="1">
                <a:solidFill>
                  <a:schemeClr val="bg1"/>
                </a:solidFill>
              </a:defRPr>
            </a:lvl4pPr>
            <a:lvl5pPr eaLnBrk="0" hangingPunct="0">
              <a:defRPr sz="2200" b="1">
                <a:solidFill>
                  <a:schemeClr val="bg1"/>
                </a:solidFill>
              </a:defRPr>
            </a:lvl5pPr>
            <a:lvl6pPr marL="457200" fontAlgn="base">
              <a:spcBef>
                <a:spcPct val="0"/>
              </a:spcBef>
              <a:spcAft>
                <a:spcPct val="0"/>
              </a:spcAft>
              <a:defRPr sz="2200" b="1">
                <a:solidFill>
                  <a:schemeClr val="bg1"/>
                </a:solidFill>
              </a:defRPr>
            </a:lvl6pPr>
            <a:lvl7pPr marL="914400" fontAlgn="base">
              <a:spcBef>
                <a:spcPct val="0"/>
              </a:spcBef>
              <a:spcAft>
                <a:spcPct val="0"/>
              </a:spcAft>
              <a:defRPr sz="2200" b="1">
                <a:solidFill>
                  <a:schemeClr val="bg1"/>
                </a:solidFill>
              </a:defRPr>
            </a:lvl7pPr>
            <a:lvl8pPr marL="1371600" fontAlgn="base">
              <a:spcBef>
                <a:spcPct val="0"/>
              </a:spcBef>
              <a:spcAft>
                <a:spcPct val="0"/>
              </a:spcAft>
              <a:defRPr sz="2200" b="1">
                <a:solidFill>
                  <a:schemeClr val="bg1"/>
                </a:solidFill>
              </a:defRPr>
            </a:lvl8pPr>
            <a:lvl9pPr marL="1828800" fontAlgn="base">
              <a:spcBef>
                <a:spcPct val="0"/>
              </a:spcBef>
              <a:spcAft>
                <a:spcPct val="0"/>
              </a:spcAft>
              <a:defRPr sz="2200" b="1">
                <a:solidFill>
                  <a:schemeClr val="bg1"/>
                </a:solidFill>
              </a:defRPr>
            </a:lvl9pPr>
          </a:lstStyle>
          <a:p>
            <a:pPr algn="ctr"/>
            <a:r>
              <a:rPr lang="en-GB" dirty="0"/>
              <a:t>Data Integrity and Authenticity</a:t>
            </a:r>
            <a:endParaRPr lang="en-US" dirty="0"/>
          </a:p>
        </p:txBody>
      </p:sp>
      <p:sp>
        <p:nvSpPr>
          <p:cNvPr id="5" name="TextBox 4">
            <a:extLst>
              <a:ext uri="{FF2B5EF4-FFF2-40B4-BE49-F238E27FC236}">
                <a16:creationId xmlns:a16="http://schemas.microsoft.com/office/drawing/2014/main" id="{501D1BFF-AB61-7B41-ADBC-70DD698C0462}"/>
              </a:ext>
            </a:extLst>
          </p:cNvPr>
          <p:cNvSpPr txBox="1"/>
          <p:nvPr/>
        </p:nvSpPr>
        <p:spPr>
          <a:xfrm>
            <a:off x="228600" y="1519267"/>
            <a:ext cx="8534400" cy="5016756"/>
          </a:xfrm>
          <a:prstGeom prst="rect">
            <a:avLst/>
          </a:prstGeom>
        </p:spPr>
        <p:txBody>
          <a:bodyPr/>
          <a:lstStyle>
            <a:lvl1pPr marL="0" indent="0" algn="just">
              <a:spcBef>
                <a:spcPts val="500"/>
              </a:spcBef>
              <a:buSzPct val="100000"/>
              <a:buFont typeface="Arial"/>
              <a:buNone/>
              <a:defRPr sz="1800" b="1">
                <a:latin typeface="Arial Bold"/>
                <a:ea typeface="Arial Bold"/>
                <a:cs typeface="Arial Bold"/>
              </a:defRPr>
            </a:lvl1pPr>
            <a:lvl2pPr marL="768927" indent="-311727">
              <a:spcBef>
                <a:spcPts val="500"/>
              </a:spcBef>
              <a:buSzPct val="100000"/>
              <a:buFont typeface="Arial"/>
              <a:buChar char="•"/>
              <a:defRPr sz="2400">
                <a:latin typeface="Arial Bold"/>
                <a:ea typeface="Arial Bold"/>
                <a:cs typeface="Arial Bold"/>
              </a:defRPr>
            </a:lvl2pPr>
            <a:lvl3pPr marL="1188719" indent="-274319">
              <a:spcBef>
                <a:spcPts val="500"/>
              </a:spcBef>
              <a:buSzPct val="100000"/>
              <a:buFont typeface="Arial"/>
              <a:buChar char="o"/>
              <a:defRPr sz="2400">
                <a:latin typeface="Arial Bold"/>
                <a:ea typeface="Arial Bold"/>
                <a:cs typeface="Arial Bold"/>
              </a:defRPr>
            </a:lvl3pPr>
            <a:lvl4pPr marL="1676400" indent="-304800">
              <a:spcBef>
                <a:spcPts val="500"/>
              </a:spcBef>
              <a:buSzPct val="100000"/>
              <a:buFont typeface="Arial"/>
              <a:buChar char="▪"/>
              <a:defRPr sz="2400">
                <a:latin typeface="Arial Bold"/>
                <a:ea typeface="Arial Bold"/>
                <a:cs typeface="Arial Bold"/>
              </a:defRPr>
            </a:lvl4pPr>
            <a:lvl5pPr marL="2171700" indent="-342900">
              <a:spcBef>
                <a:spcPts val="500"/>
              </a:spcBef>
              <a:buSzPct val="100000"/>
              <a:buFont typeface="Arial"/>
              <a:buChar char="•"/>
              <a:defRPr sz="2400">
                <a:latin typeface="Arial Bold"/>
                <a:ea typeface="Arial Bold"/>
                <a:cs typeface="Arial Bold"/>
              </a:defRPr>
            </a:lvl5pPr>
            <a:lvl6pPr>
              <a:spcBef>
                <a:spcPts val="500"/>
              </a:spcBef>
              <a:buFont typeface="Arial"/>
              <a:defRPr sz="2400">
                <a:latin typeface="Arial Bold"/>
                <a:ea typeface="Arial Bold"/>
                <a:cs typeface="Arial Bold"/>
              </a:defRPr>
            </a:lvl6pPr>
            <a:lvl7pPr>
              <a:spcBef>
                <a:spcPts val="500"/>
              </a:spcBef>
              <a:buFont typeface="Arial"/>
              <a:defRPr sz="2400">
                <a:latin typeface="Arial Bold"/>
                <a:ea typeface="Arial Bold"/>
                <a:cs typeface="Arial Bold"/>
              </a:defRPr>
            </a:lvl7pPr>
            <a:lvl8pPr>
              <a:spcBef>
                <a:spcPts val="500"/>
              </a:spcBef>
              <a:buFont typeface="Arial"/>
              <a:defRPr sz="2400">
                <a:latin typeface="Arial Bold"/>
                <a:ea typeface="Arial Bold"/>
                <a:cs typeface="Arial Bold"/>
              </a:defRPr>
            </a:lvl8pPr>
            <a:lvl9pPr>
              <a:spcBef>
                <a:spcPts val="500"/>
              </a:spcBef>
              <a:buFont typeface="Arial"/>
              <a:defRPr sz="2400">
                <a:latin typeface="Arial Bold"/>
                <a:ea typeface="Arial Bold"/>
                <a:cs typeface="Arial Bold"/>
              </a:defRPr>
            </a:lvl9pPr>
          </a:lstStyle>
          <a:p>
            <a:r>
              <a:rPr lang="en-GB" b="0" dirty="0"/>
              <a:t>Four approaches to manage Data replicas on cloud (to grant the Data </a:t>
            </a:r>
          </a:p>
          <a:p>
            <a:r>
              <a:rPr lang="en-GB" b="0" dirty="0"/>
              <a:t>Integrity and Authenticity) analysed:</a:t>
            </a:r>
          </a:p>
          <a:p>
            <a:endParaRPr lang="en-GB" b="0" dirty="0"/>
          </a:p>
          <a:p>
            <a:pPr marL="342900" indent="-342900">
              <a:buFont typeface="+mj-lt"/>
              <a:buAutoNum type="arabicPeriod"/>
            </a:pPr>
            <a:r>
              <a:rPr lang="en-GB" b="0" dirty="0"/>
              <a:t>Inclusion of a Persistent Identifier in the metadata file of each single product;</a:t>
            </a:r>
          </a:p>
          <a:p>
            <a:pPr marL="342900" indent="-342900">
              <a:buFont typeface="+mj-lt"/>
              <a:buAutoNum type="arabicPeriod"/>
            </a:pPr>
            <a:endParaRPr lang="en-GB" b="0" dirty="0"/>
          </a:p>
          <a:p>
            <a:pPr marL="342900" indent="-342900">
              <a:buFont typeface="+mj-lt"/>
              <a:buAutoNum type="arabicPeriod"/>
            </a:pPr>
            <a:r>
              <a:rPr lang="en-GB" b="0" dirty="0"/>
              <a:t>Inclusion of HASH Code embedded in any replicated and disseminated product</a:t>
            </a:r>
            <a:r>
              <a:rPr lang="it-IT" b="0" dirty="0"/>
              <a:t>;</a:t>
            </a:r>
            <a:endParaRPr lang="en-GB" b="0" dirty="0"/>
          </a:p>
          <a:p>
            <a:pPr marL="342900" indent="-342900">
              <a:buFont typeface="+mj-lt"/>
              <a:buAutoNum type="arabicPeriod"/>
            </a:pPr>
            <a:endParaRPr lang="en-GB" b="0" dirty="0"/>
          </a:p>
          <a:p>
            <a:pPr marL="342900" indent="-342900">
              <a:buFont typeface="+mj-lt"/>
              <a:buAutoNum type="arabicPeriod"/>
            </a:pPr>
            <a:r>
              <a:rPr lang="en-GB" b="0" dirty="0"/>
              <a:t>Use of digital signature (e.g. Watermark);</a:t>
            </a:r>
          </a:p>
          <a:p>
            <a:pPr marL="342900" indent="-342900">
              <a:buFont typeface="+mj-lt"/>
              <a:buAutoNum type="arabicPeriod"/>
            </a:pPr>
            <a:endParaRPr lang="en-GB" b="0" dirty="0"/>
          </a:p>
          <a:p>
            <a:pPr marL="342900" indent="-342900">
              <a:buFont typeface="+mj-lt"/>
              <a:buAutoNum type="arabicPeriod"/>
            </a:pPr>
            <a:r>
              <a:rPr lang="en-GB" b="0" dirty="0"/>
              <a:t>Implementation of a Blockchain mechanism (e.g. KSI Blockchain).</a:t>
            </a:r>
          </a:p>
        </p:txBody>
      </p:sp>
    </p:spTree>
    <p:extLst>
      <p:ext uri="{BB962C8B-B14F-4D97-AF65-F5344CB8AC3E}">
        <p14:creationId xmlns:p14="http://schemas.microsoft.com/office/powerpoint/2010/main" val="4043090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B411-3733-7044-8028-2E9EBF4CD511}"/>
              </a:ext>
            </a:extLst>
          </p:cNvPr>
          <p:cNvSpPr>
            <a:spLocks noGrp="1"/>
          </p:cNvSpPr>
          <p:nvPr>
            <p:ph type="title"/>
          </p:nvPr>
        </p:nvSpPr>
        <p:spPr>
          <a:xfrm>
            <a:off x="1181100" y="152400"/>
            <a:ext cx="7010400" cy="1143000"/>
          </a:xfrm>
        </p:spPr>
        <p:txBody>
          <a:bodyPr/>
          <a:lstStyle/>
          <a:p>
            <a:pPr algn="ctr"/>
            <a:r>
              <a:rPr lang="en-GB" sz="2400" b="1" spc="10" dirty="0">
                <a:solidFill>
                  <a:schemeClr val="bg1"/>
                </a:solidFill>
                <a:latin typeface="Verdana"/>
                <a:ea typeface="MS PGothic" pitchFamily="34" charset="-128"/>
                <a:cs typeface="Verdana"/>
              </a:rPr>
              <a:t>Data Integrity and Authenticity mechanisms (1/3)</a:t>
            </a:r>
          </a:p>
        </p:txBody>
      </p:sp>
      <p:sp>
        <p:nvSpPr>
          <p:cNvPr id="5" name="Rectangle 4">
            <a:extLst>
              <a:ext uri="{FF2B5EF4-FFF2-40B4-BE49-F238E27FC236}">
                <a16:creationId xmlns:a16="http://schemas.microsoft.com/office/drawing/2014/main" id="{D785FFF2-C2B1-8A4E-8575-3B28F4EAB167}"/>
              </a:ext>
            </a:extLst>
          </p:cNvPr>
          <p:cNvSpPr/>
          <p:nvPr/>
        </p:nvSpPr>
        <p:spPr>
          <a:xfrm>
            <a:off x="-4119" y="2541119"/>
            <a:ext cx="8610600" cy="1184940"/>
          </a:xfrm>
          <a:prstGeom prst="rect">
            <a:avLst/>
          </a:prstGeom>
        </p:spPr>
        <p:txBody>
          <a:bodyPr wrap="square">
            <a:spAutoFit/>
          </a:bodyPr>
          <a:lstStyle/>
          <a:p>
            <a:pPr marL="226695" algn="just">
              <a:spcBef>
                <a:spcPts val="600"/>
              </a:spcBef>
              <a:spcAft>
                <a:spcPts val="0"/>
              </a:spcAft>
              <a:tabLst>
                <a:tab pos="274320" algn="l"/>
                <a:tab pos="731520" algn="l"/>
                <a:tab pos="1097280" algn="l"/>
                <a:tab pos="1463040" algn="l"/>
                <a:tab pos="1828800" algn="l"/>
              </a:tabLst>
            </a:pPr>
            <a:r>
              <a:rPr lang="en-GB" sz="1100" b="1" dirty="0">
                <a:latin typeface="Times New Roman" panose="02020603050405020304" pitchFamily="18" charset="0"/>
                <a:ea typeface="MS Mincho" panose="02020609040205080304" pitchFamily="49" charset="-128"/>
              </a:rPr>
              <a:t>														                    [REC_20]</a:t>
            </a:r>
            <a:endParaRPr lang="it-IT" sz="1100" dirty="0">
              <a:latin typeface="Times New Roman" panose="02020603050405020304" pitchFamily="18" charset="0"/>
              <a:ea typeface="MS Mincho" panose="02020609040205080304" pitchFamily="49" charset="-128"/>
            </a:endParaRPr>
          </a:p>
          <a:p>
            <a:pPr marL="226695" algn="just">
              <a:spcBef>
                <a:spcPts val="600"/>
              </a:spcBef>
              <a:spcAft>
                <a:spcPts val="0"/>
              </a:spcAft>
              <a:tabLst>
                <a:tab pos="274320" algn="l"/>
                <a:tab pos="731520" algn="l"/>
                <a:tab pos="1097280" algn="l"/>
                <a:tab pos="1463040" algn="l"/>
                <a:tab pos="1828800" algn="l"/>
              </a:tabLst>
            </a:pPr>
            <a:r>
              <a:rPr lang="en-GB" sz="1100" dirty="0">
                <a:latin typeface="Times New Roman" panose="02020603050405020304" pitchFamily="18" charset="0"/>
                <a:ea typeface="MS Mincho" panose="02020609040205080304" pitchFamily="49" charset="-128"/>
              </a:rPr>
              <a:t>As a general rule, assign PIDs to data collections (e.g. a consistent time-series) rather than an individual scene. The PID, assigned to data collection, could be inserted in the metadata file in each single product. This can be flexible, depending on how users will want to cite the data. The Resolved DOIs should lead to the original Landing Page of the Data Collection in which the final user can retrieve any relevant provenance information and consequently the proof of the data integrity and authenticity (e.g. Replicas in cloud environment). Other considered mechanisms could be watermark technology, HASH Code embedded in any replicated and disseminated product.</a:t>
            </a:r>
            <a:endParaRPr lang="it-IT" sz="1100" dirty="0">
              <a:effectLst/>
              <a:latin typeface="Times New Roman" panose="02020603050405020304" pitchFamily="18" charset="0"/>
              <a:ea typeface="MS Mincho" panose="02020609040205080304" pitchFamily="49" charset="-128"/>
            </a:endParaRPr>
          </a:p>
        </p:txBody>
      </p:sp>
      <p:sp>
        <p:nvSpPr>
          <p:cNvPr id="6" name="TextBox 5">
            <a:extLst>
              <a:ext uri="{FF2B5EF4-FFF2-40B4-BE49-F238E27FC236}">
                <a16:creationId xmlns:a16="http://schemas.microsoft.com/office/drawing/2014/main" id="{8D4F3424-5338-B34E-AA5C-404CEA29B110}"/>
              </a:ext>
            </a:extLst>
          </p:cNvPr>
          <p:cNvSpPr txBox="1"/>
          <p:nvPr/>
        </p:nvSpPr>
        <p:spPr>
          <a:xfrm>
            <a:off x="738085" y="1842152"/>
            <a:ext cx="742767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GB" b="1" dirty="0"/>
              <a:t>HASH Code embedded in any replicated and disseminated product</a:t>
            </a:r>
            <a:endParaRPr kumimoji="0" lang="en-GB" sz="1800" b="1" i="0" u="none" strike="noStrike" cap="none" spc="0" normalizeH="0" baseline="0" dirty="0">
              <a:ln>
                <a:noFill/>
              </a:ln>
              <a:solidFill>
                <a:srgbClr val="002569"/>
              </a:solidFill>
              <a:effectLst/>
              <a:uFillTx/>
            </a:endParaRPr>
          </a:p>
        </p:txBody>
      </p:sp>
      <p:sp>
        <p:nvSpPr>
          <p:cNvPr id="7" name="TextBox 6">
            <a:extLst>
              <a:ext uri="{FF2B5EF4-FFF2-40B4-BE49-F238E27FC236}">
                <a16:creationId xmlns:a16="http://schemas.microsoft.com/office/drawing/2014/main" id="{E416E1EB-8076-674B-90F5-D98236B80F1B}"/>
              </a:ext>
            </a:extLst>
          </p:cNvPr>
          <p:cNvSpPr txBox="1"/>
          <p:nvPr/>
        </p:nvSpPr>
        <p:spPr>
          <a:xfrm>
            <a:off x="911617" y="1255707"/>
            <a:ext cx="692753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GB" b="1" dirty="0"/>
              <a:t>Persistent Identifier in the metadata file of each single product</a:t>
            </a:r>
          </a:p>
        </p:txBody>
      </p:sp>
      <p:sp>
        <p:nvSpPr>
          <p:cNvPr id="8" name="TextBox 7">
            <a:extLst>
              <a:ext uri="{FF2B5EF4-FFF2-40B4-BE49-F238E27FC236}">
                <a16:creationId xmlns:a16="http://schemas.microsoft.com/office/drawing/2014/main" id="{56935B43-82AB-5642-8921-CCFFD6801500}"/>
              </a:ext>
            </a:extLst>
          </p:cNvPr>
          <p:cNvSpPr txBox="1"/>
          <p:nvPr/>
        </p:nvSpPr>
        <p:spPr>
          <a:xfrm>
            <a:off x="3962400" y="1554014"/>
            <a:ext cx="25904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2569"/>
                </a:solidFill>
                <a:effectLst/>
                <a:uFillTx/>
              </a:rPr>
              <a:t>&amp;</a:t>
            </a:r>
          </a:p>
        </p:txBody>
      </p:sp>
      <p:sp>
        <p:nvSpPr>
          <p:cNvPr id="9" name="TextBox 8">
            <a:extLst>
              <a:ext uri="{FF2B5EF4-FFF2-40B4-BE49-F238E27FC236}">
                <a16:creationId xmlns:a16="http://schemas.microsoft.com/office/drawing/2014/main" id="{85C5C52C-9BEF-0041-B990-419537A9E83C}"/>
              </a:ext>
            </a:extLst>
          </p:cNvPr>
          <p:cNvSpPr txBox="1"/>
          <p:nvPr/>
        </p:nvSpPr>
        <p:spPr>
          <a:xfrm>
            <a:off x="224481" y="5910069"/>
            <a:ext cx="8808664"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lvl1pPr>
              <a:defRPr kumimoji="0" sz="1600" b="1" i="0" u="none" strike="noStrike" cap="none" spc="0" normalizeH="0" baseline="0">
                <a:ln>
                  <a:noFill/>
                </a:ln>
                <a:effectLst/>
                <a:uFillTx/>
              </a:defRPr>
            </a:lvl1pPr>
          </a:lstStyle>
          <a:p>
            <a:pPr algn="just"/>
            <a:r>
              <a:rPr lang="en-GB" dirty="0"/>
              <a:t>Effort: </a:t>
            </a:r>
            <a:r>
              <a:rPr lang="en-GB" b="0" dirty="0"/>
              <a:t>Simple and low-cost campaigns to include PID (assigned at collection level) or HASH code in the metadata file of each product. No additional add-in needed for the user to explore the metadata file.</a:t>
            </a:r>
          </a:p>
        </p:txBody>
      </p:sp>
      <p:sp>
        <p:nvSpPr>
          <p:cNvPr id="3" name="TextBox 2">
            <a:extLst>
              <a:ext uri="{FF2B5EF4-FFF2-40B4-BE49-F238E27FC236}">
                <a16:creationId xmlns:a16="http://schemas.microsoft.com/office/drawing/2014/main" id="{BD23EB29-8F43-D54E-B81C-1700D3EEE502}"/>
              </a:ext>
            </a:extLst>
          </p:cNvPr>
          <p:cNvSpPr txBox="1"/>
          <p:nvPr/>
        </p:nvSpPr>
        <p:spPr>
          <a:xfrm>
            <a:off x="224481" y="2474336"/>
            <a:ext cx="601703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i="0" u="none" strike="noStrike" cap="none" spc="0" normalizeH="0" baseline="0" dirty="0">
                <a:ln>
                  <a:noFill/>
                </a:ln>
                <a:solidFill>
                  <a:srgbClr val="002569"/>
                </a:solidFill>
                <a:effectLst/>
                <a:uFillTx/>
              </a:rPr>
              <a:t>Extract from the CEOS Persistent Identifier Best Practices</a:t>
            </a:r>
          </a:p>
        </p:txBody>
      </p:sp>
      <p:sp>
        <p:nvSpPr>
          <p:cNvPr id="11" name="TextBox 10">
            <a:extLst>
              <a:ext uri="{FF2B5EF4-FFF2-40B4-BE49-F238E27FC236}">
                <a16:creationId xmlns:a16="http://schemas.microsoft.com/office/drawing/2014/main" id="{8B42366F-E40C-4845-9F25-CD61B871FD44}"/>
              </a:ext>
            </a:extLst>
          </p:cNvPr>
          <p:cNvSpPr txBox="1"/>
          <p:nvPr/>
        </p:nvSpPr>
        <p:spPr>
          <a:xfrm>
            <a:off x="224481" y="3801802"/>
            <a:ext cx="8699239" cy="21082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r>
              <a:rPr kumimoji="0" lang="en-GB" sz="1600" b="1" i="0" u="none" strike="noStrike" cap="none" spc="0" normalizeH="0" baseline="0" dirty="0">
                <a:ln>
                  <a:noFill/>
                </a:ln>
                <a:solidFill>
                  <a:srgbClr val="002569"/>
                </a:solidFill>
                <a:effectLst/>
                <a:uFillTx/>
              </a:rPr>
              <a:t>Note</a:t>
            </a:r>
            <a:r>
              <a:rPr kumimoji="0" lang="en-GB" sz="1600" b="0" i="0" u="none" strike="noStrike" cap="none" spc="0" normalizeH="0" baseline="0" dirty="0">
                <a:ln>
                  <a:noFill/>
                </a:ln>
                <a:solidFill>
                  <a:srgbClr val="002569"/>
                </a:solidFill>
                <a:effectLst/>
                <a:uFillTx/>
              </a:rPr>
              <a:t>: </a:t>
            </a:r>
          </a:p>
          <a:p>
            <a:pPr marL="285750" indent="-285750" algn="just">
              <a:spcBef>
                <a:spcPts val="600"/>
              </a:spcBef>
              <a:buFont typeface="Arial" panose="020B0604020202020204" pitchFamily="34" charset="0"/>
              <a:buChar char="•"/>
            </a:pPr>
            <a:r>
              <a:rPr lang="en-GB" sz="1600" dirty="0"/>
              <a:t>By using the PID in the metadata file the final user is sure that the data in the landing page pointed by the PID is the original one.</a:t>
            </a:r>
          </a:p>
          <a:p>
            <a:pPr marL="285750" indent="-285750" algn="just">
              <a:spcBef>
                <a:spcPts val="600"/>
              </a:spcBef>
              <a:buFont typeface="Arial" panose="020B0604020202020204" pitchFamily="34" charset="0"/>
              <a:buChar char="•"/>
            </a:pPr>
            <a:r>
              <a:rPr lang="en-GB" sz="1600" dirty="0"/>
              <a:t>By using the Hash code in the metadata file the final user can check that the original data has not been modified but there is no info on provenance.</a:t>
            </a:r>
          </a:p>
          <a:p>
            <a:pPr algn="just">
              <a:spcBef>
                <a:spcPts val="600"/>
              </a:spcBef>
            </a:pPr>
            <a:r>
              <a:rPr lang="en-GB" b="1" u="sng" dirty="0"/>
              <a:t>Using both mechanisms data integrity, authenticity and provenance can be granted.</a:t>
            </a:r>
          </a:p>
        </p:txBody>
      </p:sp>
    </p:spTree>
    <p:extLst>
      <p:ext uri="{BB962C8B-B14F-4D97-AF65-F5344CB8AC3E}">
        <p14:creationId xmlns:p14="http://schemas.microsoft.com/office/powerpoint/2010/main" val="3639719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B411-3733-7044-8028-2E9EBF4CD511}"/>
              </a:ext>
            </a:extLst>
          </p:cNvPr>
          <p:cNvSpPr>
            <a:spLocks noGrp="1"/>
          </p:cNvSpPr>
          <p:nvPr>
            <p:ph type="title"/>
          </p:nvPr>
        </p:nvSpPr>
        <p:spPr>
          <a:xfrm>
            <a:off x="1181100" y="152400"/>
            <a:ext cx="7010400" cy="1143000"/>
          </a:xfrm>
        </p:spPr>
        <p:txBody>
          <a:bodyPr/>
          <a:lstStyle/>
          <a:p>
            <a:pPr algn="ctr"/>
            <a:r>
              <a:rPr lang="en-GB" sz="2400" b="1" spc="10" dirty="0">
                <a:solidFill>
                  <a:schemeClr val="bg1"/>
                </a:solidFill>
                <a:latin typeface="Verdana"/>
                <a:ea typeface="MS PGothic" pitchFamily="34" charset="-128"/>
                <a:cs typeface="Verdana"/>
              </a:rPr>
              <a:t>Data Integrity and Authenticity mechanisms (2/3)</a:t>
            </a:r>
          </a:p>
        </p:txBody>
      </p:sp>
      <p:sp>
        <p:nvSpPr>
          <p:cNvPr id="7" name="TextBox 6">
            <a:extLst>
              <a:ext uri="{FF2B5EF4-FFF2-40B4-BE49-F238E27FC236}">
                <a16:creationId xmlns:a16="http://schemas.microsoft.com/office/drawing/2014/main" id="{E416E1EB-8076-674B-90F5-D98236B80F1B}"/>
              </a:ext>
            </a:extLst>
          </p:cNvPr>
          <p:cNvSpPr txBox="1"/>
          <p:nvPr/>
        </p:nvSpPr>
        <p:spPr>
          <a:xfrm>
            <a:off x="2514600" y="1228036"/>
            <a:ext cx="372153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GB" b="1" dirty="0"/>
              <a:t>Digital Signature and Watermark </a:t>
            </a:r>
          </a:p>
        </p:txBody>
      </p:sp>
      <p:sp>
        <p:nvSpPr>
          <p:cNvPr id="3" name="TextBox 2">
            <a:extLst>
              <a:ext uri="{FF2B5EF4-FFF2-40B4-BE49-F238E27FC236}">
                <a16:creationId xmlns:a16="http://schemas.microsoft.com/office/drawing/2014/main" id="{A393218A-4CF9-A14F-ACD3-34FBF168E78F}"/>
              </a:ext>
            </a:extLst>
          </p:cNvPr>
          <p:cNvSpPr txBox="1"/>
          <p:nvPr/>
        </p:nvSpPr>
        <p:spPr>
          <a:xfrm>
            <a:off x="56083" y="1625564"/>
            <a:ext cx="8872135" cy="4188579"/>
          </a:xfrm>
          <a:prstGeom prst="rect">
            <a:avLst/>
          </a:prstGeom>
        </p:spPr>
        <p:txBody>
          <a:bodyPr/>
          <a:lstStyle>
            <a:lvl1pPr marL="0" indent="0" algn="just">
              <a:spcBef>
                <a:spcPts val="500"/>
              </a:spcBef>
              <a:buSzPct val="100000"/>
              <a:buFont typeface="Arial"/>
              <a:buNone/>
              <a:defRPr sz="1800" b="1">
                <a:latin typeface="Arial Bold"/>
                <a:ea typeface="Arial Bold"/>
                <a:cs typeface="Arial Bold"/>
              </a:defRPr>
            </a:lvl1pPr>
            <a:lvl2pPr marL="768927" indent="-311727">
              <a:spcBef>
                <a:spcPts val="500"/>
              </a:spcBef>
              <a:buSzPct val="100000"/>
              <a:buFont typeface="Arial"/>
              <a:buChar char="•"/>
              <a:defRPr sz="2400">
                <a:latin typeface="Arial Bold"/>
                <a:ea typeface="Arial Bold"/>
                <a:cs typeface="Arial Bold"/>
              </a:defRPr>
            </a:lvl2pPr>
            <a:lvl3pPr marL="1188719" indent="-274319">
              <a:spcBef>
                <a:spcPts val="500"/>
              </a:spcBef>
              <a:buSzPct val="100000"/>
              <a:buFont typeface="Arial"/>
              <a:buChar char="o"/>
              <a:defRPr sz="2400">
                <a:latin typeface="Arial Bold"/>
                <a:ea typeface="Arial Bold"/>
                <a:cs typeface="Arial Bold"/>
              </a:defRPr>
            </a:lvl3pPr>
            <a:lvl4pPr marL="1676400" indent="-304800">
              <a:spcBef>
                <a:spcPts val="500"/>
              </a:spcBef>
              <a:buSzPct val="100000"/>
              <a:buFont typeface="Arial"/>
              <a:buChar char="▪"/>
              <a:defRPr sz="2400">
                <a:latin typeface="Arial Bold"/>
                <a:ea typeface="Arial Bold"/>
                <a:cs typeface="Arial Bold"/>
              </a:defRPr>
            </a:lvl4pPr>
            <a:lvl5pPr marL="2171700" indent="-342900">
              <a:spcBef>
                <a:spcPts val="500"/>
              </a:spcBef>
              <a:buSzPct val="100000"/>
              <a:buFont typeface="Arial"/>
              <a:buChar char="•"/>
              <a:defRPr sz="2400">
                <a:latin typeface="Arial Bold"/>
                <a:ea typeface="Arial Bold"/>
                <a:cs typeface="Arial Bold"/>
              </a:defRPr>
            </a:lvl5pPr>
            <a:lvl6pPr>
              <a:spcBef>
                <a:spcPts val="500"/>
              </a:spcBef>
              <a:buFont typeface="Arial"/>
              <a:defRPr sz="2400">
                <a:latin typeface="Arial Bold"/>
                <a:ea typeface="Arial Bold"/>
                <a:cs typeface="Arial Bold"/>
              </a:defRPr>
            </a:lvl6pPr>
            <a:lvl7pPr>
              <a:spcBef>
                <a:spcPts val="500"/>
              </a:spcBef>
              <a:buFont typeface="Arial"/>
              <a:defRPr sz="2400">
                <a:latin typeface="Arial Bold"/>
                <a:ea typeface="Arial Bold"/>
                <a:cs typeface="Arial Bold"/>
              </a:defRPr>
            </a:lvl7pPr>
            <a:lvl8pPr>
              <a:spcBef>
                <a:spcPts val="500"/>
              </a:spcBef>
              <a:buFont typeface="Arial"/>
              <a:defRPr sz="2400">
                <a:latin typeface="Arial Bold"/>
                <a:ea typeface="Arial Bold"/>
                <a:cs typeface="Arial Bold"/>
              </a:defRPr>
            </a:lvl8pPr>
            <a:lvl9pPr>
              <a:spcBef>
                <a:spcPts val="500"/>
              </a:spcBef>
              <a:buFont typeface="Arial"/>
              <a:defRPr sz="2400">
                <a:latin typeface="Arial Bold"/>
                <a:ea typeface="Arial Bold"/>
                <a:cs typeface="Arial Bold"/>
              </a:defRPr>
            </a:lvl9pPr>
          </a:lstStyle>
          <a:p>
            <a:r>
              <a:rPr lang="en-GB" sz="1600" b="0" dirty="0"/>
              <a:t>In order to trust the data on the cloud, there is a need to track the origin of the data object. To address this problem, a watermarking technique, with visible watermark or hidden watermark, can be used to store the information about the origin of the data product.</a:t>
            </a:r>
          </a:p>
          <a:p>
            <a:endParaRPr lang="en-GB" sz="1600" b="0" dirty="0"/>
          </a:p>
          <a:p>
            <a:endParaRPr lang="en-GB" sz="1600" b="0" dirty="0"/>
          </a:p>
          <a:p>
            <a:endParaRPr lang="en-GB" sz="1600" b="0" dirty="0"/>
          </a:p>
          <a:p>
            <a:endParaRPr lang="en-GB" sz="1600" b="0" dirty="0"/>
          </a:p>
          <a:p>
            <a:r>
              <a:rPr lang="en-GB" sz="1600" b="0" dirty="0"/>
              <a:t>By adopting this methodology, shared data object in the cloud maintain information on the original ownership of that data object. Efficiency and reliability of this approach can be evaluated by calculating the time required to embed both visible and hidden watermarks in data objects.</a:t>
            </a:r>
          </a:p>
        </p:txBody>
      </p:sp>
      <p:sp>
        <p:nvSpPr>
          <p:cNvPr id="10" name="TextBox 9">
            <a:extLst>
              <a:ext uri="{FF2B5EF4-FFF2-40B4-BE49-F238E27FC236}">
                <a16:creationId xmlns:a16="http://schemas.microsoft.com/office/drawing/2014/main" id="{7B26C7CA-22A7-CB40-9E83-7B25122597F7}"/>
              </a:ext>
            </a:extLst>
          </p:cNvPr>
          <p:cNvSpPr txBox="1"/>
          <p:nvPr/>
        </p:nvSpPr>
        <p:spPr>
          <a:xfrm>
            <a:off x="113409" y="5955516"/>
            <a:ext cx="8820911" cy="713014"/>
          </a:xfrm>
          <a:prstGeom prst="rect">
            <a:avLst/>
          </a:prstGeom>
        </p:spPr>
        <p:txBody>
          <a:bodyPr/>
          <a:lstStyle>
            <a:lvl1pPr marL="0" indent="0" algn="just">
              <a:spcBef>
                <a:spcPts val="500"/>
              </a:spcBef>
              <a:buSzPct val="100000"/>
              <a:buFont typeface="Arial"/>
              <a:buNone/>
              <a:defRPr sz="1600" b="0">
                <a:latin typeface="Arial Bold"/>
                <a:ea typeface="Arial Bold"/>
                <a:cs typeface="Arial Bold"/>
              </a:defRPr>
            </a:lvl1pPr>
            <a:lvl2pPr marL="768927" indent="-311727">
              <a:spcBef>
                <a:spcPts val="500"/>
              </a:spcBef>
              <a:buSzPct val="100000"/>
              <a:buFont typeface="Arial"/>
              <a:buChar char="•"/>
              <a:defRPr sz="2400">
                <a:latin typeface="Arial Bold"/>
                <a:ea typeface="Arial Bold"/>
                <a:cs typeface="Arial Bold"/>
              </a:defRPr>
            </a:lvl2pPr>
            <a:lvl3pPr marL="1188719" indent="-274319">
              <a:spcBef>
                <a:spcPts val="500"/>
              </a:spcBef>
              <a:buSzPct val="100000"/>
              <a:buFont typeface="Arial"/>
              <a:buChar char="o"/>
              <a:defRPr sz="2400">
                <a:latin typeface="Arial Bold"/>
                <a:ea typeface="Arial Bold"/>
                <a:cs typeface="Arial Bold"/>
              </a:defRPr>
            </a:lvl3pPr>
            <a:lvl4pPr marL="1676400" indent="-304800">
              <a:spcBef>
                <a:spcPts val="500"/>
              </a:spcBef>
              <a:buSzPct val="100000"/>
              <a:buFont typeface="Arial"/>
              <a:buChar char="▪"/>
              <a:defRPr sz="2400">
                <a:latin typeface="Arial Bold"/>
                <a:ea typeface="Arial Bold"/>
                <a:cs typeface="Arial Bold"/>
              </a:defRPr>
            </a:lvl4pPr>
            <a:lvl5pPr marL="2171700" indent="-342900">
              <a:spcBef>
                <a:spcPts val="500"/>
              </a:spcBef>
              <a:buSzPct val="100000"/>
              <a:buFont typeface="Arial"/>
              <a:buChar char="•"/>
              <a:defRPr sz="2400">
                <a:latin typeface="Arial Bold"/>
                <a:ea typeface="Arial Bold"/>
                <a:cs typeface="Arial Bold"/>
              </a:defRPr>
            </a:lvl5pPr>
            <a:lvl6pPr>
              <a:spcBef>
                <a:spcPts val="500"/>
              </a:spcBef>
              <a:buFont typeface="Arial"/>
              <a:defRPr sz="2400">
                <a:latin typeface="Arial Bold"/>
                <a:ea typeface="Arial Bold"/>
                <a:cs typeface="Arial Bold"/>
              </a:defRPr>
            </a:lvl6pPr>
            <a:lvl7pPr>
              <a:spcBef>
                <a:spcPts val="500"/>
              </a:spcBef>
              <a:buFont typeface="Arial"/>
              <a:defRPr sz="2400">
                <a:latin typeface="Arial Bold"/>
                <a:ea typeface="Arial Bold"/>
                <a:cs typeface="Arial Bold"/>
              </a:defRPr>
            </a:lvl7pPr>
            <a:lvl8pPr>
              <a:spcBef>
                <a:spcPts val="500"/>
              </a:spcBef>
              <a:buFont typeface="Arial"/>
              <a:defRPr sz="2400">
                <a:latin typeface="Arial Bold"/>
                <a:ea typeface="Arial Bold"/>
                <a:cs typeface="Arial Bold"/>
              </a:defRPr>
            </a:lvl8pPr>
            <a:lvl9pPr>
              <a:spcBef>
                <a:spcPts val="500"/>
              </a:spcBef>
              <a:buFont typeface="Arial"/>
              <a:defRPr sz="2400">
                <a:latin typeface="Arial Bold"/>
                <a:ea typeface="Arial Bold"/>
                <a:cs typeface="Arial Bold"/>
              </a:defRPr>
            </a:lvl9pPr>
          </a:lstStyle>
          <a:p>
            <a:r>
              <a:rPr lang="en-GB" b="1" dirty="0"/>
              <a:t>Effort</a:t>
            </a:r>
            <a:r>
              <a:rPr lang="en-GB" dirty="0"/>
              <a:t>: Implement the watermark functionalities using dedicated proprietary SW. The user has to use the proprietary SW to inspect the watermark.</a:t>
            </a:r>
          </a:p>
        </p:txBody>
      </p:sp>
      <p:pic>
        <p:nvPicPr>
          <p:cNvPr id="6" name="Picture 5">
            <a:extLst>
              <a:ext uri="{FF2B5EF4-FFF2-40B4-BE49-F238E27FC236}">
                <a16:creationId xmlns:a16="http://schemas.microsoft.com/office/drawing/2014/main" id="{8768928B-BC02-D243-8193-56020D86FCD8}"/>
              </a:ext>
            </a:extLst>
          </p:cNvPr>
          <p:cNvPicPr>
            <a:picLocks noChangeAspect="1"/>
          </p:cNvPicPr>
          <p:nvPr/>
        </p:nvPicPr>
        <p:blipFill>
          <a:blip r:embed="rId3"/>
          <a:stretch>
            <a:fillRect/>
          </a:stretch>
        </p:blipFill>
        <p:spPr>
          <a:xfrm>
            <a:off x="2939125" y="2588720"/>
            <a:ext cx="2846832" cy="890511"/>
          </a:xfrm>
          <a:prstGeom prst="rect">
            <a:avLst/>
          </a:prstGeom>
        </p:spPr>
      </p:pic>
      <p:sp>
        <p:nvSpPr>
          <p:cNvPr id="8" name="TextBox 7">
            <a:extLst>
              <a:ext uri="{FF2B5EF4-FFF2-40B4-BE49-F238E27FC236}">
                <a16:creationId xmlns:a16="http://schemas.microsoft.com/office/drawing/2014/main" id="{C15451F6-37AD-0546-AD95-2F7AC17A1610}"/>
              </a:ext>
            </a:extLst>
          </p:cNvPr>
          <p:cNvSpPr txBox="1"/>
          <p:nvPr/>
        </p:nvSpPr>
        <p:spPr>
          <a:xfrm>
            <a:off x="113409" y="4916949"/>
            <a:ext cx="8792540" cy="713015"/>
          </a:xfrm>
          <a:prstGeom prst="rect">
            <a:avLst/>
          </a:prstGeom>
        </p:spPr>
        <p:txBody>
          <a:bodyPr/>
          <a:lstStyle>
            <a:lvl1pPr marL="0" indent="0" algn="just">
              <a:spcBef>
                <a:spcPts val="500"/>
              </a:spcBef>
              <a:buSzPct val="100000"/>
              <a:buFont typeface="Arial"/>
              <a:buNone/>
              <a:defRPr sz="1600" b="0">
                <a:latin typeface="Arial Bold"/>
                <a:ea typeface="Arial Bold"/>
                <a:cs typeface="Arial Bold"/>
              </a:defRPr>
            </a:lvl1pPr>
            <a:lvl2pPr marL="768927" indent="-311727">
              <a:spcBef>
                <a:spcPts val="500"/>
              </a:spcBef>
              <a:buSzPct val="100000"/>
              <a:buFont typeface="Arial"/>
              <a:buChar char="•"/>
              <a:defRPr sz="2400">
                <a:latin typeface="Arial Bold"/>
                <a:ea typeface="Arial Bold"/>
                <a:cs typeface="Arial Bold"/>
              </a:defRPr>
            </a:lvl2pPr>
            <a:lvl3pPr marL="1188719" indent="-274319">
              <a:spcBef>
                <a:spcPts val="500"/>
              </a:spcBef>
              <a:buSzPct val="100000"/>
              <a:buFont typeface="Arial"/>
              <a:buChar char="o"/>
              <a:defRPr sz="2400">
                <a:latin typeface="Arial Bold"/>
                <a:ea typeface="Arial Bold"/>
                <a:cs typeface="Arial Bold"/>
              </a:defRPr>
            </a:lvl3pPr>
            <a:lvl4pPr marL="1676400" indent="-304800">
              <a:spcBef>
                <a:spcPts val="500"/>
              </a:spcBef>
              <a:buSzPct val="100000"/>
              <a:buFont typeface="Arial"/>
              <a:buChar char="▪"/>
              <a:defRPr sz="2400">
                <a:latin typeface="Arial Bold"/>
                <a:ea typeface="Arial Bold"/>
                <a:cs typeface="Arial Bold"/>
              </a:defRPr>
            </a:lvl4pPr>
            <a:lvl5pPr marL="2171700" indent="-342900">
              <a:spcBef>
                <a:spcPts val="500"/>
              </a:spcBef>
              <a:buSzPct val="100000"/>
              <a:buFont typeface="Arial"/>
              <a:buChar char="•"/>
              <a:defRPr sz="2400">
                <a:latin typeface="Arial Bold"/>
                <a:ea typeface="Arial Bold"/>
                <a:cs typeface="Arial Bold"/>
              </a:defRPr>
            </a:lvl5pPr>
            <a:lvl6pPr>
              <a:spcBef>
                <a:spcPts val="500"/>
              </a:spcBef>
              <a:buFont typeface="Arial"/>
              <a:defRPr sz="2400">
                <a:latin typeface="Arial Bold"/>
                <a:ea typeface="Arial Bold"/>
                <a:cs typeface="Arial Bold"/>
              </a:defRPr>
            </a:lvl6pPr>
            <a:lvl7pPr>
              <a:spcBef>
                <a:spcPts val="500"/>
              </a:spcBef>
              <a:buFont typeface="Arial"/>
              <a:defRPr sz="2400">
                <a:latin typeface="Arial Bold"/>
                <a:ea typeface="Arial Bold"/>
                <a:cs typeface="Arial Bold"/>
              </a:defRPr>
            </a:lvl7pPr>
            <a:lvl8pPr>
              <a:spcBef>
                <a:spcPts val="500"/>
              </a:spcBef>
              <a:buFont typeface="Arial"/>
              <a:defRPr sz="2400">
                <a:latin typeface="Arial Bold"/>
                <a:ea typeface="Arial Bold"/>
                <a:cs typeface="Arial Bold"/>
              </a:defRPr>
            </a:lvl8pPr>
            <a:lvl9pPr>
              <a:spcBef>
                <a:spcPts val="500"/>
              </a:spcBef>
              <a:buFont typeface="Arial"/>
              <a:defRPr sz="2400">
                <a:latin typeface="Arial Bold"/>
                <a:ea typeface="Arial Bold"/>
                <a:cs typeface="Arial Bold"/>
              </a:defRPr>
            </a:lvl9pPr>
          </a:lstStyle>
          <a:p>
            <a:r>
              <a:rPr lang="en-GB" b="1" dirty="0"/>
              <a:t>Note</a:t>
            </a:r>
            <a:r>
              <a:rPr lang="en-GB" dirty="0"/>
              <a:t>: </a:t>
            </a:r>
          </a:p>
          <a:p>
            <a:pPr marL="285750" indent="-285750">
              <a:buFont typeface="Arial" panose="020B0604020202020204" pitchFamily="34" charset="0"/>
              <a:buChar char="•"/>
            </a:pPr>
            <a:r>
              <a:rPr lang="en-GB" dirty="0"/>
              <a:t>By using the watermark technique data modifications are not prevented. However if the data is modified the watermark with all its features (e.g. origin of the data) are lost.</a:t>
            </a:r>
          </a:p>
        </p:txBody>
      </p:sp>
    </p:spTree>
    <p:extLst>
      <p:ext uri="{BB962C8B-B14F-4D97-AF65-F5344CB8AC3E}">
        <p14:creationId xmlns:p14="http://schemas.microsoft.com/office/powerpoint/2010/main" val="2449063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B411-3733-7044-8028-2E9EBF4CD511}"/>
              </a:ext>
            </a:extLst>
          </p:cNvPr>
          <p:cNvSpPr>
            <a:spLocks noGrp="1"/>
          </p:cNvSpPr>
          <p:nvPr>
            <p:ph type="title"/>
          </p:nvPr>
        </p:nvSpPr>
        <p:spPr>
          <a:xfrm>
            <a:off x="1181100" y="152400"/>
            <a:ext cx="7010400" cy="1143000"/>
          </a:xfrm>
        </p:spPr>
        <p:txBody>
          <a:bodyPr/>
          <a:lstStyle/>
          <a:p>
            <a:pPr algn="ctr"/>
            <a:r>
              <a:rPr lang="en-GB" sz="2400" b="1" spc="10" dirty="0">
                <a:solidFill>
                  <a:schemeClr val="bg1"/>
                </a:solidFill>
                <a:latin typeface="Verdana"/>
                <a:ea typeface="MS PGothic" pitchFamily="34" charset="-128"/>
                <a:cs typeface="Verdana"/>
              </a:rPr>
              <a:t>Data Integrity and Authenticity mechanisms (3/3)</a:t>
            </a:r>
          </a:p>
        </p:txBody>
      </p:sp>
      <p:sp>
        <p:nvSpPr>
          <p:cNvPr id="7" name="TextBox 6">
            <a:extLst>
              <a:ext uri="{FF2B5EF4-FFF2-40B4-BE49-F238E27FC236}">
                <a16:creationId xmlns:a16="http://schemas.microsoft.com/office/drawing/2014/main" id="{E416E1EB-8076-674B-90F5-D98236B80F1B}"/>
              </a:ext>
            </a:extLst>
          </p:cNvPr>
          <p:cNvSpPr txBox="1"/>
          <p:nvPr/>
        </p:nvSpPr>
        <p:spPr>
          <a:xfrm>
            <a:off x="2590800" y="1242596"/>
            <a:ext cx="313162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GB" b="1" dirty="0"/>
              <a:t>KSI Blockchain Technology</a:t>
            </a:r>
          </a:p>
        </p:txBody>
      </p:sp>
      <p:sp>
        <p:nvSpPr>
          <p:cNvPr id="3" name="TextBox 2">
            <a:extLst>
              <a:ext uri="{FF2B5EF4-FFF2-40B4-BE49-F238E27FC236}">
                <a16:creationId xmlns:a16="http://schemas.microsoft.com/office/drawing/2014/main" id="{E541D537-7D37-8145-892B-CB49D8579450}"/>
              </a:ext>
            </a:extLst>
          </p:cNvPr>
          <p:cNvSpPr txBox="1"/>
          <p:nvPr/>
        </p:nvSpPr>
        <p:spPr>
          <a:xfrm>
            <a:off x="233243" y="1644615"/>
            <a:ext cx="8622792" cy="2622585"/>
          </a:xfrm>
          <a:prstGeom prst="rect">
            <a:avLst/>
          </a:prstGeom>
        </p:spPr>
        <p:txBody>
          <a:bodyPr/>
          <a:lstStyle>
            <a:lvl1pPr marL="0" indent="0" algn="just">
              <a:spcBef>
                <a:spcPts val="500"/>
              </a:spcBef>
              <a:buSzPct val="100000"/>
              <a:buFont typeface="Arial"/>
              <a:buNone/>
              <a:defRPr sz="1600" b="1">
                <a:latin typeface="Arial Bold"/>
                <a:ea typeface="Arial Bold"/>
                <a:cs typeface="Arial Bold"/>
              </a:defRPr>
            </a:lvl1pPr>
            <a:lvl2pPr marL="768927" indent="-311727">
              <a:spcBef>
                <a:spcPts val="500"/>
              </a:spcBef>
              <a:buSzPct val="100000"/>
              <a:buFont typeface="Arial"/>
              <a:buChar char="•"/>
              <a:defRPr sz="2400">
                <a:latin typeface="Arial Bold"/>
                <a:ea typeface="Arial Bold"/>
                <a:cs typeface="Arial Bold"/>
              </a:defRPr>
            </a:lvl2pPr>
            <a:lvl3pPr marL="1188719" indent="-274319">
              <a:spcBef>
                <a:spcPts val="500"/>
              </a:spcBef>
              <a:buSzPct val="100000"/>
              <a:buFont typeface="Arial"/>
              <a:buChar char="o"/>
              <a:defRPr sz="2400">
                <a:latin typeface="Arial Bold"/>
                <a:ea typeface="Arial Bold"/>
                <a:cs typeface="Arial Bold"/>
              </a:defRPr>
            </a:lvl3pPr>
            <a:lvl4pPr marL="1676400" indent="-304800">
              <a:spcBef>
                <a:spcPts val="500"/>
              </a:spcBef>
              <a:buSzPct val="100000"/>
              <a:buFont typeface="Arial"/>
              <a:buChar char="▪"/>
              <a:defRPr sz="2400">
                <a:latin typeface="Arial Bold"/>
                <a:ea typeface="Arial Bold"/>
                <a:cs typeface="Arial Bold"/>
              </a:defRPr>
            </a:lvl4pPr>
            <a:lvl5pPr marL="2171700" indent="-342900">
              <a:spcBef>
                <a:spcPts val="500"/>
              </a:spcBef>
              <a:buSzPct val="100000"/>
              <a:buFont typeface="Arial"/>
              <a:buChar char="•"/>
              <a:defRPr sz="2400">
                <a:latin typeface="Arial Bold"/>
                <a:ea typeface="Arial Bold"/>
                <a:cs typeface="Arial Bold"/>
              </a:defRPr>
            </a:lvl5pPr>
            <a:lvl6pPr>
              <a:spcBef>
                <a:spcPts val="500"/>
              </a:spcBef>
              <a:buFont typeface="Arial"/>
              <a:defRPr sz="2400">
                <a:latin typeface="Arial Bold"/>
                <a:ea typeface="Arial Bold"/>
                <a:cs typeface="Arial Bold"/>
              </a:defRPr>
            </a:lvl6pPr>
            <a:lvl7pPr>
              <a:spcBef>
                <a:spcPts val="500"/>
              </a:spcBef>
              <a:buFont typeface="Arial"/>
              <a:defRPr sz="2400">
                <a:latin typeface="Arial Bold"/>
                <a:ea typeface="Arial Bold"/>
                <a:cs typeface="Arial Bold"/>
              </a:defRPr>
            </a:lvl7pPr>
            <a:lvl8pPr>
              <a:spcBef>
                <a:spcPts val="500"/>
              </a:spcBef>
              <a:buFont typeface="Arial"/>
              <a:defRPr sz="2400">
                <a:latin typeface="Arial Bold"/>
                <a:ea typeface="Arial Bold"/>
                <a:cs typeface="Arial Bold"/>
              </a:defRPr>
            </a:lvl8pPr>
            <a:lvl9pPr>
              <a:spcBef>
                <a:spcPts val="500"/>
              </a:spcBef>
              <a:buFont typeface="Arial"/>
              <a:defRPr sz="2400">
                <a:latin typeface="Arial Bold"/>
                <a:ea typeface="Arial Bold"/>
                <a:cs typeface="Arial Bold"/>
              </a:defRPr>
            </a:lvl9pPr>
          </a:lstStyle>
          <a:p>
            <a:pPr marL="285750" indent="-285750">
              <a:buFont typeface="Arial" panose="020B0604020202020204" pitchFamily="34" charset="0"/>
              <a:buChar char="•"/>
            </a:pPr>
            <a:r>
              <a:rPr lang="en-US" sz="1800" b="0" dirty="0"/>
              <a:t>KSI is a blockchain technology used to make sure networks, systems and data are free of compromise, all while retaining 100% data privacy.</a:t>
            </a:r>
          </a:p>
          <a:p>
            <a:pPr marL="285750" indent="-285750">
              <a:buFont typeface="Arial" panose="020B0604020202020204" pitchFamily="34" charset="0"/>
              <a:buChar char="•"/>
            </a:pPr>
            <a:r>
              <a:rPr lang="en-US" sz="1800" b="0" dirty="0"/>
              <a:t>KSI makes it impossible to change the data already on the blockchain and allows to mathematically prove the authenticity of the electronic data. </a:t>
            </a:r>
          </a:p>
          <a:p>
            <a:pPr marL="285750" indent="-285750">
              <a:buFont typeface="Arial" panose="020B0604020202020204" pitchFamily="34" charset="0"/>
              <a:buChar char="•"/>
            </a:pPr>
            <a:r>
              <a:rPr lang="en-GB" sz="1800" b="0" dirty="0"/>
              <a:t>KSI provides information on the integrity and time of generation of any digital data and allows to verify the provenance of any EO product at any time.</a:t>
            </a:r>
          </a:p>
          <a:p>
            <a:pPr marL="285750" indent="-285750">
              <a:buFont typeface="Arial" panose="020B0604020202020204" pitchFamily="34" charset="0"/>
              <a:buChar char="•"/>
            </a:pPr>
            <a:r>
              <a:rPr lang="en-GB" sz="1800" b="0" dirty="0"/>
              <a:t>Users can exploit KSI (via use of SNAP, Q-</a:t>
            </a:r>
            <a:r>
              <a:rPr lang="en-GB" sz="1800" b="0" dirty="0" err="1"/>
              <a:t>Gis</a:t>
            </a:r>
            <a:r>
              <a:rPr lang="en-GB" sz="1800" b="0" dirty="0"/>
              <a:t>, other raster processing units).</a:t>
            </a:r>
          </a:p>
          <a:p>
            <a:pPr marL="285750" indent="-285750">
              <a:buFont typeface="Arial" panose="020B0604020202020204" pitchFamily="34" charset="0"/>
              <a:buChar char="•"/>
            </a:pPr>
            <a:r>
              <a:rPr lang="en-GB" sz="1800" b="0" dirty="0"/>
              <a:t>Modifications and duplications over the cloud are possible and traced.</a:t>
            </a:r>
          </a:p>
        </p:txBody>
      </p:sp>
      <p:sp>
        <p:nvSpPr>
          <p:cNvPr id="4" name="TextBox 3">
            <a:extLst>
              <a:ext uri="{FF2B5EF4-FFF2-40B4-BE49-F238E27FC236}">
                <a16:creationId xmlns:a16="http://schemas.microsoft.com/office/drawing/2014/main" id="{05B1CC17-9132-9242-A15E-A4F93AF55F40}"/>
              </a:ext>
            </a:extLst>
          </p:cNvPr>
          <p:cNvSpPr txBox="1"/>
          <p:nvPr/>
        </p:nvSpPr>
        <p:spPr>
          <a:xfrm>
            <a:off x="233242" y="4407032"/>
            <a:ext cx="8724796" cy="1477325"/>
          </a:xfrm>
          <a:prstGeom prst="rect">
            <a:avLst/>
          </a:prstGeom>
        </p:spPr>
        <p:txBody>
          <a:bodyPr/>
          <a:lstStyle>
            <a:lvl1pPr marL="0" indent="0" algn="just">
              <a:spcBef>
                <a:spcPts val="500"/>
              </a:spcBef>
              <a:buSzPct val="100000"/>
              <a:buFont typeface="Arial"/>
              <a:buNone/>
              <a:defRPr sz="1800" b="1">
                <a:latin typeface="Arial Bold"/>
                <a:ea typeface="Arial Bold"/>
                <a:cs typeface="Arial Bold"/>
              </a:defRPr>
            </a:lvl1pPr>
            <a:lvl2pPr marL="768927" indent="-311727">
              <a:spcBef>
                <a:spcPts val="500"/>
              </a:spcBef>
              <a:buSzPct val="100000"/>
              <a:buFont typeface="Arial"/>
              <a:buChar char="•"/>
              <a:defRPr sz="2400">
                <a:latin typeface="Arial Bold"/>
                <a:ea typeface="Arial Bold"/>
                <a:cs typeface="Arial Bold"/>
              </a:defRPr>
            </a:lvl2pPr>
            <a:lvl3pPr marL="1188719" indent="-274319">
              <a:spcBef>
                <a:spcPts val="500"/>
              </a:spcBef>
              <a:buSzPct val="100000"/>
              <a:buFont typeface="Arial"/>
              <a:buChar char="o"/>
              <a:defRPr sz="2400">
                <a:latin typeface="Arial Bold"/>
                <a:ea typeface="Arial Bold"/>
                <a:cs typeface="Arial Bold"/>
              </a:defRPr>
            </a:lvl3pPr>
            <a:lvl4pPr marL="1676400" indent="-304800">
              <a:spcBef>
                <a:spcPts val="500"/>
              </a:spcBef>
              <a:buSzPct val="100000"/>
              <a:buFont typeface="Arial"/>
              <a:buChar char="▪"/>
              <a:defRPr sz="2400">
                <a:latin typeface="Arial Bold"/>
                <a:ea typeface="Arial Bold"/>
                <a:cs typeface="Arial Bold"/>
              </a:defRPr>
            </a:lvl4pPr>
            <a:lvl5pPr marL="2171700" indent="-342900">
              <a:spcBef>
                <a:spcPts val="500"/>
              </a:spcBef>
              <a:buSzPct val="100000"/>
              <a:buFont typeface="Arial"/>
              <a:buChar char="•"/>
              <a:defRPr sz="2400">
                <a:latin typeface="Arial Bold"/>
                <a:ea typeface="Arial Bold"/>
                <a:cs typeface="Arial Bold"/>
              </a:defRPr>
            </a:lvl5pPr>
            <a:lvl6pPr>
              <a:spcBef>
                <a:spcPts val="500"/>
              </a:spcBef>
              <a:buFont typeface="Arial"/>
              <a:defRPr sz="2400">
                <a:latin typeface="Arial Bold"/>
                <a:ea typeface="Arial Bold"/>
                <a:cs typeface="Arial Bold"/>
              </a:defRPr>
            </a:lvl6pPr>
            <a:lvl7pPr>
              <a:spcBef>
                <a:spcPts val="500"/>
              </a:spcBef>
              <a:buFont typeface="Arial"/>
              <a:defRPr sz="2400">
                <a:latin typeface="Arial Bold"/>
                <a:ea typeface="Arial Bold"/>
                <a:cs typeface="Arial Bold"/>
              </a:defRPr>
            </a:lvl7pPr>
            <a:lvl8pPr>
              <a:spcBef>
                <a:spcPts val="500"/>
              </a:spcBef>
              <a:buFont typeface="Arial"/>
              <a:defRPr sz="2400">
                <a:latin typeface="Arial Bold"/>
                <a:ea typeface="Arial Bold"/>
                <a:cs typeface="Arial Bold"/>
              </a:defRPr>
            </a:lvl8pPr>
            <a:lvl9pPr>
              <a:spcBef>
                <a:spcPts val="500"/>
              </a:spcBef>
              <a:buFont typeface="Arial"/>
              <a:defRPr sz="2400">
                <a:latin typeface="Arial Bold"/>
                <a:ea typeface="Arial Bold"/>
                <a:cs typeface="Arial Bold"/>
              </a:defRPr>
            </a:lvl9pPr>
          </a:lstStyle>
          <a:p>
            <a:r>
              <a:rPr lang="en-GB" dirty="0"/>
              <a:t>Note: </a:t>
            </a:r>
          </a:p>
          <a:p>
            <a:r>
              <a:rPr lang="en-GB" b="0" dirty="0"/>
              <a:t>By using a blockchain solution the end user can verify the provenance, integrity and authenticity of the data. Every future modifications of the data will be registered by the KSI blockchain.</a:t>
            </a:r>
          </a:p>
          <a:p>
            <a:endParaRPr lang="en-GB" dirty="0"/>
          </a:p>
        </p:txBody>
      </p:sp>
      <p:sp>
        <p:nvSpPr>
          <p:cNvPr id="8" name="TextBox 7">
            <a:extLst>
              <a:ext uri="{FF2B5EF4-FFF2-40B4-BE49-F238E27FC236}">
                <a16:creationId xmlns:a16="http://schemas.microsoft.com/office/drawing/2014/main" id="{3CB9248D-406B-B24F-B18E-5543E397074E}"/>
              </a:ext>
            </a:extLst>
          </p:cNvPr>
          <p:cNvSpPr txBox="1"/>
          <p:nvPr/>
        </p:nvSpPr>
        <p:spPr>
          <a:xfrm>
            <a:off x="262979" y="5753553"/>
            <a:ext cx="8363826"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kumimoji="0" lang="en-GB" sz="1800" b="1" i="0" u="none" strike="noStrike" cap="none" spc="0" normalizeH="0" baseline="0" dirty="0">
                <a:ln>
                  <a:noFill/>
                </a:ln>
                <a:solidFill>
                  <a:srgbClr val="002569"/>
                </a:solidFill>
                <a:effectLst/>
                <a:uFillTx/>
              </a:rPr>
              <a:t>Effort: </a:t>
            </a:r>
            <a:r>
              <a:rPr kumimoji="0" lang="en-GB" sz="1800" i="0" u="none" strike="noStrike" cap="none" spc="0" normalizeH="0" baseline="0" dirty="0">
                <a:ln>
                  <a:noFill/>
                </a:ln>
                <a:solidFill>
                  <a:srgbClr val="002569"/>
                </a:solidFill>
                <a:effectLst/>
                <a:uFillTx/>
              </a:rPr>
              <a:t>Impl</a:t>
            </a:r>
            <a:r>
              <a:rPr lang="en-GB" dirty="0"/>
              <a:t>ement the Blockchain functionalities using dedicated proprietary SW. </a:t>
            </a:r>
          </a:p>
          <a:p>
            <a:pPr algn="l" rtl="0" latinLnBrk="1" hangingPunct="0"/>
            <a:r>
              <a:rPr lang="en-GB" dirty="0"/>
              <a:t>The user has to use the proprietary SW to inspect the relevant information.</a:t>
            </a:r>
            <a:endParaRPr kumimoji="0" lang="en-GB" sz="1800" b="1"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570020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7AB5-80D6-2F47-AA39-FC5E8A342DB4}"/>
              </a:ext>
            </a:extLst>
          </p:cNvPr>
          <p:cNvSpPr>
            <a:spLocks noGrp="1"/>
          </p:cNvSpPr>
          <p:nvPr>
            <p:ph type="title"/>
          </p:nvPr>
        </p:nvSpPr>
        <p:spPr>
          <a:xfrm>
            <a:off x="2362200" y="228600"/>
            <a:ext cx="4114800" cy="533400"/>
          </a:xfrm>
        </p:spPr>
        <p:txBody>
          <a:bodyPr/>
          <a:lstStyle/>
          <a:p>
            <a:pPr algn="ctr"/>
            <a:r>
              <a:rPr lang="en-GB" sz="2400" b="1" dirty="0">
                <a:solidFill>
                  <a:schemeClr val="bg1"/>
                </a:solidFill>
                <a:latin typeface="+mj-lt"/>
              </a:rPr>
              <a:t>Conclusion of comparison</a:t>
            </a:r>
          </a:p>
        </p:txBody>
      </p:sp>
      <p:pic>
        <p:nvPicPr>
          <p:cNvPr id="5" name="Picture 4">
            <a:extLst>
              <a:ext uri="{FF2B5EF4-FFF2-40B4-BE49-F238E27FC236}">
                <a16:creationId xmlns:a16="http://schemas.microsoft.com/office/drawing/2014/main" id="{C62D7883-F7B9-514D-9301-F4078287B48B}"/>
              </a:ext>
            </a:extLst>
          </p:cNvPr>
          <p:cNvPicPr>
            <a:picLocks noChangeAspect="1"/>
          </p:cNvPicPr>
          <p:nvPr/>
        </p:nvPicPr>
        <p:blipFill>
          <a:blip r:embed="rId2"/>
          <a:stretch>
            <a:fillRect/>
          </a:stretch>
        </p:blipFill>
        <p:spPr>
          <a:xfrm>
            <a:off x="647700" y="2027442"/>
            <a:ext cx="7848600" cy="4462349"/>
          </a:xfrm>
          <a:prstGeom prst="rect">
            <a:avLst/>
          </a:prstGeom>
        </p:spPr>
      </p:pic>
      <p:sp>
        <p:nvSpPr>
          <p:cNvPr id="6" name="TextBox 5">
            <a:extLst>
              <a:ext uri="{FF2B5EF4-FFF2-40B4-BE49-F238E27FC236}">
                <a16:creationId xmlns:a16="http://schemas.microsoft.com/office/drawing/2014/main" id="{5A7C0FBD-4057-684D-8B27-A6846A4FAA49}"/>
              </a:ext>
            </a:extLst>
          </p:cNvPr>
          <p:cNvSpPr txBox="1"/>
          <p:nvPr/>
        </p:nvSpPr>
        <p:spPr>
          <a:xfrm>
            <a:off x="228600" y="1219200"/>
            <a:ext cx="86106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en-GB" dirty="0"/>
              <a:t>Mechanisms to handle a data replica on the cloud granting </a:t>
            </a:r>
          </a:p>
          <a:p>
            <a:pPr algn="ctr" rtl="0" latinLnBrk="1" hangingPunct="0"/>
            <a:r>
              <a:rPr lang="en-GB" dirty="0"/>
              <a:t>data </a:t>
            </a:r>
            <a:r>
              <a:rPr lang="en-GB" b="1" i="1" dirty="0"/>
              <a:t>integrity and authenticity </a:t>
            </a:r>
            <a:r>
              <a:rPr lang="en-GB" dirty="0"/>
              <a:t>are compared in the table below</a:t>
            </a:r>
            <a:endParaRPr kumimoji="0" lang="en-GB" sz="1800"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417740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41705-7E8D-194B-830D-2EE406FD1C9D}"/>
              </a:ext>
            </a:extLst>
          </p:cNvPr>
          <p:cNvSpPr>
            <a:spLocks noGrp="1"/>
          </p:cNvSpPr>
          <p:nvPr>
            <p:ph type="title"/>
          </p:nvPr>
        </p:nvSpPr>
        <p:spPr/>
        <p:txBody>
          <a:bodyPr/>
          <a:lstStyle/>
          <a:p>
            <a:pPr algn="ctr"/>
            <a:r>
              <a:rPr lang="en-GB" sz="2400" b="1" dirty="0">
                <a:solidFill>
                  <a:schemeClr val="bg1"/>
                </a:solidFill>
                <a:latin typeface="+mj-lt"/>
              </a:rPr>
              <a:t>Way</a:t>
            </a:r>
            <a:r>
              <a:rPr lang="en-GB" dirty="0"/>
              <a:t> </a:t>
            </a:r>
            <a:r>
              <a:rPr lang="en-GB" sz="2400" b="1" dirty="0">
                <a:solidFill>
                  <a:schemeClr val="bg1"/>
                </a:solidFill>
                <a:latin typeface="+mj-lt"/>
              </a:rPr>
              <a:t>Forward</a:t>
            </a:r>
          </a:p>
        </p:txBody>
      </p:sp>
      <p:sp>
        <p:nvSpPr>
          <p:cNvPr id="4" name="Slide Number Placeholder 3">
            <a:extLst>
              <a:ext uri="{FF2B5EF4-FFF2-40B4-BE49-F238E27FC236}">
                <a16:creationId xmlns:a16="http://schemas.microsoft.com/office/drawing/2014/main" id="{C2DDF46D-9772-3447-B41E-64A7594C3116}"/>
              </a:ext>
            </a:extLst>
          </p:cNvPr>
          <p:cNvSpPr>
            <a:spLocks noGrp="1"/>
          </p:cNvSpPr>
          <p:nvPr>
            <p:ph type="sldNum" sz="quarter" idx="12"/>
          </p:nvPr>
        </p:nvSpPr>
        <p:spPr/>
        <p:txBody>
          <a:bodyPr/>
          <a:lstStyle/>
          <a:p>
            <a:fld id="{806C71DD-B2CE-4CF7-92F0-F691A3034D74}" type="slidenum">
              <a:rPr lang="en-US" smtClean="0"/>
              <a:pPr/>
              <a:t>9</a:t>
            </a:fld>
            <a:endParaRPr lang="en-US"/>
          </a:p>
        </p:txBody>
      </p:sp>
      <p:sp>
        <p:nvSpPr>
          <p:cNvPr id="5" name="TextBox 4">
            <a:extLst>
              <a:ext uri="{FF2B5EF4-FFF2-40B4-BE49-F238E27FC236}">
                <a16:creationId xmlns:a16="http://schemas.microsoft.com/office/drawing/2014/main" id="{E0061E2C-FA12-8F41-8223-67AADC0C53EE}"/>
              </a:ext>
            </a:extLst>
          </p:cNvPr>
          <p:cNvSpPr txBox="1"/>
          <p:nvPr/>
        </p:nvSpPr>
        <p:spPr>
          <a:xfrm>
            <a:off x="1114425" y="1398588"/>
            <a:ext cx="6230230" cy="954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rgbClr val="002569"/>
                </a:solidFill>
                <a:effectLst/>
                <a:uFillTx/>
              </a:rPr>
              <a:t>Is this analysis </a:t>
            </a:r>
            <a:r>
              <a:rPr lang="en-GB" sz="2800" dirty="0"/>
              <a:t>e</a:t>
            </a:r>
            <a:r>
              <a:rPr kumimoji="0" lang="en-GB" sz="2800" b="0" i="0" u="none" strike="noStrike" cap="none" spc="0" normalizeH="0" baseline="0" dirty="0">
                <a:ln>
                  <a:noFill/>
                </a:ln>
                <a:solidFill>
                  <a:srgbClr val="002569"/>
                </a:solidFill>
                <a:effectLst/>
                <a:uFillTx/>
              </a:rPr>
              <a:t>nough for our scope? </a:t>
            </a:r>
          </a:p>
          <a:p>
            <a:pPr marL="0" marR="0" indent="0" algn="ctr" defTabSz="457200" rtl="0" fontAlgn="auto" latinLnBrk="1"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rgbClr val="002569"/>
                </a:solidFill>
                <a:effectLst/>
                <a:uFillTx/>
              </a:rPr>
              <a:t>Do we need further details? </a:t>
            </a:r>
          </a:p>
        </p:txBody>
      </p:sp>
      <p:pic>
        <p:nvPicPr>
          <p:cNvPr id="6" name="Picture 5">
            <a:extLst>
              <a:ext uri="{FF2B5EF4-FFF2-40B4-BE49-F238E27FC236}">
                <a16:creationId xmlns:a16="http://schemas.microsoft.com/office/drawing/2014/main" id="{1271C9BD-AECF-1D4A-9E29-810F52544662}"/>
              </a:ext>
            </a:extLst>
          </p:cNvPr>
          <p:cNvPicPr>
            <a:picLocks noChangeAspect="1"/>
          </p:cNvPicPr>
          <p:nvPr/>
        </p:nvPicPr>
        <p:blipFill>
          <a:blip r:embed="rId2"/>
          <a:stretch>
            <a:fillRect/>
          </a:stretch>
        </p:blipFill>
        <p:spPr>
          <a:xfrm>
            <a:off x="1143000" y="2609521"/>
            <a:ext cx="6502400" cy="3708400"/>
          </a:xfrm>
          <a:prstGeom prst="rect">
            <a:avLst/>
          </a:prstGeom>
        </p:spPr>
      </p:pic>
    </p:spTree>
    <p:extLst>
      <p:ext uri="{BB962C8B-B14F-4D97-AF65-F5344CB8AC3E}">
        <p14:creationId xmlns:p14="http://schemas.microsoft.com/office/powerpoint/2010/main" val="1050612607"/>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18754</TotalTime>
  <Words>1024</Words>
  <Application>Microsoft Macintosh PowerPoint</Application>
  <PresentationFormat>On-screen Show (4:3)</PresentationFormat>
  <Paragraphs>70</Paragraphs>
  <Slides>10</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Arial Bold</vt:lpstr>
      <vt:lpstr>Avenir Roman</vt:lpstr>
      <vt:lpstr>Calibri</vt:lpstr>
      <vt:lpstr>Courier New</vt:lpstr>
      <vt:lpstr>Helvetica</vt:lpstr>
      <vt:lpstr>Times New Roman</vt:lpstr>
      <vt:lpstr>Verdana</vt:lpstr>
      <vt:lpstr>Wingdings</vt:lpstr>
      <vt:lpstr>Default</vt:lpstr>
      <vt:lpstr>Working Group on Information Systems and Services (WGISS)</vt:lpstr>
      <vt:lpstr>Executive Summary</vt:lpstr>
      <vt:lpstr>PowerPoint Presentation</vt:lpstr>
      <vt:lpstr>PowerPoint Presentation</vt:lpstr>
      <vt:lpstr>Data Integrity and Authenticity mechanisms (1/3)</vt:lpstr>
      <vt:lpstr>Data Integrity and Authenticity mechanisms (2/3)</vt:lpstr>
      <vt:lpstr>Data Integrity and Authenticity mechanisms (3/3)</vt:lpstr>
      <vt:lpstr>Conclusion of comparison</vt:lpstr>
      <vt:lpstr>Way Forward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Mirko Albani</cp:lastModifiedBy>
  <cp:revision>712</cp:revision>
  <dcterms:modified xsi:type="dcterms:W3CDTF">2021-10-13T07:23:46Z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76fa30-1907-4356-8241-62ea5e1c0256_Enabled">
    <vt:lpwstr>true</vt:lpwstr>
  </property>
  <property fmtid="{D5CDD505-2E9C-101B-9397-08002B2CF9AE}" pid="3" name="MSIP_Label_3976fa30-1907-4356-8241-62ea5e1c0256_SetDate">
    <vt:lpwstr>2021-10-12T13:45:15Z</vt:lpwstr>
  </property>
  <property fmtid="{D5CDD505-2E9C-101B-9397-08002B2CF9AE}" pid="4" name="MSIP_Label_3976fa30-1907-4356-8241-62ea5e1c0256_Method">
    <vt:lpwstr>Privileged</vt:lpwstr>
  </property>
  <property fmtid="{D5CDD505-2E9C-101B-9397-08002B2CF9AE}" pid="5" name="MSIP_Label_3976fa30-1907-4356-8241-62ea5e1c0256_Name">
    <vt:lpwstr>ESA UNCLASSIFIED – For ESA Official Use Only</vt:lpwstr>
  </property>
  <property fmtid="{D5CDD505-2E9C-101B-9397-08002B2CF9AE}" pid="6" name="MSIP_Label_3976fa30-1907-4356-8241-62ea5e1c0256_SiteId">
    <vt:lpwstr>9a5cacd0-2bef-4dd7-ac5c-7ebe1f54f495</vt:lpwstr>
  </property>
  <property fmtid="{D5CDD505-2E9C-101B-9397-08002B2CF9AE}" pid="7" name="MSIP_Label_3976fa30-1907-4356-8241-62ea5e1c0256_ActionId">
    <vt:lpwstr>44c27b55-4f52-48ee-98f3-14f0e510f120</vt:lpwstr>
  </property>
  <property fmtid="{D5CDD505-2E9C-101B-9397-08002B2CF9AE}" pid="8" name="MSIP_Label_3976fa30-1907-4356-8241-62ea5e1c0256_ContentBits">
    <vt:lpwstr>0</vt:lpwstr>
  </property>
</Properties>
</file>