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7" r:id="rId1"/>
    <p:sldMasterId id="2147483756" r:id="rId2"/>
    <p:sldMasterId id="2147483747" r:id="rId3"/>
  </p:sldMasterIdLst>
  <p:notesMasterIdLst>
    <p:notesMasterId r:id="rId12"/>
  </p:notesMasterIdLst>
  <p:handoutMasterIdLst>
    <p:handoutMasterId r:id="rId13"/>
  </p:handoutMasterIdLst>
  <p:sldIdLst>
    <p:sldId id="495" r:id="rId4"/>
    <p:sldId id="261" r:id="rId5"/>
    <p:sldId id="496" r:id="rId6"/>
    <p:sldId id="497" r:id="rId7"/>
    <p:sldId id="498" r:id="rId8"/>
    <p:sldId id="499" r:id="rId9"/>
    <p:sldId id="500" r:id="rId10"/>
    <p:sldId id="482" r:id="rId11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89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7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6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5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457" algn="l" defTabSz="68578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057348" algn="l" defTabSz="68578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2400240" algn="l" defTabSz="68578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2743132" algn="l" defTabSz="685783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08" userDrawn="1">
          <p15:clr>
            <a:srgbClr val="A4A3A4"/>
          </p15:clr>
        </p15:guide>
        <p15:guide id="2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FF"/>
    <a:srgbClr val="01A550"/>
    <a:srgbClr val="CCECFF"/>
    <a:srgbClr val="FFFF00"/>
    <a:srgbClr val="006600"/>
    <a:srgbClr val="99CCFF"/>
    <a:srgbClr val="66CCFF"/>
    <a:srgbClr val="FFFF66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449" autoAdjust="0"/>
  </p:normalViewPr>
  <p:slideViewPr>
    <p:cSldViewPr snapToGrid="0">
      <p:cViewPr varScale="1">
        <p:scale>
          <a:sx n="155" d="100"/>
          <a:sy n="155" d="100"/>
        </p:scale>
        <p:origin x="138" y="372"/>
      </p:cViewPr>
      <p:guideLst>
        <p:guide pos="108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 snapToGrid="0">
      <p:cViewPr varScale="1">
        <p:scale>
          <a:sx n="70" d="100"/>
          <a:sy n="70" d="100"/>
        </p:scale>
        <p:origin x="3014" y="62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593" tIns="46798" rIns="93593" bIns="46798" numCol="1" anchor="b" anchorCtr="0" compatLnSpc="1">
            <a:prstTxWarp prst="textNoShape">
              <a:avLst/>
            </a:prstTxWarp>
          </a:bodyPr>
          <a:lstStyle>
            <a:lvl1pPr algn="r" defTabSz="935038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63890395-0F74-4D54-97E4-5890C971AEE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5994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593" tIns="46798" rIns="93593" bIns="46798" numCol="1" anchor="t" anchorCtr="0" compatLnSpc="1">
            <a:prstTxWarp prst="textNoShape">
              <a:avLst/>
            </a:prstTxWarp>
          </a:bodyPr>
          <a:lstStyle>
            <a:lvl1pPr defTabSz="93581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407988" y="698500"/>
            <a:ext cx="6192837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4838"/>
            <a:ext cx="5143500" cy="41830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593" tIns="46798" rIns="93593" bIns="467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593" tIns="46798" rIns="93593" bIns="46798" numCol="1" anchor="t" anchorCtr="0" compatLnSpc="1">
            <a:prstTxWarp prst="textNoShape">
              <a:avLst/>
            </a:prstTxWarp>
          </a:bodyPr>
          <a:lstStyle>
            <a:lvl1pPr algn="r" defTabSz="93581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593" tIns="46798" rIns="93593" bIns="46798" numCol="1" anchor="b" anchorCtr="0" compatLnSpc="1">
            <a:prstTxWarp prst="textNoShape">
              <a:avLst/>
            </a:prstTxWarp>
          </a:bodyPr>
          <a:lstStyle>
            <a:lvl1pPr defTabSz="93581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593" tIns="46798" rIns="93593" bIns="46798" numCol="1" anchor="b" anchorCtr="0" compatLnSpc="1">
            <a:prstTxWarp prst="textNoShape">
              <a:avLst/>
            </a:prstTxWarp>
          </a:bodyPr>
          <a:lstStyle>
            <a:lvl1pPr algn="r" defTabSz="935038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017EC438-3F5F-4BF4-8F5B-35952582748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5290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42892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685783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028675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371566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F96BF0-17D0-43DE-81FB-77228A757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" y="1155158"/>
            <a:ext cx="8801100" cy="797489"/>
          </a:xfrm>
        </p:spPr>
        <p:txBody>
          <a:bodyPr/>
          <a:lstStyle>
            <a:lvl1pPr>
              <a:defRPr sz="4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C1E87DA3-904E-4014-9363-74160C6AAF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1449" y="4576465"/>
            <a:ext cx="1476366" cy="3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33338" rIns="66675" bIns="33338">
            <a:spAutoFit/>
          </a:bodyPr>
          <a:lstStyle>
            <a:lvl1pPr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2913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85825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27150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70063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272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844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1416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988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850" b="1" dirty="0">
                <a:solidFill>
                  <a:schemeClr val="tx1"/>
                </a:solidFill>
                <a:latin typeface="Univers 67 Condensed" pitchFamily="50" charset="0"/>
              </a:rPr>
              <a:t>U.S. Department of the Interior</a:t>
            </a:r>
          </a:p>
          <a:p>
            <a:r>
              <a:rPr lang="en-US" altLang="en-US" sz="850" b="1" dirty="0">
                <a:solidFill>
                  <a:schemeClr val="tx1"/>
                </a:solidFill>
                <a:latin typeface="Univers 67 Condensed" pitchFamily="50" charset="0"/>
              </a:rPr>
              <a:t>U.S. Geological Survey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16D238-E252-4DD5-AAD1-4CE260730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915FDE-8423-43B3-B0CE-2202CA029FB4}"/>
              </a:ext>
            </a:extLst>
          </p:cNvPr>
          <p:cNvSpPr txBox="1"/>
          <p:nvPr userDrawn="1"/>
        </p:nvSpPr>
        <p:spPr>
          <a:xfrm>
            <a:off x="3228839" y="4744496"/>
            <a:ext cx="24192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For Internal U.S. Government</a:t>
            </a:r>
            <a:r>
              <a:rPr lang="en-US" sz="1000" b="0" i="0" baseline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Use Only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78562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52">
          <p15:clr>
            <a:srgbClr val="FBAE40"/>
          </p15:clr>
        </p15:guide>
        <p15:guide id="2" pos="108">
          <p15:clr>
            <a:srgbClr val="FBAE40"/>
          </p15:clr>
        </p15:guide>
        <p15:guide id="3" orient="horz" pos="29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75540" y="939546"/>
            <a:ext cx="8621989" cy="3361744"/>
          </a:xfrm>
        </p:spPr>
        <p:txBody>
          <a:bodyPr>
            <a:normAutofit/>
          </a:bodyPr>
          <a:lstStyle>
            <a:lvl1pPr>
              <a:defRPr sz="2100" b="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B4522F-0D3B-491A-B340-C90A2C135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41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40" y="265955"/>
            <a:ext cx="7850510" cy="4845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540" y="939546"/>
            <a:ext cx="4352965" cy="33554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439" y="936091"/>
            <a:ext cx="4255143" cy="33554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0A83F4-EAAE-48B3-8BD2-482BB7B2C1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014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65955"/>
            <a:ext cx="7854599" cy="4845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002056-5FEF-4B2D-AE64-5017CFDF6A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73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0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95400" y="2343150"/>
            <a:ext cx="6400800" cy="40005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CA6927-3B5A-40B2-98BE-0E092C105F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786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6142BB3B-6CC5-400E-83EA-9775D48EA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5540" y="-602673"/>
            <a:ext cx="7850510" cy="33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504B4A-0F4D-4C8F-9423-0D53A1C90F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106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5540" y="939546"/>
            <a:ext cx="8728043" cy="1587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540" y="2610854"/>
            <a:ext cx="8728043" cy="1701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3249DB-B73C-48EE-85CC-EFF8309533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966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FEFE4D-CC46-4C28-A2CB-AFAAC9E52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54652"/>
            <a:ext cx="9144000" cy="688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56651"/>
            <a:ext cx="8686800" cy="63976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796413"/>
            <a:ext cx="8686800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ubtitle 16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28599" y="973394"/>
            <a:ext cx="8686801" cy="265919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457200" indent="-457200">
              <a:buFont typeface="Arial" charset="0"/>
              <a:buChar char="•"/>
              <a:defRPr sz="2400" b="1" i="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Font typeface="Arial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60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/>
              <a:t>Bullet 1</a:t>
            </a:r>
          </a:p>
          <a:p>
            <a:pPr lvl="1"/>
            <a:r>
              <a:rPr lang="en-US" dirty="0"/>
              <a:t>Sub-bullet 1</a:t>
            </a:r>
          </a:p>
          <a:p>
            <a:pPr lvl="2"/>
            <a:r>
              <a:rPr lang="en-US" dirty="0"/>
              <a:t>Sub-bullet 2</a:t>
            </a:r>
          </a:p>
          <a:p>
            <a:pPr lvl="3"/>
            <a:r>
              <a:rPr lang="en-US" dirty="0"/>
              <a:t>Sub-bullet 3</a:t>
            </a:r>
          </a:p>
          <a:p>
            <a:pPr lvl="4"/>
            <a:r>
              <a:rPr lang="en-US" dirty="0"/>
              <a:t>Sub-bullet 4</a:t>
            </a:r>
          </a:p>
          <a:p>
            <a:pPr lvl="5"/>
            <a:r>
              <a:rPr lang="en-US" dirty="0"/>
              <a:t>Sub-bullet 5</a:t>
            </a:r>
          </a:p>
          <a:p>
            <a:pPr lvl="6"/>
            <a:r>
              <a:rPr lang="en-US" dirty="0"/>
              <a:t>Sub-bullet 6</a:t>
            </a:r>
          </a:p>
          <a:p>
            <a:pPr lvl="7"/>
            <a:r>
              <a:rPr lang="en-US" dirty="0"/>
              <a:t>Sub-bullet 7</a:t>
            </a:r>
          </a:p>
          <a:p>
            <a:pPr lvl="8"/>
            <a:r>
              <a:rPr lang="en-US" dirty="0"/>
              <a:t>Sub-bullet 8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4260973" y="4724102"/>
            <a:ext cx="540775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Font typeface="Arial" charset="0"/>
              <a:buNone/>
            </a:pPr>
            <a:fld id="{B52AD97E-B368-4B44-8F72-BB483235256D}" type="slidenum">
              <a:rPr lang="en-US" sz="1000" b="0" i="0" smtClean="0">
                <a:latin typeface="Arial" charset="0"/>
                <a:ea typeface="Arial" charset="0"/>
                <a:cs typeface="Arial" charset="0"/>
              </a:rPr>
              <a:pPr marL="0" indent="0" algn="ctr">
                <a:buFont typeface="Arial" charset="0"/>
                <a:buNone/>
              </a:pPr>
              <a:t>‹#›</a:t>
            </a:fld>
            <a:endParaRPr lang="en-US" sz="1000" b="0" i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679316"/>
            <a:ext cx="843886" cy="23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74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pos="561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75540" y="939546"/>
            <a:ext cx="8621989" cy="3361744"/>
          </a:xfrm>
        </p:spPr>
        <p:txBody>
          <a:bodyPr>
            <a:normAutofit/>
          </a:bodyPr>
          <a:lstStyle>
            <a:lvl1pPr>
              <a:defRPr sz="2100" b="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F7E5B5-5BD9-49A9-AD1F-7AE73B4900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7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40" y="265955"/>
            <a:ext cx="7850510" cy="4845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540" y="939546"/>
            <a:ext cx="4352965" cy="33554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439" y="936091"/>
            <a:ext cx="4255143" cy="33554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CC906-419F-49C1-80A2-8C5354940A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866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65955"/>
            <a:ext cx="7854599" cy="4845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340A0B-7811-48FC-93A0-6899ACB61D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69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10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95400" y="2343150"/>
            <a:ext cx="6400800" cy="40005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268B5A-4158-4453-9F07-0EF5FCA43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65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6142BB3B-6CC5-400E-83EA-9775D48EA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5540" y="-602673"/>
            <a:ext cx="7850510" cy="33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84CA78-5E02-4647-88F0-2516A55D94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78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5540" y="939546"/>
            <a:ext cx="8728043" cy="1587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540" y="2610854"/>
            <a:ext cx="8728043" cy="1701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CB7A62-81F9-46B2-AD35-EF93EBB7D9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743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14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F96BF0-17D0-43DE-81FB-77228A757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" y="1155158"/>
            <a:ext cx="8801100" cy="797489"/>
          </a:xfrm>
        </p:spPr>
        <p:txBody>
          <a:bodyPr/>
          <a:lstStyle>
            <a:lvl1pPr>
              <a:defRPr sz="4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C1E87DA3-904E-4014-9363-74160C6AAF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1449" y="4576465"/>
            <a:ext cx="1476366" cy="3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33338" rIns="66675" bIns="33338">
            <a:spAutoFit/>
          </a:bodyPr>
          <a:lstStyle>
            <a:lvl1pPr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2913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85825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27150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70063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272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844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1416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988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850" b="1" dirty="0">
                <a:solidFill>
                  <a:schemeClr val="tx1"/>
                </a:solidFill>
                <a:latin typeface="Univers 67 Condensed" pitchFamily="50" charset="0"/>
              </a:rPr>
              <a:t>U.S. Department of the Interior</a:t>
            </a:r>
          </a:p>
          <a:p>
            <a:r>
              <a:rPr lang="en-US" altLang="en-US" sz="850" b="1" dirty="0">
                <a:solidFill>
                  <a:schemeClr val="tx1"/>
                </a:solidFill>
                <a:latin typeface="Univers 67 Condensed" pitchFamily="50" charset="0"/>
              </a:rPr>
              <a:t>U.S. Geological Survey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1E094D1-2487-4800-8F50-D4E8CE71C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6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52">
          <p15:clr>
            <a:srgbClr val="FBAE40"/>
          </p15:clr>
        </p15:guide>
        <p15:guide id="2" pos="108">
          <p15:clr>
            <a:srgbClr val="FBAE40"/>
          </p15:clr>
        </p15:guide>
        <p15:guide id="3" orient="horz" pos="293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C081925-729C-45AA-9CBB-8034A417836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1" y="4457700"/>
            <a:ext cx="9144001" cy="685800"/>
          </a:xfrm>
          <a:prstGeom prst="rect">
            <a:avLst/>
          </a:prstGeom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5540" y="266252"/>
            <a:ext cx="7850510" cy="4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539" y="938778"/>
            <a:ext cx="8739862" cy="330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3" name="Rectangle 42"/>
          <p:cNvSpPr/>
          <p:nvPr userDrawn="1"/>
        </p:nvSpPr>
        <p:spPr bwMode="auto">
          <a:xfrm rot="10800000">
            <a:off x="175539" y="805623"/>
            <a:ext cx="8739860" cy="34289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61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10155D1-890F-4450-A08C-F5BEBA80947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82880" y="4617721"/>
            <a:ext cx="859536" cy="2273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3CA0CBC-91B1-4065-86D5-F5C36528902D}"/>
              </a:ext>
            </a:extLst>
          </p:cNvPr>
          <p:cNvSpPr txBox="1"/>
          <p:nvPr userDrawn="1"/>
        </p:nvSpPr>
        <p:spPr>
          <a:xfrm>
            <a:off x="3342724" y="4911436"/>
            <a:ext cx="2419252" cy="2462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0000">
                <a:srgbClr val="F7FAFD">
                  <a:alpha val="67000"/>
                </a:srgbClr>
              </a:gs>
              <a:gs pos="5000">
                <a:srgbClr val="F7FAFD">
                  <a:alpha val="67000"/>
                </a:srgbClr>
              </a:gs>
              <a:gs pos="100000">
                <a:schemeClr val="accent1">
                  <a:lumMod val="5000"/>
                  <a:lumOff val="95000"/>
                  <a:alpha val="0"/>
                </a:schemeClr>
              </a:gs>
            </a:gsLst>
            <a:lin ang="0" scaled="1"/>
          </a:gradFill>
        </p:spPr>
        <p:txBody>
          <a:bodyPr wrap="none" rtlCol="0">
            <a:spAutoFit/>
          </a:bodyPr>
          <a:lstStyle/>
          <a:p>
            <a:pPr algn="ctr"/>
            <a:r>
              <a:rPr lang="en-US" sz="1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For Internal U.S. Government</a:t>
            </a:r>
            <a:r>
              <a:rPr lang="en-US" sz="1000" b="0" i="0" baseline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Use Only</a:t>
            </a:r>
            <a:endParaRPr lang="en-US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80FED3-596A-460E-86E8-02F300A2F47E}"/>
              </a:ext>
            </a:extLst>
          </p:cNvPr>
          <p:cNvSpPr txBox="1"/>
          <p:nvPr userDrawn="1"/>
        </p:nvSpPr>
        <p:spPr>
          <a:xfrm>
            <a:off x="3335843" y="-8553"/>
            <a:ext cx="24192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For Internal U.S. Government</a:t>
            </a:r>
            <a:r>
              <a:rPr lang="en-US" sz="1000" b="0" i="0" baseline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Use Only</a:t>
            </a:r>
            <a:endParaRPr lang="en-US" sz="1000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DE29BFC-4E79-4C31-B5F5-0F9C0DBB4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3264" y="4704290"/>
            <a:ext cx="350857" cy="1832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0000">
                <a:srgbClr val="F7FAFD">
                  <a:alpha val="67000"/>
                </a:srgbClr>
              </a:gs>
              <a:gs pos="5000">
                <a:srgbClr val="F7FAFD">
                  <a:alpha val="67000"/>
                </a:srgbClr>
              </a:gs>
              <a:gs pos="95000">
                <a:srgbClr val="F7FAFD">
                  <a:alpha val="67000"/>
                </a:srgbClr>
              </a:gs>
              <a:gs pos="100000">
                <a:schemeClr val="accent1">
                  <a:lumMod val="5000"/>
                  <a:lumOff val="95000"/>
                  <a:alpha val="0"/>
                </a:schemeClr>
              </a:gs>
            </a:gsLst>
            <a:lin ang="0" scaled="1"/>
          </a:gradFill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20DCB0BB-DA56-4870-8FFD-9F6C129DE2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25182326-E514-4AE0-8180-4267012072F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91489" y="4470928"/>
            <a:ext cx="3961020" cy="2082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0000">
                <a:srgbClr val="F7FAFD">
                  <a:alpha val="67000"/>
                </a:srgbClr>
              </a:gs>
              <a:gs pos="5000">
                <a:srgbClr val="F7FAFD">
                  <a:alpha val="67000"/>
                </a:srgbClr>
              </a:gs>
              <a:gs pos="95000">
                <a:srgbClr val="F7FAFD">
                  <a:alpha val="67000"/>
                </a:srgbClr>
              </a:gs>
              <a:gs pos="100000">
                <a:schemeClr val="accent1">
                  <a:lumMod val="5000"/>
                  <a:lumOff val="95000"/>
                  <a:alpha val="0"/>
                </a:schemeClr>
              </a:gs>
            </a:gsLst>
            <a:lin ang="0" scaled="1"/>
          </a:gradFill>
          <a:ln>
            <a:noFill/>
          </a:ln>
        </p:spPr>
        <p:txBody>
          <a:bodyPr vert="horz" wrap="none" lIns="69056" tIns="34529" rIns="69056" bIns="34529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A7500"/>
              </a:buClr>
              <a:buFont typeface="Wingdings" panose="05000000000000000000" pitchFamily="2" charset="2"/>
              <a:buChar char="w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9A503"/>
              </a:buClr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38037"/>
              </a:buClr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en-US" sz="900" b="0" kern="0" dirty="0"/>
              <a:t>EROS Cal/Val Center of Excellence (ECCOE) - NLI Portfolio Status Review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2" r:id="rId2"/>
    <p:sldLayoutId id="2147483731" r:id="rId3"/>
    <p:sldLayoutId id="2147483730" r:id="rId4"/>
    <p:sldLayoutId id="2147483729" r:id="rId5"/>
    <p:sldLayoutId id="2147483728" r:id="rId6"/>
    <p:sldLayoutId id="2147483734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 i="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342892"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028675"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90000"/>
          </a:schemeClr>
        </a:buClr>
        <a:buFont typeface="Wingdings" panose="05000000000000000000" pitchFamily="2" charset="2"/>
        <a:buChar char="w"/>
        <a:defRPr sz="2100" b="1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75000"/>
          </a:schemeClr>
        </a:buClr>
        <a:buFont typeface="Wingdings" panose="05000000000000000000" pitchFamily="2" charset="2"/>
        <a:buChar char="w"/>
        <a:defRPr sz="1800">
          <a:solidFill>
            <a:schemeClr val="tx1"/>
          </a:solidFill>
          <a:latin typeface="+mn-lt"/>
        </a:defRPr>
      </a:lvl2pPr>
      <a:lvl3pPr marL="857228" indent="-171446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50000"/>
          </a:schemeClr>
        </a:buClr>
        <a:buFont typeface="Times New Roman" panose="02020603050405020304" pitchFamily="18" charset="0"/>
        <a:buChar char="•"/>
        <a:defRPr sz="1500">
          <a:solidFill>
            <a:schemeClr val="tx1"/>
          </a:solidFill>
          <a:latin typeface="+mn-lt"/>
        </a:defRPr>
      </a:lvl3pPr>
      <a:lvl4pPr marL="1200120" indent="-171446" algn="l" rtl="0" eaLnBrk="1" fontAlgn="base" hangingPunct="1">
        <a:spcBef>
          <a:spcPct val="20000"/>
        </a:spcBef>
        <a:spcAft>
          <a:spcPct val="0"/>
        </a:spcAft>
        <a:buChar char="–"/>
        <a:defRPr sz="1350">
          <a:solidFill>
            <a:schemeClr val="tx1"/>
          </a:solidFill>
          <a:latin typeface="+mn-lt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10000"/>
          </a:schemeClr>
        </a:buClr>
        <a:buChar char="•"/>
        <a:defRPr sz="1350">
          <a:solidFill>
            <a:schemeClr val="tx1"/>
          </a:solidFill>
          <a:latin typeface="+mn-lt"/>
        </a:defRPr>
      </a:lvl5pPr>
      <a:lvl6pPr marL="1885903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6pPr>
      <a:lvl7pPr marL="2228795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7pPr>
      <a:lvl8pPr marL="2571686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8pPr>
      <a:lvl9pPr marL="2914577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10155D1-890F-4450-A08C-F5BEBA8094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2880" y="4617721"/>
            <a:ext cx="859536" cy="22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4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 i="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342892"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028675"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90000"/>
          </a:schemeClr>
        </a:buClr>
        <a:buFont typeface="Wingdings" panose="05000000000000000000" pitchFamily="2" charset="2"/>
        <a:buChar char="w"/>
        <a:defRPr sz="2100" b="1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75000"/>
          </a:schemeClr>
        </a:buClr>
        <a:buFont typeface="Wingdings" panose="05000000000000000000" pitchFamily="2" charset="2"/>
        <a:buChar char="w"/>
        <a:defRPr sz="1800">
          <a:solidFill>
            <a:schemeClr val="tx1"/>
          </a:solidFill>
          <a:latin typeface="+mn-lt"/>
        </a:defRPr>
      </a:lvl2pPr>
      <a:lvl3pPr marL="857228" indent="-171446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50000"/>
          </a:schemeClr>
        </a:buClr>
        <a:buFont typeface="Times New Roman" panose="02020603050405020304" pitchFamily="18" charset="0"/>
        <a:buChar char="•"/>
        <a:defRPr sz="1500">
          <a:solidFill>
            <a:schemeClr val="tx1"/>
          </a:solidFill>
          <a:latin typeface="+mn-lt"/>
        </a:defRPr>
      </a:lvl3pPr>
      <a:lvl4pPr marL="1200120" indent="-171446" algn="l" rtl="0" eaLnBrk="1" fontAlgn="base" hangingPunct="1">
        <a:spcBef>
          <a:spcPct val="20000"/>
        </a:spcBef>
        <a:spcAft>
          <a:spcPct val="0"/>
        </a:spcAft>
        <a:buChar char="–"/>
        <a:defRPr sz="1350">
          <a:solidFill>
            <a:schemeClr val="tx1"/>
          </a:solidFill>
          <a:latin typeface="+mn-lt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10000"/>
          </a:schemeClr>
        </a:buClr>
        <a:buChar char="•"/>
        <a:defRPr sz="1350">
          <a:solidFill>
            <a:schemeClr val="tx1"/>
          </a:solidFill>
          <a:latin typeface="+mn-lt"/>
        </a:defRPr>
      </a:lvl5pPr>
      <a:lvl6pPr marL="1885903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6pPr>
      <a:lvl7pPr marL="2228795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7pPr>
      <a:lvl8pPr marL="2571686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8pPr>
      <a:lvl9pPr marL="2914577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C081925-729C-45AA-9CBB-8034A417836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1" y="4457700"/>
            <a:ext cx="9144001" cy="685800"/>
          </a:xfrm>
          <a:prstGeom prst="rect">
            <a:avLst/>
          </a:prstGeom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5540" y="266252"/>
            <a:ext cx="7850510" cy="4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539" y="938777"/>
            <a:ext cx="8739862" cy="340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3" name="Rectangle 42"/>
          <p:cNvSpPr/>
          <p:nvPr userDrawn="1"/>
        </p:nvSpPr>
        <p:spPr bwMode="auto">
          <a:xfrm rot="10800000">
            <a:off x="175539" y="805623"/>
            <a:ext cx="8739860" cy="34289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61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AB666764-8E2E-4E5D-80C0-ED6DD7E61C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1449" y="4576465"/>
            <a:ext cx="1147750" cy="19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33338" rIns="66675" bIns="33338">
            <a:spAutoFit/>
          </a:bodyPr>
          <a:lstStyle>
            <a:lvl1pPr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42913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85825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27150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70063" defTabSz="8858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272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844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1416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98863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850" b="1" dirty="0">
                <a:solidFill>
                  <a:schemeClr val="bg1"/>
                </a:solidFill>
                <a:latin typeface="Univers 67 Condensed" pitchFamily="50" charset="0"/>
              </a:rPr>
              <a:t>U.S. Geological Survey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6FDEFED-D3C8-4726-87D6-76373F3863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86652" y="4778650"/>
            <a:ext cx="357469" cy="1981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0000">
                <a:srgbClr val="F7FAFD">
                  <a:alpha val="67000"/>
                </a:srgbClr>
              </a:gs>
              <a:gs pos="5000">
                <a:srgbClr val="F7FAFD">
                  <a:alpha val="67000"/>
                </a:srgbClr>
              </a:gs>
              <a:gs pos="95000">
                <a:srgbClr val="F7FAFD">
                  <a:alpha val="67000"/>
                </a:srgbClr>
              </a:gs>
              <a:gs pos="100000">
                <a:schemeClr val="accent1">
                  <a:lumMod val="5000"/>
                  <a:lumOff val="95000"/>
                  <a:alpha val="0"/>
                </a:schemeClr>
              </a:gs>
            </a:gsLst>
            <a:lin ang="0" scaled="1"/>
          </a:gradFill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20DCB0BB-DA56-4870-8FFD-9F6C129DE2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5781269F-10C1-4D45-BBF9-B1ED604180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72389" y="4540451"/>
            <a:ext cx="2999219" cy="2082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0000">
                <a:srgbClr val="F7FAFD">
                  <a:alpha val="67000"/>
                </a:srgbClr>
              </a:gs>
              <a:gs pos="5000">
                <a:srgbClr val="F7FAFD">
                  <a:alpha val="67000"/>
                </a:srgbClr>
              </a:gs>
              <a:gs pos="95000">
                <a:srgbClr val="F7FAFD">
                  <a:alpha val="67000"/>
                </a:srgbClr>
              </a:gs>
              <a:gs pos="100000">
                <a:schemeClr val="accent1">
                  <a:lumMod val="5000"/>
                  <a:lumOff val="95000"/>
                  <a:alpha val="0"/>
                </a:schemeClr>
              </a:gs>
            </a:gsLst>
            <a:lin ang="0" scaled="1"/>
          </a:gradFill>
          <a:ln>
            <a:noFill/>
          </a:ln>
        </p:spPr>
        <p:txBody>
          <a:bodyPr vert="horz" wrap="none" lIns="69056" tIns="34529" rIns="69056" bIns="34529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A7500"/>
              </a:buClr>
              <a:buFont typeface="Wingdings" panose="05000000000000000000" pitchFamily="2" charset="2"/>
              <a:buChar char="w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9A503"/>
              </a:buClr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38037"/>
              </a:buClr>
              <a:buFont typeface="Times New Roman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en-US" sz="900" b="0" kern="0" dirty="0"/>
              <a:t>EROS Cal/Val Center of Excellence (ECCOE) Overview</a:t>
            </a:r>
          </a:p>
        </p:txBody>
      </p:sp>
    </p:spTree>
    <p:extLst>
      <p:ext uri="{BB962C8B-B14F-4D97-AF65-F5344CB8AC3E}">
        <p14:creationId xmlns:p14="http://schemas.microsoft.com/office/powerpoint/2010/main" val="160075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 i="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342892"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028675"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sz="255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90000"/>
          </a:schemeClr>
        </a:buClr>
        <a:buFont typeface="Wingdings" panose="05000000000000000000" pitchFamily="2" charset="2"/>
        <a:buChar char="w"/>
        <a:defRPr sz="2100" b="1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75000"/>
          </a:schemeClr>
        </a:buClr>
        <a:buFont typeface="Wingdings" panose="05000000000000000000" pitchFamily="2" charset="2"/>
        <a:buChar char="w"/>
        <a:defRPr sz="1800">
          <a:solidFill>
            <a:schemeClr val="tx1"/>
          </a:solidFill>
          <a:latin typeface="+mn-lt"/>
        </a:defRPr>
      </a:lvl2pPr>
      <a:lvl3pPr marL="857228" indent="-171446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50000"/>
          </a:schemeClr>
        </a:buClr>
        <a:buFont typeface="Times New Roman" panose="02020603050405020304" pitchFamily="18" charset="0"/>
        <a:buChar char="•"/>
        <a:defRPr sz="1500">
          <a:solidFill>
            <a:schemeClr val="tx1"/>
          </a:solidFill>
          <a:latin typeface="+mn-lt"/>
        </a:defRPr>
      </a:lvl3pPr>
      <a:lvl4pPr marL="1200120" indent="-171446" algn="l" rtl="0" eaLnBrk="1" fontAlgn="base" hangingPunct="1">
        <a:spcBef>
          <a:spcPct val="20000"/>
        </a:spcBef>
        <a:spcAft>
          <a:spcPct val="0"/>
        </a:spcAft>
        <a:buChar char="–"/>
        <a:defRPr sz="1350">
          <a:solidFill>
            <a:schemeClr val="tx1"/>
          </a:solidFill>
          <a:latin typeface="+mn-lt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10000"/>
          </a:schemeClr>
        </a:buClr>
        <a:buChar char="•"/>
        <a:defRPr sz="1350">
          <a:solidFill>
            <a:schemeClr val="tx1"/>
          </a:solidFill>
          <a:latin typeface="+mn-lt"/>
        </a:defRPr>
      </a:lvl5pPr>
      <a:lvl6pPr marL="1885903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6pPr>
      <a:lvl7pPr marL="2228795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7pPr>
      <a:lvl8pPr marL="2571686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8pPr>
      <a:lvl9pPr marL="2914577" indent="-171446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chanderson@usgs.gov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usgs.gov/core-science-systems/nli/landsat/landsat-collection-2-quality-assessment-bands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eos.org/home-2/wgcv-radcalnet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gs.gov/core-science-systems/eros/calval/system-characterization?qt-science_support_page_related_con=0#qt-science_support_page_related_con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E34BA-BC92-4637-8A0B-E3FD89D08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B14AE-6928-4B67-9CF8-2E7198BAA8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Landsat Collection 2 Per-Pixel Quality Bands</a:t>
            </a:r>
          </a:p>
          <a:p>
            <a:r>
              <a:rPr lang="en-US" dirty="0"/>
              <a:t>Landsat Collection 2 CARD4L Assessment</a:t>
            </a:r>
          </a:p>
          <a:p>
            <a:r>
              <a:rPr lang="en-US" dirty="0"/>
              <a:t>Landsat Per-Pixel Traceability, Measurement, and Measurement Uncertainty</a:t>
            </a:r>
          </a:p>
          <a:p>
            <a:r>
              <a:rPr lang="en-US" dirty="0"/>
              <a:t>Landsat Quarterly Quality Reports</a:t>
            </a:r>
          </a:p>
          <a:p>
            <a:r>
              <a:rPr lang="en-US" dirty="0"/>
              <a:t>Level 2 Validation – Surface Reflectance</a:t>
            </a:r>
          </a:p>
          <a:p>
            <a:r>
              <a:rPr lang="en-US"/>
              <a:t>System Characterization Reports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1A030-DF5E-4071-BFB1-9DB4C43673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63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0EAC5-2C7D-4353-B4B9-2B805B217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" y="1294858"/>
            <a:ext cx="8801100" cy="797489"/>
          </a:xfrm>
        </p:spPr>
        <p:txBody>
          <a:bodyPr/>
          <a:lstStyle/>
          <a:p>
            <a:r>
              <a:rPr lang="en-US" dirty="0"/>
              <a:t>Data Quality at USGS</a:t>
            </a:r>
            <a:br>
              <a:rPr lang="en-US" dirty="0"/>
            </a:br>
            <a:r>
              <a:rPr lang="en-US" sz="2800" dirty="0"/>
              <a:t>WGISS - 52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2D0218-3EB7-4E7C-B739-064936305E93}"/>
              </a:ext>
            </a:extLst>
          </p:cNvPr>
          <p:cNvSpPr txBox="1"/>
          <p:nvPr/>
        </p:nvSpPr>
        <p:spPr>
          <a:xfrm>
            <a:off x="171450" y="2525915"/>
            <a:ext cx="8801100" cy="19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Oct. 21</a:t>
            </a:r>
            <a:r>
              <a:rPr lang="en-US" b="1" baseline="30000" dirty="0"/>
              <a:t>st</a:t>
            </a:r>
            <a:r>
              <a:rPr lang="en-US" b="1" dirty="0"/>
              <a:t>, 2021</a:t>
            </a:r>
          </a:p>
          <a:p>
            <a:endParaRPr lang="en-US" b="1" dirty="0"/>
          </a:p>
          <a:p>
            <a:pPr>
              <a:lnSpc>
                <a:spcPts val="2800"/>
              </a:lnSpc>
            </a:pPr>
            <a:r>
              <a:rPr lang="en-US" sz="2600" b="1" dirty="0"/>
              <a:t>Cody Anderson</a:t>
            </a:r>
          </a:p>
          <a:p>
            <a:pPr lvl="0"/>
            <a:r>
              <a:rPr lang="en-US" b="1" dirty="0"/>
              <a:t>ECCOE PM, USGS/EROS</a:t>
            </a:r>
          </a:p>
          <a:p>
            <a:pPr>
              <a:lnSpc>
                <a:spcPts val="2800"/>
              </a:lnSpc>
            </a:pPr>
            <a:r>
              <a:rPr lang="en-US" b="1" u="sng" dirty="0">
                <a:solidFill>
                  <a:srgbClr val="0000FF"/>
                </a:solidFill>
                <a:hlinkClick r:id="rId2"/>
              </a:rPr>
              <a:t>chanderson@usgs.gov</a:t>
            </a:r>
            <a:r>
              <a:rPr lang="en-US" b="1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437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89316-DB38-4C10-AF97-ED46B4B79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Landsat Collection 2 Per-Pixel Quality Bands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9BF7F-275D-45D0-AEB5-9E082C1E37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2E556F-1451-4B94-A934-6B4B32D78844}"/>
              </a:ext>
            </a:extLst>
          </p:cNvPr>
          <p:cNvSpPr txBox="1"/>
          <p:nvPr/>
        </p:nvSpPr>
        <p:spPr>
          <a:xfrm>
            <a:off x="0" y="4204919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https://www.usgs.gov/core-science-systems/nli/landsat/landsat-collection-2-quality-assessment-bands</a:t>
            </a:r>
            <a:r>
              <a:rPr lang="en-US" sz="1400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8F8BF1-6B93-4600-A667-3DA92C11D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2" y="1049260"/>
            <a:ext cx="42415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C86B4CD-5EDD-49C8-BED2-8D6340259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184" y="1677666"/>
            <a:ext cx="1743984" cy="177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56F0434-6389-48D7-8253-F11D672D5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52" y="1576229"/>
            <a:ext cx="1917670" cy="194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A2E1AF-4EFB-4465-B8E8-E3396CA14775}"/>
              </a:ext>
            </a:extLst>
          </p:cNvPr>
          <p:cNvSpPr txBox="1"/>
          <p:nvPr/>
        </p:nvSpPr>
        <p:spPr>
          <a:xfrm>
            <a:off x="-86213" y="786223"/>
            <a:ext cx="49807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Landsat Collection 2 Radiometric Saturation Quality Assessment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DD6805-7ACB-4B60-8D4D-E13F575AD69B}"/>
              </a:ext>
            </a:extLst>
          </p:cNvPr>
          <p:cNvSpPr txBox="1"/>
          <p:nvPr/>
        </p:nvSpPr>
        <p:spPr>
          <a:xfrm>
            <a:off x="4636901" y="984506"/>
            <a:ext cx="22005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Landsat Collection 2 Surface Reflectance Quality Assessment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AA3C2A-2F15-447B-8C15-23FCE9A8E269}"/>
              </a:ext>
            </a:extLst>
          </p:cNvPr>
          <p:cNvSpPr txBox="1"/>
          <p:nvPr/>
        </p:nvSpPr>
        <p:spPr>
          <a:xfrm>
            <a:off x="6808012" y="877792"/>
            <a:ext cx="22005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Landsat Collection 2 Surface Reflectance Cloud Quality Assessment 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0A7A85-BCF1-4E0B-B79F-FF27BF7D4C98}"/>
              </a:ext>
            </a:extLst>
          </p:cNvPr>
          <p:cNvSpPr txBox="1"/>
          <p:nvPr/>
        </p:nvSpPr>
        <p:spPr>
          <a:xfrm>
            <a:off x="4815759" y="3677355"/>
            <a:ext cx="43357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Surface Temperature Quality Assessment: Uncertainty based on distance to cloud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70015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FBD7E-AF5F-4415-BFF5-33190042B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Landsat Collection 2 CARD4L Assessment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2AB15-2A69-4044-82B4-4CA16A4A94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 descr="CEOS CARD4L Compliance Stamp Logo">
            <a:extLst>
              <a:ext uri="{FF2B5EF4-FFF2-40B4-BE49-F238E27FC236}">
                <a16:creationId xmlns:a16="http://schemas.microsoft.com/office/drawing/2014/main" id="{B7ACC635-9BC9-4519-A2C4-E2EFFEC72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056" y="0"/>
            <a:ext cx="1172944" cy="78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05443D-DA72-4447-BDB7-8264A2E67C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38861" y="843042"/>
            <a:ext cx="4866277" cy="361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47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0DB87-5C41-4A3E-93CE-B366044D0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40" y="0"/>
            <a:ext cx="8968460" cy="750539"/>
          </a:xfrm>
        </p:spPr>
        <p:txBody>
          <a:bodyPr/>
          <a:lstStyle/>
          <a:p>
            <a:r>
              <a:rPr lang="en-US" dirty="0"/>
              <a:t>Landsat Per-Pixel Traceability, Measurement, and Measurement Uncertainty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37715-4400-4AB0-9FFE-2C56C60DF9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549E6B-3E4F-42D0-8081-626945FB9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2863"/>
            <a:ext cx="4830244" cy="2877773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70DDBB5-7931-44F8-841A-4F9C0DCA54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15"/>
          <a:stretch/>
        </p:blipFill>
        <p:spPr bwMode="auto">
          <a:xfrm>
            <a:off x="4744121" y="1615646"/>
            <a:ext cx="2211078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B68BA290-013F-4FB9-B8D3-DBD8251F0A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6"/>
          <a:stretch/>
        </p:blipFill>
        <p:spPr bwMode="auto">
          <a:xfrm>
            <a:off x="6935752" y="1611630"/>
            <a:ext cx="2208248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027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9E6B6-5F85-4F1B-8F8A-4664E4A5E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Landsat Quarterly Quality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A9809-1D4B-4A4A-991C-0B7D3ED53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541" y="939546"/>
            <a:ext cx="4291428" cy="3361744"/>
          </a:xfrm>
        </p:spPr>
        <p:txBody>
          <a:bodyPr/>
          <a:lstStyle/>
          <a:p>
            <a:r>
              <a:rPr lang="en-US" dirty="0"/>
              <a:t>Signal-to-Noise</a:t>
            </a:r>
          </a:p>
          <a:p>
            <a:r>
              <a:rPr lang="en-US" dirty="0"/>
              <a:t>Noise Equivalent Delta Temperature</a:t>
            </a:r>
          </a:p>
          <a:p>
            <a:r>
              <a:rPr lang="en-US" dirty="0"/>
              <a:t>Responsivity (Detector, Band)</a:t>
            </a:r>
          </a:p>
          <a:p>
            <a:r>
              <a:rPr lang="en-US" dirty="0"/>
              <a:t>Geodetic accuracy</a:t>
            </a:r>
          </a:p>
          <a:p>
            <a:r>
              <a:rPr lang="en-US" dirty="0"/>
              <a:t>Geometric accuracy</a:t>
            </a:r>
          </a:p>
          <a:p>
            <a:r>
              <a:rPr lang="en-US" dirty="0"/>
              <a:t>Sensor Alignment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00664-56A4-41D5-8550-7A95BE26E1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03DC81-4D53-4596-9367-D49DD1EB102C}"/>
              </a:ext>
            </a:extLst>
          </p:cNvPr>
          <p:cNvSpPr/>
          <p:nvPr/>
        </p:nvSpPr>
        <p:spPr bwMode="auto">
          <a:xfrm>
            <a:off x="4844108" y="3006400"/>
            <a:ext cx="4299892" cy="156649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0756C1-2D60-4A03-BE73-3D5A1175B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389" y="2179282"/>
            <a:ext cx="1920240" cy="1107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526EEA-8C72-40BB-90DA-01465EAC3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946" y="3313094"/>
            <a:ext cx="1920240" cy="12672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621929-9DAC-4BC6-AF15-BF968B54C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449" y="2179282"/>
            <a:ext cx="1920240" cy="13312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D17D75-7129-42E9-ADCD-FAB2C8ABF0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4"/>
          <a:stretch/>
        </p:blipFill>
        <p:spPr>
          <a:xfrm>
            <a:off x="6968449" y="3589840"/>
            <a:ext cx="1932596" cy="9534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ECF33D-B363-4589-B507-504B155BD63B}"/>
              </a:ext>
            </a:extLst>
          </p:cNvPr>
          <p:cNvSpPr txBox="1"/>
          <p:nvPr/>
        </p:nvSpPr>
        <p:spPr>
          <a:xfrm>
            <a:off x="4550836" y="770025"/>
            <a:ext cx="45847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ECCOE Landsat Quarterly Calibration and Validation Report—Quarter 2, 2021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5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Esad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Micijevic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050" baseline="30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Rajagopalan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Rengarajan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050" baseline="30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Md Obaidul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Haque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050" baseline="30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Lubke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050" baseline="30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Fatima </a:t>
            </a:r>
            <a:r>
              <a:rPr lang="en-US" sz="105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Tuz</a:t>
            </a:r>
            <a:r>
              <a:rPr lang="en-US" sz="10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Zafrin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Tuli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050" baseline="30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Jerad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Shaw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050" baseline="30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Nahid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Hasan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050" baseline="30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Alex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Denevan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050" baseline="30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Shannon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Franks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050" baseline="30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Michael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Choate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050" baseline="30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Cody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Anderson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050" baseline="30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Brian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Markham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050" baseline="30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Kurt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Thome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050" baseline="30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Kaita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050" baseline="30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Julia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Barsi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050" baseline="30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Raviv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Levy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050" baseline="30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0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Lawrence</a:t>
            </a:r>
            <a:r>
              <a:rPr lang="en-US" sz="105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1050" baseline="30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105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DF1776-7B7F-4A15-9AF6-066D419221A6}"/>
              </a:ext>
            </a:extLst>
          </p:cNvPr>
          <p:cNvSpPr txBox="1"/>
          <p:nvPr/>
        </p:nvSpPr>
        <p:spPr>
          <a:xfrm>
            <a:off x="4881795" y="2683234"/>
            <a:ext cx="1063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On-Board Calibration Sources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DDC302-49C3-4463-ACFF-8A8240D3DEA0}"/>
              </a:ext>
            </a:extLst>
          </p:cNvPr>
          <p:cNvSpPr txBox="1"/>
          <p:nvPr/>
        </p:nvSpPr>
        <p:spPr>
          <a:xfrm>
            <a:off x="4859640" y="4329927"/>
            <a:ext cx="192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Calibration Changes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0E4ADD-4047-4B85-BB6F-56AEA72206A1}"/>
              </a:ext>
            </a:extLst>
          </p:cNvPr>
          <p:cNvSpPr txBox="1"/>
          <p:nvPr/>
        </p:nvSpPr>
        <p:spPr>
          <a:xfrm>
            <a:off x="7083726" y="2185058"/>
            <a:ext cx="1569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Sensor Alignment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14FD35-9E6A-4576-8F11-A109FD3CC5EF}"/>
              </a:ext>
            </a:extLst>
          </p:cNvPr>
          <p:cNvSpPr txBox="1"/>
          <p:nvPr/>
        </p:nvSpPr>
        <p:spPr>
          <a:xfrm>
            <a:off x="6974075" y="3590042"/>
            <a:ext cx="1488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Coherent Noise</a:t>
            </a:r>
          </a:p>
        </p:txBody>
      </p:sp>
    </p:spTree>
    <p:extLst>
      <p:ext uri="{BB962C8B-B14F-4D97-AF65-F5344CB8AC3E}">
        <p14:creationId xmlns:p14="http://schemas.microsoft.com/office/powerpoint/2010/main" val="2172651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3B13-545A-483C-9D65-C9B510BA9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2 Validation – Surface Reflectance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67818-1F02-4BCD-AA54-F2E37384E8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D21869-72AC-437C-8C8C-ECB820D3B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450" y="857861"/>
            <a:ext cx="5495550" cy="313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5B2A94-233D-4715-AF02-D4ABF7E12B08}"/>
              </a:ext>
            </a:extLst>
          </p:cNvPr>
          <p:cNvSpPr txBox="1"/>
          <p:nvPr/>
        </p:nvSpPr>
        <p:spPr>
          <a:xfrm>
            <a:off x="5277226" y="3748266"/>
            <a:ext cx="38667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hlinkClick r:id="rId3"/>
              </a:rPr>
              <a:t>https://ceos.org/home-2/wgcv-radcalnet/</a:t>
            </a:r>
            <a:r>
              <a:rPr lang="en-US" sz="1600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751BEA-DA9A-4B9B-9505-7599154601BA}"/>
              </a:ext>
            </a:extLst>
          </p:cNvPr>
          <p:cNvSpPr txBox="1"/>
          <p:nvPr/>
        </p:nvSpPr>
        <p:spPr>
          <a:xfrm>
            <a:off x="3912945" y="824402"/>
            <a:ext cx="2626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Automated Networks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E578C2-D833-47DE-87E0-4835561C25C9}"/>
              </a:ext>
            </a:extLst>
          </p:cNvPr>
          <p:cNvSpPr txBox="1"/>
          <p:nvPr/>
        </p:nvSpPr>
        <p:spPr>
          <a:xfrm>
            <a:off x="-4760" y="851674"/>
            <a:ext cx="2626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Manual Measurements</a:t>
            </a:r>
          </a:p>
        </p:txBody>
      </p:sp>
      <p:pic>
        <p:nvPicPr>
          <p:cNvPr id="24" name="Picture 23" descr="Chart, line chart&#10;&#10;Description automatically generated">
            <a:extLst>
              <a:ext uri="{FF2B5EF4-FFF2-40B4-BE49-F238E27FC236}">
                <a16:creationId xmlns:a16="http://schemas.microsoft.com/office/drawing/2014/main" id="{E72FEF83-63FB-438B-9928-677C0095BA7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6313" y="2657891"/>
            <a:ext cx="2280339" cy="1856577"/>
          </a:xfrm>
          <a:prstGeom prst="rect">
            <a:avLst/>
          </a:prstGeom>
          <a:ln>
            <a:noFill/>
          </a:ln>
        </p:spPr>
      </p:pic>
      <p:pic>
        <p:nvPicPr>
          <p:cNvPr id="25" name="Picture 24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6B09F7BC-B88F-46CB-B0CD-D840E46F8B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4" b="18834"/>
          <a:stretch/>
        </p:blipFill>
        <p:spPr>
          <a:xfrm>
            <a:off x="73883" y="1149845"/>
            <a:ext cx="2168611" cy="177828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E433CD3-9888-4432-BD6E-16EB9EBE6F08}"/>
              </a:ext>
            </a:extLst>
          </p:cNvPr>
          <p:cNvSpPr txBox="1"/>
          <p:nvPr/>
        </p:nvSpPr>
        <p:spPr>
          <a:xfrm>
            <a:off x="2378675" y="218742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Product Comparison</a:t>
            </a:r>
          </a:p>
        </p:txBody>
      </p:sp>
    </p:spTree>
    <p:extLst>
      <p:ext uri="{BB962C8B-B14F-4D97-AF65-F5344CB8AC3E}">
        <p14:creationId xmlns:p14="http://schemas.microsoft.com/office/powerpoint/2010/main" val="2457731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4417B-9216-4810-8E02-9ADD9580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Characterization Reports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CAC94-3B7B-465E-B0FB-111516830B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CB0BB-DA56-4870-8FFD-9F6C129DE2B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03998F-F4C0-4B0A-A4B1-50A5F17DA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893" y="1304516"/>
            <a:ext cx="5109518" cy="38389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4C8732-674E-4FE5-BE66-D622AB2B6FE0}"/>
              </a:ext>
            </a:extLst>
          </p:cNvPr>
          <p:cNvSpPr txBox="1"/>
          <p:nvPr/>
        </p:nvSpPr>
        <p:spPr>
          <a:xfrm>
            <a:off x="-3308" y="819419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https://www.usgs.gov/core-science-systems/eros/calval/system-characterization?qt-science_support_page_related_con=0#qt-science_support_page_related_con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8265469"/>
      </p:ext>
    </p:extLst>
  </p:cSld>
  <p:clrMapOvr>
    <a:masterClrMapping/>
  </p:clrMapOvr>
</p:sld>
</file>

<file path=ppt/theme/theme1.xml><?xml version="1.0" encoding="utf-8"?>
<a:theme xmlns:a="http://schemas.openxmlformats.org/drawingml/2006/main" name="ECCO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SDS-2080 Earth Resources Observation and Science (EROS) CalVal Center of Excellence (ECCOE) USGS-Only PowerPoint Template -v1.0 2021_04_13.pptx" id="{B8B2DB0C-6543-4B9B-A7CE-5C57CAB64612}" vid="{876718F7-1C5B-4206-9C72-7C802BF62497}"/>
    </a:ext>
  </a:extLst>
</a:theme>
</file>

<file path=ppt/theme/theme2.xml><?xml version="1.0" encoding="utf-8"?>
<a:theme xmlns:a="http://schemas.openxmlformats.org/drawingml/2006/main" name="2_ECCO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SDS-2080 Earth Resources Observation and Science (EROS) CalVal Center of Excellence (ECCOE) USGS-Only PowerPoint Template -v1.0 2021_04_13.pptx" id="{B8B2DB0C-6543-4B9B-A7CE-5C57CAB64612}" vid="{876718F7-1C5B-4206-9C72-7C802BF62497}"/>
    </a:ext>
  </a:extLst>
</a:theme>
</file>

<file path=ppt/theme/theme3.xml><?xml version="1.0" encoding="utf-8"?>
<a:theme xmlns:a="http://schemas.openxmlformats.org/drawingml/2006/main" name="1_ECCO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344DC7C5-0247-4C7A-AFAF-725F8FF615AD}" vid="{8C87D487-C14C-4950-BCE9-95E93B94EA67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LSDS-2080 Earth Resources Observation and Science (EROS) CalVal Center of Excellence (ECCOE) USGS-Only PowerPoint Template -v1.0 2021_04_13</Template>
  <TotalTime>11146</TotalTime>
  <Words>310</Words>
  <Application>Microsoft Office PowerPoint</Application>
  <PresentationFormat>On-screen Show (16:9)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Narrow</vt:lpstr>
      <vt:lpstr>Source Sans Pro</vt:lpstr>
      <vt:lpstr>Times New Roman</vt:lpstr>
      <vt:lpstr>Univers 67 Condensed</vt:lpstr>
      <vt:lpstr>Wingdings</vt:lpstr>
      <vt:lpstr>ECCOE</vt:lpstr>
      <vt:lpstr>2_ECCOE</vt:lpstr>
      <vt:lpstr>1_ECCOE</vt:lpstr>
      <vt:lpstr>Outline</vt:lpstr>
      <vt:lpstr>Data Quality at USGS WGISS - 52</vt:lpstr>
      <vt:lpstr>Landsat Collection 2 Per-Pixel Quality Bands</vt:lpstr>
      <vt:lpstr>Landsat Collection 2 CARD4L Assessment</vt:lpstr>
      <vt:lpstr>Landsat Per-Pixel Traceability, Measurement, and Measurement Uncertainty</vt:lpstr>
      <vt:lpstr>Landsat Quarterly Quality Reports</vt:lpstr>
      <vt:lpstr>Level 2 Validation – Surface Reflectance</vt:lpstr>
      <vt:lpstr>System Characterization Reports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Poore, Sheri (Contractor) H</dc:creator>
  <cp:lastModifiedBy>Anderson, Cody H</cp:lastModifiedBy>
  <cp:revision>88</cp:revision>
  <dcterms:created xsi:type="dcterms:W3CDTF">2021-05-13T21:05:04Z</dcterms:created>
  <dcterms:modified xsi:type="dcterms:W3CDTF">2021-10-18T23:32:25Z</dcterms:modified>
</cp:coreProperties>
</file>

<file path=userCustomization/customUI.xml><?xml version="1.0" encoding="utf-8"?>
<mso:customUI xmlns:mso="http://schemas.microsoft.com/office/2006/01/customui">
  <mso:ribbon>
    <mso:qat>
      <mso:documentControls>
        <mso:control idQ="mso:PlaybackTipPlay" visible="true"/>
      </mso:documentControls>
    </mso:qat>
  </mso:ribbon>
</mso:customUI>
</file>