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33"/>
  </p:notesMasterIdLst>
  <p:handoutMasterIdLst>
    <p:handoutMasterId r:id="rId34"/>
  </p:handoutMasterIdLst>
  <p:sldIdLst>
    <p:sldId id="809" r:id="rId5"/>
    <p:sldId id="808" r:id="rId6"/>
    <p:sldId id="812" r:id="rId7"/>
    <p:sldId id="802" r:id="rId8"/>
    <p:sldId id="323" r:id="rId9"/>
    <p:sldId id="370" r:id="rId10"/>
    <p:sldId id="371" r:id="rId11"/>
    <p:sldId id="793" r:id="rId12"/>
    <p:sldId id="801" r:id="rId13"/>
    <p:sldId id="799" r:id="rId14"/>
    <p:sldId id="260" r:id="rId15"/>
    <p:sldId id="794" r:id="rId16"/>
    <p:sldId id="355" r:id="rId17"/>
    <p:sldId id="358" r:id="rId18"/>
    <p:sldId id="792" r:id="rId19"/>
    <p:sldId id="285" r:id="rId20"/>
    <p:sldId id="287" r:id="rId21"/>
    <p:sldId id="791" r:id="rId22"/>
    <p:sldId id="804" r:id="rId23"/>
    <p:sldId id="803" r:id="rId24"/>
    <p:sldId id="807" r:id="rId25"/>
    <p:sldId id="796" r:id="rId26"/>
    <p:sldId id="805" r:id="rId27"/>
    <p:sldId id="806" r:id="rId28"/>
    <p:sldId id="811" r:id="rId29"/>
    <p:sldId id="797" r:id="rId30"/>
    <p:sldId id="800" r:id="rId31"/>
    <p:sldId id="798" r:id="rId32"/>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C7236"/>
    <a:srgbClr val="008542"/>
    <a:srgbClr val="0432FF"/>
    <a:srgbClr val="FDE4D5"/>
    <a:srgbClr val="E2EFDA"/>
    <a:srgbClr val="FF9300"/>
    <a:srgbClr val="FF40FF"/>
    <a:srgbClr val="0098DB"/>
    <a:srgbClr val="00549F"/>
    <a:srgbClr val="FDC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85605" autoAdjust="0"/>
  </p:normalViewPr>
  <p:slideViewPr>
    <p:cSldViewPr snapToGrid="0">
      <p:cViewPr varScale="1">
        <p:scale>
          <a:sx n="114" d="100"/>
          <a:sy n="114" d="100"/>
        </p:scale>
        <p:origin x="1480" y="168"/>
      </p:cViewPr>
      <p:guideLst>
        <p:guide orient="horz" pos="1620"/>
        <p:guide pos="2880"/>
      </p:guideLst>
    </p:cSldViewPr>
  </p:slideViewPr>
  <p:outlineViewPr>
    <p:cViewPr>
      <p:scale>
        <a:sx n="33" d="100"/>
        <a:sy n="33" d="100"/>
      </p:scale>
      <p:origin x="0" y="1872"/>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5B6F1-86EA-6246-BDDC-AA8C351AA826}" type="doc">
      <dgm:prSet loTypeId="urn:microsoft.com/office/officeart/2005/8/layout/chevron1" loCatId="" qsTypeId="urn:microsoft.com/office/officeart/2005/8/quickstyle/simple1" qsCatId="simple" csTypeId="urn:microsoft.com/office/officeart/2005/8/colors/accent1_2" csCatId="accent1" phldr="1"/>
      <dgm:spPr/>
    </dgm:pt>
    <dgm:pt modelId="{805B3FAA-857A-D147-BAEA-DBAE337DE24A}">
      <dgm:prSet phldrT="[Text]" custT="1"/>
      <dgm:spPr/>
      <dgm:t>
        <a:bodyPr/>
        <a:lstStyle/>
        <a:p>
          <a:r>
            <a:rPr lang="en-US" sz="1100" kern="1200" dirty="0">
              <a:solidFill>
                <a:srgbClr val="FFFFFF"/>
              </a:solidFill>
              <a:latin typeface="Verdana"/>
              <a:ea typeface="+mn-ea"/>
              <a:cs typeface="+mn-cs"/>
            </a:rPr>
            <a:t>MM for Long-Term Scientific Data Stewardship </a:t>
          </a:r>
        </a:p>
      </dgm:t>
    </dgm:pt>
    <dgm:pt modelId="{A50CE721-2081-D94C-89A9-5A1D0F1155C8}" type="parTrans" cxnId="{3F256424-89EF-ED4F-9DA1-F167235AA9B0}">
      <dgm:prSet/>
      <dgm:spPr/>
      <dgm:t>
        <a:bodyPr/>
        <a:lstStyle/>
        <a:p>
          <a:endParaRPr lang="en-US"/>
        </a:p>
      </dgm:t>
    </dgm:pt>
    <dgm:pt modelId="{45350D6B-7A26-D34B-9377-7799AFF4B4CA}" type="sibTrans" cxnId="{3F256424-89EF-ED4F-9DA1-F167235AA9B0}">
      <dgm:prSet/>
      <dgm:spPr/>
      <dgm:t>
        <a:bodyPr/>
        <a:lstStyle/>
        <a:p>
          <a:endParaRPr lang="en-US"/>
        </a:p>
      </dgm:t>
    </dgm:pt>
    <dgm:pt modelId="{98E106EA-BEEE-FD48-A0BB-E11AD61D5765}">
      <dgm:prSet phldrT="[Text]" custT="1"/>
      <dgm:spPr>
        <a:solidFill>
          <a:srgbClr val="0098DB">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en-US" sz="1100" kern="1200" dirty="0">
              <a:solidFill>
                <a:srgbClr val="FFFFFF"/>
              </a:solidFill>
              <a:latin typeface="Verdana"/>
              <a:ea typeface="+mn-ea"/>
              <a:cs typeface="+mn-cs"/>
            </a:rPr>
            <a:t>RDA FAIR Data Maturity Model</a:t>
          </a:r>
        </a:p>
      </dgm:t>
    </dgm:pt>
    <dgm:pt modelId="{421C3925-BC56-D044-973E-1156A56692E3}" type="sibTrans" cxnId="{9AD0FB92-FDAE-114F-A5F1-B24A166D174D}">
      <dgm:prSet/>
      <dgm:spPr/>
      <dgm:t>
        <a:bodyPr/>
        <a:lstStyle/>
        <a:p>
          <a:endParaRPr lang="en-US"/>
        </a:p>
      </dgm:t>
    </dgm:pt>
    <dgm:pt modelId="{9CF33C4C-276A-B448-91FF-27D1BEE87B8D}" type="parTrans" cxnId="{9AD0FB92-FDAE-114F-A5F1-B24A166D174D}">
      <dgm:prSet/>
      <dgm:spPr/>
      <dgm:t>
        <a:bodyPr/>
        <a:lstStyle/>
        <a:p>
          <a:endParaRPr lang="en-US"/>
        </a:p>
      </dgm:t>
    </dgm:pt>
    <dgm:pt modelId="{B68FA98D-3E13-1141-970D-6143C1C4F7FE}">
      <dgm:prSet phldrT="[Text]" custT="1"/>
      <dgm:spPr>
        <a:solidFill>
          <a:srgbClr val="0098DB">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48006" tIns="16002" rIns="16002" bIns="16002" numCol="1" spcCol="1270" anchor="ctr" anchorCtr="0"/>
        <a:lstStyle/>
        <a:p>
          <a:r>
            <a:rPr lang="en-US" sz="1100" dirty="0"/>
            <a:t>WMO Stewardship MM for Climate Data</a:t>
          </a:r>
        </a:p>
      </dgm:t>
    </dgm:pt>
    <dgm:pt modelId="{629CCAEC-AF12-B542-97D3-FA579A0A8F54}" type="parTrans" cxnId="{B7E15D49-8773-4240-9AB8-AE2D05865A42}">
      <dgm:prSet/>
      <dgm:spPr/>
      <dgm:t>
        <a:bodyPr/>
        <a:lstStyle/>
        <a:p>
          <a:endParaRPr lang="en-US"/>
        </a:p>
      </dgm:t>
    </dgm:pt>
    <dgm:pt modelId="{C87F291C-5B18-E549-9FE4-B6DD29864331}" type="sibTrans" cxnId="{B7E15D49-8773-4240-9AB8-AE2D05865A42}">
      <dgm:prSet/>
      <dgm:spPr/>
      <dgm:t>
        <a:bodyPr/>
        <a:lstStyle/>
        <a:p>
          <a:endParaRPr lang="en-US"/>
        </a:p>
      </dgm:t>
    </dgm:pt>
    <dgm:pt modelId="{446BF295-3912-0441-92B8-68FEDF95A848}">
      <dgm:prSet phldrT="[Text]" custT="1"/>
      <dgm:spPr/>
      <dgm:t>
        <a:bodyPr/>
        <a:lstStyle/>
        <a:p>
          <a:r>
            <a:rPr lang="en-US" sz="1100" kern="1200" dirty="0">
              <a:solidFill>
                <a:srgbClr val="FFFFFF"/>
              </a:solidFill>
              <a:latin typeface="Verdana"/>
              <a:ea typeface="+mn-ea"/>
              <a:cs typeface="+mn-cs"/>
            </a:rPr>
            <a:t>ESA Earthnet Quality Data Assessment Pilot</a:t>
          </a:r>
        </a:p>
      </dgm:t>
    </dgm:pt>
    <dgm:pt modelId="{450A5BF0-617A-344F-A574-4DD9BBB5E1AB}" type="parTrans" cxnId="{B2F353A9-19E7-D94F-8663-4AE984017218}">
      <dgm:prSet/>
      <dgm:spPr/>
      <dgm:t>
        <a:bodyPr/>
        <a:lstStyle/>
        <a:p>
          <a:endParaRPr lang="en-US"/>
        </a:p>
      </dgm:t>
    </dgm:pt>
    <dgm:pt modelId="{B217EFBD-554C-E147-A110-40B0AEAEE267}" type="sibTrans" cxnId="{B2F353A9-19E7-D94F-8663-4AE984017218}">
      <dgm:prSet/>
      <dgm:spPr/>
      <dgm:t>
        <a:bodyPr/>
        <a:lstStyle/>
        <a:p>
          <a:endParaRPr lang="en-US"/>
        </a:p>
      </dgm:t>
    </dgm:pt>
    <dgm:pt modelId="{B271D992-B4B6-D44C-A3C6-31110C140A78}">
      <dgm:prSet phldrT="[Text]" custT="1"/>
      <dgm:spPr>
        <a:solidFill>
          <a:srgbClr val="0098DB">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48006" tIns="16002" rIns="16002" bIns="16002" numCol="1" spcCol="1270" anchor="ctr" anchorCtr="0"/>
        <a:lstStyle/>
        <a:p>
          <a:r>
            <a:rPr lang="en-US" sz="1100" kern="1200" dirty="0">
              <a:solidFill>
                <a:srgbClr val="FFFFFF"/>
              </a:solidFill>
              <a:latin typeface="Verdana"/>
              <a:ea typeface="+mn-ea"/>
              <a:cs typeface="+mn-cs"/>
            </a:rPr>
            <a:t>GEOSS</a:t>
          </a:r>
          <a:r>
            <a:rPr lang="en-US" sz="1100" kern="1200" dirty="0"/>
            <a:t> Data Management Principles</a:t>
          </a:r>
        </a:p>
      </dgm:t>
    </dgm:pt>
    <dgm:pt modelId="{0227A274-A89D-D141-9817-04C59B635B03}" type="sibTrans" cxnId="{1D4B069E-287C-DF4D-BABF-A7093244A0F0}">
      <dgm:prSet/>
      <dgm:spPr/>
      <dgm:t>
        <a:bodyPr/>
        <a:lstStyle/>
        <a:p>
          <a:endParaRPr lang="en-US"/>
        </a:p>
      </dgm:t>
    </dgm:pt>
    <dgm:pt modelId="{7C1D49F1-34FD-554A-A1FF-EE6A92D561DB}" type="parTrans" cxnId="{1D4B069E-287C-DF4D-BABF-A7093244A0F0}">
      <dgm:prSet/>
      <dgm:spPr/>
      <dgm:t>
        <a:bodyPr/>
        <a:lstStyle/>
        <a:p>
          <a:endParaRPr lang="en-US"/>
        </a:p>
      </dgm:t>
    </dgm:pt>
    <dgm:pt modelId="{3E0A916E-3D75-5C40-9E1E-AC6BA0958C4D}" type="pres">
      <dgm:prSet presAssocID="{2465B6F1-86EA-6246-BDDC-AA8C351AA826}" presName="Name0" presStyleCnt="0">
        <dgm:presLayoutVars>
          <dgm:dir/>
          <dgm:animLvl val="lvl"/>
          <dgm:resizeHandles val="exact"/>
        </dgm:presLayoutVars>
      </dgm:prSet>
      <dgm:spPr/>
    </dgm:pt>
    <dgm:pt modelId="{77E6EB80-D190-BF41-BD7B-7DE44D0513CD}" type="pres">
      <dgm:prSet presAssocID="{805B3FAA-857A-D147-BAEA-DBAE337DE24A}" presName="parTxOnly" presStyleLbl="node1" presStyleIdx="0" presStyleCnt="5" custScaleX="189849" custScaleY="177132" custLinFactNeighborX="36883">
        <dgm:presLayoutVars>
          <dgm:chMax val="0"/>
          <dgm:chPref val="0"/>
          <dgm:bulletEnabled val="1"/>
        </dgm:presLayoutVars>
      </dgm:prSet>
      <dgm:spPr/>
    </dgm:pt>
    <dgm:pt modelId="{FCC22EE6-CBD3-154A-9E22-A1D12384A1E8}" type="pres">
      <dgm:prSet presAssocID="{45350D6B-7A26-D34B-9377-7799AFF4B4CA}" presName="parTxOnlySpace" presStyleCnt="0"/>
      <dgm:spPr/>
    </dgm:pt>
    <dgm:pt modelId="{ABFF2575-6330-B144-B081-69E7B0CDEB8E}" type="pres">
      <dgm:prSet presAssocID="{B271D992-B4B6-D44C-A3C6-31110C140A78}" presName="parTxOnly" presStyleLbl="node1" presStyleIdx="1" presStyleCnt="5" custScaleX="176208" custScaleY="166882">
        <dgm:presLayoutVars>
          <dgm:chMax val="0"/>
          <dgm:chPref val="0"/>
          <dgm:bulletEnabled val="1"/>
        </dgm:presLayoutVars>
      </dgm:prSet>
      <dgm:spPr>
        <a:xfrm>
          <a:off x="1887168" y="1972674"/>
          <a:ext cx="2092656" cy="568827"/>
        </a:xfrm>
        <a:prstGeom prst="chevron">
          <a:avLst/>
        </a:prstGeom>
      </dgm:spPr>
    </dgm:pt>
    <dgm:pt modelId="{60CCFBE7-D828-BE48-8490-7473966795B7}" type="pres">
      <dgm:prSet presAssocID="{0227A274-A89D-D141-9817-04C59B635B03}" presName="parTxOnlySpace" presStyleCnt="0"/>
      <dgm:spPr/>
    </dgm:pt>
    <dgm:pt modelId="{77E2CF04-152E-1C4B-A5F8-9B36CB55B28A}" type="pres">
      <dgm:prSet presAssocID="{98E106EA-BEEE-FD48-A0BB-E11AD61D5765}" presName="parTxOnly" presStyleLbl="node1" presStyleIdx="2" presStyleCnt="5" custScaleX="183812" custScaleY="171293">
        <dgm:presLayoutVars>
          <dgm:chMax val="0"/>
          <dgm:chPref val="0"/>
          <dgm:bulletEnabled val="1"/>
        </dgm:presLayoutVars>
      </dgm:prSet>
      <dgm:spPr>
        <a:xfrm>
          <a:off x="3909380" y="1840706"/>
          <a:ext cx="2639923" cy="832762"/>
        </a:xfrm>
        <a:prstGeom prst="chevron">
          <a:avLst/>
        </a:prstGeom>
      </dgm:spPr>
    </dgm:pt>
    <dgm:pt modelId="{2077DF65-B5D9-744E-B423-8533ACEE7785}" type="pres">
      <dgm:prSet presAssocID="{421C3925-BC56-D044-973E-1156A56692E3}" presName="parTxOnlySpace" presStyleCnt="0"/>
      <dgm:spPr/>
    </dgm:pt>
    <dgm:pt modelId="{7C196FBB-1561-DB4D-A2EC-AA546EBEA9B9}" type="pres">
      <dgm:prSet presAssocID="{B68FA98D-3E13-1141-970D-6143C1C4F7FE}" presName="parTxOnly" presStyleLbl="node1" presStyleIdx="3" presStyleCnt="5" custScaleX="201171" custScaleY="176218" custLinFactNeighborX="-54640">
        <dgm:presLayoutVars>
          <dgm:chMax val="0"/>
          <dgm:chPref val="0"/>
          <dgm:bulletEnabled val="1"/>
        </dgm:presLayoutVars>
      </dgm:prSet>
      <dgm:spPr>
        <a:xfrm>
          <a:off x="6378451" y="2105697"/>
          <a:ext cx="756950" cy="302780"/>
        </a:xfrm>
        <a:prstGeom prst="chevron">
          <a:avLst/>
        </a:prstGeom>
      </dgm:spPr>
    </dgm:pt>
    <dgm:pt modelId="{E973B820-6DF9-3347-BE2B-BBDD6A6EA2C1}" type="pres">
      <dgm:prSet presAssocID="{C87F291C-5B18-E549-9FE4-B6DD29864331}" presName="parTxOnlySpace" presStyleCnt="0"/>
      <dgm:spPr/>
    </dgm:pt>
    <dgm:pt modelId="{7050FE90-E04B-FE42-A5B2-51ED3417B6B6}" type="pres">
      <dgm:prSet presAssocID="{446BF295-3912-0441-92B8-68FEDF95A848}" presName="parTxOnly" presStyleLbl="node1" presStyleIdx="4" presStyleCnt="5" custScaleX="176204" custScaleY="179210" custLinFactNeighborX="-76496">
        <dgm:presLayoutVars>
          <dgm:chMax val="0"/>
          <dgm:chPref val="0"/>
          <dgm:bulletEnabled val="1"/>
        </dgm:presLayoutVars>
      </dgm:prSet>
      <dgm:spPr/>
    </dgm:pt>
  </dgm:ptLst>
  <dgm:cxnLst>
    <dgm:cxn modelId="{E368F70F-72E2-AF41-A165-031902F2EB1A}" type="presOf" srcId="{B68FA98D-3E13-1141-970D-6143C1C4F7FE}" destId="{7C196FBB-1561-DB4D-A2EC-AA546EBEA9B9}" srcOrd="0" destOrd="0" presId="urn:microsoft.com/office/officeart/2005/8/layout/chevron1"/>
    <dgm:cxn modelId="{3F256424-89EF-ED4F-9DA1-F167235AA9B0}" srcId="{2465B6F1-86EA-6246-BDDC-AA8C351AA826}" destId="{805B3FAA-857A-D147-BAEA-DBAE337DE24A}" srcOrd="0" destOrd="0" parTransId="{A50CE721-2081-D94C-89A9-5A1D0F1155C8}" sibTransId="{45350D6B-7A26-D34B-9377-7799AFF4B4CA}"/>
    <dgm:cxn modelId="{1495CD35-91CB-EC49-B0D1-225F12734998}" type="presOf" srcId="{446BF295-3912-0441-92B8-68FEDF95A848}" destId="{7050FE90-E04B-FE42-A5B2-51ED3417B6B6}" srcOrd="0" destOrd="0" presId="urn:microsoft.com/office/officeart/2005/8/layout/chevron1"/>
    <dgm:cxn modelId="{B7E15D49-8773-4240-9AB8-AE2D05865A42}" srcId="{2465B6F1-86EA-6246-BDDC-AA8C351AA826}" destId="{B68FA98D-3E13-1141-970D-6143C1C4F7FE}" srcOrd="3" destOrd="0" parTransId="{629CCAEC-AF12-B542-97D3-FA579A0A8F54}" sibTransId="{C87F291C-5B18-E549-9FE4-B6DD29864331}"/>
    <dgm:cxn modelId="{9F022F51-7AA7-4544-BD88-CA2CCD2DC286}" type="presOf" srcId="{B271D992-B4B6-D44C-A3C6-31110C140A78}" destId="{ABFF2575-6330-B144-B081-69E7B0CDEB8E}" srcOrd="0" destOrd="0" presId="urn:microsoft.com/office/officeart/2005/8/layout/chevron1"/>
    <dgm:cxn modelId="{9AD0FB92-FDAE-114F-A5F1-B24A166D174D}" srcId="{2465B6F1-86EA-6246-BDDC-AA8C351AA826}" destId="{98E106EA-BEEE-FD48-A0BB-E11AD61D5765}" srcOrd="2" destOrd="0" parTransId="{9CF33C4C-276A-B448-91FF-27D1BEE87B8D}" sibTransId="{421C3925-BC56-D044-973E-1156A56692E3}"/>
    <dgm:cxn modelId="{1D567C99-818B-F944-BD40-013FB5E4144E}" type="presOf" srcId="{98E106EA-BEEE-FD48-A0BB-E11AD61D5765}" destId="{77E2CF04-152E-1C4B-A5F8-9B36CB55B28A}" srcOrd="0" destOrd="0" presId="urn:microsoft.com/office/officeart/2005/8/layout/chevron1"/>
    <dgm:cxn modelId="{1D4B069E-287C-DF4D-BABF-A7093244A0F0}" srcId="{2465B6F1-86EA-6246-BDDC-AA8C351AA826}" destId="{B271D992-B4B6-D44C-A3C6-31110C140A78}" srcOrd="1" destOrd="0" parTransId="{7C1D49F1-34FD-554A-A1FF-EE6A92D561DB}" sibTransId="{0227A274-A89D-D141-9817-04C59B635B03}"/>
    <dgm:cxn modelId="{04B3ADA3-403B-C84A-8793-8BB50B54A716}" type="presOf" srcId="{2465B6F1-86EA-6246-BDDC-AA8C351AA826}" destId="{3E0A916E-3D75-5C40-9E1E-AC6BA0958C4D}" srcOrd="0" destOrd="0" presId="urn:microsoft.com/office/officeart/2005/8/layout/chevron1"/>
    <dgm:cxn modelId="{B2F353A9-19E7-D94F-8663-4AE984017218}" srcId="{2465B6F1-86EA-6246-BDDC-AA8C351AA826}" destId="{446BF295-3912-0441-92B8-68FEDF95A848}" srcOrd="4" destOrd="0" parTransId="{450A5BF0-617A-344F-A574-4DD9BBB5E1AB}" sibTransId="{B217EFBD-554C-E147-A110-40B0AEAEE267}"/>
    <dgm:cxn modelId="{A9E23EF4-2612-5A49-9B3A-7DAAC1113966}" type="presOf" srcId="{805B3FAA-857A-D147-BAEA-DBAE337DE24A}" destId="{77E6EB80-D190-BF41-BD7B-7DE44D0513CD}" srcOrd="0" destOrd="0" presId="urn:microsoft.com/office/officeart/2005/8/layout/chevron1"/>
    <dgm:cxn modelId="{5E7AA78C-2945-7849-AABB-054FE9922BAD}" type="presParOf" srcId="{3E0A916E-3D75-5C40-9E1E-AC6BA0958C4D}" destId="{77E6EB80-D190-BF41-BD7B-7DE44D0513CD}" srcOrd="0" destOrd="0" presId="urn:microsoft.com/office/officeart/2005/8/layout/chevron1"/>
    <dgm:cxn modelId="{EAE89BF1-ABD7-FD44-B919-875C8B8E94EB}" type="presParOf" srcId="{3E0A916E-3D75-5C40-9E1E-AC6BA0958C4D}" destId="{FCC22EE6-CBD3-154A-9E22-A1D12384A1E8}" srcOrd="1" destOrd="0" presId="urn:microsoft.com/office/officeart/2005/8/layout/chevron1"/>
    <dgm:cxn modelId="{973C979A-A9E2-0948-A951-7E9B9043AD68}" type="presParOf" srcId="{3E0A916E-3D75-5C40-9E1E-AC6BA0958C4D}" destId="{ABFF2575-6330-B144-B081-69E7B0CDEB8E}" srcOrd="2" destOrd="0" presId="urn:microsoft.com/office/officeart/2005/8/layout/chevron1"/>
    <dgm:cxn modelId="{7C015C31-E640-6B4A-9F2F-BB5830F2270F}" type="presParOf" srcId="{3E0A916E-3D75-5C40-9E1E-AC6BA0958C4D}" destId="{60CCFBE7-D828-BE48-8490-7473966795B7}" srcOrd="3" destOrd="0" presId="urn:microsoft.com/office/officeart/2005/8/layout/chevron1"/>
    <dgm:cxn modelId="{F0F39976-1F47-4D4C-A9E4-251A332C8245}" type="presParOf" srcId="{3E0A916E-3D75-5C40-9E1E-AC6BA0958C4D}" destId="{77E2CF04-152E-1C4B-A5F8-9B36CB55B28A}" srcOrd="4" destOrd="0" presId="urn:microsoft.com/office/officeart/2005/8/layout/chevron1"/>
    <dgm:cxn modelId="{4E9A3EF6-CD6B-8844-936A-72DF5363B3A6}" type="presParOf" srcId="{3E0A916E-3D75-5C40-9E1E-AC6BA0958C4D}" destId="{2077DF65-B5D9-744E-B423-8533ACEE7785}" srcOrd="5" destOrd="0" presId="urn:microsoft.com/office/officeart/2005/8/layout/chevron1"/>
    <dgm:cxn modelId="{04C4C6A1-F210-134D-B7A0-CFA88797A894}" type="presParOf" srcId="{3E0A916E-3D75-5C40-9E1E-AC6BA0958C4D}" destId="{7C196FBB-1561-DB4D-A2EC-AA546EBEA9B9}" srcOrd="6" destOrd="0" presId="urn:microsoft.com/office/officeart/2005/8/layout/chevron1"/>
    <dgm:cxn modelId="{C12FC835-4EB1-364E-96B6-F2FAE9D5DA14}" type="presParOf" srcId="{3E0A916E-3D75-5C40-9E1E-AC6BA0958C4D}" destId="{E973B820-6DF9-3347-BE2B-BBDD6A6EA2C1}" srcOrd="7" destOrd="0" presId="urn:microsoft.com/office/officeart/2005/8/layout/chevron1"/>
    <dgm:cxn modelId="{9E6249AF-0973-EF4A-BB2F-EA3C8E670BA7}" type="presParOf" srcId="{3E0A916E-3D75-5C40-9E1E-AC6BA0958C4D}" destId="{7050FE90-E04B-FE42-A5B2-51ED3417B6B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6EB80-D190-BF41-BD7B-7DE44D0513CD}">
      <dsp:nvSpPr>
        <dsp:cNvPr id="0" name=""/>
        <dsp:cNvSpPr/>
      </dsp:nvSpPr>
      <dsp:spPr>
        <a:xfrm>
          <a:off x="39527" y="1440955"/>
          <a:ext cx="1955943" cy="7299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Verdana"/>
              <a:ea typeface="+mn-ea"/>
              <a:cs typeface="+mn-cs"/>
            </a:rPr>
            <a:t>MM for Long-Term Scientific Data Stewardship </a:t>
          </a:r>
        </a:p>
      </dsp:txBody>
      <dsp:txXfrm>
        <a:off x="404512" y="1440955"/>
        <a:ext cx="1225974" cy="729969"/>
      </dsp:txXfrm>
    </dsp:sp>
    <dsp:sp modelId="{ABFF2575-6330-B144-B081-69E7B0CDEB8E}">
      <dsp:nvSpPr>
        <dsp:cNvPr id="0" name=""/>
        <dsp:cNvSpPr/>
      </dsp:nvSpPr>
      <dsp:spPr>
        <a:xfrm>
          <a:off x="1854445" y="1462075"/>
          <a:ext cx="1815405" cy="687729"/>
        </a:xfrm>
        <a:prstGeom prst="chevron">
          <a:avLst/>
        </a:prstGeom>
        <a:solidFill>
          <a:srgbClr val="0098D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Verdana"/>
              <a:ea typeface="+mn-ea"/>
              <a:cs typeface="+mn-cs"/>
            </a:rPr>
            <a:t>GEOSS</a:t>
          </a:r>
          <a:r>
            <a:rPr lang="en-US" sz="1100" kern="1200" dirty="0"/>
            <a:t> Data Management Principles</a:t>
          </a:r>
        </a:p>
      </dsp:txBody>
      <dsp:txXfrm>
        <a:off x="2198310" y="1462075"/>
        <a:ext cx="1127676" cy="687729"/>
      </dsp:txXfrm>
    </dsp:sp>
    <dsp:sp modelId="{77E2CF04-152E-1C4B-A5F8-9B36CB55B28A}">
      <dsp:nvSpPr>
        <dsp:cNvPr id="0" name=""/>
        <dsp:cNvSpPr/>
      </dsp:nvSpPr>
      <dsp:spPr>
        <a:xfrm>
          <a:off x="3566824" y="1452986"/>
          <a:ext cx="1893746" cy="705907"/>
        </a:xfrm>
        <a:prstGeom prst="chevron">
          <a:avLst/>
        </a:prstGeom>
        <a:solidFill>
          <a:srgbClr val="0098D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100" kern="1200" dirty="0">
              <a:solidFill>
                <a:srgbClr val="FFFFFF"/>
              </a:solidFill>
              <a:latin typeface="Verdana"/>
              <a:ea typeface="+mn-ea"/>
              <a:cs typeface="+mn-cs"/>
            </a:rPr>
            <a:t>RDA FAIR Data Maturity Model</a:t>
          </a:r>
        </a:p>
      </dsp:txBody>
      <dsp:txXfrm>
        <a:off x="3919778" y="1452986"/>
        <a:ext cx="1187839" cy="705907"/>
      </dsp:txXfrm>
    </dsp:sp>
    <dsp:sp modelId="{7C196FBB-1561-DB4D-A2EC-AA546EBEA9B9}">
      <dsp:nvSpPr>
        <dsp:cNvPr id="0" name=""/>
        <dsp:cNvSpPr/>
      </dsp:nvSpPr>
      <dsp:spPr>
        <a:xfrm>
          <a:off x="5301250" y="1442838"/>
          <a:ext cx="2072589" cy="726203"/>
        </a:xfrm>
        <a:prstGeom prst="chevron">
          <a:avLst/>
        </a:prstGeom>
        <a:solidFill>
          <a:srgbClr val="0098D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88950">
            <a:lnSpc>
              <a:spcPct val="90000"/>
            </a:lnSpc>
            <a:spcBef>
              <a:spcPct val="0"/>
            </a:spcBef>
            <a:spcAft>
              <a:spcPct val="35000"/>
            </a:spcAft>
            <a:buNone/>
          </a:pPr>
          <a:r>
            <a:rPr lang="en-US" sz="1100" kern="1200" dirty="0"/>
            <a:t>WMO Stewardship MM for Climate Data</a:t>
          </a:r>
        </a:p>
      </dsp:txBody>
      <dsp:txXfrm>
        <a:off x="5664352" y="1442838"/>
        <a:ext cx="1346386" cy="726203"/>
      </dsp:txXfrm>
    </dsp:sp>
    <dsp:sp modelId="{7050FE90-E04B-FE42-A5B2-51ED3417B6B6}">
      <dsp:nvSpPr>
        <dsp:cNvPr id="0" name=""/>
        <dsp:cNvSpPr/>
      </dsp:nvSpPr>
      <dsp:spPr>
        <a:xfrm>
          <a:off x="7248296" y="1436673"/>
          <a:ext cx="1815364" cy="7385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latin typeface="Verdana"/>
              <a:ea typeface="+mn-ea"/>
              <a:cs typeface="+mn-cs"/>
            </a:rPr>
            <a:t>ESA Earthnet Quality Data Assessment Pilot</a:t>
          </a:r>
        </a:p>
      </dsp:txBody>
      <dsp:txXfrm>
        <a:off x="7617563" y="1436673"/>
        <a:ext cx="1076831" cy="7385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10/12/21</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1141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a:p>
            <a:endParaRPr lang="it-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2929696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19</a:t>
            </a:fld>
            <a:endParaRPr lang="en-US" dirty="0"/>
          </a:p>
        </p:txBody>
      </p:sp>
    </p:spTree>
    <p:extLst>
      <p:ext uri="{BB962C8B-B14F-4D97-AF65-F5344CB8AC3E}">
        <p14:creationId xmlns:p14="http://schemas.microsoft.com/office/powerpoint/2010/main" val="101399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22</a:t>
            </a:fld>
            <a:endParaRPr lang="en-US" dirty="0"/>
          </a:p>
        </p:txBody>
      </p:sp>
    </p:spTree>
    <p:extLst>
      <p:ext uri="{BB962C8B-B14F-4D97-AF65-F5344CB8AC3E}">
        <p14:creationId xmlns:p14="http://schemas.microsoft.com/office/powerpoint/2010/main" val="101225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26</a:t>
            </a:fld>
            <a:endParaRPr lang="en-US" dirty="0"/>
          </a:p>
        </p:txBody>
      </p:sp>
    </p:spTree>
    <p:extLst>
      <p:ext uri="{BB962C8B-B14F-4D97-AF65-F5344CB8AC3E}">
        <p14:creationId xmlns:p14="http://schemas.microsoft.com/office/powerpoint/2010/main" val="351441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27</a:t>
            </a:fld>
            <a:endParaRPr lang="en-US" dirty="0"/>
          </a:p>
        </p:txBody>
      </p:sp>
    </p:spTree>
    <p:extLst>
      <p:ext uri="{BB962C8B-B14F-4D97-AF65-F5344CB8AC3E}">
        <p14:creationId xmlns:p14="http://schemas.microsoft.com/office/powerpoint/2010/main" val="223089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28</a:t>
            </a:fld>
            <a:endParaRPr lang="en-US" dirty="0"/>
          </a:p>
        </p:txBody>
      </p:sp>
    </p:spTree>
    <p:extLst>
      <p:ext uri="{BB962C8B-B14F-4D97-AF65-F5344CB8AC3E}">
        <p14:creationId xmlns:p14="http://schemas.microsoft.com/office/powerpoint/2010/main" val="233855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204816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196339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5</a:t>
            </a:fld>
            <a:endParaRPr lang="en-US"/>
          </a:p>
        </p:txBody>
      </p:sp>
    </p:spTree>
    <p:extLst>
      <p:ext uri="{BB962C8B-B14F-4D97-AF65-F5344CB8AC3E}">
        <p14:creationId xmlns:p14="http://schemas.microsoft.com/office/powerpoint/2010/main" val="81706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20235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203022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65735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13</a:t>
            </a:fld>
            <a:endParaRPr lang="en-US" dirty="0"/>
          </a:p>
        </p:txBody>
      </p:sp>
    </p:spTree>
    <p:extLst>
      <p:ext uri="{BB962C8B-B14F-4D97-AF65-F5344CB8AC3E}">
        <p14:creationId xmlns:p14="http://schemas.microsoft.com/office/powerpoint/2010/main" val="183802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41059961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1"/>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89119" y="489942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userDrawn="1"/>
        </p:nvGrpSpPr>
        <p:grpSpPr>
          <a:xfrm>
            <a:off x="172269" y="4908007"/>
            <a:ext cx="6826666" cy="111519"/>
            <a:chOff x="172269" y="6621494"/>
            <a:chExt cx="6826666" cy="111519"/>
          </a:xfrm>
        </p:grpSpPr>
        <p:pic>
          <p:nvPicPr>
            <p:cNvPr id="38" name="Picture 37"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39" name="Picture 38"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0" name="Picture 39"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1" name="Picture 40"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2" name="Picture 41"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3" name="Picture 42"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4" name="Picture 43"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5" name="Picture 44"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6" name="Picture 45"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7" name="Picture 46"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48" name="Picture 47"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49" name="Picture 48"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0" name="Picture 49"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1" name="Picture 50"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2" name="Picture 51"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3" name="Picture 52"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4" name="Picture 53"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5" name="Picture 54"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6" name="Picture 55"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7" name="Picture 56"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58" name="Picture 57"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59" name="Picture 58"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0" name="Picture 59"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1" name="Picture 60"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086" y="149150"/>
            <a:ext cx="4404588" cy="430887"/>
          </a:xfr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21188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Tree>
    <p:extLst>
      <p:ext uri="{BB962C8B-B14F-4D97-AF65-F5344CB8AC3E}">
        <p14:creationId xmlns:p14="http://schemas.microsoft.com/office/powerpoint/2010/main" val="319503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986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40540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211880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39" name="Text Box 34"/>
          <p:cNvSpPr txBox="1">
            <a:spLocks noChangeAspect="1" noChangeArrowheads="1"/>
          </p:cNvSpPr>
          <p:nvPr/>
        </p:nvSpPr>
        <p:spPr bwMode="auto">
          <a:xfrm>
            <a:off x="4480339" y="4580702"/>
            <a:ext cx="4520474" cy="1476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0"/>
          <a:lstStyle/>
          <a:p>
            <a:pPr algn="r">
              <a:spcBef>
                <a:spcPct val="50000"/>
              </a:spcBef>
            </a:pPr>
            <a:r>
              <a:rPr lang="en-GB" sz="800" noProof="1">
                <a:solidFill>
                  <a:schemeClr val="bg2"/>
                </a:solidFill>
              </a:rPr>
              <a:t>ESA | 21/10/2021 | Slide  </a:t>
            </a:r>
            <a:fld id="{71EAD4F2-866B-304A-9A50-FC7592816342}" type="slidenum">
              <a:rPr lang="en-GB" sz="800" noProof="1" smtClean="0">
                <a:solidFill>
                  <a:schemeClr val="bg2"/>
                </a:solidFill>
              </a:rPr>
              <a:pPr algn="r">
                <a:spcBef>
                  <a:spcPct val="50000"/>
                </a:spcBef>
              </a:pPr>
              <a:t>‹#›</a:t>
            </a:fld>
            <a:endParaRPr lang="en-GB" sz="800" noProof="1">
              <a:solidFill>
                <a:schemeClr val="bg2"/>
              </a:solidFill>
            </a:endParaRPr>
          </a:p>
        </p:txBody>
      </p:sp>
      <p:grpSp>
        <p:nvGrpSpPr>
          <p:cNvPr id="40" name="Group 39"/>
          <p:cNvGrpSpPr/>
          <p:nvPr/>
        </p:nvGrpSpPr>
        <p:grpSpPr>
          <a:xfrm>
            <a:off x="172269" y="4908007"/>
            <a:ext cx="6826666" cy="111519"/>
            <a:chOff x="172269" y="6621494"/>
            <a:chExt cx="6826666" cy="111519"/>
          </a:xfrm>
        </p:grpSpPr>
        <p:pic>
          <p:nvPicPr>
            <p:cNvPr id="41" name="Picture 40"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2" name="Picture 41"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3" name="Picture 42"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4" name="Picture 43"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5" name="Picture 44"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6" name="Picture 45"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7" name="Picture 46"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8" name="Picture 47"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9" name="Picture 48"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50" name="Picture 49"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51" name="Picture 50"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2" name="Picture 51"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3" name="Picture 52"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4" name="Picture 53"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5" name="Picture 54"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6" name="Picture 55"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7" name="Picture 56"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8" name="Picture 57"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9" name="Picture 58"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60" name="Picture 59"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61" name="Picture 60"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2" name="Picture 61"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3" name="Picture 62"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4" name="Picture 63"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31" r:id="rId2"/>
    <p:sldLayoutId id="2147483932" r:id="rId3"/>
    <p:sldLayoutId id="2147483933" r:id="rId4"/>
    <p:sldLayoutId id="2147483934" r:id="rId5"/>
    <p:sldLayoutId id="2147483930" r:id="rId6"/>
    <p:sldLayoutId id="2147483936" r:id="rId7"/>
    <p:sldLayoutId id="2147483937" r:id="rId8"/>
    <p:sldLayoutId id="2147483938" r:id="rId9"/>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arth.esa.int/eogateway/activities/edap/edap-best-practice-guidelin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arth.esa.int/eogateway/activities/edap/edap-best-practice-guidelin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arth.esa.int/eogateway/documents/20142/37627/README_V8_issue_1.0_2020122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arth.esa.int/eogateway/documents/20142/37627/Envisat-MIPAS-products-availability.pdf" TargetMode="External"/><Relationship Id="rId5" Type="http://schemas.openxmlformats.org/officeDocument/2006/relationships/hyperlink" Target="https://esatellus.service-now.com/csp?id=dar_fast&amp;dataset=ENVISAT.MIP.NL__2P" TargetMode="External"/><Relationship Id="rId4" Type="http://schemas.openxmlformats.org/officeDocument/2006/relationships/hyperlink" Target="ftp://mip-ftp-ds.eo.esa.in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earth.esa.int/eogateway/catalog/envisat-mipas-geo-located-and-calibrated-atmospheric-spectra-mip_nl__1p-" TargetMode="External"/><Relationship Id="rId3" Type="http://schemas.openxmlformats.org/officeDocument/2006/relationships/hyperlink" Target="https://earth.esa.int/eogateway/activities/edap/edap-best-practice-guidelines" TargetMode="External"/><Relationship Id="rId7" Type="http://schemas.openxmlformats.org/officeDocument/2006/relationships/hyperlink" Target="https://earth.esa.int/eogateway/instruments/mipas/cal-val" TargetMode="External"/><Relationship Id="rId12" Type="http://schemas.openxmlformats.org/officeDocument/2006/relationships/hyperlink" Target="https://doi.org/10.1088/1681-7575/ab170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earth.esa.int/eogateway/documents/20142/37627/README_V8_issue_1.0_20201221.pdf" TargetMode="External"/><Relationship Id="rId11" Type="http://schemas.openxmlformats.org/officeDocument/2006/relationships/hyperlink" Target="https://earth.esa.int/eogateway/documents/20142/37627/MIPAS-product-handbook.pdf" TargetMode="External"/><Relationship Id="rId5" Type="http://schemas.openxmlformats.org/officeDocument/2006/relationships/hyperlink" Target="https://earth.esa.int/eogateway/catalog/envisat-mipas-temperature-pressure-and-atmospheric-constituents-profiles-mip_nl__2p-" TargetMode="External"/><Relationship Id="rId10" Type="http://schemas.openxmlformats.org/officeDocument/2006/relationships/hyperlink" Target="https://earth.esa.int/eogateway/documents/20142/37627/PAPER_Mipas_InFlight_Calibration_and_Processor_Verification.pdf" TargetMode="External"/><Relationship Id="rId4" Type="http://schemas.openxmlformats.org/officeDocument/2006/relationships/hyperlink" Target="https://earth.esa.int/eogateway/documents/20142/37627/EDAP.REP.001_2.0+-+Mission+Quality+Assessment+Guidelines.pdf/4c773f8c-1cea-8f0f-43d9-f86760278b2a" TargetMode="External"/><Relationship Id="rId9" Type="http://schemas.openxmlformats.org/officeDocument/2006/relationships/hyperlink" Target="https://earth.esa.int/documents/700255/3711375/Read_Me_File_MIP_NL__1PY_ESA-EOPG-EBA-TN-1+issue1.1.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tiff"/><Relationship Id="rId13"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33.png"/><Relationship Id="rId5" Type="http://schemas.openxmlformats.org/officeDocument/2006/relationships/diagramQuickStyle" Target="../diagrams/quickStyle1.xml"/><Relationship Id="rId10" Type="http://schemas.openxmlformats.org/officeDocument/2006/relationships/image" Target="../media/image32.png"/><Relationship Id="rId4" Type="http://schemas.openxmlformats.org/officeDocument/2006/relationships/diagramLayout" Target="../diagrams/layout1.xml"/><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hyperlink" Target="http://ceos.org/document_management/Working_Groups/WGISS/Interest_Groups/Data_Stewardship/White_Papers/WGISS%20Data%20Management%20and%20Stewardship%20Maturity%20Matrix.pdf" TargetMode="External"/><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qa4eo.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eo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453364" y="737699"/>
            <a:ext cx="79724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GB" sz="3200" dirty="0">
                <a:solidFill>
                  <a:schemeClr val="bg1"/>
                </a:solidFill>
              </a:rPr>
              <a:t>WGISS Data Management &amp; Stewardship Maturity Matrix &amp; </a:t>
            </a:r>
          </a:p>
          <a:p>
            <a:pPr marL="0" marR="0" lvl="0" indent="0" defTabSz="914400" latinLnBrk="0">
              <a:lnSpc>
                <a:spcPct val="100000"/>
              </a:lnSpc>
              <a:buClrTx/>
              <a:buSzTx/>
              <a:buFontTx/>
              <a:buNone/>
              <a:tabLst/>
              <a:defRPr/>
            </a:pPr>
            <a:r>
              <a:rPr lang="en-GB" sz="3200" dirty="0">
                <a:solidFill>
                  <a:schemeClr val="bg1"/>
                </a:solidFill>
              </a:rPr>
              <a:t>Quality Indicators </a:t>
            </a:r>
            <a:endParaRPr lang="en-GB" sz="3200" dirty="0">
              <a:solidFill>
                <a:schemeClr val="bg1"/>
              </a:solidFill>
              <a:latin typeface="Verdana"/>
              <a:ea typeface="+mj-ea"/>
              <a:cs typeface="Verdana"/>
            </a:endParaRPr>
          </a:p>
        </p:txBody>
      </p:sp>
      <p:sp>
        <p:nvSpPr>
          <p:cNvPr id="5" name="Rectangle 19"/>
          <p:cNvSpPr txBox="1">
            <a:spLocks noChangeArrowheads="1"/>
          </p:cNvSpPr>
          <p:nvPr/>
        </p:nvSpPr>
        <p:spPr bwMode="auto">
          <a:xfrm>
            <a:off x="453364" y="2522803"/>
            <a:ext cx="6796506"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GB" sz="1600" dirty="0" err="1">
                <a:solidFill>
                  <a:schemeClr val="bg1">
                    <a:lumMod val="95000"/>
                  </a:schemeClr>
                </a:solidFill>
                <a:latin typeface="Verdana"/>
                <a:ea typeface="+mj-ea"/>
                <a:cs typeface="Verdana"/>
              </a:rPr>
              <a:t>Iolanda</a:t>
            </a:r>
            <a:r>
              <a:rPr lang="en-GB" sz="1600" dirty="0">
                <a:solidFill>
                  <a:schemeClr val="bg1">
                    <a:lumMod val="95000"/>
                  </a:schemeClr>
                </a:solidFill>
                <a:latin typeface="Verdana"/>
                <a:ea typeface="+mj-ea"/>
                <a:cs typeface="Verdana"/>
              </a:rPr>
              <a:t> Maggio, Paolo Castracane</a:t>
            </a:r>
            <a:endParaRPr lang="en-GB" sz="1600" baseline="30000" dirty="0">
              <a:solidFill>
                <a:schemeClr val="bg1">
                  <a:lumMod val="95000"/>
                </a:schemeClr>
              </a:solidFill>
              <a:latin typeface="Verdana"/>
              <a:ea typeface="+mj-ea"/>
              <a:cs typeface="Verdana"/>
            </a:endParaRPr>
          </a:p>
          <a:p>
            <a:pPr marL="0" marR="0" lvl="0" indent="0" defTabSz="914400" latinLnBrk="0">
              <a:lnSpc>
                <a:spcPct val="100000"/>
              </a:lnSpc>
              <a:buClrTx/>
              <a:buSzTx/>
              <a:buFontTx/>
              <a:buNone/>
              <a:tabLst/>
              <a:defRPr/>
            </a:pPr>
            <a:endParaRPr lang="en-GB" sz="1600" dirty="0">
              <a:solidFill>
                <a:schemeClr val="bg1">
                  <a:lumMod val="95000"/>
                </a:schemeClr>
              </a:solidFill>
              <a:latin typeface="Verdana"/>
              <a:ea typeface="+mj-ea"/>
              <a:cs typeface="Verdana"/>
            </a:endParaRPr>
          </a:p>
          <a:p>
            <a:pPr marL="0" marR="0" lvl="0" indent="0" defTabSz="914400" latinLnBrk="0">
              <a:lnSpc>
                <a:spcPct val="100000"/>
              </a:lnSpc>
              <a:buClrTx/>
              <a:buSzTx/>
              <a:buFontTx/>
              <a:buNone/>
              <a:tabLst/>
              <a:defRPr/>
            </a:pPr>
            <a:r>
              <a:rPr lang="en-GB" sz="1600" dirty="0">
                <a:solidFill>
                  <a:schemeClr val="bg1">
                    <a:lumMod val="95000"/>
                  </a:schemeClr>
                </a:solidFill>
                <a:latin typeface="Verdana"/>
                <a:cs typeface="Verdana"/>
              </a:rPr>
              <a:t>RHEA c/o ESA ESRIN</a:t>
            </a:r>
          </a:p>
          <a:p>
            <a:pPr marL="0" marR="0" lvl="0" indent="0" defTabSz="914400" latinLnBrk="0">
              <a:lnSpc>
                <a:spcPct val="100000"/>
              </a:lnSpc>
              <a:buClrTx/>
              <a:buSzTx/>
              <a:buFontTx/>
              <a:buNone/>
              <a:tabLst/>
              <a:defRPr/>
            </a:pPr>
            <a:endParaRPr lang="en-GB" sz="1600" dirty="0">
              <a:solidFill>
                <a:schemeClr val="bg1">
                  <a:lumMod val="95000"/>
                </a:schemeClr>
              </a:solidFill>
              <a:latin typeface="Verdana"/>
              <a:ea typeface="+mj-ea"/>
              <a:cs typeface="Verdana"/>
            </a:endParaRPr>
          </a:p>
          <a:p>
            <a:pPr marL="0" marR="0" lvl="0" indent="0" defTabSz="914400" latinLnBrk="0">
              <a:lnSpc>
                <a:spcPct val="100000"/>
              </a:lnSpc>
              <a:buClrTx/>
              <a:buSzTx/>
              <a:buFontTx/>
              <a:buNone/>
              <a:tabLst/>
              <a:defRPr/>
            </a:pPr>
            <a:endParaRPr lang="en-GB" sz="1600" dirty="0">
              <a:solidFill>
                <a:schemeClr val="bg1">
                  <a:lumMod val="95000"/>
                </a:schemeClr>
              </a:solidFill>
              <a:latin typeface="Verdana"/>
              <a:ea typeface="+mj-ea"/>
              <a:cs typeface="Verdana"/>
            </a:endParaRPr>
          </a:p>
          <a:p>
            <a:r>
              <a:rPr lang="it-IT" sz="1600" b="1" dirty="0">
                <a:solidFill>
                  <a:schemeClr val="bg1"/>
                </a:solidFill>
              </a:rPr>
              <a:t>CEOS WGISS-52 </a:t>
            </a:r>
            <a:r>
              <a:rPr lang="it-IT" sz="1600" b="1" dirty="0" err="1">
                <a:solidFill>
                  <a:schemeClr val="bg1"/>
                </a:solidFill>
              </a:rPr>
              <a:t>October</a:t>
            </a:r>
            <a:r>
              <a:rPr lang="it-IT" sz="1600" b="1" dirty="0">
                <a:solidFill>
                  <a:schemeClr val="bg1"/>
                </a:solidFill>
              </a:rPr>
              <a:t> 19-21,2021</a:t>
            </a:r>
            <a:endParaRPr lang="it-IT" sz="1600" dirty="0">
              <a:solidFill>
                <a:schemeClr val="bg1"/>
              </a:solidFill>
            </a:endParaRPr>
          </a:p>
          <a:p>
            <a:pPr marL="0" marR="0" lvl="0" indent="0" defTabSz="914400" latinLnBrk="0">
              <a:lnSpc>
                <a:spcPct val="100000"/>
              </a:lnSpc>
              <a:buClrTx/>
              <a:buSzTx/>
              <a:buFontTx/>
              <a:buNone/>
              <a:tabLst/>
              <a:defRPr/>
            </a:pPr>
            <a:r>
              <a:rPr lang="it-IT" sz="1600" dirty="0">
                <a:solidFill>
                  <a:schemeClr val="bg1"/>
                </a:solidFill>
                <a:latin typeface="+mj-lt"/>
              </a:rPr>
              <a:t> 21 </a:t>
            </a:r>
            <a:r>
              <a:rPr lang="it-IT" sz="1600" dirty="0" err="1">
                <a:solidFill>
                  <a:schemeClr val="bg1"/>
                </a:solidFill>
                <a:latin typeface="+mj-lt"/>
              </a:rPr>
              <a:t>Oct</a:t>
            </a:r>
            <a:r>
              <a:rPr lang="it-IT" sz="1600" dirty="0">
                <a:solidFill>
                  <a:schemeClr val="bg1"/>
                </a:solidFill>
                <a:latin typeface="+mj-lt"/>
              </a:rPr>
              <a:t>. 2021</a:t>
            </a:r>
            <a:endParaRPr lang="en-GB" sz="1600" u="sng" dirty="0">
              <a:solidFill>
                <a:schemeClr val="bg1"/>
              </a:solidFill>
              <a:latin typeface="+mn-lt"/>
              <a:ea typeface="+mj-ea"/>
              <a:cs typeface="Verdana"/>
            </a:endParaRPr>
          </a:p>
        </p:txBody>
      </p:sp>
    </p:spTree>
    <p:extLst>
      <p:ext uri="{BB962C8B-B14F-4D97-AF65-F5344CB8AC3E}">
        <p14:creationId xmlns:p14="http://schemas.microsoft.com/office/powerpoint/2010/main" val="280151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FF32-67E3-0344-9FF6-FFE3BC1D8C5B}"/>
              </a:ext>
            </a:extLst>
          </p:cNvPr>
          <p:cNvSpPr>
            <a:spLocks noGrp="1"/>
          </p:cNvSpPr>
          <p:nvPr>
            <p:ph type="title"/>
          </p:nvPr>
        </p:nvSpPr>
        <p:spPr>
          <a:xfrm>
            <a:off x="122434" y="29922"/>
            <a:ext cx="7616614" cy="338554"/>
          </a:xfrm>
        </p:spPr>
        <p:txBody>
          <a:bodyPr/>
          <a:lstStyle/>
          <a:p>
            <a:r>
              <a:rPr lang="en-US" sz="1600" b="1" dirty="0"/>
              <a:t>Correspondence between NASA and ESA evaluation criteria</a:t>
            </a:r>
            <a:endParaRPr lang="en-GB" sz="1600" dirty="0"/>
          </a:p>
        </p:txBody>
      </p:sp>
      <p:sp>
        <p:nvSpPr>
          <p:cNvPr id="4" name="Google Shape;179;g6b47a723de_0_28">
            <a:extLst>
              <a:ext uri="{FF2B5EF4-FFF2-40B4-BE49-F238E27FC236}">
                <a16:creationId xmlns:a16="http://schemas.microsoft.com/office/drawing/2014/main" id="{B10ED588-1C9D-2741-9FB9-B78F26023DE6}"/>
              </a:ext>
            </a:extLst>
          </p:cNvPr>
          <p:cNvSpPr txBox="1">
            <a:spLocks/>
          </p:cNvSpPr>
          <p:nvPr/>
        </p:nvSpPr>
        <p:spPr bwMode="auto">
          <a:xfrm>
            <a:off x="356682" y="578177"/>
            <a:ext cx="3642826" cy="3950805"/>
          </a:xfrm>
          <a:prstGeom prst="rect">
            <a:avLst/>
          </a:prstGeom>
          <a:solidFill>
            <a:schemeClr val="accent3"/>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68569" tIns="34275" rIns="68569" bIns="34275" numCol="1" anchor="t" anchorCtr="0" compatLnSpc="1">
            <a:prstTxWarp prst="textNoShape">
              <a:avLst/>
            </a:prstTxWarp>
            <a:noAutofit/>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lnSpc>
                <a:spcPct val="100000"/>
              </a:lnSpc>
              <a:spcBef>
                <a:spcPts val="0"/>
              </a:spcBef>
              <a:buClr>
                <a:schemeClr val="dk1"/>
              </a:buClr>
              <a:buSzPts val="1100"/>
            </a:pPr>
            <a:r>
              <a:rPr lang="en-US" sz="1100" b="1" kern="0" dirty="0">
                <a:latin typeface="Calibri" panose="020F0502020204030204" pitchFamily="34" charset="0"/>
                <a:cs typeface="Calibri" panose="020F0502020204030204" pitchFamily="34" charset="0"/>
              </a:rPr>
              <a:t>NASA evaluation criteria:</a:t>
            </a:r>
          </a:p>
          <a:p>
            <a:pPr marL="135731" indent="-135731">
              <a:lnSpc>
                <a:spcPct val="100000"/>
              </a:lnSpc>
              <a:spcBef>
                <a:spcPts val="900"/>
              </a:spcBef>
              <a:buSzPts val="1800"/>
            </a:pPr>
            <a:r>
              <a:rPr lang="en-US" sz="1050" b="1" kern="0" dirty="0">
                <a:latin typeface="Calibri" panose="020F0502020204030204" pitchFamily="34" charset="0"/>
                <a:cs typeface="Calibri" panose="020F0502020204030204" pitchFamily="34" charset="0"/>
              </a:rPr>
              <a:t>NASA </a:t>
            </a:r>
            <a:r>
              <a:rPr lang="en-US" sz="1050" b="1" kern="0" dirty="0">
                <a:solidFill>
                  <a:srgbClr val="FF0000"/>
                </a:solidFill>
                <a:latin typeface="Calibri" panose="020F0502020204030204" pitchFamily="34" charset="0"/>
                <a:cs typeface="Calibri" panose="020F0502020204030204" pitchFamily="34" charset="0"/>
              </a:rPr>
              <a:t>#6</a:t>
            </a:r>
            <a:r>
              <a:rPr lang="en-US" sz="1050" b="1" kern="0" dirty="0">
                <a:latin typeface="Calibri" panose="020F0502020204030204" pitchFamily="34" charset="0"/>
                <a:cs typeface="Calibri" panose="020F0502020204030204" pitchFamily="34" charset="0"/>
              </a:rPr>
              <a:t>: Quality of vendor supplied imagery and/or data</a:t>
            </a:r>
            <a:r>
              <a:rPr lang="en-US" sz="1050" kern="0" dirty="0">
                <a:latin typeface="Calibri" panose="020F0502020204030204" pitchFamily="34" charset="0"/>
                <a:cs typeface="Calibri" panose="020F0502020204030204" pitchFamily="34" charset="0"/>
              </a:rPr>
              <a:t>: </a:t>
            </a:r>
            <a:br>
              <a:rPr lang="en-US" sz="1050" kern="0" dirty="0">
                <a:latin typeface="Calibri" panose="020F0502020204030204" pitchFamily="34" charset="0"/>
                <a:cs typeface="Calibri" panose="020F0502020204030204" pitchFamily="34" charset="0"/>
              </a:rPr>
            </a:br>
            <a:r>
              <a:rPr lang="en-US" sz="1050" kern="0" dirty="0">
                <a:latin typeface="Calibri" panose="020F0502020204030204" pitchFamily="34" charset="0"/>
                <a:cs typeface="Calibri" panose="020F0502020204030204" pitchFamily="34" charset="0"/>
              </a:rPr>
              <a:t>Data attributes such as geolocation accuracy, quality of radiometric calibration, platform intercalibration, etc.</a:t>
            </a:r>
          </a:p>
          <a:p>
            <a:pPr marL="135731" indent="-135731">
              <a:lnSpc>
                <a:spcPct val="100000"/>
              </a:lnSpc>
              <a:spcBef>
                <a:spcPts val="900"/>
              </a:spcBef>
              <a:buSzPts val="1800"/>
            </a:pPr>
            <a:r>
              <a:rPr lang="en-US" sz="1050" b="1" kern="0" dirty="0">
                <a:latin typeface="Calibri" panose="020F0502020204030204" pitchFamily="34" charset="0"/>
                <a:cs typeface="Calibri" panose="020F0502020204030204" pitchFamily="34" charset="0"/>
              </a:rPr>
              <a:t>NASA </a:t>
            </a:r>
            <a:r>
              <a:rPr lang="en-US" sz="1050" b="1" kern="0" dirty="0">
                <a:solidFill>
                  <a:srgbClr val="FF0000"/>
                </a:solidFill>
                <a:latin typeface="Calibri" panose="020F0502020204030204" pitchFamily="34" charset="0"/>
                <a:cs typeface="Calibri" panose="020F0502020204030204" pitchFamily="34" charset="0"/>
              </a:rPr>
              <a:t>#2</a:t>
            </a:r>
            <a:r>
              <a:rPr lang="en-US" sz="1050" b="1" kern="0" dirty="0">
                <a:latin typeface="Calibri" panose="020F0502020204030204" pitchFamily="34" charset="0"/>
                <a:cs typeface="Calibri" panose="020F0502020204030204" pitchFamily="34" charset="0"/>
              </a:rPr>
              <a:t>: Accuracy and completeness of metadata</a:t>
            </a:r>
            <a:r>
              <a:rPr lang="en-US" sz="1050" kern="0" dirty="0">
                <a:latin typeface="Calibri" panose="020F0502020204030204" pitchFamily="34" charset="0"/>
                <a:cs typeface="Calibri" panose="020F0502020204030204" pitchFamily="34" charset="0"/>
              </a:rPr>
              <a:t>: </a:t>
            </a:r>
            <a:br>
              <a:rPr lang="en-US" sz="1050" kern="0" dirty="0">
                <a:latin typeface="Calibri" panose="020F0502020204030204" pitchFamily="34" charset="0"/>
                <a:cs typeface="Calibri" panose="020F0502020204030204" pitchFamily="34" charset="0"/>
              </a:rPr>
            </a:br>
            <a:r>
              <a:rPr lang="en-US" sz="1050" kern="0" dirty="0">
                <a:latin typeface="Calibri" panose="020F0502020204030204" pitchFamily="34" charset="0"/>
                <a:cs typeface="Calibri" panose="020F0502020204030204" pitchFamily="34" charset="0"/>
              </a:rPr>
              <a:t>The accuracy and completeness of metadata that accompanies the imagery provided by the vendor.</a:t>
            </a:r>
          </a:p>
          <a:p>
            <a:pPr marL="135731" indent="-135731">
              <a:lnSpc>
                <a:spcPct val="100000"/>
              </a:lnSpc>
              <a:spcBef>
                <a:spcPts val="900"/>
              </a:spcBef>
              <a:buSzPts val="1800"/>
            </a:pPr>
            <a:r>
              <a:rPr lang="en-US" sz="1050" b="1" kern="0" dirty="0">
                <a:latin typeface="Calibri" panose="020F0502020204030204" pitchFamily="34" charset="0"/>
                <a:cs typeface="Calibri" panose="020F0502020204030204" pitchFamily="34" charset="0"/>
              </a:rPr>
              <a:t>NASA </a:t>
            </a:r>
            <a:r>
              <a:rPr lang="en-US" sz="1050" b="1" kern="0" dirty="0">
                <a:solidFill>
                  <a:srgbClr val="FF0000"/>
                </a:solidFill>
                <a:latin typeface="Calibri" panose="020F0502020204030204" pitchFamily="34" charset="0"/>
                <a:cs typeface="Calibri" panose="020F0502020204030204" pitchFamily="34" charset="0"/>
              </a:rPr>
              <a:t>#1</a:t>
            </a:r>
            <a:r>
              <a:rPr lang="en-US" sz="1050" b="1" kern="0" dirty="0">
                <a:latin typeface="Calibri" panose="020F0502020204030204" pitchFamily="34" charset="0"/>
                <a:cs typeface="Calibri" panose="020F0502020204030204" pitchFamily="34" charset="0"/>
              </a:rPr>
              <a:t>: Accessibility of vendor supplied imagery and data</a:t>
            </a:r>
            <a:r>
              <a:rPr lang="en-US" sz="1050" kern="0" dirty="0">
                <a:latin typeface="Calibri" panose="020F0502020204030204" pitchFamily="34" charset="0"/>
                <a:cs typeface="Calibri" panose="020F0502020204030204" pitchFamily="34" charset="0"/>
              </a:rPr>
              <a:t>: </a:t>
            </a:r>
            <a:br>
              <a:rPr lang="en-US" sz="1050" kern="0" dirty="0">
                <a:latin typeface="Calibri" panose="020F0502020204030204" pitchFamily="34" charset="0"/>
                <a:cs typeface="Calibri" panose="020F0502020204030204" pitchFamily="34" charset="0"/>
              </a:rPr>
            </a:br>
            <a:r>
              <a:rPr lang="en-US" sz="1050" kern="0" dirty="0">
                <a:latin typeface="Calibri" panose="020F0502020204030204" pitchFamily="34" charset="0"/>
                <a:cs typeface="Calibri" panose="020F0502020204030204" pitchFamily="34" charset="0"/>
              </a:rPr>
              <a:t>The ease and efficiency with which data can be searched, discovered, and downloaded from the vendor systems.</a:t>
            </a:r>
          </a:p>
          <a:p>
            <a:pPr marL="135731" indent="-135731">
              <a:lnSpc>
                <a:spcPct val="100000"/>
              </a:lnSpc>
              <a:spcBef>
                <a:spcPts val="900"/>
              </a:spcBef>
              <a:buSzPts val="1800"/>
            </a:pPr>
            <a:r>
              <a:rPr lang="en-US" sz="1050" b="1" kern="0" dirty="0">
                <a:latin typeface="Calibri" panose="020F0502020204030204" pitchFamily="34" charset="0"/>
                <a:cs typeface="Calibri" panose="020F0502020204030204" pitchFamily="34" charset="0"/>
              </a:rPr>
              <a:t>NASA </a:t>
            </a:r>
            <a:r>
              <a:rPr lang="en-US" sz="1050" b="1" kern="0" dirty="0">
                <a:solidFill>
                  <a:srgbClr val="FF0000"/>
                </a:solidFill>
                <a:latin typeface="Calibri" panose="020F0502020204030204" pitchFamily="34" charset="0"/>
                <a:cs typeface="Calibri" panose="020F0502020204030204" pitchFamily="34" charset="0"/>
              </a:rPr>
              <a:t>#3</a:t>
            </a:r>
            <a:r>
              <a:rPr lang="en-US" sz="1050" b="1" kern="0" dirty="0">
                <a:latin typeface="Calibri" panose="020F0502020204030204" pitchFamily="34" charset="0"/>
                <a:cs typeface="Calibri" panose="020F0502020204030204" pitchFamily="34" charset="0"/>
              </a:rPr>
              <a:t>: Quality of User Support Services</a:t>
            </a:r>
            <a:r>
              <a:rPr lang="en-US" sz="1050" kern="0" dirty="0">
                <a:latin typeface="Calibri" panose="020F0502020204030204" pitchFamily="34" charset="0"/>
                <a:cs typeface="Calibri" panose="020F0502020204030204" pitchFamily="34" charset="0"/>
              </a:rPr>
              <a:t>: </a:t>
            </a:r>
            <a:br>
              <a:rPr lang="en-US" sz="1050" kern="0" dirty="0">
                <a:latin typeface="Calibri" panose="020F0502020204030204" pitchFamily="34" charset="0"/>
                <a:cs typeface="Calibri" panose="020F0502020204030204" pitchFamily="34" charset="0"/>
              </a:rPr>
            </a:br>
            <a:r>
              <a:rPr lang="en-US" sz="1050" kern="0" dirty="0">
                <a:latin typeface="Calibri" panose="020F0502020204030204" pitchFamily="34" charset="0"/>
                <a:cs typeface="Calibri" panose="020F0502020204030204" pitchFamily="34" charset="0"/>
              </a:rPr>
              <a:t>The availability, responsiveness, and technical expertise required to answer Investigator inquiries.</a:t>
            </a:r>
          </a:p>
          <a:p>
            <a:pPr marL="135731" indent="-135731">
              <a:lnSpc>
                <a:spcPct val="100000"/>
              </a:lnSpc>
              <a:spcBef>
                <a:spcPts val="900"/>
              </a:spcBef>
              <a:buSzPts val="1800"/>
            </a:pPr>
            <a:r>
              <a:rPr lang="en-US" sz="1050" b="1" kern="0" dirty="0">
                <a:latin typeface="Calibri" panose="020F0502020204030204" pitchFamily="34" charset="0"/>
                <a:cs typeface="Calibri" panose="020F0502020204030204" pitchFamily="34" charset="0"/>
              </a:rPr>
              <a:t>NASA </a:t>
            </a:r>
            <a:r>
              <a:rPr lang="en-US" sz="1050" b="1" kern="0" dirty="0">
                <a:solidFill>
                  <a:srgbClr val="FF0000"/>
                </a:solidFill>
                <a:latin typeface="Calibri" panose="020F0502020204030204" pitchFamily="34" charset="0"/>
                <a:cs typeface="Calibri" panose="020F0502020204030204" pitchFamily="34" charset="0"/>
              </a:rPr>
              <a:t>#4</a:t>
            </a:r>
            <a:r>
              <a:rPr lang="en-US" sz="1050" b="1" kern="0" dirty="0">
                <a:latin typeface="Calibri" panose="020F0502020204030204" pitchFamily="34" charset="0"/>
                <a:cs typeface="Calibri" panose="020F0502020204030204" pitchFamily="34" charset="0"/>
              </a:rPr>
              <a:t>: Appropriateness of End User License Agreement (EULA)</a:t>
            </a:r>
            <a:r>
              <a:rPr lang="en-US" sz="1050" kern="0" dirty="0">
                <a:latin typeface="Calibri" panose="020F0502020204030204" pitchFamily="34" charset="0"/>
                <a:cs typeface="Calibri" panose="020F0502020204030204" pitchFamily="34" charset="0"/>
              </a:rPr>
              <a:t>: The suitability of EULA to allow Investigators to practice and perform open science.</a:t>
            </a:r>
          </a:p>
          <a:p>
            <a:pPr marL="135731" indent="-135731">
              <a:lnSpc>
                <a:spcPct val="100000"/>
              </a:lnSpc>
              <a:spcBef>
                <a:spcPts val="900"/>
              </a:spcBef>
              <a:buSzPts val="1800"/>
            </a:pPr>
            <a:r>
              <a:rPr lang="en-US" sz="1050" b="1" kern="0" dirty="0">
                <a:latin typeface="Calibri" panose="020F0502020204030204" pitchFamily="34" charset="0"/>
                <a:cs typeface="Calibri" panose="020F0502020204030204" pitchFamily="34" charset="0"/>
              </a:rPr>
              <a:t>NASA </a:t>
            </a:r>
            <a:r>
              <a:rPr lang="en-US" sz="1050" b="1" kern="0" dirty="0">
                <a:solidFill>
                  <a:srgbClr val="FF0000"/>
                </a:solidFill>
                <a:latin typeface="Calibri" panose="020F0502020204030204" pitchFamily="34" charset="0"/>
                <a:cs typeface="Calibri" panose="020F0502020204030204" pitchFamily="34" charset="0"/>
              </a:rPr>
              <a:t>#5</a:t>
            </a:r>
            <a:r>
              <a:rPr lang="en-US" sz="1050" b="1" kern="0" dirty="0">
                <a:latin typeface="Calibri" panose="020F0502020204030204" pitchFamily="34" charset="0"/>
                <a:cs typeface="Calibri" panose="020F0502020204030204" pitchFamily="34" charset="0"/>
              </a:rPr>
              <a:t>: Utility of data and imagery for advancing Earth system science research and applications</a:t>
            </a:r>
            <a:r>
              <a:rPr lang="en-US" sz="1050" kern="0" dirty="0">
                <a:latin typeface="Calibri" panose="020F0502020204030204" pitchFamily="34" charset="0"/>
                <a:cs typeface="Calibri" panose="020F0502020204030204" pitchFamily="34" charset="0"/>
              </a:rPr>
              <a:t>: </a:t>
            </a:r>
            <a:br>
              <a:rPr lang="en-US" sz="1050" kern="0" dirty="0">
                <a:latin typeface="Calibri" panose="020F0502020204030204" pitchFamily="34" charset="0"/>
                <a:cs typeface="Calibri" panose="020F0502020204030204" pitchFamily="34" charset="0"/>
              </a:rPr>
            </a:br>
            <a:r>
              <a:rPr lang="en-US" sz="1050" kern="0" dirty="0">
                <a:latin typeface="Calibri" panose="020F0502020204030204" pitchFamily="34" charset="0"/>
                <a:cs typeface="Calibri" panose="020F0502020204030204" pitchFamily="34" charset="0"/>
              </a:rPr>
              <a:t>The ability of vendor provided imagery and data to support Earth system science research and application activities.</a:t>
            </a:r>
          </a:p>
        </p:txBody>
      </p:sp>
      <p:sp>
        <p:nvSpPr>
          <p:cNvPr id="5" name="Rectangle 4">
            <a:extLst>
              <a:ext uri="{FF2B5EF4-FFF2-40B4-BE49-F238E27FC236}">
                <a16:creationId xmlns:a16="http://schemas.microsoft.com/office/drawing/2014/main" id="{81768331-54A7-EB49-8BEE-E51E7B9150E5}"/>
              </a:ext>
            </a:extLst>
          </p:cNvPr>
          <p:cNvSpPr/>
          <p:nvPr/>
        </p:nvSpPr>
        <p:spPr>
          <a:xfrm>
            <a:off x="5839105" y="578177"/>
            <a:ext cx="2567659" cy="261610"/>
          </a:xfrm>
          <a:prstGeom prst="rect">
            <a:avLst/>
          </a:prstGeom>
        </p:spPr>
        <p:txBody>
          <a:bodyPr wrap="square">
            <a:spAutoFit/>
          </a:bodyPr>
          <a:lstStyle/>
          <a:p>
            <a:pPr>
              <a:spcBef>
                <a:spcPts val="750"/>
              </a:spcBef>
              <a:buClr>
                <a:schemeClr val="dk1"/>
              </a:buClr>
              <a:buSzPts val="1100"/>
            </a:pPr>
            <a:r>
              <a:rPr lang="en-US" sz="1100" b="1" dirty="0">
                <a:latin typeface="Calibri" panose="020F0502020204030204" pitchFamily="34" charset="0"/>
                <a:cs typeface="Calibri" panose="020F0502020204030204" pitchFamily="34" charset="0"/>
              </a:rPr>
              <a:t>Earthnet Data Assessment Pilot (EDAP)</a:t>
            </a:r>
          </a:p>
        </p:txBody>
      </p:sp>
      <p:grpSp>
        <p:nvGrpSpPr>
          <p:cNvPr id="6" name="Group 5">
            <a:extLst>
              <a:ext uri="{FF2B5EF4-FFF2-40B4-BE49-F238E27FC236}">
                <a16:creationId xmlns:a16="http://schemas.microsoft.com/office/drawing/2014/main" id="{8BB4EA2C-265F-4B48-AF85-C3B8334F3415}"/>
              </a:ext>
            </a:extLst>
          </p:cNvPr>
          <p:cNvGrpSpPr/>
          <p:nvPr/>
        </p:nvGrpSpPr>
        <p:grpSpPr>
          <a:xfrm>
            <a:off x="6003236" y="840449"/>
            <a:ext cx="2121248" cy="1124788"/>
            <a:chOff x="5903327" y="1480564"/>
            <a:chExt cx="2297266" cy="1148507"/>
          </a:xfrm>
        </p:grpSpPr>
        <p:sp>
          <p:nvSpPr>
            <p:cNvPr id="7" name="Rectangle 6">
              <a:extLst>
                <a:ext uri="{FF2B5EF4-FFF2-40B4-BE49-F238E27FC236}">
                  <a16:creationId xmlns:a16="http://schemas.microsoft.com/office/drawing/2014/main" id="{31A5C7C9-2755-954C-8949-587B205F6514}"/>
                </a:ext>
              </a:extLst>
            </p:cNvPr>
            <p:cNvSpPr/>
            <p:nvPr/>
          </p:nvSpPr>
          <p:spPr>
            <a:xfrm>
              <a:off x="6354288" y="1480564"/>
              <a:ext cx="1324402" cy="230832"/>
            </a:xfrm>
            <a:prstGeom prst="rect">
              <a:avLst/>
            </a:prstGeom>
          </p:spPr>
          <p:txBody>
            <a:bodyPr wrap="none">
              <a:spAutoFit/>
            </a:bodyPr>
            <a:lstStyle/>
            <a:p>
              <a:r>
                <a:rPr lang="en-GB" sz="900" b="1" i="1" dirty="0">
                  <a:latin typeface="Calibri" panose="020F0502020204030204" pitchFamily="34" charset="0"/>
                  <a:cs typeface="Calibri" panose="020F0502020204030204" pitchFamily="34" charset="0"/>
                </a:rPr>
                <a:t>Best Practice Guidelines</a:t>
              </a:r>
            </a:p>
          </p:txBody>
        </p:sp>
        <p:pic>
          <p:nvPicPr>
            <p:cNvPr id="8" name="Picture 7">
              <a:extLst>
                <a:ext uri="{FF2B5EF4-FFF2-40B4-BE49-F238E27FC236}">
                  <a16:creationId xmlns:a16="http://schemas.microsoft.com/office/drawing/2014/main" id="{FDEAF62D-D726-3844-A4CD-28A8651DDF20}"/>
                </a:ext>
              </a:extLst>
            </p:cNvPr>
            <p:cNvPicPr>
              <a:picLocks noChangeAspect="1"/>
            </p:cNvPicPr>
            <p:nvPr/>
          </p:nvPicPr>
          <p:blipFill>
            <a:blip r:embed="rId3"/>
            <a:stretch>
              <a:fillRect/>
            </a:stretch>
          </p:blipFill>
          <p:spPr>
            <a:xfrm>
              <a:off x="6015088" y="1665417"/>
              <a:ext cx="2002802" cy="963654"/>
            </a:xfrm>
            <a:prstGeom prst="rect">
              <a:avLst/>
            </a:prstGeom>
          </p:spPr>
        </p:pic>
        <p:sp>
          <p:nvSpPr>
            <p:cNvPr id="9" name="Rounded Rectangle 8">
              <a:extLst>
                <a:ext uri="{FF2B5EF4-FFF2-40B4-BE49-F238E27FC236}">
                  <a16:creationId xmlns:a16="http://schemas.microsoft.com/office/drawing/2014/main" id="{88A35E4A-E906-1D45-915E-C24679D4191D}"/>
                </a:ext>
              </a:extLst>
            </p:cNvPr>
            <p:cNvSpPr/>
            <p:nvPr/>
          </p:nvSpPr>
          <p:spPr>
            <a:xfrm>
              <a:off x="5903327" y="1480564"/>
              <a:ext cx="2297266" cy="1141280"/>
            </a:xfrm>
            <a:prstGeom prst="roundRect">
              <a:avLst>
                <a:gd name="adj" fmla="val 116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Arrow Connector 9">
            <a:extLst>
              <a:ext uri="{FF2B5EF4-FFF2-40B4-BE49-F238E27FC236}">
                <a16:creationId xmlns:a16="http://schemas.microsoft.com/office/drawing/2014/main" id="{8772C952-0D06-F04E-9B78-3DADC0CFD550}"/>
              </a:ext>
            </a:extLst>
          </p:cNvPr>
          <p:cNvCxnSpPr/>
          <p:nvPr/>
        </p:nvCxnSpPr>
        <p:spPr>
          <a:xfrm>
            <a:off x="3417216" y="1638671"/>
            <a:ext cx="234572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F60266-4367-1B4F-BE14-D9FB7D8827B3}"/>
              </a:ext>
            </a:extLst>
          </p:cNvPr>
          <p:cNvCxnSpPr/>
          <p:nvPr/>
        </p:nvCxnSpPr>
        <p:spPr>
          <a:xfrm>
            <a:off x="3827545" y="1044141"/>
            <a:ext cx="1947768" cy="728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7228FE-0B17-F945-840E-190E1091933B}"/>
              </a:ext>
            </a:extLst>
          </p:cNvPr>
          <p:cNvCxnSpPr/>
          <p:nvPr/>
        </p:nvCxnSpPr>
        <p:spPr>
          <a:xfrm flipV="1">
            <a:off x="3800734" y="2322375"/>
            <a:ext cx="1223994" cy="121"/>
          </a:xfrm>
          <a:prstGeom prst="straightConnector1">
            <a:avLst/>
          </a:prstGeom>
          <a:ln w="127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A4282FE-54C6-6A41-B19A-681E6DC57B4E}"/>
              </a:ext>
            </a:extLst>
          </p:cNvPr>
          <p:cNvCxnSpPr/>
          <p:nvPr/>
        </p:nvCxnSpPr>
        <p:spPr>
          <a:xfrm flipV="1">
            <a:off x="3117941" y="2823324"/>
            <a:ext cx="1910361" cy="238"/>
          </a:xfrm>
          <a:prstGeom prst="straightConnector1">
            <a:avLst/>
          </a:prstGeom>
          <a:ln w="127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54EC0B-66B2-4847-B806-3FD3E00A650E}"/>
              </a:ext>
            </a:extLst>
          </p:cNvPr>
          <p:cNvCxnSpPr/>
          <p:nvPr/>
        </p:nvCxnSpPr>
        <p:spPr>
          <a:xfrm>
            <a:off x="3959511" y="4167165"/>
            <a:ext cx="1815802" cy="0"/>
          </a:xfrm>
          <a:prstGeom prst="straightConnector1">
            <a:avLst/>
          </a:prstGeom>
          <a:ln>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A232655-3437-CD46-810E-F709E3184558}"/>
              </a:ext>
            </a:extLst>
          </p:cNvPr>
          <p:cNvSpPr/>
          <p:nvPr/>
        </p:nvSpPr>
        <p:spPr>
          <a:xfrm>
            <a:off x="6009450" y="3861143"/>
            <a:ext cx="2196153" cy="707886"/>
          </a:xfrm>
          <a:prstGeom prst="rect">
            <a:avLst/>
          </a:prstGeom>
          <a:solidFill>
            <a:schemeClr val="bg1"/>
          </a:solidFill>
        </p:spPr>
        <p:txBody>
          <a:bodyPr wrap="square">
            <a:spAutoFit/>
          </a:bodyPr>
          <a:lstStyle/>
          <a:p>
            <a:pPr algn="ctr">
              <a:buClr>
                <a:schemeClr val="dk1"/>
              </a:buClr>
              <a:buSzPts val="1100"/>
            </a:pPr>
            <a:r>
              <a:rPr lang="en-US" sz="1000" b="1" dirty="0">
                <a:latin typeface="Calibri" panose="020F0502020204030204" pitchFamily="34" charset="0"/>
                <a:cs typeface="Calibri" panose="020F0502020204030204" pitchFamily="34" charset="0"/>
              </a:rPr>
              <a:t>Feedback from users requiring TPM data during their evaluation phase</a:t>
            </a:r>
          </a:p>
          <a:p>
            <a:pPr algn="ctr">
              <a:buClr>
                <a:schemeClr val="dk1"/>
              </a:buClr>
              <a:buSzPts val="1100"/>
            </a:pPr>
            <a:r>
              <a:rPr lang="en-US" sz="1000" dirty="0">
                <a:latin typeface="Calibri" panose="020F0502020204030204" pitchFamily="34" charset="0"/>
                <a:cs typeface="Calibri" panose="020F0502020204030204" pitchFamily="34" charset="0"/>
              </a:rPr>
              <a:t>(users are not paid by ESA, with exception of dedicated ESA contracts) </a:t>
            </a:r>
          </a:p>
        </p:txBody>
      </p:sp>
      <p:cxnSp>
        <p:nvCxnSpPr>
          <p:cNvPr id="16" name="Straight Arrow Connector 15">
            <a:extLst>
              <a:ext uri="{FF2B5EF4-FFF2-40B4-BE49-F238E27FC236}">
                <a16:creationId xmlns:a16="http://schemas.microsoft.com/office/drawing/2014/main" id="{6C828A88-3FC8-3647-B6EE-5F71B167C658}"/>
              </a:ext>
            </a:extLst>
          </p:cNvPr>
          <p:cNvCxnSpPr/>
          <p:nvPr/>
        </p:nvCxnSpPr>
        <p:spPr>
          <a:xfrm>
            <a:off x="4009323" y="3448567"/>
            <a:ext cx="1812753" cy="0"/>
          </a:xfrm>
          <a:prstGeom prst="straightConnector1">
            <a:avLst/>
          </a:prstGeom>
          <a:ln w="12700">
            <a:solidFill>
              <a:srgbClr val="00B05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F2FF7B4-4383-A74B-8B0A-448CD57D4313}"/>
              </a:ext>
            </a:extLst>
          </p:cNvPr>
          <p:cNvSpPr/>
          <p:nvPr/>
        </p:nvSpPr>
        <p:spPr>
          <a:xfrm>
            <a:off x="6033102" y="2292350"/>
            <a:ext cx="2091381" cy="577081"/>
          </a:xfrm>
          <a:prstGeom prst="rect">
            <a:avLst/>
          </a:prstGeom>
        </p:spPr>
        <p:txBody>
          <a:bodyPr wrap="square">
            <a:spAutoFit/>
          </a:bodyPr>
          <a:lstStyle/>
          <a:p>
            <a:pPr algn="ctr">
              <a:spcBef>
                <a:spcPts val="750"/>
              </a:spcBef>
              <a:buClr>
                <a:schemeClr val="dk1"/>
              </a:buClr>
              <a:buSzPts val="1100"/>
            </a:pPr>
            <a:r>
              <a:rPr lang="en-US" sz="1050" b="1" dirty="0">
                <a:latin typeface="Calibri" panose="020F0502020204030204" pitchFamily="34" charset="0"/>
                <a:cs typeface="Calibri" panose="020F0502020204030204" pitchFamily="34" charset="0"/>
              </a:rPr>
              <a:t>Feedbacks from TPM and CCM teams under Earthnet </a:t>
            </a:r>
            <a:r>
              <a:rPr lang="en-US" sz="1050" b="1" dirty="0" err="1">
                <a:latin typeface="Calibri" panose="020F0502020204030204" pitchFamily="34" charset="0"/>
                <a:cs typeface="Calibri" panose="020F0502020204030204" pitchFamily="34" charset="0"/>
              </a:rPr>
              <a:t>Programme</a:t>
            </a:r>
            <a:r>
              <a:rPr lang="en-US" sz="1050" b="1" dirty="0">
                <a:latin typeface="Calibri" panose="020F0502020204030204" pitchFamily="34" charset="0"/>
                <a:cs typeface="Calibri" panose="020F0502020204030204" pitchFamily="34" charset="0"/>
              </a:rPr>
              <a:t> leadership</a:t>
            </a:r>
          </a:p>
        </p:txBody>
      </p:sp>
      <p:sp>
        <p:nvSpPr>
          <p:cNvPr id="18" name="Rounded Rectangle 17">
            <a:extLst>
              <a:ext uri="{FF2B5EF4-FFF2-40B4-BE49-F238E27FC236}">
                <a16:creationId xmlns:a16="http://schemas.microsoft.com/office/drawing/2014/main" id="{D1F18734-02BF-F445-9027-BFDBE14646CC}"/>
              </a:ext>
            </a:extLst>
          </p:cNvPr>
          <p:cNvSpPr/>
          <p:nvPr/>
        </p:nvSpPr>
        <p:spPr>
          <a:xfrm>
            <a:off x="6033102" y="2242901"/>
            <a:ext cx="2091381" cy="617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a:extLst>
              <a:ext uri="{FF2B5EF4-FFF2-40B4-BE49-F238E27FC236}">
                <a16:creationId xmlns:a16="http://schemas.microsoft.com/office/drawing/2014/main" id="{AF5BCAD6-C2AD-6E4D-9EF0-213B8CD2AA55}"/>
              </a:ext>
            </a:extLst>
          </p:cNvPr>
          <p:cNvSpPr/>
          <p:nvPr/>
        </p:nvSpPr>
        <p:spPr>
          <a:xfrm>
            <a:off x="6039319" y="3813687"/>
            <a:ext cx="2166284" cy="740723"/>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a:extLst>
              <a:ext uri="{FF2B5EF4-FFF2-40B4-BE49-F238E27FC236}">
                <a16:creationId xmlns:a16="http://schemas.microsoft.com/office/drawing/2014/main" id="{7C7F77F9-B2EE-D045-9927-B9B172E5C667}"/>
              </a:ext>
            </a:extLst>
          </p:cNvPr>
          <p:cNvSpPr/>
          <p:nvPr/>
        </p:nvSpPr>
        <p:spPr>
          <a:xfrm>
            <a:off x="6033102" y="3223286"/>
            <a:ext cx="2091381" cy="4568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C6A3D83-1FEF-EA4F-BB9A-E63B82B3E890}"/>
              </a:ext>
            </a:extLst>
          </p:cNvPr>
          <p:cNvSpPr/>
          <p:nvPr/>
        </p:nvSpPr>
        <p:spPr>
          <a:xfrm>
            <a:off x="6258294" y="3240818"/>
            <a:ext cx="1545624" cy="415498"/>
          </a:xfrm>
          <a:prstGeom prst="rect">
            <a:avLst/>
          </a:prstGeom>
        </p:spPr>
        <p:txBody>
          <a:bodyPr wrap="square">
            <a:spAutoFit/>
          </a:bodyPr>
          <a:lstStyle/>
          <a:p>
            <a:pPr algn="ctr">
              <a:spcBef>
                <a:spcPts val="750"/>
              </a:spcBef>
              <a:buClr>
                <a:schemeClr val="dk1"/>
              </a:buClr>
              <a:buSzPts val="1100"/>
            </a:pPr>
            <a:r>
              <a:rPr lang="en-US" sz="1050" b="1" dirty="0">
                <a:latin typeface="Calibri" panose="020F0502020204030204" pitchFamily="34" charset="0"/>
                <a:cs typeface="Calibri" panose="020F0502020204030204" pitchFamily="34" charset="0"/>
              </a:rPr>
              <a:t>Feedback from Earthnet </a:t>
            </a:r>
            <a:r>
              <a:rPr lang="en-US" sz="1050" b="1" dirty="0" err="1">
                <a:latin typeface="Calibri" panose="020F0502020204030204" pitchFamily="34" charset="0"/>
                <a:cs typeface="Calibri" panose="020F0502020204030204" pitchFamily="34" charset="0"/>
              </a:rPr>
              <a:t>Programme</a:t>
            </a:r>
            <a:endParaRPr lang="en-US" sz="1050" b="1"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B463EC4-4160-BB45-97E7-D7A95345B153}"/>
              </a:ext>
            </a:extLst>
          </p:cNvPr>
          <p:cNvSpPr/>
          <p:nvPr/>
        </p:nvSpPr>
        <p:spPr>
          <a:xfrm>
            <a:off x="4368182" y="778815"/>
            <a:ext cx="888618" cy="246221"/>
          </a:xfrm>
          <a:prstGeom prst="rect">
            <a:avLst/>
          </a:prstGeom>
        </p:spPr>
        <p:txBody>
          <a:bodyPr wrap="square">
            <a:spAutoFit/>
          </a:bodyPr>
          <a:lstStyle/>
          <a:p>
            <a:r>
              <a:rPr lang="en-US" sz="1000" b="1" i="1" dirty="0">
                <a:solidFill>
                  <a:srgbClr val="0097DB"/>
                </a:solidFill>
                <a:latin typeface="Calibri" panose="020F0502020204030204" pitchFamily="34" charset="0"/>
                <a:cs typeface="Calibri" panose="020F0502020204030204" pitchFamily="34" charset="0"/>
              </a:rPr>
              <a:t>Data quality</a:t>
            </a:r>
            <a:endParaRPr lang="en-GB" sz="1000" i="1" dirty="0">
              <a:solidFill>
                <a:srgbClr val="0097DB"/>
              </a:solidFill>
            </a:endParaRPr>
          </a:p>
        </p:txBody>
      </p:sp>
      <p:sp>
        <p:nvSpPr>
          <p:cNvPr id="23" name="Rectangle 22">
            <a:extLst>
              <a:ext uri="{FF2B5EF4-FFF2-40B4-BE49-F238E27FC236}">
                <a16:creationId xmlns:a16="http://schemas.microsoft.com/office/drawing/2014/main" id="{5D17DC6C-FD11-514A-80D8-2F03FFE27D53}"/>
              </a:ext>
            </a:extLst>
          </p:cNvPr>
          <p:cNvSpPr/>
          <p:nvPr/>
        </p:nvSpPr>
        <p:spPr>
          <a:xfrm>
            <a:off x="4105054" y="1367456"/>
            <a:ext cx="1147218" cy="246221"/>
          </a:xfrm>
          <a:prstGeom prst="rect">
            <a:avLst/>
          </a:prstGeom>
        </p:spPr>
        <p:txBody>
          <a:bodyPr wrap="square">
            <a:spAutoFit/>
          </a:bodyPr>
          <a:lstStyle/>
          <a:p>
            <a:r>
              <a:rPr lang="en-US" sz="1000" b="1" i="1" dirty="0">
                <a:solidFill>
                  <a:srgbClr val="0097DB"/>
                </a:solidFill>
                <a:latin typeface="Calibri" panose="020F0502020204030204" pitchFamily="34" charset="0"/>
                <a:cs typeface="Calibri" panose="020F0502020204030204" pitchFamily="34" charset="0"/>
              </a:rPr>
              <a:t>Metadata quality</a:t>
            </a:r>
            <a:endParaRPr lang="en-GB" sz="1000" i="1" dirty="0">
              <a:solidFill>
                <a:srgbClr val="0097DB"/>
              </a:solidFill>
            </a:endParaRPr>
          </a:p>
        </p:txBody>
      </p:sp>
      <p:sp>
        <p:nvSpPr>
          <p:cNvPr id="24" name="Rectangle 23">
            <a:extLst>
              <a:ext uri="{FF2B5EF4-FFF2-40B4-BE49-F238E27FC236}">
                <a16:creationId xmlns:a16="http://schemas.microsoft.com/office/drawing/2014/main" id="{D11C9EB8-9BD3-564C-B93F-F32847460E0F}"/>
              </a:ext>
            </a:extLst>
          </p:cNvPr>
          <p:cNvSpPr/>
          <p:nvPr/>
        </p:nvSpPr>
        <p:spPr>
          <a:xfrm>
            <a:off x="5067128" y="2213215"/>
            <a:ext cx="887392" cy="707886"/>
          </a:xfrm>
          <a:prstGeom prst="rect">
            <a:avLst/>
          </a:prstGeom>
        </p:spPr>
        <p:txBody>
          <a:bodyPr wrap="square">
            <a:spAutoFit/>
          </a:bodyPr>
          <a:lstStyle/>
          <a:p>
            <a:pPr algn="ctr"/>
            <a:r>
              <a:rPr lang="en-US" sz="1000" b="1" i="1" dirty="0">
                <a:solidFill>
                  <a:srgbClr val="C00000"/>
                </a:solidFill>
                <a:latin typeface="Calibri" panose="020F0502020204030204" pitchFamily="34" charset="0"/>
                <a:cs typeface="Calibri" panose="020F0502020204030204" pitchFamily="34" charset="0"/>
              </a:rPr>
              <a:t>Quality of data access &amp; user services</a:t>
            </a:r>
            <a:endParaRPr lang="en-GB" sz="1000" i="1" dirty="0">
              <a:solidFill>
                <a:srgbClr val="C00000"/>
              </a:solidFill>
            </a:endParaRPr>
          </a:p>
        </p:txBody>
      </p:sp>
      <p:sp>
        <p:nvSpPr>
          <p:cNvPr id="25" name="Right Brace 24">
            <a:extLst>
              <a:ext uri="{FF2B5EF4-FFF2-40B4-BE49-F238E27FC236}">
                <a16:creationId xmlns:a16="http://schemas.microsoft.com/office/drawing/2014/main" id="{3DBA1005-A3D8-2040-BFD0-45E23F488743}"/>
              </a:ext>
            </a:extLst>
          </p:cNvPr>
          <p:cNvSpPr/>
          <p:nvPr/>
        </p:nvSpPr>
        <p:spPr>
          <a:xfrm>
            <a:off x="4992714" y="2199920"/>
            <a:ext cx="138048" cy="723132"/>
          </a:xfrm>
          <a:prstGeom prst="rightBrace">
            <a:avLst>
              <a:gd name="adj1" fmla="val 36222"/>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Rectangle 25">
            <a:extLst>
              <a:ext uri="{FF2B5EF4-FFF2-40B4-BE49-F238E27FC236}">
                <a16:creationId xmlns:a16="http://schemas.microsoft.com/office/drawing/2014/main" id="{0BE205AF-5D25-8C40-A0BE-5E6449E64A79}"/>
              </a:ext>
            </a:extLst>
          </p:cNvPr>
          <p:cNvSpPr/>
          <p:nvPr/>
        </p:nvSpPr>
        <p:spPr>
          <a:xfrm>
            <a:off x="4602235" y="3192880"/>
            <a:ext cx="672250" cy="246221"/>
          </a:xfrm>
          <a:prstGeom prst="rect">
            <a:avLst/>
          </a:prstGeom>
        </p:spPr>
        <p:txBody>
          <a:bodyPr wrap="square">
            <a:spAutoFit/>
          </a:bodyPr>
          <a:lstStyle/>
          <a:p>
            <a:r>
              <a:rPr lang="en-US" sz="1000" b="1" i="1" dirty="0">
                <a:solidFill>
                  <a:srgbClr val="00B050"/>
                </a:solidFill>
                <a:latin typeface="Calibri" panose="020F0502020204030204" pitchFamily="34" charset="0"/>
                <a:cs typeface="Calibri" panose="020F0502020204030204" pitchFamily="34" charset="0"/>
              </a:rPr>
              <a:t>Licenses</a:t>
            </a:r>
            <a:endParaRPr lang="en-GB" sz="1000" i="1" dirty="0">
              <a:solidFill>
                <a:srgbClr val="00B050"/>
              </a:solidFill>
            </a:endParaRPr>
          </a:p>
        </p:txBody>
      </p:sp>
    </p:spTree>
    <p:extLst>
      <p:ext uri="{BB962C8B-B14F-4D97-AF65-F5344CB8AC3E}">
        <p14:creationId xmlns:p14="http://schemas.microsoft.com/office/powerpoint/2010/main" val="86301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87AA38-AEBA-DA47-B324-369680BE60BE}"/>
              </a:ext>
            </a:extLst>
          </p:cNvPr>
          <p:cNvSpPr/>
          <p:nvPr/>
        </p:nvSpPr>
        <p:spPr>
          <a:xfrm>
            <a:off x="293511" y="73378"/>
            <a:ext cx="6524978" cy="430887"/>
          </a:xfrm>
          <a:prstGeom prst="rect">
            <a:avLst/>
          </a:prstGeom>
        </p:spPr>
        <p:txBody>
          <a:bodyPr wrap="square">
            <a:spAutoFit/>
          </a:bodyPr>
          <a:lstStyle/>
          <a:p>
            <a:r>
              <a:rPr lang="en-US" sz="2200" dirty="0">
                <a:solidFill>
                  <a:srgbClr val="0070C0"/>
                </a:solidFill>
                <a:latin typeface="Verdana"/>
                <a:ea typeface="+mj-ea"/>
                <a:cs typeface="Verdana"/>
              </a:rPr>
              <a:t>EDAP Best Practice Guidelines Activity</a:t>
            </a:r>
            <a:endParaRPr lang="it-IT" sz="2200" dirty="0">
              <a:solidFill>
                <a:srgbClr val="0070C0"/>
              </a:solidFill>
              <a:latin typeface="Verdana"/>
              <a:ea typeface="+mj-ea"/>
              <a:cs typeface="Verdana"/>
            </a:endParaRPr>
          </a:p>
        </p:txBody>
      </p:sp>
      <p:sp>
        <p:nvSpPr>
          <p:cNvPr id="15" name="TextBox 14">
            <a:extLst>
              <a:ext uri="{FF2B5EF4-FFF2-40B4-BE49-F238E27FC236}">
                <a16:creationId xmlns:a16="http://schemas.microsoft.com/office/drawing/2014/main" id="{93F81076-832F-F145-86DC-DBF45A18098E}"/>
              </a:ext>
            </a:extLst>
          </p:cNvPr>
          <p:cNvSpPr txBox="1"/>
          <p:nvPr/>
        </p:nvSpPr>
        <p:spPr>
          <a:xfrm>
            <a:off x="293511" y="1027290"/>
            <a:ext cx="8602133" cy="2769989"/>
          </a:xfrm>
          <a:prstGeom prst="rect">
            <a:avLst/>
          </a:prstGeom>
          <a:noFill/>
          <a:ln w="12700" cmpd="sng">
            <a:noFill/>
          </a:ln>
        </p:spPr>
        <p:txBody>
          <a:bodyPr wrap="square" rtlCol="0">
            <a:spAutoFit/>
          </a:bodyPr>
          <a:lstStyle/>
          <a:p>
            <a:pPr marL="285750" lvl="0" indent="-285750">
              <a:buClr>
                <a:schemeClr val="tx1"/>
              </a:buClr>
              <a:buSzPct val="100000"/>
              <a:buFont typeface="Arial" panose="020B0604020202020204" pitchFamily="34" charset="0"/>
              <a:buChar char="•"/>
            </a:pPr>
            <a:r>
              <a:rPr lang="it-IT" sz="1400" dirty="0"/>
              <a:t>EDAP: </a:t>
            </a:r>
            <a:r>
              <a:rPr lang="en-GB" sz="1400" dirty="0"/>
              <a:t>The ESA </a:t>
            </a:r>
            <a:r>
              <a:rPr lang="en-GB" sz="1400" dirty="0" err="1"/>
              <a:t>Earthnet</a:t>
            </a:r>
            <a:r>
              <a:rPr lang="en-GB" sz="1400" dirty="0"/>
              <a:t> Data Assessment Pilot (EDAP) project is intended to perform quality assessment for various EO missions.</a:t>
            </a:r>
            <a:r>
              <a:rPr lang="en-US" sz="1400" dirty="0"/>
              <a:t> </a:t>
            </a:r>
          </a:p>
          <a:p>
            <a:pPr marL="285750" indent="-285750">
              <a:buClr>
                <a:schemeClr val="tx1"/>
              </a:buClr>
              <a:buSzPct val="100000"/>
              <a:buFont typeface="Arial" panose="020B0604020202020204" pitchFamily="34" charset="0"/>
              <a:buChar char="•"/>
            </a:pPr>
            <a:r>
              <a:rPr lang="en-US" sz="1400" dirty="0"/>
              <a:t>EDAP aims to assess satellite mission data quality in the QA4EO, </a:t>
            </a:r>
            <a:r>
              <a:rPr lang="it-IT" sz="1400" dirty="0" err="1"/>
              <a:t>Earthnet</a:t>
            </a:r>
            <a:r>
              <a:rPr lang="it-IT" sz="1400" dirty="0"/>
              <a:t> and New Space </a:t>
            </a:r>
            <a:r>
              <a:rPr lang="en-GB" sz="1400" dirty="0">
                <a:latin typeface="Helv"/>
              </a:rPr>
              <a:t>(Third Party Missions – TPM) </a:t>
            </a:r>
            <a:r>
              <a:rPr lang="en-US" sz="1400" dirty="0"/>
              <a:t>context.</a:t>
            </a:r>
            <a:endParaRPr lang="it-IT" sz="1400" dirty="0"/>
          </a:p>
          <a:p>
            <a:pPr marL="285750" lvl="0" indent="-285750">
              <a:buClr>
                <a:schemeClr val="tx1"/>
              </a:buClr>
              <a:buSzPct val="100000"/>
              <a:buFont typeface="Arial" panose="020B0604020202020204" pitchFamily="34" charset="0"/>
              <a:buChar char="•"/>
            </a:pPr>
            <a:r>
              <a:rPr lang="en-US" sz="1400" dirty="0"/>
              <a:t>EDAP approach aims to define a mission quality Cal/Val Maturity Matrix </a:t>
            </a:r>
          </a:p>
          <a:p>
            <a:pPr lvl="0" indent="0">
              <a:buClr>
                <a:schemeClr val="tx1"/>
              </a:buClr>
              <a:buSzPct val="100000"/>
            </a:pPr>
            <a:r>
              <a:rPr lang="en-US" sz="1400" dirty="0"/>
              <a:t>    (</a:t>
            </a:r>
            <a:r>
              <a:rPr lang="en-US" sz="1400" dirty="0">
                <a:hlinkClick r:id="rId3"/>
              </a:rPr>
              <a:t>EDAP Best Practice Guidelines Activity</a:t>
            </a:r>
            <a:r>
              <a:rPr lang="en-US" sz="1400" dirty="0"/>
              <a:t>).</a:t>
            </a:r>
          </a:p>
          <a:p>
            <a:pPr lvl="0" indent="0">
              <a:buClr>
                <a:schemeClr val="tx1"/>
              </a:buClr>
              <a:buSzPct val="100000"/>
            </a:pPr>
            <a:endParaRPr lang="en-US" sz="1400" dirty="0"/>
          </a:p>
          <a:p>
            <a:pPr lvl="0" indent="0">
              <a:buClr>
                <a:schemeClr val="tx1"/>
              </a:buClr>
              <a:buSzPct val="100000"/>
            </a:pPr>
            <a:r>
              <a:rPr lang="en-US" sz="1200" i="1" dirty="0"/>
              <a:t>Note that e.g.:</a:t>
            </a:r>
            <a:endParaRPr lang="it-IT" sz="1200" i="1" dirty="0"/>
          </a:p>
          <a:p>
            <a:pPr marL="285750" lvl="0" indent="-285750">
              <a:buClr>
                <a:schemeClr val="tx1"/>
              </a:buClr>
              <a:buSzPct val="100000"/>
              <a:buFont typeface="Arial" panose="020B0604020202020204" pitchFamily="34" charset="0"/>
              <a:buChar char="•"/>
            </a:pPr>
            <a:r>
              <a:rPr lang="en-US" sz="1200" i="1" dirty="0"/>
              <a:t>EDAP does not consider some Data Management aspects in particular </a:t>
            </a:r>
          </a:p>
          <a:p>
            <a:pPr lvl="0" indent="0">
              <a:buClr>
                <a:schemeClr val="tx1"/>
              </a:buClr>
              <a:buSzPct val="100000"/>
            </a:pPr>
            <a:r>
              <a:rPr lang="en-US" sz="1200" i="1" dirty="0"/>
              <a:t>    Data Integrity, Preservation and Governance.</a:t>
            </a:r>
            <a:endParaRPr lang="it-IT" sz="1200" i="1" dirty="0"/>
          </a:p>
          <a:p>
            <a:pPr marL="285750" lvl="0" indent="-285750">
              <a:buClr>
                <a:schemeClr val="tx1"/>
              </a:buClr>
              <a:buSzPct val="100000"/>
              <a:buFont typeface="Arial" panose="020B0604020202020204" pitchFamily="34" charset="0"/>
              <a:buChar char="•"/>
            </a:pPr>
            <a:r>
              <a:rPr lang="en-US" sz="1200" i="1" dirty="0"/>
              <a:t>EDAP </a:t>
            </a:r>
            <a:r>
              <a:rPr lang="en-US" sz="1200" i="1" dirty="0" err="1"/>
              <a:t>wrt</a:t>
            </a:r>
            <a:r>
              <a:rPr lang="en-US" sz="1200" i="1" dirty="0"/>
              <a:t> WMO SMO does not consider Usage i.e. an index of citations or </a:t>
            </a:r>
          </a:p>
          <a:p>
            <a:pPr lvl="0" indent="0">
              <a:buClr>
                <a:schemeClr val="tx1"/>
              </a:buClr>
              <a:buSzPct val="100000"/>
            </a:pPr>
            <a:r>
              <a:rPr lang="en-US" sz="1200" i="1" dirty="0"/>
              <a:t>    references.</a:t>
            </a:r>
            <a:endParaRPr lang="it-IT" sz="1200" i="1" dirty="0"/>
          </a:p>
          <a:p>
            <a:endParaRPr lang="it-IT" sz="1600" dirty="0"/>
          </a:p>
        </p:txBody>
      </p:sp>
    </p:spTree>
    <p:extLst>
      <p:ext uri="{BB962C8B-B14F-4D97-AF65-F5344CB8AC3E}">
        <p14:creationId xmlns:p14="http://schemas.microsoft.com/office/powerpoint/2010/main" val="225092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A7A2-7261-464F-BF50-EEBD289271B8}"/>
              </a:ext>
            </a:extLst>
          </p:cNvPr>
          <p:cNvSpPr>
            <a:spLocks noGrp="1"/>
          </p:cNvSpPr>
          <p:nvPr>
            <p:ph type="title"/>
          </p:nvPr>
        </p:nvSpPr>
        <p:spPr/>
        <p:txBody>
          <a:bodyPr/>
          <a:lstStyle/>
          <a:p>
            <a:r>
              <a:rPr lang="en-GB" dirty="0"/>
              <a:t>Cal/Val Maturity Matrix</a:t>
            </a:r>
          </a:p>
        </p:txBody>
      </p:sp>
      <p:sp>
        <p:nvSpPr>
          <p:cNvPr id="3" name="Content Placeholder 2">
            <a:extLst>
              <a:ext uri="{FF2B5EF4-FFF2-40B4-BE49-F238E27FC236}">
                <a16:creationId xmlns:a16="http://schemas.microsoft.com/office/drawing/2014/main" id="{EA046ADA-3683-C24D-B94D-2C0A63CA2DC5}"/>
              </a:ext>
            </a:extLst>
          </p:cNvPr>
          <p:cNvSpPr>
            <a:spLocks noGrp="1"/>
          </p:cNvSpPr>
          <p:nvPr>
            <p:ph idx="1"/>
          </p:nvPr>
        </p:nvSpPr>
        <p:spPr/>
        <p:txBody>
          <a:bodyPr/>
          <a:lstStyle/>
          <a:p>
            <a:r>
              <a:rPr lang="en-GB" dirty="0"/>
              <a:t>Assessment results are provided in a Quality Assessment Report (QA Report) which is summarised in a Cal/Val Maturity Matrix </a:t>
            </a:r>
          </a:p>
          <a:p>
            <a:endParaRPr lang="en-GB" dirty="0"/>
          </a:p>
          <a:p>
            <a:r>
              <a:rPr lang="en-GB" b="1" dirty="0"/>
              <a:t>Approach to Grading</a:t>
            </a:r>
          </a:p>
          <a:p>
            <a:r>
              <a:rPr lang="en-GB" dirty="0"/>
              <a:t>The assessment framework is aimed at verifying claimed mission performance and, where applicable, the mission follows community best practice to an extent that is “fit for purpose”. The particular grading criteria for each category are determined based on a logical interpretation of this principle. </a:t>
            </a:r>
          </a:p>
          <a:p>
            <a:endParaRPr lang="en-GB" dirty="0"/>
          </a:p>
        </p:txBody>
      </p:sp>
    </p:spTree>
    <p:extLst>
      <p:ext uri="{BB962C8B-B14F-4D97-AF65-F5344CB8AC3E}">
        <p14:creationId xmlns:p14="http://schemas.microsoft.com/office/powerpoint/2010/main" val="106181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1F20F3-1BDA-5F49-A670-F505872AD65C}"/>
              </a:ext>
            </a:extLst>
          </p:cNvPr>
          <p:cNvSpPr>
            <a:spLocks noGrp="1"/>
          </p:cNvSpPr>
          <p:nvPr>
            <p:ph idx="1"/>
          </p:nvPr>
        </p:nvSpPr>
        <p:spPr>
          <a:xfrm>
            <a:off x="193272" y="688630"/>
            <a:ext cx="7755048" cy="354649"/>
          </a:xfrm>
        </p:spPr>
        <p:txBody>
          <a:bodyPr wrap="square">
            <a:spAutoFit/>
          </a:bodyPr>
          <a:lstStyle/>
          <a:p>
            <a:pPr indent="0"/>
            <a:r>
              <a:rPr lang="fr-FR" u="sng" dirty="0" err="1">
                <a:solidFill>
                  <a:schemeClr val="tx1"/>
                </a:solidFill>
              </a:rPr>
              <a:t>Grading</a:t>
            </a:r>
            <a:r>
              <a:rPr lang="fr-FR" u="sng" dirty="0">
                <a:solidFill>
                  <a:schemeClr val="tx1"/>
                </a:solidFill>
              </a:rPr>
              <a:t> </a:t>
            </a:r>
            <a:r>
              <a:rPr lang="fr-FR" u="sng" dirty="0" err="1">
                <a:solidFill>
                  <a:schemeClr val="tx1"/>
                </a:solidFill>
              </a:rPr>
              <a:t>Criteria</a:t>
            </a:r>
            <a:r>
              <a:rPr lang="fr-FR" u="sng" dirty="0">
                <a:solidFill>
                  <a:schemeClr val="tx1"/>
                </a:solidFill>
              </a:rPr>
              <a:t> </a:t>
            </a:r>
            <a:r>
              <a:rPr lang="fr-FR" u="sng" dirty="0" err="1">
                <a:solidFill>
                  <a:schemeClr val="tx1"/>
                </a:solidFill>
              </a:rPr>
              <a:t>example</a:t>
            </a:r>
            <a:r>
              <a:rPr lang="fr-FR" u="sng" dirty="0">
                <a:solidFill>
                  <a:schemeClr val="tx1"/>
                </a:solidFill>
              </a:rPr>
              <a:t>:</a:t>
            </a:r>
            <a:r>
              <a:rPr lang="fr-FR" dirty="0">
                <a:solidFill>
                  <a:schemeClr val="tx1"/>
                </a:solidFill>
              </a:rPr>
              <a:t> </a:t>
            </a:r>
            <a:r>
              <a:rPr lang="fr-FR" dirty="0" err="1">
                <a:solidFill>
                  <a:schemeClr val="tx1"/>
                </a:solidFill>
              </a:rPr>
              <a:t>Sensor</a:t>
            </a:r>
            <a:r>
              <a:rPr lang="fr-FR" dirty="0">
                <a:solidFill>
                  <a:schemeClr val="tx1"/>
                </a:solidFill>
              </a:rPr>
              <a:t> Calibration &amp; </a:t>
            </a:r>
            <a:r>
              <a:rPr lang="fr-FR" dirty="0" err="1">
                <a:solidFill>
                  <a:schemeClr val="tx1"/>
                </a:solidFill>
              </a:rPr>
              <a:t>Characterisation</a:t>
            </a:r>
            <a:endParaRPr lang="fr-FR" dirty="0">
              <a:solidFill>
                <a:schemeClr val="tx1"/>
              </a:solidFill>
            </a:endParaRPr>
          </a:p>
        </p:txBody>
      </p:sp>
      <p:sp>
        <p:nvSpPr>
          <p:cNvPr id="6" name="Titre 1">
            <a:extLst>
              <a:ext uri="{FF2B5EF4-FFF2-40B4-BE49-F238E27FC236}">
                <a16:creationId xmlns:a16="http://schemas.microsoft.com/office/drawing/2014/main" id="{B9415855-61F3-2242-803C-DFC747EDBB1A}"/>
              </a:ext>
            </a:extLst>
          </p:cNvPr>
          <p:cNvSpPr txBox="1">
            <a:spLocks/>
          </p:cNvSpPr>
          <p:nvPr/>
        </p:nvSpPr>
        <p:spPr bwMode="auto">
          <a:xfrm>
            <a:off x="-3219" y="164538"/>
            <a:ext cx="8525427" cy="400110"/>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endParaRPr lang="fr-FR" sz="2000" b="1" kern="0" dirty="0"/>
          </a:p>
        </p:txBody>
      </p:sp>
      <p:pic>
        <p:nvPicPr>
          <p:cNvPr id="4" name="Picture 3">
            <a:extLst>
              <a:ext uri="{FF2B5EF4-FFF2-40B4-BE49-F238E27FC236}">
                <a16:creationId xmlns:a16="http://schemas.microsoft.com/office/drawing/2014/main" id="{5AC8C28E-EFDB-7C49-B712-38E25A6CE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94" y="1167261"/>
            <a:ext cx="5921038" cy="3051213"/>
          </a:xfrm>
          <a:prstGeom prst="rect">
            <a:avLst/>
          </a:prstGeom>
        </p:spPr>
      </p:pic>
      <p:sp>
        <p:nvSpPr>
          <p:cNvPr id="10" name="Title 1">
            <a:extLst>
              <a:ext uri="{FF2B5EF4-FFF2-40B4-BE49-F238E27FC236}">
                <a16:creationId xmlns:a16="http://schemas.microsoft.com/office/drawing/2014/main" id="{EDDC0FCF-1CD9-7549-8065-AB597B8AEC93}"/>
              </a:ext>
            </a:extLst>
          </p:cNvPr>
          <p:cNvSpPr>
            <a:spLocks noGrp="1"/>
          </p:cNvSpPr>
          <p:nvPr>
            <p:ph type="title"/>
          </p:nvPr>
        </p:nvSpPr>
        <p:spPr>
          <a:xfrm>
            <a:off x="143086" y="149150"/>
            <a:ext cx="4404588" cy="430887"/>
          </a:xfrm>
        </p:spPr>
        <p:txBody>
          <a:bodyPr/>
          <a:lstStyle/>
          <a:p>
            <a:r>
              <a:rPr lang="en-GB" dirty="0"/>
              <a:t>Cal/Val Maturity Matrix</a:t>
            </a:r>
          </a:p>
        </p:txBody>
      </p:sp>
      <p:sp>
        <p:nvSpPr>
          <p:cNvPr id="2" name="TextBox 1">
            <a:extLst>
              <a:ext uri="{FF2B5EF4-FFF2-40B4-BE49-F238E27FC236}">
                <a16:creationId xmlns:a16="http://schemas.microsoft.com/office/drawing/2014/main" id="{01EF69CB-CF50-D248-B216-2B8E4C361436}"/>
              </a:ext>
            </a:extLst>
          </p:cNvPr>
          <p:cNvSpPr txBox="1"/>
          <p:nvPr/>
        </p:nvSpPr>
        <p:spPr>
          <a:xfrm>
            <a:off x="0" y="4214198"/>
            <a:ext cx="4622800" cy="338554"/>
          </a:xfrm>
          <a:prstGeom prst="rect">
            <a:avLst/>
          </a:prstGeom>
          <a:noFill/>
          <a:ln w="12700" cmpd="sng">
            <a:solidFill>
              <a:schemeClr val="tx1"/>
            </a:solidFill>
          </a:ln>
        </p:spPr>
        <p:txBody>
          <a:bodyPr wrap="square" rtlCol="0">
            <a:spAutoFit/>
          </a:bodyPr>
          <a:lstStyle/>
          <a:p>
            <a:r>
              <a:rPr lang="en-US" sz="1600" dirty="0"/>
              <a:t> (</a:t>
            </a:r>
            <a:r>
              <a:rPr lang="en-US" sz="1600" dirty="0">
                <a:hlinkClick r:id="rId4"/>
              </a:rPr>
              <a:t>EDAP Best Practice Guidelines Activity</a:t>
            </a:r>
            <a:r>
              <a:rPr lang="en-US" sz="1600" dirty="0"/>
              <a:t>).</a:t>
            </a:r>
            <a:endParaRPr lang="en-GB" sz="1600" dirty="0"/>
          </a:p>
        </p:txBody>
      </p:sp>
    </p:spTree>
    <p:extLst>
      <p:ext uri="{BB962C8B-B14F-4D97-AF65-F5344CB8AC3E}">
        <p14:creationId xmlns:p14="http://schemas.microsoft.com/office/powerpoint/2010/main" val="134746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B2EC5D-40D9-AB4D-94C7-B4E040273DB1}"/>
              </a:ext>
            </a:extLst>
          </p:cNvPr>
          <p:cNvSpPr/>
          <p:nvPr/>
        </p:nvSpPr>
        <p:spPr>
          <a:xfrm>
            <a:off x="6971695" y="4577901"/>
            <a:ext cx="826105" cy="18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0B4ECA5-3BCB-E244-A5CE-EE802A80AD8A}"/>
              </a:ext>
            </a:extLst>
          </p:cNvPr>
          <p:cNvSpPr>
            <a:spLocks noGrp="1"/>
          </p:cNvSpPr>
          <p:nvPr>
            <p:ph type="title"/>
          </p:nvPr>
        </p:nvSpPr>
        <p:spPr>
          <a:xfrm>
            <a:off x="0" y="42757"/>
            <a:ext cx="8525427" cy="430887"/>
          </a:xfrm>
        </p:spPr>
        <p:txBody>
          <a:bodyPr/>
          <a:lstStyle/>
          <a:p>
            <a:r>
              <a:rPr lang="en-GB" kern="1200" dirty="0"/>
              <a:t>Cal/Val Maturity Matrix - Summary</a:t>
            </a:r>
          </a:p>
        </p:txBody>
      </p:sp>
      <p:pic>
        <p:nvPicPr>
          <p:cNvPr id="10" name="Image 9">
            <a:extLst>
              <a:ext uri="{FF2B5EF4-FFF2-40B4-BE49-F238E27FC236}">
                <a16:creationId xmlns:a16="http://schemas.microsoft.com/office/drawing/2014/main" id="{31E078BA-247A-DA48-9026-5C6A7B8A9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353" y="1147878"/>
            <a:ext cx="1771523" cy="1701038"/>
          </a:xfrm>
          <a:prstGeom prst="rect">
            <a:avLst/>
          </a:prstGeom>
        </p:spPr>
      </p:pic>
      <p:pic>
        <p:nvPicPr>
          <p:cNvPr id="9" name="Picture 8">
            <a:extLst>
              <a:ext uri="{FF2B5EF4-FFF2-40B4-BE49-F238E27FC236}">
                <a16:creationId xmlns:a16="http://schemas.microsoft.com/office/drawing/2014/main" id="{D8A41131-B65C-9D46-B559-95E32F2B9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996" y="475143"/>
            <a:ext cx="4135473" cy="4295064"/>
          </a:xfrm>
          <a:prstGeom prst="rect">
            <a:avLst/>
          </a:prstGeom>
        </p:spPr>
      </p:pic>
      <p:pic>
        <p:nvPicPr>
          <p:cNvPr id="19" name="Picture 18">
            <a:extLst>
              <a:ext uri="{FF2B5EF4-FFF2-40B4-BE49-F238E27FC236}">
                <a16:creationId xmlns:a16="http://schemas.microsoft.com/office/drawing/2014/main" id="{A7C032E2-784F-F541-B1BC-01200083E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126" y="475143"/>
            <a:ext cx="1328196" cy="3755111"/>
          </a:xfrm>
          <a:prstGeom prst="rect">
            <a:avLst/>
          </a:prstGeom>
        </p:spPr>
      </p:pic>
      <p:sp>
        <p:nvSpPr>
          <p:cNvPr id="11" name="Rectangle 10">
            <a:extLst>
              <a:ext uri="{FF2B5EF4-FFF2-40B4-BE49-F238E27FC236}">
                <a16:creationId xmlns:a16="http://schemas.microsoft.com/office/drawing/2014/main" id="{FB0B51F8-12ED-BA42-A8F2-F533FB3AB0FE}"/>
              </a:ext>
            </a:extLst>
          </p:cNvPr>
          <p:cNvSpPr/>
          <p:nvPr/>
        </p:nvSpPr>
        <p:spPr>
          <a:xfrm>
            <a:off x="137160" y="4560059"/>
            <a:ext cx="578081" cy="185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314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9">
            <a:extLst>
              <a:ext uri="{FF2B5EF4-FFF2-40B4-BE49-F238E27FC236}">
                <a16:creationId xmlns:a16="http://schemas.microsoft.com/office/drawing/2014/main" id="{507F273E-DB8B-1E47-90D1-02262098A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353" y="1147878"/>
            <a:ext cx="1771523" cy="1701038"/>
          </a:xfrm>
          <a:prstGeom prst="rect">
            <a:avLst/>
          </a:prstGeom>
        </p:spPr>
      </p:pic>
      <p:pic>
        <p:nvPicPr>
          <p:cNvPr id="7" name="Picture 6">
            <a:extLst>
              <a:ext uri="{FF2B5EF4-FFF2-40B4-BE49-F238E27FC236}">
                <a16:creationId xmlns:a16="http://schemas.microsoft.com/office/drawing/2014/main" id="{03870D79-8C62-9B45-9B53-6677FF69D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17" y="979054"/>
            <a:ext cx="6520156" cy="2950218"/>
          </a:xfrm>
          <a:prstGeom prst="rect">
            <a:avLst/>
          </a:prstGeom>
        </p:spPr>
      </p:pic>
      <p:sp>
        <p:nvSpPr>
          <p:cNvPr id="8" name="Titre 1">
            <a:extLst>
              <a:ext uri="{FF2B5EF4-FFF2-40B4-BE49-F238E27FC236}">
                <a16:creationId xmlns:a16="http://schemas.microsoft.com/office/drawing/2014/main" id="{B39B8E7B-8EC8-BB4A-B22B-5C738D7D6CB5}"/>
              </a:ext>
            </a:extLst>
          </p:cNvPr>
          <p:cNvSpPr>
            <a:spLocks noGrp="1"/>
          </p:cNvSpPr>
          <p:nvPr>
            <p:ph type="title"/>
          </p:nvPr>
        </p:nvSpPr>
        <p:spPr>
          <a:xfrm>
            <a:off x="0" y="42757"/>
            <a:ext cx="6622473" cy="430887"/>
          </a:xfrm>
        </p:spPr>
        <p:txBody>
          <a:bodyPr/>
          <a:lstStyle/>
          <a:p>
            <a:r>
              <a:rPr lang="en-GB" kern="1200" dirty="0"/>
              <a:t>Detailed Validation Cal/Val Maturity Matrix</a:t>
            </a:r>
          </a:p>
        </p:txBody>
      </p:sp>
      <p:pic>
        <p:nvPicPr>
          <p:cNvPr id="3" name="Picture 2">
            <a:extLst>
              <a:ext uri="{FF2B5EF4-FFF2-40B4-BE49-F238E27FC236}">
                <a16:creationId xmlns:a16="http://schemas.microsoft.com/office/drawing/2014/main" id="{82CCA3A6-3357-5F40-A846-C33E34C4E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17" y="559177"/>
            <a:ext cx="5443292" cy="4164446"/>
          </a:xfrm>
          <a:prstGeom prst="rect">
            <a:avLst/>
          </a:prstGeom>
        </p:spPr>
      </p:pic>
      <p:pic>
        <p:nvPicPr>
          <p:cNvPr id="6" name="Picture 5">
            <a:extLst>
              <a:ext uri="{FF2B5EF4-FFF2-40B4-BE49-F238E27FC236}">
                <a16:creationId xmlns:a16="http://schemas.microsoft.com/office/drawing/2014/main" id="{234B7686-9D83-9F42-A494-5E9CAB75A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6202" y="505321"/>
            <a:ext cx="4689471" cy="4272158"/>
          </a:xfrm>
          <a:prstGeom prst="rect">
            <a:avLst/>
          </a:prstGeom>
        </p:spPr>
      </p:pic>
    </p:spTree>
    <p:extLst>
      <p:ext uri="{BB962C8B-B14F-4D97-AF65-F5344CB8AC3E}">
        <p14:creationId xmlns:p14="http://schemas.microsoft.com/office/powerpoint/2010/main" val="23601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B06DD-2D3B-8D44-A335-FFE27046E4A2}"/>
              </a:ext>
            </a:extLst>
          </p:cNvPr>
          <p:cNvPicPr>
            <a:picLocks noChangeAspect="1"/>
          </p:cNvPicPr>
          <p:nvPr/>
        </p:nvPicPr>
        <p:blipFill>
          <a:blip r:embed="rId3"/>
          <a:stretch>
            <a:fillRect/>
          </a:stretch>
        </p:blipFill>
        <p:spPr>
          <a:xfrm>
            <a:off x="90872" y="2325787"/>
            <a:ext cx="9045239" cy="743934"/>
          </a:xfrm>
          <a:prstGeom prst="rect">
            <a:avLst/>
          </a:prstGeom>
        </p:spPr>
      </p:pic>
      <p:pic>
        <p:nvPicPr>
          <p:cNvPr id="8" name="Picture 7">
            <a:extLst>
              <a:ext uri="{FF2B5EF4-FFF2-40B4-BE49-F238E27FC236}">
                <a16:creationId xmlns:a16="http://schemas.microsoft.com/office/drawing/2014/main" id="{057A3780-DD9B-9A41-982F-E260D2C9B147}"/>
              </a:ext>
            </a:extLst>
          </p:cNvPr>
          <p:cNvPicPr>
            <a:picLocks noChangeAspect="1"/>
          </p:cNvPicPr>
          <p:nvPr/>
        </p:nvPicPr>
        <p:blipFill>
          <a:blip r:embed="rId4"/>
          <a:stretch>
            <a:fillRect/>
          </a:stretch>
        </p:blipFill>
        <p:spPr>
          <a:xfrm>
            <a:off x="98761" y="3276337"/>
            <a:ext cx="9045239" cy="864822"/>
          </a:xfrm>
          <a:prstGeom prst="rect">
            <a:avLst/>
          </a:prstGeom>
        </p:spPr>
      </p:pic>
      <p:sp>
        <p:nvSpPr>
          <p:cNvPr id="9" name="TextBox 8">
            <a:extLst>
              <a:ext uri="{FF2B5EF4-FFF2-40B4-BE49-F238E27FC236}">
                <a16:creationId xmlns:a16="http://schemas.microsoft.com/office/drawing/2014/main" id="{6ADEA684-50C5-DA40-BB2B-1EEA53E3D5D9}"/>
              </a:ext>
            </a:extLst>
          </p:cNvPr>
          <p:cNvSpPr txBox="1"/>
          <p:nvPr/>
        </p:nvSpPr>
        <p:spPr>
          <a:xfrm>
            <a:off x="90872" y="173019"/>
            <a:ext cx="3831973" cy="430021"/>
          </a:xfrm>
          <a:prstGeom prst="rect">
            <a:avLst/>
          </a:prstGeom>
          <a:noFill/>
        </p:spPr>
        <p:txBody>
          <a:bodyPr wrap="square" rtlCol="0">
            <a:spAutoFit/>
          </a:bodyPr>
          <a:lstStyle/>
          <a:p>
            <a:r>
              <a:rPr lang="it-IT" sz="2200" dirty="0">
                <a:solidFill>
                  <a:srgbClr val="0070C0"/>
                </a:solidFill>
                <a:latin typeface="Verdana"/>
                <a:ea typeface="+mj-ea"/>
                <a:cs typeface="Verdana"/>
              </a:rPr>
              <a:t>EDAP vs WMO vs WGISS</a:t>
            </a:r>
          </a:p>
        </p:txBody>
      </p:sp>
      <p:grpSp>
        <p:nvGrpSpPr>
          <p:cNvPr id="15" name="Group 14">
            <a:extLst>
              <a:ext uri="{FF2B5EF4-FFF2-40B4-BE49-F238E27FC236}">
                <a16:creationId xmlns:a16="http://schemas.microsoft.com/office/drawing/2014/main" id="{6E35E9BC-1BBC-D542-995F-1610F1B1A267}"/>
              </a:ext>
            </a:extLst>
          </p:cNvPr>
          <p:cNvGrpSpPr/>
          <p:nvPr/>
        </p:nvGrpSpPr>
        <p:grpSpPr>
          <a:xfrm>
            <a:off x="3836466" y="2804473"/>
            <a:ext cx="2222819" cy="664514"/>
            <a:chOff x="5048654" y="3599234"/>
            <a:chExt cx="2996119" cy="992221"/>
          </a:xfrm>
        </p:grpSpPr>
        <p:sp>
          <p:nvSpPr>
            <p:cNvPr id="16" name="Freeform 15">
              <a:extLst>
                <a:ext uri="{FF2B5EF4-FFF2-40B4-BE49-F238E27FC236}">
                  <a16:creationId xmlns:a16="http://schemas.microsoft.com/office/drawing/2014/main" id="{ACF207DB-ED39-B046-BEC3-6BBAA041B4D8}"/>
                </a:ext>
              </a:extLst>
            </p:cNvPr>
            <p:cNvSpPr/>
            <p:nvPr/>
          </p:nvSpPr>
          <p:spPr>
            <a:xfrm>
              <a:off x="5048654" y="3813243"/>
              <a:ext cx="2957209" cy="778212"/>
            </a:xfrm>
            <a:custGeom>
              <a:avLst/>
              <a:gdLst>
                <a:gd name="connsiteX0" fmla="*/ 0 w 2957209"/>
                <a:gd name="connsiteY0" fmla="*/ 0 h 797668"/>
                <a:gd name="connsiteX1" fmla="*/ 1167319 w 2957209"/>
                <a:gd name="connsiteY1" fmla="*/ 797668 h 797668"/>
                <a:gd name="connsiteX2" fmla="*/ 2344366 w 2957209"/>
                <a:gd name="connsiteY2" fmla="*/ 797668 h 797668"/>
                <a:gd name="connsiteX3" fmla="*/ 2957209 w 2957209"/>
                <a:gd name="connsiteY3" fmla="*/ 19455 h 797668"/>
                <a:gd name="connsiteX4" fmla="*/ 0 w 2957209"/>
                <a:gd name="connsiteY4" fmla="*/ 0 h 797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209" h="797668">
                  <a:moveTo>
                    <a:pt x="0" y="0"/>
                  </a:moveTo>
                  <a:lnTo>
                    <a:pt x="1167319" y="797668"/>
                  </a:lnTo>
                  <a:lnTo>
                    <a:pt x="2344366" y="797668"/>
                  </a:lnTo>
                  <a:lnTo>
                    <a:pt x="2957209" y="19455"/>
                  </a:lnTo>
                  <a:lnTo>
                    <a:pt x="0" y="0"/>
                  </a:lnTo>
                  <a:close/>
                </a:path>
              </a:pathLst>
            </a:custGeom>
            <a:solidFill>
              <a:srgbClr val="FCE4D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p>
          </p:txBody>
        </p:sp>
        <p:cxnSp>
          <p:nvCxnSpPr>
            <p:cNvPr id="17" name="Straight Connector 16">
              <a:extLst>
                <a:ext uri="{FF2B5EF4-FFF2-40B4-BE49-F238E27FC236}">
                  <a16:creationId xmlns:a16="http://schemas.microsoft.com/office/drawing/2014/main" id="{59BDC991-7613-9643-9945-F4CEF837B04B}"/>
                </a:ext>
              </a:extLst>
            </p:cNvPr>
            <p:cNvCxnSpPr/>
            <p:nvPr/>
          </p:nvCxnSpPr>
          <p:spPr>
            <a:xfrm>
              <a:off x="8044773" y="3599234"/>
              <a:ext cx="0" cy="2140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DD66C4EE-A2DE-9742-B90B-42516AB1A4AE}"/>
              </a:ext>
            </a:extLst>
          </p:cNvPr>
          <p:cNvSpPr txBox="1"/>
          <p:nvPr/>
        </p:nvSpPr>
        <p:spPr>
          <a:xfrm>
            <a:off x="4788387" y="256742"/>
            <a:ext cx="2694338" cy="738664"/>
          </a:xfrm>
          <a:prstGeom prst="rect">
            <a:avLst/>
          </a:prstGeom>
          <a:solidFill>
            <a:schemeClr val="accent5">
              <a:lumMod val="40000"/>
              <a:lumOff val="60000"/>
            </a:schemeClr>
          </a:solidFill>
          <a:ln w="12700" cmpd="sng">
            <a:solidFill>
              <a:schemeClr val="tx1"/>
            </a:solidFill>
          </a:ln>
        </p:spPr>
        <p:txBody>
          <a:bodyPr wrap="square" rtlCol="0">
            <a:spAutoFit/>
          </a:bodyPr>
          <a:lstStyle/>
          <a:p>
            <a:r>
              <a:rPr lang="it-IT" sz="1400" dirty="0"/>
              <a:t>The </a:t>
            </a:r>
            <a:r>
              <a:rPr lang="it-IT" sz="1400" dirty="0" err="1"/>
              <a:t>same</a:t>
            </a:r>
            <a:r>
              <a:rPr lang="it-IT" sz="1400" dirty="0"/>
              <a:t> </a:t>
            </a:r>
            <a:r>
              <a:rPr lang="it-IT" sz="1400" dirty="0" err="1"/>
              <a:t>aspects</a:t>
            </a:r>
            <a:r>
              <a:rPr lang="it-IT" sz="1400" dirty="0"/>
              <a:t> in the </a:t>
            </a:r>
            <a:r>
              <a:rPr lang="it-IT" sz="1400" dirty="0" err="1"/>
              <a:t>different</a:t>
            </a:r>
            <a:r>
              <a:rPr lang="it-IT" sz="1400" dirty="0"/>
              <a:t> </a:t>
            </a:r>
            <a:r>
              <a:rPr lang="it-IT" sz="1400" dirty="0" err="1"/>
              <a:t>matrices</a:t>
            </a:r>
            <a:r>
              <a:rPr lang="it-IT" sz="1400" dirty="0"/>
              <a:t> are </a:t>
            </a:r>
            <a:r>
              <a:rPr lang="it-IT" sz="1400" dirty="0" err="1"/>
              <a:t>identified</a:t>
            </a:r>
            <a:r>
              <a:rPr lang="it-IT" sz="1400" dirty="0"/>
              <a:t> by the </a:t>
            </a:r>
            <a:r>
              <a:rPr lang="it-IT" sz="1400" dirty="0" err="1"/>
              <a:t>same</a:t>
            </a:r>
            <a:r>
              <a:rPr lang="it-IT" sz="1400" dirty="0"/>
              <a:t> color</a:t>
            </a:r>
          </a:p>
        </p:txBody>
      </p:sp>
      <p:pic>
        <p:nvPicPr>
          <p:cNvPr id="3" name="Picture 2">
            <a:extLst>
              <a:ext uri="{FF2B5EF4-FFF2-40B4-BE49-F238E27FC236}">
                <a16:creationId xmlns:a16="http://schemas.microsoft.com/office/drawing/2014/main" id="{F0E4D354-A506-A54E-A7CC-CCDABE461E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1" y="1341639"/>
            <a:ext cx="9045239" cy="715981"/>
          </a:xfrm>
          <a:prstGeom prst="rect">
            <a:avLst/>
          </a:prstGeom>
        </p:spPr>
      </p:pic>
      <p:sp>
        <p:nvSpPr>
          <p:cNvPr id="5" name="Freeform 4">
            <a:extLst>
              <a:ext uri="{FF2B5EF4-FFF2-40B4-BE49-F238E27FC236}">
                <a16:creationId xmlns:a16="http://schemas.microsoft.com/office/drawing/2014/main" id="{D21A12FA-7DA9-DE42-8B07-BC5FB81D6B9E}"/>
              </a:ext>
            </a:extLst>
          </p:cNvPr>
          <p:cNvSpPr/>
          <p:nvPr/>
        </p:nvSpPr>
        <p:spPr>
          <a:xfrm>
            <a:off x="3829878" y="1974574"/>
            <a:ext cx="2961861" cy="549965"/>
          </a:xfrm>
          <a:custGeom>
            <a:avLst/>
            <a:gdLst>
              <a:gd name="connsiteX0" fmla="*/ 0 w 2961861"/>
              <a:gd name="connsiteY0" fmla="*/ 0 h 549965"/>
              <a:gd name="connsiteX1" fmla="*/ 1537252 w 2961861"/>
              <a:gd name="connsiteY1" fmla="*/ 549965 h 549965"/>
              <a:gd name="connsiteX2" fmla="*/ 2272748 w 2961861"/>
              <a:gd name="connsiteY2" fmla="*/ 536713 h 549965"/>
              <a:gd name="connsiteX3" fmla="*/ 2961861 w 2961861"/>
              <a:gd name="connsiteY3" fmla="*/ 6626 h 549965"/>
              <a:gd name="connsiteX4" fmla="*/ 0 w 2961861"/>
              <a:gd name="connsiteY4" fmla="*/ 0 h 54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861" h="549965">
                <a:moveTo>
                  <a:pt x="0" y="0"/>
                </a:moveTo>
                <a:lnTo>
                  <a:pt x="1537252" y="549965"/>
                </a:lnTo>
                <a:lnTo>
                  <a:pt x="2272748" y="536713"/>
                </a:lnTo>
                <a:lnTo>
                  <a:pt x="2961861" y="6626"/>
                </a:lnTo>
                <a:lnTo>
                  <a:pt x="0" y="0"/>
                </a:lnTo>
                <a:close/>
              </a:path>
            </a:pathLst>
          </a:custGeom>
          <a:solidFill>
            <a:srgbClr val="FF9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88D315B6-DFB8-E347-B0DA-A68FE64C5FE1}"/>
              </a:ext>
            </a:extLst>
          </p:cNvPr>
          <p:cNvSpPr/>
          <p:nvPr/>
        </p:nvSpPr>
        <p:spPr>
          <a:xfrm>
            <a:off x="4603750" y="1981200"/>
            <a:ext cx="4470400" cy="533400"/>
          </a:xfrm>
          <a:custGeom>
            <a:avLst/>
            <a:gdLst>
              <a:gd name="connsiteX0" fmla="*/ 2178050 w 4470400"/>
              <a:gd name="connsiteY0" fmla="*/ 0 h 533400"/>
              <a:gd name="connsiteX1" fmla="*/ 0 w 4470400"/>
              <a:gd name="connsiteY1" fmla="*/ 533400 h 533400"/>
              <a:gd name="connsiteX2" fmla="*/ 736600 w 4470400"/>
              <a:gd name="connsiteY2" fmla="*/ 533400 h 533400"/>
              <a:gd name="connsiteX3" fmla="*/ 4470400 w 4470400"/>
              <a:gd name="connsiteY3" fmla="*/ 12700 h 533400"/>
              <a:gd name="connsiteX4" fmla="*/ 2178050 w 4470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533400">
                <a:moveTo>
                  <a:pt x="2178050" y="0"/>
                </a:moveTo>
                <a:lnTo>
                  <a:pt x="0" y="533400"/>
                </a:lnTo>
                <a:lnTo>
                  <a:pt x="736600" y="533400"/>
                </a:lnTo>
                <a:lnTo>
                  <a:pt x="4470400" y="12700"/>
                </a:lnTo>
                <a:lnTo>
                  <a:pt x="2178050" y="0"/>
                </a:lnTo>
                <a:close/>
              </a:path>
            </a:pathLst>
          </a:custGeom>
          <a:solidFill>
            <a:srgbClr val="FF4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a:extLst>
              <a:ext uri="{FF2B5EF4-FFF2-40B4-BE49-F238E27FC236}">
                <a16:creationId xmlns:a16="http://schemas.microsoft.com/office/drawing/2014/main" id="{729CF6ED-B595-9042-87D6-65CF8CCE0E66}"/>
              </a:ext>
            </a:extLst>
          </p:cNvPr>
          <p:cNvSpPr/>
          <p:nvPr/>
        </p:nvSpPr>
        <p:spPr>
          <a:xfrm>
            <a:off x="1987826" y="1987826"/>
            <a:ext cx="6221896" cy="1490870"/>
          </a:xfrm>
          <a:custGeom>
            <a:avLst/>
            <a:gdLst>
              <a:gd name="connsiteX0" fmla="*/ 0 w 6221896"/>
              <a:gd name="connsiteY0" fmla="*/ 0 h 1490870"/>
              <a:gd name="connsiteX1" fmla="*/ 5340626 w 6221896"/>
              <a:gd name="connsiteY1" fmla="*/ 1484244 h 1490870"/>
              <a:gd name="connsiteX2" fmla="*/ 6221896 w 6221896"/>
              <a:gd name="connsiteY2" fmla="*/ 1490870 h 1490870"/>
              <a:gd name="connsiteX3" fmla="*/ 1828800 w 6221896"/>
              <a:gd name="connsiteY3" fmla="*/ 0 h 1490870"/>
              <a:gd name="connsiteX4" fmla="*/ 0 w 6221896"/>
              <a:gd name="connsiteY4" fmla="*/ 0 h 149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1896" h="1490870">
                <a:moveTo>
                  <a:pt x="0" y="0"/>
                </a:moveTo>
                <a:lnTo>
                  <a:pt x="5340626" y="1484244"/>
                </a:lnTo>
                <a:lnTo>
                  <a:pt x="6221896" y="1490870"/>
                </a:lnTo>
                <a:lnTo>
                  <a:pt x="1828800" y="0"/>
                </a:lnTo>
                <a:lnTo>
                  <a:pt x="0" y="0"/>
                </a:lnTo>
                <a:close/>
              </a:path>
            </a:pathLst>
          </a:custGeom>
          <a:solidFill>
            <a:srgbClr val="E2EFD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a:extLst>
              <a:ext uri="{FF2B5EF4-FFF2-40B4-BE49-F238E27FC236}">
                <a16:creationId xmlns:a16="http://schemas.microsoft.com/office/drawing/2014/main" id="{273E1E42-C60C-D14E-9C7A-067E75E55D5E}"/>
              </a:ext>
            </a:extLst>
          </p:cNvPr>
          <p:cNvSpPr/>
          <p:nvPr/>
        </p:nvSpPr>
        <p:spPr>
          <a:xfrm>
            <a:off x="3823252" y="1967948"/>
            <a:ext cx="5261113" cy="1517374"/>
          </a:xfrm>
          <a:custGeom>
            <a:avLst/>
            <a:gdLst>
              <a:gd name="connsiteX0" fmla="*/ 0 w 5261113"/>
              <a:gd name="connsiteY0" fmla="*/ 0 h 1517374"/>
              <a:gd name="connsiteX1" fmla="*/ 887896 w 5261113"/>
              <a:gd name="connsiteY1" fmla="*/ 1517374 h 1517374"/>
              <a:gd name="connsiteX2" fmla="*/ 1782418 w 5261113"/>
              <a:gd name="connsiteY2" fmla="*/ 1510748 h 1517374"/>
              <a:gd name="connsiteX3" fmla="*/ 5261113 w 5261113"/>
              <a:gd name="connsiteY3" fmla="*/ 33130 h 1517374"/>
              <a:gd name="connsiteX4" fmla="*/ 0 w 5261113"/>
              <a:gd name="connsiteY4" fmla="*/ 0 h 151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1113" h="1517374">
                <a:moveTo>
                  <a:pt x="0" y="0"/>
                </a:moveTo>
                <a:lnTo>
                  <a:pt x="887896" y="1517374"/>
                </a:lnTo>
                <a:lnTo>
                  <a:pt x="1782418" y="1510748"/>
                </a:lnTo>
                <a:lnTo>
                  <a:pt x="5261113" y="33130"/>
                </a:lnTo>
                <a:lnTo>
                  <a:pt x="0" y="0"/>
                </a:lnTo>
                <a:close/>
              </a:path>
            </a:pathLst>
          </a:custGeom>
          <a:solidFill>
            <a:srgbClr val="FDE4D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a:extLst>
              <a:ext uri="{FF2B5EF4-FFF2-40B4-BE49-F238E27FC236}">
                <a16:creationId xmlns:a16="http://schemas.microsoft.com/office/drawing/2014/main" id="{59E133C2-2FA1-3A47-85D6-6055E433CFB2}"/>
              </a:ext>
            </a:extLst>
          </p:cNvPr>
          <p:cNvSpPr/>
          <p:nvPr/>
        </p:nvSpPr>
        <p:spPr>
          <a:xfrm>
            <a:off x="1027043" y="1815548"/>
            <a:ext cx="1948070" cy="1676400"/>
          </a:xfrm>
          <a:custGeom>
            <a:avLst/>
            <a:gdLst>
              <a:gd name="connsiteX0" fmla="*/ 0 w 1948070"/>
              <a:gd name="connsiteY0" fmla="*/ 0 h 1676400"/>
              <a:gd name="connsiteX1" fmla="*/ 1080053 w 1948070"/>
              <a:gd name="connsiteY1" fmla="*/ 1663148 h 1676400"/>
              <a:gd name="connsiteX2" fmla="*/ 1948070 w 1948070"/>
              <a:gd name="connsiteY2" fmla="*/ 1676400 h 1676400"/>
              <a:gd name="connsiteX3" fmla="*/ 397566 w 1948070"/>
              <a:gd name="connsiteY3" fmla="*/ 6626 h 1676400"/>
              <a:gd name="connsiteX4" fmla="*/ 0 w 1948070"/>
              <a:gd name="connsiteY4" fmla="*/ 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070" h="1676400">
                <a:moveTo>
                  <a:pt x="0" y="0"/>
                </a:moveTo>
                <a:lnTo>
                  <a:pt x="1080053" y="1663148"/>
                </a:lnTo>
                <a:lnTo>
                  <a:pt x="1948070" y="1676400"/>
                </a:lnTo>
                <a:lnTo>
                  <a:pt x="397566" y="6626"/>
                </a:lnTo>
                <a:lnTo>
                  <a:pt x="0"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07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18"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0DF1-8426-0E4A-9F9D-0C8DF3D4431E}"/>
              </a:ext>
            </a:extLst>
          </p:cNvPr>
          <p:cNvSpPr>
            <a:spLocks noGrp="1"/>
          </p:cNvSpPr>
          <p:nvPr>
            <p:ph type="title"/>
          </p:nvPr>
        </p:nvSpPr>
        <p:spPr>
          <a:xfrm>
            <a:off x="143086" y="149150"/>
            <a:ext cx="7367558" cy="430887"/>
          </a:xfrm>
        </p:spPr>
        <p:txBody>
          <a:bodyPr/>
          <a:lstStyle/>
          <a:p>
            <a:r>
              <a:rPr lang="en-US" dirty="0"/>
              <a:t>Notes on possible improvements for WGISS SMM</a:t>
            </a:r>
            <a:endParaRPr lang="it-IT" dirty="0"/>
          </a:p>
        </p:txBody>
      </p:sp>
      <p:sp>
        <p:nvSpPr>
          <p:cNvPr id="4" name="Content Placeholder 2">
            <a:extLst>
              <a:ext uri="{FF2B5EF4-FFF2-40B4-BE49-F238E27FC236}">
                <a16:creationId xmlns:a16="http://schemas.microsoft.com/office/drawing/2014/main" id="{1DD71214-DF05-1B43-9852-B39C65FBF8D7}"/>
              </a:ext>
            </a:extLst>
          </p:cNvPr>
          <p:cNvSpPr>
            <a:spLocks noGrp="1"/>
          </p:cNvSpPr>
          <p:nvPr>
            <p:ph idx="1"/>
          </p:nvPr>
        </p:nvSpPr>
        <p:spPr>
          <a:xfrm>
            <a:off x="143086" y="680310"/>
            <a:ext cx="8445403" cy="2977288"/>
          </a:xfrm>
        </p:spPr>
        <p:txBody>
          <a:bodyPr>
            <a:normAutofit fontScale="25000" lnSpcReduction="20000"/>
          </a:bodyPr>
          <a:lstStyle/>
          <a:p>
            <a:pPr indent="0" algn="just">
              <a:buClr>
                <a:schemeClr val="tx1"/>
              </a:buClr>
            </a:pPr>
            <a:r>
              <a:rPr lang="en-GB" sz="4800" dirty="0">
                <a:solidFill>
                  <a:srgbClr val="000000"/>
                </a:solidFill>
                <a:latin typeface="Calibri" pitchFamily="2" charset="0"/>
                <a:ea typeface="Tahoma" pitchFamily="2" charset="0"/>
                <a:cs typeface="Calibri" pitchFamily="2" charset="0"/>
              </a:rPr>
              <a:t>Hereafter the proposed aspects (and corresponding items) to be included in the WGISS SMM </a:t>
            </a:r>
            <a:r>
              <a:rPr lang="en-US" sz="4800" dirty="0">
                <a:solidFill>
                  <a:schemeClr val="tx1"/>
                </a:solidFill>
                <a:latin typeface="Calibri" panose="020F0502020204030204" pitchFamily="34" charset="0"/>
                <a:cs typeface="Calibri" panose="020F0502020204030204" pitchFamily="34" charset="0"/>
              </a:rPr>
              <a:t>according to the EDAP guideline EDAP.REP.001_0.2 assessment criteria.</a:t>
            </a:r>
            <a:endParaRPr lang="en-GB" sz="4800" dirty="0">
              <a:solidFill>
                <a:srgbClr val="000000"/>
              </a:solidFill>
              <a:latin typeface="Calibri" pitchFamily="2" charset="0"/>
              <a:ea typeface="Tahoma" pitchFamily="2" charset="0"/>
              <a:cs typeface="Calibri" pitchFamily="2" charset="0"/>
            </a:endParaRPr>
          </a:p>
          <a:p>
            <a:pPr marL="285750" indent="-285750" algn="just">
              <a:buClr>
                <a:schemeClr val="tx1"/>
              </a:buClr>
              <a:buFont typeface="Arial" panose="020B0604020202020204" pitchFamily="34" charset="0"/>
              <a:buChar char="•"/>
            </a:pPr>
            <a:r>
              <a:rPr lang="en-GB" sz="4800" u="sng" dirty="0">
                <a:solidFill>
                  <a:srgbClr val="000000"/>
                </a:solidFill>
                <a:latin typeface="Calibri" pitchFamily="2" charset="0"/>
                <a:ea typeface="Tahoma" pitchFamily="2" charset="0"/>
                <a:cs typeface="Calibri" pitchFamily="2" charset="0"/>
              </a:rPr>
              <a:t>DMP-3 NEW:</a:t>
            </a:r>
            <a:r>
              <a:rPr lang="en-GB" sz="4800" dirty="0">
                <a:solidFill>
                  <a:srgbClr val="000000"/>
                </a:solidFill>
                <a:latin typeface="Calibri" pitchFamily="2" charset="0"/>
                <a:ea typeface="Tahoma" pitchFamily="2" charset="0"/>
                <a:cs typeface="Calibri" pitchFamily="2" charset="0"/>
              </a:rPr>
              <a:t> </a:t>
            </a:r>
            <a:r>
              <a:rPr lang="en-US" sz="4800" dirty="0">
                <a:solidFill>
                  <a:schemeClr val="tx1"/>
                </a:solidFill>
                <a:latin typeface="Calibri" panose="020F0502020204030204" pitchFamily="34" charset="0"/>
                <a:cs typeface="Calibri" panose="020F0502020204030204" pitchFamily="34" charset="0"/>
              </a:rPr>
              <a:t> In the </a:t>
            </a:r>
            <a:r>
              <a:rPr lang="en-US" sz="4800" b="1" dirty="0">
                <a:solidFill>
                  <a:srgbClr val="FF0000"/>
                </a:solidFill>
                <a:latin typeface="Calibri" panose="020F0502020204030204" pitchFamily="34" charset="0"/>
                <a:cs typeface="Calibri" panose="020F0502020204030204" pitchFamily="34" charset="0"/>
              </a:rPr>
              <a:t>Usability</a:t>
            </a:r>
            <a:r>
              <a:rPr lang="en-US" sz="4800" dirty="0">
                <a:solidFill>
                  <a:schemeClr val="tx1"/>
                </a:solidFill>
                <a:latin typeface="Calibri" panose="020F0502020204030204" pitchFamily="34" charset="0"/>
                <a:cs typeface="Calibri" panose="020F0502020204030204" pitchFamily="34" charset="0"/>
              </a:rPr>
              <a:t> Category, in order to complement </a:t>
            </a:r>
            <a:r>
              <a:rPr lang="en-US" sz="4800" b="1" dirty="0">
                <a:solidFill>
                  <a:srgbClr val="0070C0"/>
                </a:solidFill>
                <a:latin typeface="Calibri" panose="020F0502020204030204" pitchFamily="34" charset="0"/>
                <a:cs typeface="Calibri" panose="020F0502020204030204" pitchFamily="34" charset="0"/>
              </a:rPr>
              <a:t>Data Encoding</a:t>
            </a:r>
            <a:r>
              <a:rPr lang="en-US" sz="4800" dirty="0">
                <a:solidFill>
                  <a:schemeClr val="tx1"/>
                </a:solidFill>
                <a:latin typeface="Calibri" panose="020F0502020204030204" pitchFamily="34" charset="0"/>
                <a:cs typeface="Calibri" panose="020F0502020204030204" pitchFamily="34" charset="0"/>
              </a:rPr>
              <a:t>, the </a:t>
            </a:r>
            <a:r>
              <a:rPr lang="en-US" sz="4800" b="1" dirty="0">
                <a:solidFill>
                  <a:srgbClr val="0070C0"/>
                </a:solidFill>
                <a:latin typeface="Calibri" panose="020F0502020204030204" pitchFamily="34" charset="0"/>
                <a:cs typeface="Calibri" panose="020F0502020204030204" pitchFamily="34" charset="0"/>
              </a:rPr>
              <a:t>Product format, Flags an Metadata</a:t>
            </a:r>
            <a:r>
              <a:rPr lang="en-US" sz="4800" b="1" dirty="0">
                <a:solidFill>
                  <a:srgbClr val="008542"/>
                </a:solidFill>
                <a:latin typeface="Calibri" panose="020F0502020204030204" pitchFamily="34" charset="0"/>
                <a:cs typeface="Calibri" panose="020F0502020204030204" pitchFamily="34" charset="0"/>
              </a:rPr>
              <a:t> </a:t>
            </a:r>
            <a:r>
              <a:rPr lang="en-US" sz="4800" dirty="0">
                <a:solidFill>
                  <a:schemeClr val="tx1"/>
                </a:solidFill>
                <a:latin typeface="Calibri" panose="020F0502020204030204" pitchFamily="34" charset="0"/>
                <a:cs typeface="Calibri" panose="020F0502020204030204" pitchFamily="34" charset="0"/>
              </a:rPr>
              <a:t>aspect has been included </a:t>
            </a:r>
          </a:p>
          <a:p>
            <a:pPr marL="285750" indent="-285750" algn="just">
              <a:buClr>
                <a:schemeClr val="tx1"/>
              </a:buClr>
              <a:buFont typeface="Arial" panose="020B0604020202020204" pitchFamily="34" charset="0"/>
              <a:buChar char="•"/>
            </a:pPr>
            <a:r>
              <a:rPr lang="en-US" sz="4800" u="sng" dirty="0">
                <a:solidFill>
                  <a:schemeClr val="tx1"/>
                </a:solidFill>
                <a:latin typeface="Calibri" panose="020F0502020204030204" pitchFamily="34" charset="0"/>
                <a:cs typeface="Calibri" panose="020F0502020204030204" pitchFamily="34" charset="0"/>
              </a:rPr>
              <a:t>DMP-6 NEW:</a:t>
            </a:r>
            <a:r>
              <a:rPr lang="en-US" sz="4800" dirty="0">
                <a:solidFill>
                  <a:schemeClr val="tx1"/>
                </a:solidFill>
                <a:latin typeface="Calibri" panose="020F0502020204030204" pitchFamily="34" charset="0"/>
                <a:cs typeface="Calibri" panose="020F0502020204030204" pitchFamily="34" charset="0"/>
              </a:rPr>
              <a:t> In the </a:t>
            </a:r>
            <a:r>
              <a:rPr lang="en-US" sz="4800" b="1" dirty="0">
                <a:solidFill>
                  <a:srgbClr val="FF0000"/>
                </a:solidFill>
                <a:latin typeface="Calibri" panose="020F0502020204030204" pitchFamily="34" charset="0"/>
                <a:cs typeface="Calibri" panose="020F0502020204030204" pitchFamily="34" charset="0"/>
              </a:rPr>
              <a:t>Usability</a:t>
            </a:r>
            <a:r>
              <a:rPr lang="en-US" sz="4800" dirty="0">
                <a:solidFill>
                  <a:schemeClr val="tx1"/>
                </a:solidFill>
                <a:latin typeface="Calibri" panose="020F0502020204030204" pitchFamily="34" charset="0"/>
                <a:cs typeface="Calibri" panose="020F0502020204030204" pitchFamily="34" charset="0"/>
              </a:rPr>
              <a:t> Category, in order to complement </a:t>
            </a:r>
            <a:r>
              <a:rPr lang="en-US" sz="4800" b="1" dirty="0">
                <a:solidFill>
                  <a:srgbClr val="0070C0"/>
                </a:solidFill>
                <a:latin typeface="Calibri" panose="020F0502020204030204" pitchFamily="34" charset="0"/>
                <a:cs typeface="Calibri" panose="020F0502020204030204" pitchFamily="34" charset="0"/>
              </a:rPr>
              <a:t>Quality</a:t>
            </a:r>
            <a:r>
              <a:rPr lang="en-US" sz="4800" dirty="0">
                <a:solidFill>
                  <a:schemeClr val="tx1"/>
                </a:solidFill>
                <a:latin typeface="Calibri" panose="020F0502020204030204" pitchFamily="34" charset="0"/>
                <a:cs typeface="Calibri" panose="020F0502020204030204" pitchFamily="34" charset="0"/>
              </a:rPr>
              <a:t>, two important aspects i.e. </a:t>
            </a:r>
            <a:r>
              <a:rPr lang="en-US" sz="4800" b="1" dirty="0">
                <a:solidFill>
                  <a:srgbClr val="0070C0"/>
                </a:solidFill>
                <a:latin typeface="Calibri" panose="020F0502020204030204" pitchFamily="34" charset="0"/>
                <a:cs typeface="Calibri" panose="020F0502020204030204" pitchFamily="34" charset="0"/>
              </a:rPr>
              <a:t>Validation</a:t>
            </a:r>
            <a:r>
              <a:rPr lang="en-US" sz="4800" b="1" dirty="0">
                <a:solidFill>
                  <a:schemeClr val="tx1"/>
                </a:solidFill>
                <a:latin typeface="Calibri" panose="020F0502020204030204" pitchFamily="34" charset="0"/>
                <a:cs typeface="Calibri" panose="020F0502020204030204" pitchFamily="34" charset="0"/>
              </a:rPr>
              <a:t> </a:t>
            </a:r>
            <a:r>
              <a:rPr lang="en-US" sz="4800" dirty="0">
                <a:solidFill>
                  <a:schemeClr val="tx1"/>
                </a:solidFill>
                <a:latin typeface="Calibri" panose="020F0502020204030204" pitchFamily="34" charset="0"/>
                <a:cs typeface="Calibri" panose="020F0502020204030204" pitchFamily="34" charset="0"/>
              </a:rPr>
              <a:t>(</a:t>
            </a:r>
            <a:r>
              <a:rPr lang="en-US" sz="4800" b="1" dirty="0">
                <a:solidFill>
                  <a:srgbClr val="008542"/>
                </a:solidFill>
                <a:latin typeface="Calibri" panose="020F0502020204030204" pitchFamily="34" charset="0"/>
                <a:cs typeface="Calibri" panose="020F0502020204030204" pitchFamily="34" charset="0"/>
              </a:rPr>
              <a:t>Validation Method and Validation Results Compliance</a:t>
            </a:r>
            <a:r>
              <a:rPr lang="en-US" sz="4800" dirty="0">
                <a:solidFill>
                  <a:schemeClr val="tx1"/>
                </a:solidFill>
                <a:latin typeface="Calibri" panose="020F0502020204030204" pitchFamily="34" charset="0"/>
                <a:cs typeface="Calibri" panose="020F0502020204030204" pitchFamily="34" charset="0"/>
              </a:rPr>
              <a:t>) and </a:t>
            </a:r>
            <a:r>
              <a:rPr lang="en-US" sz="4800" b="1" dirty="0">
                <a:solidFill>
                  <a:srgbClr val="0070C0"/>
                </a:solidFill>
                <a:latin typeface="Calibri" panose="020F0502020204030204" pitchFamily="34" charset="0"/>
                <a:cs typeface="Calibri" panose="020F0502020204030204" pitchFamily="34" charset="0"/>
              </a:rPr>
              <a:t>Metrology</a:t>
            </a:r>
            <a:r>
              <a:rPr lang="en-US" sz="4800" b="1" dirty="0">
                <a:solidFill>
                  <a:schemeClr val="tx1"/>
                </a:solidFill>
                <a:latin typeface="Calibri" panose="020F0502020204030204" pitchFamily="34" charset="0"/>
                <a:cs typeface="Calibri" panose="020F0502020204030204" pitchFamily="34" charset="0"/>
              </a:rPr>
              <a:t> </a:t>
            </a:r>
            <a:r>
              <a:rPr lang="en-US" sz="4800" dirty="0">
                <a:solidFill>
                  <a:schemeClr val="tx1"/>
                </a:solidFill>
                <a:latin typeface="Calibri" panose="020F0502020204030204" pitchFamily="34" charset="0"/>
                <a:cs typeface="Calibri" panose="020F0502020204030204" pitchFamily="34" charset="0"/>
              </a:rPr>
              <a:t>(</a:t>
            </a:r>
            <a:r>
              <a:rPr lang="en-US" sz="4800" b="1" dirty="0">
                <a:solidFill>
                  <a:srgbClr val="008542"/>
                </a:solidFill>
                <a:latin typeface="Calibri" panose="020F0502020204030204" pitchFamily="34" charset="0"/>
                <a:cs typeface="Calibri" panose="020F0502020204030204" pitchFamily="34" charset="0"/>
              </a:rPr>
              <a:t>Sensor Calibration &amp; </a:t>
            </a:r>
            <a:r>
              <a:rPr lang="en-US" sz="4800" b="1" dirty="0" err="1">
                <a:solidFill>
                  <a:srgbClr val="008542"/>
                </a:solidFill>
                <a:latin typeface="Calibri" panose="020F0502020204030204" pitchFamily="34" charset="0"/>
                <a:cs typeface="Calibri" panose="020F0502020204030204" pitchFamily="34" charset="0"/>
              </a:rPr>
              <a:t>Characterisation</a:t>
            </a:r>
            <a:r>
              <a:rPr lang="en-US" sz="4800" b="1" dirty="0">
                <a:solidFill>
                  <a:srgbClr val="008542"/>
                </a:solidFill>
                <a:latin typeface="Calibri" panose="020F0502020204030204" pitchFamily="34" charset="0"/>
                <a:cs typeface="Calibri" panose="020F0502020204030204" pitchFamily="34" charset="0"/>
              </a:rPr>
              <a:t>, Geometric Calibration &amp; </a:t>
            </a:r>
            <a:r>
              <a:rPr lang="en-US" sz="4800" b="1" dirty="0" err="1">
                <a:solidFill>
                  <a:srgbClr val="008542"/>
                </a:solidFill>
                <a:latin typeface="Calibri" panose="020F0502020204030204" pitchFamily="34" charset="0"/>
                <a:cs typeface="Calibri" panose="020F0502020204030204" pitchFamily="34" charset="0"/>
              </a:rPr>
              <a:t>Characterisation</a:t>
            </a:r>
            <a:r>
              <a:rPr lang="en-US" sz="4800" b="1" dirty="0">
                <a:solidFill>
                  <a:srgbClr val="008542"/>
                </a:solidFill>
                <a:latin typeface="Calibri" panose="020F0502020204030204" pitchFamily="34" charset="0"/>
                <a:cs typeface="Calibri" panose="020F0502020204030204" pitchFamily="34" charset="0"/>
              </a:rPr>
              <a:t>, Metrological Traceability Documentation, Uncertainty </a:t>
            </a:r>
            <a:r>
              <a:rPr lang="en-US" sz="4800" b="1" dirty="0" err="1">
                <a:solidFill>
                  <a:srgbClr val="008542"/>
                </a:solidFill>
                <a:latin typeface="Calibri" panose="020F0502020204030204" pitchFamily="34" charset="0"/>
                <a:cs typeface="Calibri" panose="020F0502020204030204" pitchFamily="34" charset="0"/>
              </a:rPr>
              <a:t>Characterisation</a:t>
            </a:r>
            <a:r>
              <a:rPr lang="en-US" sz="4800" b="1" dirty="0">
                <a:solidFill>
                  <a:srgbClr val="008542"/>
                </a:solidFill>
                <a:latin typeface="Calibri" panose="020F0502020204030204" pitchFamily="34" charset="0"/>
                <a:cs typeface="Calibri" panose="020F0502020204030204" pitchFamily="34" charset="0"/>
              </a:rPr>
              <a:t>, Ancillary Data </a:t>
            </a:r>
            <a:r>
              <a:rPr lang="en-US" sz="4800" dirty="0">
                <a:solidFill>
                  <a:schemeClr val="tx1"/>
                </a:solidFill>
                <a:latin typeface="Calibri" panose="020F0502020204030204" pitchFamily="34" charset="0"/>
                <a:cs typeface="Calibri" panose="020F0502020204030204" pitchFamily="34" charset="0"/>
              </a:rPr>
              <a:t>) have been included.</a:t>
            </a:r>
          </a:p>
          <a:p>
            <a:pPr marL="285750" indent="-285750" algn="just">
              <a:buClr>
                <a:schemeClr val="tx1"/>
              </a:buClr>
              <a:buFont typeface="Arial" panose="020B0604020202020204" pitchFamily="34" charset="0"/>
              <a:buChar char="•"/>
            </a:pPr>
            <a:r>
              <a:rPr lang="en-US" sz="4800" u="sng" dirty="0">
                <a:solidFill>
                  <a:schemeClr val="tx1"/>
                </a:solidFill>
                <a:latin typeface="Calibri" panose="020F0502020204030204" pitchFamily="34" charset="0"/>
                <a:cs typeface="Calibri" panose="020F0502020204030204" pitchFamily="34" charset="0"/>
              </a:rPr>
              <a:t>DMP-7 NEW:</a:t>
            </a:r>
            <a:r>
              <a:rPr lang="en-US" sz="4800" dirty="0">
                <a:solidFill>
                  <a:schemeClr val="tx1"/>
                </a:solidFill>
                <a:latin typeface="Calibri" panose="020F0502020204030204" pitchFamily="34" charset="0"/>
                <a:cs typeface="Calibri" panose="020F0502020204030204" pitchFamily="34" charset="0"/>
              </a:rPr>
              <a:t> In the </a:t>
            </a:r>
            <a:r>
              <a:rPr lang="en-US" sz="4800" b="1" dirty="0">
                <a:solidFill>
                  <a:srgbClr val="FF0000"/>
                </a:solidFill>
                <a:latin typeface="Calibri" panose="020F0502020204030204" pitchFamily="34" charset="0"/>
                <a:cs typeface="Calibri" panose="020F0502020204030204" pitchFamily="34" charset="0"/>
              </a:rPr>
              <a:t>Preservation</a:t>
            </a:r>
            <a:r>
              <a:rPr lang="en-US" sz="4800" dirty="0">
                <a:solidFill>
                  <a:schemeClr val="tx1"/>
                </a:solidFill>
                <a:latin typeface="Calibri" panose="020F0502020204030204" pitchFamily="34" charset="0"/>
                <a:cs typeface="Calibri" panose="020F0502020204030204" pitchFamily="34" charset="0"/>
              </a:rPr>
              <a:t> Category, in order to complement </a:t>
            </a:r>
            <a:r>
              <a:rPr lang="en-US" sz="4800" b="1" dirty="0">
                <a:solidFill>
                  <a:srgbClr val="0070C0"/>
                </a:solidFill>
                <a:latin typeface="Calibri" panose="020F0502020204030204" pitchFamily="34" charset="0"/>
                <a:cs typeface="Calibri" panose="020F0502020204030204" pitchFamily="34" charset="0"/>
              </a:rPr>
              <a:t>Preservation</a:t>
            </a:r>
            <a:r>
              <a:rPr lang="en-US" sz="4800" dirty="0">
                <a:solidFill>
                  <a:schemeClr val="tx1"/>
                </a:solidFill>
                <a:latin typeface="Calibri" panose="020F0502020204030204" pitchFamily="34" charset="0"/>
                <a:cs typeface="Calibri" panose="020F0502020204030204" pitchFamily="34" charset="0"/>
              </a:rPr>
              <a:t> the aspect </a:t>
            </a:r>
            <a:r>
              <a:rPr lang="en-US" sz="4800" b="1" dirty="0">
                <a:solidFill>
                  <a:srgbClr val="0070C0"/>
                </a:solidFill>
                <a:latin typeface="Calibri" panose="020F0502020204030204" pitchFamily="34" charset="0"/>
                <a:cs typeface="Calibri" panose="020F0502020204030204" pitchFamily="34" charset="0"/>
              </a:rPr>
              <a:t>Product Details </a:t>
            </a:r>
            <a:r>
              <a:rPr lang="en-US" sz="4800" dirty="0">
                <a:solidFill>
                  <a:schemeClr val="tx1"/>
                </a:solidFill>
                <a:latin typeface="Calibri" panose="020F0502020204030204" pitchFamily="34" charset="0"/>
                <a:cs typeface="Calibri" panose="020F0502020204030204" pitchFamily="34" charset="0"/>
              </a:rPr>
              <a:t>have been included.</a:t>
            </a:r>
            <a:endParaRPr lang="it-IT" sz="4800" dirty="0">
              <a:solidFill>
                <a:schemeClr val="tx1"/>
              </a:solidFill>
              <a:latin typeface="Calibri" panose="020F0502020204030204" pitchFamily="34" charset="0"/>
              <a:cs typeface="Calibri" panose="020F0502020204030204" pitchFamily="34" charset="0"/>
            </a:endParaRPr>
          </a:p>
          <a:p>
            <a:pPr marL="285750" lvl="0" indent="-285750" algn="just">
              <a:buClr>
                <a:schemeClr val="tx1"/>
              </a:buClr>
              <a:buFont typeface="Arial" panose="020B0604020202020204" pitchFamily="34" charset="0"/>
              <a:buChar char="•"/>
            </a:pPr>
            <a:r>
              <a:rPr lang="en-US" sz="4800" u="sng" dirty="0">
                <a:solidFill>
                  <a:schemeClr val="tx1"/>
                </a:solidFill>
                <a:latin typeface="Calibri" panose="020F0502020204030204" pitchFamily="34" charset="0"/>
                <a:cs typeface="Calibri" panose="020F0502020204030204" pitchFamily="34" charset="0"/>
              </a:rPr>
              <a:t>DMP-9 NEW:</a:t>
            </a:r>
            <a:r>
              <a:rPr lang="en-US" sz="4800" dirty="0">
                <a:solidFill>
                  <a:schemeClr val="tx1"/>
                </a:solidFill>
                <a:latin typeface="Calibri" panose="020F0502020204030204" pitchFamily="34" charset="0"/>
                <a:cs typeface="Calibri" panose="020F0502020204030204" pitchFamily="34" charset="0"/>
              </a:rPr>
              <a:t> In the </a:t>
            </a:r>
            <a:r>
              <a:rPr lang="en-US" sz="4800" b="1" dirty="0">
                <a:solidFill>
                  <a:srgbClr val="FF0000"/>
                </a:solidFill>
                <a:latin typeface="Calibri" panose="020F0502020204030204" pitchFamily="34" charset="0"/>
                <a:cs typeface="Calibri" panose="020F0502020204030204" pitchFamily="34" charset="0"/>
              </a:rPr>
              <a:t>Curation</a:t>
            </a:r>
            <a:r>
              <a:rPr lang="en-US" sz="4800" dirty="0">
                <a:solidFill>
                  <a:schemeClr val="tx1"/>
                </a:solidFill>
                <a:latin typeface="Calibri" panose="020F0502020204030204" pitchFamily="34" charset="0"/>
                <a:cs typeface="Calibri" panose="020F0502020204030204" pitchFamily="34" charset="0"/>
              </a:rPr>
              <a:t> Category, in order to complement </a:t>
            </a:r>
            <a:r>
              <a:rPr lang="en-US" sz="4800" b="1" dirty="0">
                <a:solidFill>
                  <a:srgbClr val="0070C0"/>
                </a:solidFill>
                <a:latin typeface="Calibri" panose="020F0502020204030204" pitchFamily="34" charset="0"/>
                <a:cs typeface="Calibri" panose="020F0502020204030204" pitchFamily="34" charset="0"/>
              </a:rPr>
              <a:t>Reprocessing</a:t>
            </a:r>
            <a:r>
              <a:rPr lang="en-US" sz="4800" dirty="0">
                <a:solidFill>
                  <a:schemeClr val="tx1"/>
                </a:solidFill>
                <a:latin typeface="Calibri" panose="020F0502020204030204" pitchFamily="34" charset="0"/>
                <a:cs typeface="Calibri" panose="020F0502020204030204" pitchFamily="34" charset="0"/>
              </a:rPr>
              <a:t>;  It accounts for a wider meaning including general processing and calibration activities. The following aspect </a:t>
            </a:r>
            <a:r>
              <a:rPr lang="en-US" sz="4800" b="1" dirty="0">
                <a:solidFill>
                  <a:srgbClr val="0070C0"/>
                </a:solidFill>
                <a:latin typeface="Calibri" panose="020F0502020204030204" pitchFamily="34" charset="0"/>
                <a:cs typeface="Calibri" panose="020F0502020204030204" pitchFamily="34" charset="0"/>
              </a:rPr>
              <a:t>Processing/Retrieval </a:t>
            </a:r>
            <a:r>
              <a:rPr lang="en-US" sz="4800" dirty="0">
                <a:solidFill>
                  <a:schemeClr val="tx1"/>
                </a:solidFill>
                <a:latin typeface="Calibri" panose="020F0502020204030204" pitchFamily="34" charset="0"/>
                <a:cs typeface="Calibri" panose="020F0502020204030204" pitchFamily="34" charset="0"/>
              </a:rPr>
              <a:t>has been included with the following item: </a:t>
            </a:r>
            <a:r>
              <a:rPr lang="en-GB" sz="4800" b="1" dirty="0">
                <a:solidFill>
                  <a:srgbClr val="008542"/>
                </a:solidFill>
                <a:latin typeface="Calibri" panose="020F0502020204030204" pitchFamily="34" charset="0"/>
                <a:cs typeface="Calibri" panose="020F0502020204030204" pitchFamily="34" charset="0"/>
              </a:rPr>
              <a:t>Calibration Algorithm, Geometric Processing, Retrieval Algorithm, Mission Specific Processing</a:t>
            </a:r>
            <a:r>
              <a:rPr lang="en-GB" sz="4800" b="1" dirty="0">
                <a:solidFill>
                  <a:srgbClr val="000000"/>
                </a:solidFill>
                <a:latin typeface="Calibri" pitchFamily="2" charset="0"/>
                <a:ea typeface="Tahoma" pitchFamily="2" charset="0"/>
                <a:cs typeface="Calibri" pitchFamily="2" charset="0"/>
              </a:rPr>
              <a:t>. </a:t>
            </a:r>
          </a:p>
          <a:p>
            <a:pPr marL="285750" lvl="0" indent="-285750" algn="just">
              <a:buClr>
                <a:schemeClr val="tx1"/>
              </a:buClr>
              <a:buFont typeface="Arial" panose="020B0604020202020204" pitchFamily="34" charset="0"/>
              <a:buChar char="•"/>
            </a:pPr>
            <a:r>
              <a:rPr lang="en-US" sz="4800" dirty="0">
                <a:solidFill>
                  <a:schemeClr val="tx1"/>
                </a:solidFill>
                <a:latin typeface="Calibri" panose="020F0502020204030204" pitchFamily="34" charset="0"/>
                <a:cs typeface="Calibri" panose="020F0502020204030204" pitchFamily="34" charset="0"/>
              </a:rPr>
              <a:t>Introduction of the FAIR (Findable, Accessible, Interoperable, Reusable) Data Principles in the WGISS SMM items in particular for </a:t>
            </a:r>
            <a:r>
              <a:rPr lang="en-US" sz="4800" b="1" dirty="0">
                <a:solidFill>
                  <a:srgbClr val="FF0000"/>
                </a:solidFill>
                <a:latin typeface="Calibri" panose="020F0502020204030204" pitchFamily="34" charset="0"/>
                <a:cs typeface="Calibri" panose="020F0502020204030204" pitchFamily="34" charset="0"/>
              </a:rPr>
              <a:t>Discoverability</a:t>
            </a:r>
            <a:r>
              <a:rPr lang="en-US" sz="4800" dirty="0">
                <a:solidFill>
                  <a:schemeClr val="tx1"/>
                </a:solidFill>
                <a:latin typeface="Calibri" panose="020F0502020204030204" pitchFamily="34" charset="0"/>
                <a:cs typeface="Calibri" panose="020F0502020204030204" pitchFamily="34" charset="0"/>
              </a:rPr>
              <a:t> – DMP-1 </a:t>
            </a:r>
            <a:r>
              <a:rPr lang="en-US" sz="4800" b="1" dirty="0">
                <a:solidFill>
                  <a:srgbClr val="0070C0"/>
                </a:solidFill>
                <a:latin typeface="Calibri" panose="020F0502020204030204" pitchFamily="34" charset="0"/>
                <a:cs typeface="Calibri" panose="020F0502020204030204" pitchFamily="34" charset="0"/>
              </a:rPr>
              <a:t>Metadata for Discovery</a:t>
            </a:r>
            <a:r>
              <a:rPr lang="en-US" sz="4800" dirty="0">
                <a:solidFill>
                  <a:schemeClr val="tx1"/>
                </a:solidFill>
                <a:latin typeface="Calibri" panose="020F0502020204030204" pitchFamily="34" charset="0"/>
                <a:cs typeface="Calibri" panose="020F0502020204030204" pitchFamily="34" charset="0"/>
              </a:rPr>
              <a:t>, </a:t>
            </a:r>
            <a:r>
              <a:rPr lang="en-US" sz="4800" b="1" dirty="0">
                <a:solidFill>
                  <a:srgbClr val="FF0000"/>
                </a:solidFill>
                <a:latin typeface="Calibri" panose="020F0502020204030204" pitchFamily="34" charset="0"/>
                <a:cs typeface="Calibri" panose="020F0502020204030204" pitchFamily="34" charset="0"/>
              </a:rPr>
              <a:t>Accessibility</a:t>
            </a:r>
            <a:r>
              <a:rPr lang="en-US" sz="4800" dirty="0">
                <a:solidFill>
                  <a:schemeClr val="tx1"/>
                </a:solidFill>
                <a:latin typeface="Calibri" panose="020F0502020204030204" pitchFamily="34" charset="0"/>
                <a:cs typeface="Calibri" panose="020F0502020204030204" pitchFamily="34" charset="0"/>
              </a:rPr>
              <a:t>-DMP-2 </a:t>
            </a:r>
            <a:r>
              <a:rPr lang="en-US" sz="4800" b="1" dirty="0">
                <a:solidFill>
                  <a:srgbClr val="0070C0"/>
                </a:solidFill>
                <a:latin typeface="Calibri" panose="020F0502020204030204" pitchFamily="34" charset="0"/>
                <a:cs typeface="Calibri" panose="020F0502020204030204" pitchFamily="34" charset="0"/>
              </a:rPr>
              <a:t>Online access</a:t>
            </a:r>
            <a:r>
              <a:rPr lang="en-US" sz="4800" dirty="0">
                <a:solidFill>
                  <a:schemeClr val="tx1"/>
                </a:solidFill>
                <a:latin typeface="Calibri" panose="020F0502020204030204" pitchFamily="34" charset="0"/>
                <a:cs typeface="Calibri" panose="020F0502020204030204" pitchFamily="34" charset="0"/>
              </a:rPr>
              <a:t>, </a:t>
            </a:r>
            <a:r>
              <a:rPr lang="en-US" sz="4800" b="1" dirty="0">
                <a:solidFill>
                  <a:srgbClr val="FF0000"/>
                </a:solidFill>
                <a:latin typeface="Calibri" panose="020F0502020204030204" pitchFamily="34" charset="0"/>
                <a:cs typeface="Calibri" panose="020F0502020204030204" pitchFamily="34" charset="0"/>
              </a:rPr>
              <a:t>Usability</a:t>
            </a:r>
            <a:r>
              <a:rPr lang="en-US" sz="4800" dirty="0">
                <a:solidFill>
                  <a:schemeClr val="tx1"/>
                </a:solidFill>
                <a:latin typeface="Calibri" panose="020F0502020204030204" pitchFamily="34" charset="0"/>
                <a:cs typeface="Calibri" panose="020F0502020204030204" pitchFamily="34" charset="0"/>
              </a:rPr>
              <a:t>: DMP-3 </a:t>
            </a:r>
            <a:r>
              <a:rPr lang="en-US" sz="4800" b="1" dirty="0">
                <a:solidFill>
                  <a:srgbClr val="0070C0"/>
                </a:solidFill>
                <a:latin typeface="Calibri" panose="020F0502020204030204" pitchFamily="34" charset="0"/>
                <a:cs typeface="Calibri" panose="020F0502020204030204" pitchFamily="34" charset="0"/>
              </a:rPr>
              <a:t>Data Encoding </a:t>
            </a:r>
            <a:r>
              <a:rPr lang="en-US" sz="4800" dirty="0">
                <a:solidFill>
                  <a:schemeClr val="tx1"/>
                </a:solidFill>
                <a:latin typeface="Calibri" panose="020F0502020204030204" pitchFamily="34" charset="0"/>
                <a:cs typeface="Calibri" panose="020F0502020204030204" pitchFamily="34" charset="0"/>
              </a:rPr>
              <a:t>and DMP-5 </a:t>
            </a:r>
            <a:r>
              <a:rPr lang="en-US" sz="4800" b="1" dirty="0">
                <a:solidFill>
                  <a:srgbClr val="0070C0"/>
                </a:solidFill>
                <a:latin typeface="Calibri" panose="020F0502020204030204" pitchFamily="34" charset="0"/>
                <a:cs typeface="Calibri" panose="020F0502020204030204" pitchFamily="34" charset="0"/>
              </a:rPr>
              <a:t>Traceability</a:t>
            </a:r>
            <a:endParaRPr lang="it-IT" sz="2500" b="1" dirty="0">
              <a:solidFill>
                <a:srgbClr val="0070C0"/>
              </a:solidFill>
              <a:latin typeface="Calibri" panose="020F0502020204030204" pitchFamily="34" charset="0"/>
              <a:cs typeface="Calibri" panose="020F0502020204030204" pitchFamily="34" charset="0"/>
            </a:endParaRPr>
          </a:p>
          <a:p>
            <a:pPr marL="0" indent="0" algn="r">
              <a:buNone/>
            </a:pPr>
            <a:endParaRPr lang="en-GB" sz="4000" dirty="0">
              <a:solidFill>
                <a:srgbClr val="FF0000"/>
              </a:solidFill>
              <a:latin typeface="Calibri" panose="020F0502020204030204" pitchFamily="34" charset="0"/>
              <a:cs typeface="Calibri" panose="020F0502020204030204" pitchFamily="34" charset="0"/>
            </a:endParaRPr>
          </a:p>
          <a:p>
            <a:pPr marL="0" indent="0" algn="r">
              <a:buNone/>
            </a:pPr>
            <a:r>
              <a:rPr lang="en-GB" sz="4000" b="1" dirty="0">
                <a:solidFill>
                  <a:srgbClr val="FF0000"/>
                </a:solidFill>
                <a:latin typeface="Calibri" panose="020F0502020204030204" pitchFamily="34" charset="0"/>
                <a:cs typeface="Calibri" panose="020F0502020204030204" pitchFamily="34" charset="0"/>
              </a:rPr>
              <a:t>Red</a:t>
            </a:r>
            <a:r>
              <a:rPr lang="en-GB" sz="4000" dirty="0">
                <a:latin typeface="Calibri" panose="020F0502020204030204" pitchFamily="34" charset="0"/>
                <a:cs typeface="Calibri" panose="020F0502020204030204" pitchFamily="34" charset="0"/>
              </a:rPr>
              <a:t> Categories</a:t>
            </a:r>
          </a:p>
          <a:p>
            <a:pPr marL="0" indent="0" algn="r">
              <a:buNone/>
            </a:pPr>
            <a:r>
              <a:rPr lang="en-GB" sz="4000" b="1" dirty="0">
                <a:solidFill>
                  <a:srgbClr val="0432FF"/>
                </a:solidFill>
                <a:latin typeface="Calibri" panose="020F0502020204030204" pitchFamily="34" charset="0"/>
                <a:cs typeface="Calibri" panose="020F0502020204030204" pitchFamily="34" charset="0"/>
              </a:rPr>
              <a:t>Blue</a:t>
            </a:r>
            <a:r>
              <a:rPr lang="en-GB" sz="4000" dirty="0">
                <a:latin typeface="Calibri" panose="020F0502020204030204" pitchFamily="34" charset="0"/>
                <a:cs typeface="Calibri" panose="020F0502020204030204" pitchFamily="34" charset="0"/>
              </a:rPr>
              <a:t> Aspects</a:t>
            </a:r>
          </a:p>
          <a:p>
            <a:pPr marL="0" indent="0" algn="r">
              <a:buNone/>
            </a:pPr>
            <a:r>
              <a:rPr lang="en-GB" sz="4000" b="1" dirty="0">
                <a:solidFill>
                  <a:srgbClr val="008542"/>
                </a:solidFill>
                <a:latin typeface="Calibri" panose="020F0502020204030204" pitchFamily="34" charset="0"/>
                <a:cs typeface="Calibri" panose="020F0502020204030204" pitchFamily="34" charset="0"/>
              </a:rPr>
              <a:t>Green</a:t>
            </a:r>
            <a:r>
              <a:rPr lang="en-GB" sz="4000" dirty="0">
                <a:latin typeface="Calibri" panose="020F0502020204030204" pitchFamily="34" charset="0"/>
                <a:cs typeface="Calibri" panose="020F0502020204030204" pitchFamily="34" charset="0"/>
              </a:rPr>
              <a:t> (Items of the Aspect)</a:t>
            </a:r>
          </a:p>
          <a:p>
            <a:endParaRPr lang="it-IT" dirty="0"/>
          </a:p>
        </p:txBody>
      </p:sp>
    </p:spTree>
    <p:extLst>
      <p:ext uri="{BB962C8B-B14F-4D97-AF65-F5344CB8AC3E}">
        <p14:creationId xmlns:p14="http://schemas.microsoft.com/office/powerpoint/2010/main" val="256324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B9C3-6918-7C4B-90AA-C5DB0FF88A38}"/>
              </a:ext>
            </a:extLst>
          </p:cNvPr>
          <p:cNvSpPr>
            <a:spLocks noGrp="1"/>
          </p:cNvSpPr>
          <p:nvPr>
            <p:ph type="title"/>
          </p:nvPr>
        </p:nvSpPr>
        <p:spPr/>
        <p:txBody>
          <a:bodyPr/>
          <a:lstStyle/>
          <a:p>
            <a:r>
              <a:rPr lang="it-IT" dirty="0"/>
              <a:t>DMSMM 2021</a:t>
            </a:r>
          </a:p>
        </p:txBody>
      </p:sp>
      <p:graphicFrame>
        <p:nvGraphicFramePr>
          <p:cNvPr id="9" name="Object 8">
            <a:extLst>
              <a:ext uri="{FF2B5EF4-FFF2-40B4-BE49-F238E27FC236}">
                <a16:creationId xmlns:a16="http://schemas.microsoft.com/office/drawing/2014/main" id="{6A72BF3A-D2DB-844D-8BFA-30325629FB5E}"/>
              </a:ext>
            </a:extLst>
          </p:cNvPr>
          <p:cNvGraphicFramePr>
            <a:graphicFrameLocks noChangeAspect="1"/>
          </p:cNvGraphicFramePr>
          <p:nvPr>
            <p:extLst>
              <p:ext uri="{D42A27DB-BD31-4B8C-83A1-F6EECF244321}">
                <p14:modId xmlns:p14="http://schemas.microsoft.com/office/powerpoint/2010/main" val="2456002762"/>
              </p:ext>
            </p:extLst>
          </p:nvPr>
        </p:nvGraphicFramePr>
        <p:xfrm>
          <a:off x="3869017" y="2017038"/>
          <a:ext cx="1357313" cy="857250"/>
        </p:xfrm>
        <a:graphic>
          <a:graphicData uri="http://schemas.openxmlformats.org/presentationml/2006/ole">
            <mc:AlternateContent xmlns:mc="http://schemas.openxmlformats.org/markup-compatibility/2006">
              <mc:Choice xmlns:v="urn:schemas-microsoft-com:vml" Requires="v">
                <p:oleObj spid="_x0000_s2077" name="Worksheet" showAsIcon="1" r:id="rId3" imgW="965200" imgH="609600" progId="Excel.Sheet.12">
                  <p:embed/>
                </p:oleObj>
              </mc:Choice>
              <mc:Fallback>
                <p:oleObj name="Worksheet" showAsIcon="1" r:id="rId3" imgW="965200" imgH="609600" progId="Excel.Sheet.12">
                  <p:embed/>
                  <p:pic>
                    <p:nvPicPr>
                      <p:cNvPr id="9" name="Object 8">
                        <a:extLst>
                          <a:ext uri="{FF2B5EF4-FFF2-40B4-BE49-F238E27FC236}">
                            <a16:creationId xmlns:a16="http://schemas.microsoft.com/office/drawing/2014/main" id="{6A72BF3A-D2DB-844D-8BFA-30325629FB5E}"/>
                          </a:ext>
                        </a:extLst>
                      </p:cNvPr>
                      <p:cNvPicPr/>
                      <p:nvPr/>
                    </p:nvPicPr>
                    <p:blipFill>
                      <a:blip r:embed="rId4"/>
                      <a:stretch>
                        <a:fillRect/>
                      </a:stretch>
                    </p:blipFill>
                    <p:spPr>
                      <a:xfrm>
                        <a:off x="3869017" y="2017038"/>
                        <a:ext cx="1357313" cy="857250"/>
                      </a:xfrm>
                      <a:prstGeom prst="rect">
                        <a:avLst/>
                      </a:prstGeom>
                    </p:spPr>
                  </p:pic>
                </p:oleObj>
              </mc:Fallback>
            </mc:AlternateContent>
          </a:graphicData>
        </a:graphic>
      </p:graphicFrame>
    </p:spTree>
    <p:extLst>
      <p:ext uri="{BB962C8B-B14F-4D97-AF65-F5344CB8AC3E}">
        <p14:creationId xmlns:p14="http://schemas.microsoft.com/office/powerpoint/2010/main" val="426057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5CEB-30BB-EA48-8BE7-FD8ECEC20D0E}"/>
              </a:ext>
            </a:extLst>
          </p:cNvPr>
          <p:cNvSpPr>
            <a:spLocks noGrp="1"/>
          </p:cNvSpPr>
          <p:nvPr>
            <p:ph type="title"/>
          </p:nvPr>
        </p:nvSpPr>
        <p:spPr/>
        <p:txBody>
          <a:bodyPr/>
          <a:lstStyle/>
          <a:p>
            <a:r>
              <a:rPr lang="en-GB" dirty="0"/>
              <a:t>Way Forward</a:t>
            </a:r>
          </a:p>
        </p:txBody>
      </p:sp>
      <p:sp>
        <p:nvSpPr>
          <p:cNvPr id="3" name="Content Placeholder 2">
            <a:extLst>
              <a:ext uri="{FF2B5EF4-FFF2-40B4-BE49-F238E27FC236}">
                <a16:creationId xmlns:a16="http://schemas.microsoft.com/office/drawing/2014/main" id="{B815BAC5-94B7-AE4A-93A3-81058C257F0F}"/>
              </a:ext>
            </a:extLst>
          </p:cNvPr>
          <p:cNvSpPr>
            <a:spLocks noGrp="1"/>
          </p:cNvSpPr>
          <p:nvPr>
            <p:ph idx="1"/>
          </p:nvPr>
        </p:nvSpPr>
        <p:spPr>
          <a:xfrm>
            <a:off x="646771" y="727200"/>
            <a:ext cx="7828156" cy="3823200"/>
          </a:xfrm>
        </p:spPr>
        <p:txBody>
          <a:bodyPr/>
          <a:lstStyle/>
          <a:p>
            <a:pPr>
              <a:buFont typeface="Arial" panose="020B0604020202020204" pitchFamily="34" charset="0"/>
              <a:buChar char="•"/>
            </a:pPr>
            <a:r>
              <a:rPr lang="en-GB" dirty="0"/>
              <a:t>Implement the new proposed changes for WGISS DMSMM improvement;</a:t>
            </a:r>
          </a:p>
          <a:p>
            <a:pPr indent="0"/>
            <a:endParaRPr lang="en-GB" dirty="0"/>
          </a:p>
          <a:p>
            <a:pPr>
              <a:buFont typeface="Arial" panose="020B0604020202020204" pitchFamily="34" charset="0"/>
              <a:buChar char="•"/>
            </a:pPr>
            <a:r>
              <a:rPr lang="en-GB" dirty="0"/>
              <a:t>Insert in the WGISS DMSMM White Pape the Annex with EDAP Maturity Matrix in order to give the opportunity to increase the Quality check on the Dataset to be measured;</a:t>
            </a:r>
          </a:p>
          <a:p>
            <a:pPr>
              <a:buFont typeface="Arial" panose="020B0604020202020204" pitchFamily="34" charset="0"/>
              <a:buChar char="•"/>
            </a:pPr>
            <a:endParaRPr lang="en-GB" dirty="0"/>
          </a:p>
          <a:p>
            <a:pPr>
              <a:buFont typeface="Arial" panose="020B0604020202020204" pitchFamily="34" charset="0"/>
              <a:buChar char="•"/>
            </a:pPr>
            <a:r>
              <a:rPr lang="en-GB" dirty="0"/>
              <a:t>Produce an automatic way to calculate the components measurement score </a:t>
            </a:r>
          </a:p>
        </p:txBody>
      </p:sp>
    </p:spTree>
    <p:extLst>
      <p:ext uri="{BB962C8B-B14F-4D97-AF65-F5344CB8AC3E}">
        <p14:creationId xmlns:p14="http://schemas.microsoft.com/office/powerpoint/2010/main" val="343665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D9BA9B5-E7AA-3E41-9B27-0C5480F871EE}"/>
              </a:ext>
            </a:extLst>
          </p:cNvPr>
          <p:cNvSpPr>
            <a:spLocks noGrp="1"/>
          </p:cNvSpPr>
          <p:nvPr>
            <p:ph idx="1"/>
          </p:nvPr>
        </p:nvSpPr>
        <p:spPr>
          <a:xfrm>
            <a:off x="246033" y="1220071"/>
            <a:ext cx="7386099" cy="3036197"/>
          </a:xfrm>
        </p:spPr>
        <p:txBody>
          <a:bodyPr>
            <a:normAutofit fontScale="92500" lnSpcReduction="20000"/>
          </a:bodyPr>
          <a:lstStyle/>
          <a:p>
            <a:pPr indent="0">
              <a:buClr>
                <a:schemeClr val="tx1"/>
              </a:buClr>
            </a:pPr>
            <a:r>
              <a:rPr lang="en-GB" sz="1800" b="1" dirty="0">
                <a:solidFill>
                  <a:schemeClr val="tx1"/>
                </a:solidFill>
              </a:rPr>
              <a:t>Executive Summary</a:t>
            </a:r>
          </a:p>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Overview on WGISS Data Management &amp; Stewardship MM: Main Concept, Generation and Scope;</a:t>
            </a:r>
          </a:p>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Principles of the Quality Assessment Framework -&gt; ESA/NASA Evaluation Framework;</a:t>
            </a:r>
          </a:p>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EDAP Best Practice Guidelines Activities -&gt; Cal/Val Maturity Matrix;</a:t>
            </a:r>
          </a:p>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EDAP vs WMO vs WGISS -&gt; Notes on possible evolution for WGISS SMM and formal link in the WGISS DMSMM White Paper;</a:t>
            </a:r>
          </a:p>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Way Forward</a:t>
            </a:r>
          </a:p>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Use Case: ENVISAT MIPAS L2 Data;</a:t>
            </a:r>
          </a:p>
          <a:p>
            <a:pPr marL="285750" indent="-285750">
              <a:buClr>
                <a:schemeClr val="tx1"/>
              </a:buClr>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indent="0">
              <a:buClr>
                <a:schemeClr val="tx1"/>
              </a:buClr>
            </a:pPr>
            <a:endParaRPr lang="en-GB" sz="1800" dirty="0">
              <a:solidFill>
                <a:schemeClr val="tx1"/>
              </a:solidFill>
            </a:endParaRPr>
          </a:p>
          <a:p>
            <a:endParaRPr lang="en-GB" sz="2000" dirty="0"/>
          </a:p>
        </p:txBody>
      </p:sp>
      <p:sp>
        <p:nvSpPr>
          <p:cNvPr id="9" name="Title 4">
            <a:extLst>
              <a:ext uri="{FF2B5EF4-FFF2-40B4-BE49-F238E27FC236}">
                <a16:creationId xmlns:a16="http://schemas.microsoft.com/office/drawing/2014/main" id="{50F00A63-1514-AC48-AA36-CD02571062DE}"/>
              </a:ext>
            </a:extLst>
          </p:cNvPr>
          <p:cNvSpPr>
            <a:spLocks noGrp="1"/>
          </p:cNvSpPr>
          <p:nvPr>
            <p:ph type="title"/>
          </p:nvPr>
        </p:nvSpPr>
        <p:spPr>
          <a:xfrm>
            <a:off x="138094" y="201317"/>
            <a:ext cx="7601979" cy="892552"/>
          </a:xfrm>
        </p:spPr>
        <p:txBody>
          <a:bodyPr/>
          <a:lstStyle/>
          <a:p>
            <a:r>
              <a:rPr lang="it-IT" sz="2000" b="1" dirty="0">
                <a:solidFill>
                  <a:schemeClr val="tx1"/>
                </a:solidFill>
                <a:latin typeface="Calibri" panose="020F0502020204030204" pitchFamily="34" charset="0"/>
                <a:cs typeface="Calibri" panose="020F0502020204030204" pitchFamily="34" charset="0"/>
              </a:rPr>
              <a:t>CEOS WGISS-52 </a:t>
            </a:r>
            <a:r>
              <a:rPr lang="it-IT" sz="2000" b="1" dirty="0" err="1">
                <a:solidFill>
                  <a:schemeClr val="tx1"/>
                </a:solidFill>
                <a:latin typeface="Calibri" panose="020F0502020204030204" pitchFamily="34" charset="0"/>
                <a:cs typeface="Calibri" panose="020F0502020204030204" pitchFamily="34" charset="0"/>
              </a:rPr>
              <a:t>Oct</a:t>
            </a:r>
            <a:r>
              <a:rPr lang="it-IT" sz="2000" b="1" dirty="0">
                <a:solidFill>
                  <a:schemeClr val="tx1"/>
                </a:solidFill>
                <a:latin typeface="Calibri" panose="020F0502020204030204" pitchFamily="34" charset="0"/>
                <a:cs typeface="Calibri" panose="020F0502020204030204" pitchFamily="34" charset="0"/>
              </a:rPr>
              <a:t>. 19-21,2021</a:t>
            </a:r>
            <a:br>
              <a:rPr lang="en-GB" u="sng" dirty="0">
                <a:solidFill>
                  <a:schemeClr val="tx1"/>
                </a:solidFill>
                <a:latin typeface="Calibri" panose="020F0502020204030204" pitchFamily="34" charset="0"/>
                <a:cs typeface="Calibri" panose="020F0502020204030204" pitchFamily="34" charset="0"/>
              </a:rPr>
            </a:br>
            <a:r>
              <a:rPr lang="en-GB" sz="1600" dirty="0">
                <a:solidFill>
                  <a:schemeClr val="tx1"/>
                </a:solidFill>
                <a:latin typeface="Calibri" panose="020F0502020204030204" pitchFamily="34" charset="0"/>
                <a:cs typeface="Calibri" panose="020F0502020204030204" pitchFamily="34" charset="0"/>
              </a:rPr>
              <a:t>“WGISS Data Management &amp; Stewardship Maturity Matrix &amp; Quality Indicators” </a:t>
            </a:r>
            <a:br>
              <a:rPr lang="en-GB" sz="1600" dirty="0">
                <a:solidFill>
                  <a:schemeClr val="tx1"/>
                </a:solidFill>
                <a:latin typeface="Calibri" panose="020F0502020204030204" pitchFamily="34" charset="0"/>
                <a:cs typeface="Calibri" panose="020F0502020204030204" pitchFamily="34" charset="0"/>
              </a:rPr>
            </a:br>
            <a:r>
              <a:rPr lang="en-GB" sz="1600" dirty="0" err="1">
                <a:solidFill>
                  <a:schemeClr val="tx1"/>
                </a:solidFill>
                <a:latin typeface="Calibri" panose="020F0502020204030204" pitchFamily="34" charset="0"/>
                <a:cs typeface="Calibri" panose="020F0502020204030204" pitchFamily="34" charset="0"/>
              </a:rPr>
              <a:t>Iolanda</a:t>
            </a:r>
            <a:r>
              <a:rPr lang="en-GB" sz="1600" dirty="0">
                <a:solidFill>
                  <a:schemeClr val="tx1"/>
                </a:solidFill>
                <a:latin typeface="Calibri" panose="020F0502020204030204" pitchFamily="34" charset="0"/>
                <a:cs typeface="Calibri" panose="020F0502020204030204" pitchFamily="34" charset="0"/>
              </a:rPr>
              <a:t> Maggio and Paolo Castracane - </a:t>
            </a:r>
            <a:r>
              <a:rPr lang="en-GB" sz="1600" dirty="0">
                <a:solidFill>
                  <a:schemeClr val="tx1"/>
                </a:solidFill>
              </a:rPr>
              <a:t>RHEA c/o ESA ESRIN</a:t>
            </a:r>
            <a:endParaRPr lang="en-GB"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22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2F92-7E7A-1445-A814-45279DAF6681}"/>
              </a:ext>
            </a:extLst>
          </p:cNvPr>
          <p:cNvSpPr>
            <a:spLocks noGrp="1"/>
          </p:cNvSpPr>
          <p:nvPr>
            <p:ph type="title"/>
          </p:nvPr>
        </p:nvSpPr>
        <p:spPr>
          <a:xfrm>
            <a:off x="2629809" y="1853280"/>
            <a:ext cx="4404588" cy="769441"/>
          </a:xfrm>
        </p:spPr>
        <p:txBody>
          <a:bodyPr/>
          <a:lstStyle/>
          <a:p>
            <a:r>
              <a:rPr lang="en-GB" sz="4400" b="1" dirty="0"/>
              <a:t>USE CASE</a:t>
            </a:r>
          </a:p>
        </p:txBody>
      </p:sp>
    </p:spTree>
    <p:extLst>
      <p:ext uri="{BB962C8B-B14F-4D97-AF65-F5344CB8AC3E}">
        <p14:creationId xmlns:p14="http://schemas.microsoft.com/office/powerpoint/2010/main" val="101196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5904-1826-ED43-B958-C937DFACC46D}"/>
              </a:ext>
            </a:extLst>
          </p:cNvPr>
          <p:cNvSpPr>
            <a:spLocks noGrp="1"/>
          </p:cNvSpPr>
          <p:nvPr>
            <p:ph type="title"/>
          </p:nvPr>
        </p:nvSpPr>
        <p:spPr>
          <a:xfrm>
            <a:off x="172800" y="182529"/>
            <a:ext cx="5628236" cy="430887"/>
          </a:xfrm>
        </p:spPr>
        <p:txBody>
          <a:bodyPr/>
          <a:lstStyle/>
          <a:p>
            <a:r>
              <a:rPr lang="en-GB" dirty="0"/>
              <a:t>ENVISAT MIPAS L2 Data Use Case</a:t>
            </a:r>
          </a:p>
        </p:txBody>
      </p:sp>
      <p:sp>
        <p:nvSpPr>
          <p:cNvPr id="3" name="Content Placeholder 2">
            <a:extLst>
              <a:ext uri="{FF2B5EF4-FFF2-40B4-BE49-F238E27FC236}">
                <a16:creationId xmlns:a16="http://schemas.microsoft.com/office/drawing/2014/main" id="{B43F055B-B459-7F48-A471-E42E5B08FDAD}"/>
              </a:ext>
            </a:extLst>
          </p:cNvPr>
          <p:cNvSpPr>
            <a:spLocks noGrp="1"/>
          </p:cNvSpPr>
          <p:nvPr>
            <p:ph idx="1"/>
          </p:nvPr>
        </p:nvSpPr>
        <p:spPr/>
        <p:txBody>
          <a:bodyPr/>
          <a:lstStyle/>
          <a:p>
            <a:r>
              <a:rPr lang="en-GB" dirty="0">
                <a:solidFill>
                  <a:schemeClr val="tx1"/>
                </a:solidFill>
              </a:rPr>
              <a:t>Envisat MIPAS L2 - Temperature, Pressure and Atmospheric Constituents profiles [MIPAS_2PS/2PE] Data.</a:t>
            </a:r>
          </a:p>
          <a:p>
            <a:endParaRPr lang="en-GB" dirty="0">
              <a:solidFill>
                <a:schemeClr val="tx1"/>
              </a:solidFill>
            </a:endParaRPr>
          </a:p>
          <a:p>
            <a:r>
              <a:rPr lang="en-GB" dirty="0">
                <a:solidFill>
                  <a:schemeClr val="tx1"/>
                </a:solidFill>
              </a:rPr>
              <a:t>This MIPAS Level 2 data product describes localised vertical profiles of </a:t>
            </a:r>
            <a:r>
              <a:rPr lang="en-GB" b="1" dirty="0">
                <a:solidFill>
                  <a:schemeClr val="tx1"/>
                </a:solidFill>
              </a:rPr>
              <a:t>pressure, temperature and 21 target species</a:t>
            </a:r>
            <a:r>
              <a:rPr lang="en-GB" dirty="0">
                <a:solidFill>
                  <a:schemeClr val="tx1"/>
                </a:solidFill>
              </a:rPr>
              <a:t> (H2O, O3, HNO3, CH4, N2O, NO2, CFC-11, ClONO2, N2O5, CFC-12, COF2, CCL4, HCN, CFC-14, HCFC-22, C2H2, C2H6, COCl2, CH3Cl, OCS and HDO).</a:t>
            </a:r>
          </a:p>
          <a:p>
            <a:r>
              <a:rPr lang="en-GB" dirty="0">
                <a:solidFill>
                  <a:schemeClr val="tx1"/>
                </a:solidFill>
              </a:rPr>
              <a:t>It has a global coverage of Earth's stratosphere and mesosphere at all latitudes and longitudes. </a:t>
            </a:r>
          </a:p>
          <a:p>
            <a:endParaRPr lang="en-GB" dirty="0"/>
          </a:p>
          <a:p>
            <a:endParaRPr lang="en-GB" dirty="0"/>
          </a:p>
          <a:p>
            <a:endParaRPr lang="en-GB" dirty="0"/>
          </a:p>
        </p:txBody>
      </p:sp>
    </p:spTree>
    <p:extLst>
      <p:ext uri="{BB962C8B-B14F-4D97-AF65-F5344CB8AC3E}">
        <p14:creationId xmlns:p14="http://schemas.microsoft.com/office/powerpoint/2010/main" val="343595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9A17-B4A8-8B44-9F33-3DFBB023F278}"/>
              </a:ext>
            </a:extLst>
          </p:cNvPr>
          <p:cNvSpPr>
            <a:spLocks noGrp="1"/>
          </p:cNvSpPr>
          <p:nvPr>
            <p:ph type="title"/>
          </p:nvPr>
        </p:nvSpPr>
        <p:spPr>
          <a:xfrm>
            <a:off x="143086" y="149150"/>
            <a:ext cx="6714914" cy="430887"/>
          </a:xfrm>
        </p:spPr>
        <p:txBody>
          <a:bodyPr/>
          <a:lstStyle/>
          <a:p>
            <a:r>
              <a:rPr lang="en-GB" dirty="0"/>
              <a:t>ENVISAT MIPAS L2 Data Use Case</a:t>
            </a:r>
          </a:p>
        </p:txBody>
      </p:sp>
      <p:sp>
        <p:nvSpPr>
          <p:cNvPr id="3" name="Content Placeholder 2">
            <a:extLst>
              <a:ext uri="{FF2B5EF4-FFF2-40B4-BE49-F238E27FC236}">
                <a16:creationId xmlns:a16="http://schemas.microsoft.com/office/drawing/2014/main" id="{E42E07A8-E018-F74D-9043-57FCF04445F1}"/>
              </a:ext>
            </a:extLst>
          </p:cNvPr>
          <p:cNvSpPr>
            <a:spLocks noGrp="1"/>
          </p:cNvSpPr>
          <p:nvPr>
            <p:ph idx="1"/>
          </p:nvPr>
        </p:nvSpPr>
        <p:spPr/>
        <p:txBody>
          <a:bodyPr/>
          <a:lstStyle/>
          <a:p>
            <a:r>
              <a:rPr lang="en-GB" dirty="0">
                <a:solidFill>
                  <a:schemeClr val="tx1"/>
                </a:solidFill>
              </a:rPr>
              <a:t>The vertical resolution of p, T and VMR profiles varies from 3 to 4 km, whereas the horizontal resolution is approximately 300 km to 500 km along track. </a:t>
            </a:r>
          </a:p>
          <a:p>
            <a:endParaRPr lang="en-GB" dirty="0">
              <a:solidFill>
                <a:schemeClr val="tx1"/>
              </a:solidFill>
            </a:endParaRPr>
          </a:p>
          <a:p>
            <a:r>
              <a:rPr lang="en-GB" dirty="0">
                <a:solidFill>
                  <a:schemeClr val="tx1"/>
                </a:solidFill>
              </a:rPr>
              <a:t>The resolution range of the dataset is: 3 km (vertical) x 30 km (horizontal) at the tangent point.</a:t>
            </a:r>
          </a:p>
          <a:p>
            <a:r>
              <a:rPr lang="en-GB" dirty="0">
                <a:solidFill>
                  <a:schemeClr val="tx1"/>
                </a:solidFill>
              </a:rPr>
              <a:t>The latest reprocessed MIPAS Level 2 data (v8.22) is available as Standard (MIPAS_2PS) and Extended (MIPAS_2PE) products, both in </a:t>
            </a:r>
            <a:r>
              <a:rPr lang="en-GB" dirty="0" err="1">
                <a:solidFill>
                  <a:schemeClr val="tx1"/>
                </a:solidFill>
              </a:rPr>
              <a:t>NetCDF</a:t>
            </a:r>
            <a:r>
              <a:rPr lang="en-GB" dirty="0">
                <a:solidFill>
                  <a:schemeClr val="tx1"/>
                </a:solidFill>
              </a:rPr>
              <a:t> format.</a:t>
            </a:r>
          </a:p>
          <a:p>
            <a:r>
              <a:rPr lang="en-GB" dirty="0">
                <a:solidFill>
                  <a:schemeClr val="tx1"/>
                </a:solidFill>
              </a:rPr>
              <a:t>Please refer to the MIPAS L2 v8.22 </a:t>
            </a:r>
            <a:r>
              <a:rPr lang="en-GB" dirty="0">
                <a:solidFill>
                  <a:schemeClr val="tx1"/>
                </a:solidFill>
                <a:hlinkClick r:id="rId3">
                  <a:extLst>
                    <a:ext uri="{A12FA001-AC4F-418D-AE19-62706E023703}">
                      <ahyp:hlinkClr xmlns:ahyp="http://schemas.microsoft.com/office/drawing/2018/hyperlinkcolor" val="tx"/>
                    </a:ext>
                  </a:extLst>
                </a:hlinkClick>
              </a:rPr>
              <a:t>Product Quality Readme file</a:t>
            </a:r>
            <a:r>
              <a:rPr lang="en-GB" dirty="0">
                <a:solidFill>
                  <a:schemeClr val="tx1"/>
                </a:solidFill>
              </a:rPr>
              <a:t> for further details.</a:t>
            </a:r>
          </a:p>
          <a:p>
            <a:endParaRPr lang="en-GB" dirty="0">
              <a:solidFill>
                <a:schemeClr val="tx1"/>
              </a:solidFill>
            </a:endParaRPr>
          </a:p>
          <a:p>
            <a:r>
              <a:rPr lang="en-GB" dirty="0">
                <a:solidFill>
                  <a:schemeClr val="tx1"/>
                </a:solidFill>
              </a:rPr>
              <a:t>Reprocessed Data V8.22 - Available from 1 July 2002 to 8 April 2012 via </a:t>
            </a:r>
            <a:r>
              <a:rPr lang="en-GB" dirty="0">
                <a:solidFill>
                  <a:schemeClr val="tx1"/>
                </a:solidFill>
                <a:hlinkClick r:id="rId4">
                  <a:extLst>
                    <a:ext uri="{A12FA001-AC4F-418D-AE19-62706E023703}">
                      <ahyp:hlinkClr xmlns:ahyp="http://schemas.microsoft.com/office/drawing/2018/hyperlinkcolor" val="tx"/>
                    </a:ext>
                  </a:extLst>
                </a:hlinkClick>
              </a:rPr>
              <a:t>FTP</a:t>
            </a:r>
            <a:r>
              <a:rPr lang="en-GB" dirty="0">
                <a:solidFill>
                  <a:schemeClr val="tx1"/>
                </a:solidFill>
              </a:rPr>
              <a:t> upon completing an </a:t>
            </a:r>
            <a:r>
              <a:rPr lang="en-GB" dirty="0">
                <a:solidFill>
                  <a:schemeClr val="tx1"/>
                </a:solidFill>
                <a:hlinkClick r:id="rId5">
                  <a:extLst>
                    <a:ext uri="{A12FA001-AC4F-418D-AE19-62706E023703}">
                      <ahyp:hlinkClr xmlns:ahyp="http://schemas.microsoft.com/office/drawing/2018/hyperlinkcolor" val="tx"/>
                    </a:ext>
                  </a:extLst>
                </a:hlinkClick>
              </a:rPr>
              <a:t>Access Request</a:t>
            </a:r>
            <a:r>
              <a:rPr lang="en-GB" dirty="0">
                <a:solidFill>
                  <a:schemeClr val="tx1"/>
                </a:solidFill>
              </a:rPr>
              <a:t>. See MIPAS </a:t>
            </a:r>
            <a:r>
              <a:rPr lang="en-GB" dirty="0">
                <a:solidFill>
                  <a:schemeClr val="tx1"/>
                </a:solidFill>
                <a:hlinkClick r:id="rId6">
                  <a:extLst>
                    <a:ext uri="{A12FA001-AC4F-418D-AE19-62706E023703}">
                      <ahyp:hlinkClr xmlns:ahyp="http://schemas.microsoft.com/office/drawing/2018/hyperlinkcolor" val="tx"/>
                    </a:ext>
                  </a:extLst>
                </a:hlinkClick>
              </a:rPr>
              <a:t>products availability table</a:t>
            </a:r>
            <a:endParaRPr lang="en-GB" dirty="0">
              <a:solidFill>
                <a:schemeClr val="tx1"/>
              </a:solidFill>
            </a:endParaRPr>
          </a:p>
          <a:p>
            <a:endParaRPr lang="en-GB" dirty="0"/>
          </a:p>
        </p:txBody>
      </p:sp>
    </p:spTree>
    <p:extLst>
      <p:ext uri="{BB962C8B-B14F-4D97-AF65-F5344CB8AC3E}">
        <p14:creationId xmlns:p14="http://schemas.microsoft.com/office/powerpoint/2010/main" val="4309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0165-B2B7-2248-96D4-33109EF72A34}"/>
              </a:ext>
            </a:extLst>
          </p:cNvPr>
          <p:cNvSpPr>
            <a:spLocks noGrp="1"/>
          </p:cNvSpPr>
          <p:nvPr>
            <p:ph type="title"/>
          </p:nvPr>
        </p:nvSpPr>
        <p:spPr>
          <a:xfrm>
            <a:off x="143086" y="-20127"/>
            <a:ext cx="5945480" cy="769441"/>
          </a:xfrm>
        </p:spPr>
        <p:txBody>
          <a:bodyPr/>
          <a:lstStyle/>
          <a:p>
            <a:r>
              <a:rPr lang="en-GB" dirty="0"/>
              <a:t>Use case: ENVISAT MIPAS L2 Data</a:t>
            </a:r>
          </a:p>
        </p:txBody>
      </p:sp>
      <p:pic>
        <p:nvPicPr>
          <p:cNvPr id="4" name="Picture 3">
            <a:extLst>
              <a:ext uri="{FF2B5EF4-FFF2-40B4-BE49-F238E27FC236}">
                <a16:creationId xmlns:a16="http://schemas.microsoft.com/office/drawing/2014/main" id="{CF249D25-1B65-9343-82DA-2E6F40743C8A}"/>
              </a:ext>
            </a:extLst>
          </p:cNvPr>
          <p:cNvPicPr>
            <a:picLocks noChangeAspect="1"/>
          </p:cNvPicPr>
          <p:nvPr/>
        </p:nvPicPr>
        <p:blipFill>
          <a:blip r:embed="rId2"/>
          <a:stretch>
            <a:fillRect/>
          </a:stretch>
        </p:blipFill>
        <p:spPr>
          <a:xfrm>
            <a:off x="1734887" y="1135550"/>
            <a:ext cx="5505078" cy="3125191"/>
          </a:xfrm>
          <a:prstGeom prst="rect">
            <a:avLst/>
          </a:prstGeom>
        </p:spPr>
      </p:pic>
      <p:sp>
        <p:nvSpPr>
          <p:cNvPr id="5" name="TextBox 4">
            <a:extLst>
              <a:ext uri="{FF2B5EF4-FFF2-40B4-BE49-F238E27FC236}">
                <a16:creationId xmlns:a16="http://schemas.microsoft.com/office/drawing/2014/main" id="{D3CBE3A9-8547-CB47-B69D-809D92128294}"/>
              </a:ext>
            </a:extLst>
          </p:cNvPr>
          <p:cNvSpPr txBox="1"/>
          <p:nvPr/>
        </p:nvSpPr>
        <p:spPr>
          <a:xfrm>
            <a:off x="143086" y="550775"/>
            <a:ext cx="8688680" cy="584775"/>
          </a:xfrm>
          <a:prstGeom prst="rect">
            <a:avLst/>
          </a:prstGeom>
          <a:noFill/>
          <a:ln w="12700" cmpd="sng">
            <a:noFill/>
          </a:ln>
        </p:spPr>
        <p:txBody>
          <a:bodyPr wrap="square" rtlCol="0">
            <a:spAutoFit/>
          </a:bodyPr>
          <a:lstStyle/>
          <a:p>
            <a:r>
              <a:rPr lang="en-GB" sz="1600" b="1" dirty="0"/>
              <a:t>First Step</a:t>
            </a:r>
            <a:r>
              <a:rPr lang="en-GB" sz="1600" dirty="0"/>
              <a:t>: Analyse the relevant Goals &amp; Objectives to be reached and visualise the final measurement on the table. </a:t>
            </a:r>
          </a:p>
        </p:txBody>
      </p:sp>
      <p:sp>
        <p:nvSpPr>
          <p:cNvPr id="6" name="TextBox 5">
            <a:extLst>
              <a:ext uri="{FF2B5EF4-FFF2-40B4-BE49-F238E27FC236}">
                <a16:creationId xmlns:a16="http://schemas.microsoft.com/office/drawing/2014/main" id="{C880AD97-F079-874E-9794-CD6264DD6CC0}"/>
              </a:ext>
            </a:extLst>
          </p:cNvPr>
          <p:cNvSpPr txBox="1"/>
          <p:nvPr/>
        </p:nvSpPr>
        <p:spPr>
          <a:xfrm>
            <a:off x="401444" y="4260741"/>
            <a:ext cx="8430322" cy="261610"/>
          </a:xfrm>
          <a:prstGeom prst="rect">
            <a:avLst/>
          </a:prstGeom>
          <a:noFill/>
          <a:ln w="12700" cmpd="sng">
            <a:noFill/>
          </a:ln>
        </p:spPr>
        <p:txBody>
          <a:bodyPr wrap="square" rtlCol="0">
            <a:spAutoFit/>
          </a:bodyPr>
          <a:lstStyle/>
          <a:p>
            <a:r>
              <a:rPr lang="en-GB" sz="1050" dirty="0"/>
              <a:t>Green means complete objectives to be reached and light green means partial or optional objectives to be reached</a:t>
            </a:r>
          </a:p>
        </p:txBody>
      </p:sp>
    </p:spTree>
    <p:extLst>
      <p:ext uri="{BB962C8B-B14F-4D97-AF65-F5344CB8AC3E}">
        <p14:creationId xmlns:p14="http://schemas.microsoft.com/office/powerpoint/2010/main" val="197835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0165-B2B7-2248-96D4-33109EF72A34}"/>
              </a:ext>
            </a:extLst>
          </p:cNvPr>
          <p:cNvSpPr>
            <a:spLocks noGrp="1"/>
          </p:cNvSpPr>
          <p:nvPr>
            <p:ph type="title"/>
          </p:nvPr>
        </p:nvSpPr>
        <p:spPr>
          <a:xfrm>
            <a:off x="143086" y="-20127"/>
            <a:ext cx="5945480" cy="769441"/>
          </a:xfrm>
        </p:spPr>
        <p:txBody>
          <a:bodyPr/>
          <a:lstStyle/>
          <a:p>
            <a:r>
              <a:rPr lang="en-GB" dirty="0"/>
              <a:t>Use case: ENVISAT MIPAS L2 Data</a:t>
            </a:r>
          </a:p>
        </p:txBody>
      </p:sp>
      <p:sp>
        <p:nvSpPr>
          <p:cNvPr id="5" name="TextBox 4">
            <a:extLst>
              <a:ext uri="{FF2B5EF4-FFF2-40B4-BE49-F238E27FC236}">
                <a16:creationId xmlns:a16="http://schemas.microsoft.com/office/drawing/2014/main" id="{D3CBE3A9-8547-CB47-B69D-809D92128294}"/>
              </a:ext>
            </a:extLst>
          </p:cNvPr>
          <p:cNvSpPr txBox="1"/>
          <p:nvPr/>
        </p:nvSpPr>
        <p:spPr>
          <a:xfrm>
            <a:off x="143086" y="550775"/>
            <a:ext cx="8688680" cy="830997"/>
          </a:xfrm>
          <a:prstGeom prst="rect">
            <a:avLst/>
          </a:prstGeom>
          <a:noFill/>
          <a:ln w="12700" cmpd="sng">
            <a:noFill/>
          </a:ln>
        </p:spPr>
        <p:txBody>
          <a:bodyPr wrap="square" rtlCol="0">
            <a:spAutoFit/>
          </a:bodyPr>
          <a:lstStyle/>
          <a:p>
            <a:r>
              <a:rPr lang="en-GB" sz="1600" b="1" dirty="0"/>
              <a:t>Intermediate Steps</a:t>
            </a:r>
            <a:r>
              <a:rPr lang="en-GB" sz="1600" dirty="0"/>
              <a:t>: Periodically the operator can verify the status of  the Data Management and Stewardship processes highlighting the missing steps to reach the specific goals. </a:t>
            </a:r>
          </a:p>
        </p:txBody>
      </p:sp>
      <p:pic>
        <p:nvPicPr>
          <p:cNvPr id="3" name="Picture 2">
            <a:extLst>
              <a:ext uri="{FF2B5EF4-FFF2-40B4-BE49-F238E27FC236}">
                <a16:creationId xmlns:a16="http://schemas.microsoft.com/office/drawing/2014/main" id="{75A2ADB5-9836-C547-8B00-B8DF907858F5}"/>
              </a:ext>
            </a:extLst>
          </p:cNvPr>
          <p:cNvPicPr>
            <a:picLocks noChangeAspect="1"/>
          </p:cNvPicPr>
          <p:nvPr/>
        </p:nvPicPr>
        <p:blipFill>
          <a:blip r:embed="rId2"/>
          <a:stretch>
            <a:fillRect/>
          </a:stretch>
        </p:blipFill>
        <p:spPr>
          <a:xfrm>
            <a:off x="3233854" y="1208704"/>
            <a:ext cx="5320679" cy="3020508"/>
          </a:xfrm>
          <a:prstGeom prst="rect">
            <a:avLst/>
          </a:prstGeom>
        </p:spPr>
      </p:pic>
      <p:cxnSp>
        <p:nvCxnSpPr>
          <p:cNvPr id="8" name="Straight Connector 7">
            <a:extLst>
              <a:ext uri="{FF2B5EF4-FFF2-40B4-BE49-F238E27FC236}">
                <a16:creationId xmlns:a16="http://schemas.microsoft.com/office/drawing/2014/main" id="{70142080-DB2C-AB45-BB3E-004C7B3151B1}"/>
              </a:ext>
            </a:extLst>
          </p:cNvPr>
          <p:cNvCxnSpPr/>
          <p:nvPr/>
        </p:nvCxnSpPr>
        <p:spPr>
          <a:xfrm>
            <a:off x="379141" y="2062976"/>
            <a:ext cx="702527" cy="0"/>
          </a:xfrm>
          <a:prstGeom prst="line">
            <a:avLst/>
          </a:prstGeom>
          <a:ln w="44450">
            <a:solidFill>
              <a:srgbClr val="EC723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79B2E9-0631-2341-B7A4-C2B4A52E6D28}"/>
              </a:ext>
            </a:extLst>
          </p:cNvPr>
          <p:cNvCxnSpPr/>
          <p:nvPr/>
        </p:nvCxnSpPr>
        <p:spPr>
          <a:xfrm>
            <a:off x="379140" y="2704090"/>
            <a:ext cx="702527" cy="0"/>
          </a:xfrm>
          <a:prstGeom prst="line">
            <a:avLst/>
          </a:prstGeom>
          <a:ln w="44450">
            <a:solidFill>
              <a:srgbClr val="EC7236"/>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2FB8BE-990D-E84E-861C-84E62ED1F647}"/>
              </a:ext>
            </a:extLst>
          </p:cNvPr>
          <p:cNvSpPr txBox="1"/>
          <p:nvPr/>
        </p:nvSpPr>
        <p:spPr>
          <a:xfrm>
            <a:off x="1182030" y="1919118"/>
            <a:ext cx="1335622" cy="253916"/>
          </a:xfrm>
          <a:prstGeom prst="rect">
            <a:avLst/>
          </a:prstGeom>
          <a:noFill/>
          <a:ln w="12700" cmpd="sng">
            <a:noFill/>
          </a:ln>
        </p:spPr>
        <p:txBody>
          <a:bodyPr wrap="none" rtlCol="0">
            <a:spAutoFit/>
          </a:bodyPr>
          <a:lstStyle/>
          <a:p>
            <a:r>
              <a:rPr lang="en-GB" sz="1050" dirty="0"/>
              <a:t>Completed Steps</a:t>
            </a:r>
          </a:p>
        </p:txBody>
      </p:sp>
      <p:sp>
        <p:nvSpPr>
          <p:cNvPr id="11" name="TextBox 10">
            <a:extLst>
              <a:ext uri="{FF2B5EF4-FFF2-40B4-BE49-F238E27FC236}">
                <a16:creationId xmlns:a16="http://schemas.microsoft.com/office/drawing/2014/main" id="{8E3D693E-52DB-8A42-B4E0-D6C6D02089CA}"/>
              </a:ext>
            </a:extLst>
          </p:cNvPr>
          <p:cNvSpPr txBox="1"/>
          <p:nvPr/>
        </p:nvSpPr>
        <p:spPr>
          <a:xfrm>
            <a:off x="1182030" y="2551576"/>
            <a:ext cx="1595309" cy="253916"/>
          </a:xfrm>
          <a:prstGeom prst="rect">
            <a:avLst/>
          </a:prstGeom>
          <a:noFill/>
          <a:ln w="12700" cmpd="sng">
            <a:noFill/>
          </a:ln>
        </p:spPr>
        <p:txBody>
          <a:bodyPr wrap="none" rtlCol="0">
            <a:spAutoFit/>
          </a:bodyPr>
          <a:lstStyle/>
          <a:p>
            <a:r>
              <a:rPr lang="en-GB" sz="1050" dirty="0"/>
              <a:t>Not completed Steps</a:t>
            </a:r>
          </a:p>
        </p:txBody>
      </p:sp>
      <p:pic>
        <p:nvPicPr>
          <p:cNvPr id="12" name="Picture 11">
            <a:extLst>
              <a:ext uri="{FF2B5EF4-FFF2-40B4-BE49-F238E27FC236}">
                <a16:creationId xmlns:a16="http://schemas.microsoft.com/office/drawing/2014/main" id="{4C608AA9-5C8C-B84B-8DF1-D335E3BFFC74}"/>
              </a:ext>
            </a:extLst>
          </p:cNvPr>
          <p:cNvPicPr>
            <a:picLocks noChangeAspect="1"/>
          </p:cNvPicPr>
          <p:nvPr/>
        </p:nvPicPr>
        <p:blipFill>
          <a:blip r:embed="rId3"/>
          <a:stretch>
            <a:fillRect/>
          </a:stretch>
        </p:blipFill>
        <p:spPr>
          <a:xfrm>
            <a:off x="897807" y="2958477"/>
            <a:ext cx="1318631" cy="1580695"/>
          </a:xfrm>
          <a:prstGeom prst="rect">
            <a:avLst/>
          </a:prstGeom>
        </p:spPr>
      </p:pic>
    </p:spTree>
    <p:extLst>
      <p:ext uri="{BB962C8B-B14F-4D97-AF65-F5344CB8AC3E}">
        <p14:creationId xmlns:p14="http://schemas.microsoft.com/office/powerpoint/2010/main" val="1477815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0165-B2B7-2248-96D4-33109EF72A34}"/>
              </a:ext>
            </a:extLst>
          </p:cNvPr>
          <p:cNvSpPr>
            <a:spLocks noGrp="1"/>
          </p:cNvSpPr>
          <p:nvPr>
            <p:ph type="title"/>
          </p:nvPr>
        </p:nvSpPr>
        <p:spPr>
          <a:xfrm>
            <a:off x="143086" y="-20127"/>
            <a:ext cx="5945480" cy="769441"/>
          </a:xfrm>
        </p:spPr>
        <p:txBody>
          <a:bodyPr/>
          <a:lstStyle/>
          <a:p>
            <a:r>
              <a:rPr lang="en-GB" dirty="0"/>
              <a:t>Use case: ENVISAT MIPAS L2 Data</a:t>
            </a:r>
          </a:p>
        </p:txBody>
      </p:sp>
      <p:pic>
        <p:nvPicPr>
          <p:cNvPr id="4" name="Picture 3">
            <a:extLst>
              <a:ext uri="{FF2B5EF4-FFF2-40B4-BE49-F238E27FC236}">
                <a16:creationId xmlns:a16="http://schemas.microsoft.com/office/drawing/2014/main" id="{CF249D25-1B65-9343-82DA-2E6F40743C8A}"/>
              </a:ext>
            </a:extLst>
          </p:cNvPr>
          <p:cNvPicPr>
            <a:picLocks noChangeAspect="1"/>
          </p:cNvPicPr>
          <p:nvPr/>
        </p:nvPicPr>
        <p:blipFill>
          <a:blip r:embed="rId2"/>
          <a:stretch>
            <a:fillRect/>
          </a:stretch>
        </p:blipFill>
        <p:spPr>
          <a:xfrm>
            <a:off x="3635405" y="1004047"/>
            <a:ext cx="4552361" cy="2584341"/>
          </a:xfrm>
          <a:prstGeom prst="rect">
            <a:avLst/>
          </a:prstGeom>
        </p:spPr>
      </p:pic>
      <p:sp>
        <p:nvSpPr>
          <p:cNvPr id="5" name="TextBox 4">
            <a:extLst>
              <a:ext uri="{FF2B5EF4-FFF2-40B4-BE49-F238E27FC236}">
                <a16:creationId xmlns:a16="http://schemas.microsoft.com/office/drawing/2014/main" id="{D3CBE3A9-8547-CB47-B69D-809D92128294}"/>
              </a:ext>
            </a:extLst>
          </p:cNvPr>
          <p:cNvSpPr txBox="1"/>
          <p:nvPr/>
        </p:nvSpPr>
        <p:spPr>
          <a:xfrm>
            <a:off x="143086" y="550775"/>
            <a:ext cx="8688680" cy="338554"/>
          </a:xfrm>
          <a:prstGeom prst="rect">
            <a:avLst/>
          </a:prstGeom>
          <a:noFill/>
          <a:ln w="12700" cmpd="sng">
            <a:noFill/>
          </a:ln>
        </p:spPr>
        <p:txBody>
          <a:bodyPr wrap="square" rtlCol="0">
            <a:spAutoFit/>
          </a:bodyPr>
          <a:lstStyle/>
          <a:p>
            <a:r>
              <a:rPr lang="en-GB" sz="1600" b="1" dirty="0"/>
              <a:t>Last Step</a:t>
            </a:r>
            <a:r>
              <a:rPr lang="en-GB" sz="1600" dirty="0"/>
              <a:t>: Closure of the process and creation of the final score ore</a:t>
            </a:r>
          </a:p>
        </p:txBody>
      </p:sp>
      <p:sp>
        <p:nvSpPr>
          <p:cNvPr id="3" name="TextBox 2">
            <a:extLst>
              <a:ext uri="{FF2B5EF4-FFF2-40B4-BE49-F238E27FC236}">
                <a16:creationId xmlns:a16="http://schemas.microsoft.com/office/drawing/2014/main" id="{29F91403-E267-924A-BD2F-B1C0A469DEAD}"/>
              </a:ext>
            </a:extLst>
          </p:cNvPr>
          <p:cNvSpPr txBox="1"/>
          <p:nvPr/>
        </p:nvSpPr>
        <p:spPr>
          <a:xfrm>
            <a:off x="206188" y="3944471"/>
            <a:ext cx="8274424" cy="584775"/>
          </a:xfrm>
          <a:prstGeom prst="rect">
            <a:avLst/>
          </a:prstGeom>
          <a:noFill/>
          <a:ln w="60325" cmpd="sng">
            <a:solidFill>
              <a:schemeClr val="tx1"/>
            </a:solidFill>
          </a:ln>
        </p:spPr>
        <p:txBody>
          <a:bodyPr wrap="square" rtlCol="0">
            <a:spAutoFit/>
          </a:bodyPr>
          <a:lstStyle/>
          <a:p>
            <a:r>
              <a:rPr lang="en-GB" sz="1600" b="1" dirty="0"/>
              <a:t>If the dataset owner needs to go in details on the data quality the following slides describe an example of the further process.</a:t>
            </a:r>
          </a:p>
        </p:txBody>
      </p:sp>
      <p:pic>
        <p:nvPicPr>
          <p:cNvPr id="6" name="Picture 5">
            <a:extLst>
              <a:ext uri="{FF2B5EF4-FFF2-40B4-BE49-F238E27FC236}">
                <a16:creationId xmlns:a16="http://schemas.microsoft.com/office/drawing/2014/main" id="{13205D79-40CF-134A-9FBF-2F2DDAC272D4}"/>
              </a:ext>
            </a:extLst>
          </p:cNvPr>
          <p:cNvPicPr>
            <a:picLocks noChangeAspect="1"/>
          </p:cNvPicPr>
          <p:nvPr/>
        </p:nvPicPr>
        <p:blipFill>
          <a:blip r:embed="rId3"/>
          <a:stretch>
            <a:fillRect/>
          </a:stretch>
        </p:blipFill>
        <p:spPr>
          <a:xfrm>
            <a:off x="780585" y="1245412"/>
            <a:ext cx="2194749" cy="2354197"/>
          </a:xfrm>
          <a:prstGeom prst="rect">
            <a:avLst/>
          </a:prstGeom>
        </p:spPr>
      </p:pic>
    </p:spTree>
    <p:extLst>
      <p:ext uri="{BB962C8B-B14F-4D97-AF65-F5344CB8AC3E}">
        <p14:creationId xmlns:p14="http://schemas.microsoft.com/office/powerpoint/2010/main" val="203505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1736-B9BA-9746-945A-C7842678C5CE}"/>
              </a:ext>
            </a:extLst>
          </p:cNvPr>
          <p:cNvSpPr>
            <a:spLocks noGrp="1"/>
          </p:cNvSpPr>
          <p:nvPr>
            <p:ph type="title"/>
          </p:nvPr>
        </p:nvSpPr>
        <p:spPr>
          <a:xfrm>
            <a:off x="143086" y="195316"/>
            <a:ext cx="7591214" cy="338554"/>
          </a:xfrm>
        </p:spPr>
        <p:txBody>
          <a:bodyPr/>
          <a:lstStyle/>
          <a:p>
            <a:r>
              <a:rPr lang="en-US" sz="1600" dirty="0"/>
              <a:t>ENVISAT/MIPAS L2 Data </a:t>
            </a:r>
            <a:r>
              <a:rPr lang="en-GB" sz="1600" dirty="0"/>
              <a:t>(v8.22)</a:t>
            </a:r>
            <a:r>
              <a:rPr lang="en-US" sz="1600" dirty="0"/>
              <a:t> - Use Case</a:t>
            </a:r>
            <a:endParaRPr lang="en-IT" sz="1600" dirty="0"/>
          </a:p>
        </p:txBody>
      </p:sp>
      <p:sp>
        <p:nvSpPr>
          <p:cNvPr id="4" name="TextBox 3">
            <a:extLst>
              <a:ext uri="{FF2B5EF4-FFF2-40B4-BE49-F238E27FC236}">
                <a16:creationId xmlns:a16="http://schemas.microsoft.com/office/drawing/2014/main" id="{A1E6F05F-AC44-504D-AFD2-CD945183C35B}"/>
              </a:ext>
            </a:extLst>
          </p:cNvPr>
          <p:cNvSpPr txBox="1"/>
          <p:nvPr/>
        </p:nvSpPr>
        <p:spPr>
          <a:xfrm>
            <a:off x="143086" y="663535"/>
            <a:ext cx="8792441" cy="3816429"/>
          </a:xfrm>
          <a:prstGeom prst="rect">
            <a:avLst/>
          </a:prstGeom>
          <a:noFill/>
          <a:ln w="12700" cmpd="sng">
            <a:noFill/>
          </a:ln>
        </p:spPr>
        <p:txBody>
          <a:bodyPr wrap="square" rtlCol="0">
            <a:spAutoFit/>
          </a:bodyPr>
          <a:lstStyle/>
          <a:p>
            <a:r>
              <a:rPr lang="en-GB" sz="1200" dirty="0">
                <a:latin typeface="Calibri" panose="020F0502020204030204" pitchFamily="34" charset="0"/>
                <a:cs typeface="Calibri" panose="020F0502020204030204" pitchFamily="34" charset="0"/>
              </a:rPr>
              <a:t>References:</a:t>
            </a:r>
          </a:p>
          <a:p>
            <a:r>
              <a:rPr lang="en-GB" dirty="0"/>
              <a:t> </a:t>
            </a:r>
            <a:endParaRPr lang="en-IT" dirty="0"/>
          </a:p>
          <a:p>
            <a:pPr marL="228600" lvl="0" indent="-228600">
              <a:buFont typeface="+mj-lt"/>
              <a:buAutoNum type="arabicPeriod"/>
            </a:pPr>
            <a:r>
              <a:rPr lang="en-US" sz="1000" u="sng" dirty="0">
                <a:latin typeface="Georgia" panose="02040502050405020303" pitchFamily="18" charset="0"/>
              </a:rPr>
              <a:t>EDAP Best Practice Guidelines website </a:t>
            </a:r>
            <a:r>
              <a:rPr lang="en-US" sz="1000" u="sng" dirty="0">
                <a:latin typeface="Georgia" panose="02040502050405020303" pitchFamily="18" charset="0"/>
                <a:hlinkClick r:id="rId3"/>
              </a:rPr>
              <a:t>https://earth.esa.int/eogateway/activities/edap/edap-best-practice-guidelines</a:t>
            </a:r>
            <a:endParaRPr lang="en-IT" sz="1000" dirty="0">
              <a:latin typeface="Georgia" panose="02040502050405020303" pitchFamily="18" charset="0"/>
            </a:endParaRPr>
          </a:p>
          <a:p>
            <a:pPr marL="228600" lvl="0" indent="-228600">
              <a:buFont typeface="+mj-lt"/>
              <a:buAutoNum type="arabicPeriod"/>
            </a:pPr>
            <a:r>
              <a:rPr lang="en-US" sz="1000" u="sng" dirty="0">
                <a:latin typeface="Georgia" panose="02040502050405020303" pitchFamily="18" charset="0"/>
              </a:rPr>
              <a:t>EDAP Mission Quality Assessment </a:t>
            </a:r>
            <a:r>
              <a:rPr lang="en-US" sz="1000" u="sng" dirty="0">
                <a:latin typeface="Georgia" panose="02040502050405020303" pitchFamily="18" charset="0"/>
                <a:hlinkClick r:id="rId4"/>
              </a:rPr>
              <a:t>EDAP.REP.001_2.0 - Mission Quality Assessment Guidelines</a:t>
            </a:r>
            <a:endParaRPr lang="en-IT" sz="1000" dirty="0">
              <a:latin typeface="Georgia" panose="02040502050405020303" pitchFamily="18" charset="0"/>
            </a:endParaRPr>
          </a:p>
          <a:p>
            <a:pPr marL="228600" lvl="0" indent="-228600">
              <a:buFont typeface="+mj-lt"/>
              <a:buAutoNum type="arabicPeriod"/>
            </a:pPr>
            <a:r>
              <a:rPr lang="en-GB" sz="1000" dirty="0">
                <a:latin typeface="Georgia" panose="02040502050405020303" pitchFamily="18" charset="0"/>
              </a:rPr>
              <a:t>MIPAS Overview </a:t>
            </a:r>
            <a:r>
              <a:rPr lang="en-US" sz="1000" dirty="0">
                <a:latin typeface="Georgia" panose="02040502050405020303" pitchFamily="18" charset="0"/>
              </a:rPr>
              <a:t>https://</a:t>
            </a:r>
            <a:r>
              <a:rPr lang="en-US" sz="1000" dirty="0" err="1">
                <a:latin typeface="Georgia" panose="02040502050405020303" pitchFamily="18" charset="0"/>
              </a:rPr>
              <a:t>earth.esa.int</a:t>
            </a:r>
            <a:r>
              <a:rPr lang="en-US" sz="1000" dirty="0">
                <a:latin typeface="Georgia" panose="02040502050405020303" pitchFamily="18" charset="0"/>
              </a:rPr>
              <a:t>/</a:t>
            </a:r>
            <a:r>
              <a:rPr lang="en-US" sz="1000" dirty="0" err="1">
                <a:latin typeface="Georgia" panose="02040502050405020303" pitchFamily="18" charset="0"/>
              </a:rPr>
              <a:t>eogateway</a:t>
            </a:r>
            <a:r>
              <a:rPr lang="en-US" sz="1000" dirty="0">
                <a:latin typeface="Georgia" panose="02040502050405020303" pitchFamily="18" charset="0"/>
              </a:rPr>
              <a:t>/instruments/</a:t>
            </a:r>
            <a:r>
              <a:rPr lang="en-US" sz="1000" dirty="0" err="1">
                <a:latin typeface="Georgia" panose="02040502050405020303" pitchFamily="18" charset="0"/>
              </a:rPr>
              <a:t>mipas</a:t>
            </a:r>
            <a:r>
              <a:rPr lang="en-US" sz="1000" dirty="0">
                <a:latin typeface="Georgia" panose="02040502050405020303" pitchFamily="18" charset="0"/>
              </a:rPr>
              <a:t>/description</a:t>
            </a:r>
            <a:endParaRPr lang="en-IT" sz="1000" dirty="0">
              <a:latin typeface="Georgia" panose="02040502050405020303" pitchFamily="18" charset="0"/>
            </a:endParaRPr>
          </a:p>
          <a:p>
            <a:pPr marL="228600" indent="-228600">
              <a:buFont typeface="+mj-lt"/>
              <a:buAutoNum type="arabicPeriod"/>
            </a:pPr>
            <a:r>
              <a:rPr lang="en-US" sz="1000" dirty="0">
                <a:latin typeface="Georgia" panose="02040502050405020303" pitchFamily="18" charset="0"/>
              </a:rPr>
              <a:t> </a:t>
            </a:r>
            <a:r>
              <a:rPr lang="en-US" sz="1000" u="sng" dirty="0">
                <a:latin typeface="Georgia" panose="02040502050405020303" pitchFamily="18" charset="0"/>
              </a:rPr>
              <a:t>ENVISAT MIPAS L2 [MIPAS_2PS/2PE] </a:t>
            </a:r>
            <a:r>
              <a:rPr lang="en-US" sz="1000" u="sng" dirty="0">
                <a:latin typeface="Georgia" panose="02040502050405020303" pitchFamily="18" charset="0"/>
                <a:hlinkClick r:id="rId5"/>
              </a:rPr>
              <a:t>website</a:t>
            </a:r>
            <a:endParaRPr lang="en-IT" sz="1000" dirty="0">
              <a:latin typeface="Georgia" panose="02040502050405020303" pitchFamily="18" charset="0"/>
            </a:endParaRPr>
          </a:p>
          <a:p>
            <a:pPr marL="228600" lvl="0" indent="-228600">
              <a:buFont typeface="+mj-lt"/>
              <a:buAutoNum type="arabicPeriod"/>
            </a:pPr>
            <a:r>
              <a:rPr lang="en-US" sz="1000" u="sng" dirty="0">
                <a:latin typeface="Georgia" panose="02040502050405020303" pitchFamily="18" charset="0"/>
              </a:rPr>
              <a:t>MIPAS L2 v8.22 </a:t>
            </a:r>
            <a:r>
              <a:rPr lang="en-US" sz="1000" u="sng" dirty="0">
                <a:latin typeface="Georgia" panose="02040502050405020303" pitchFamily="18" charset="0"/>
                <a:hlinkClick r:id="rId6"/>
              </a:rPr>
              <a:t>Product Quality Readme file</a:t>
            </a:r>
            <a:endParaRPr lang="en-IT" sz="1000" dirty="0">
              <a:latin typeface="Georgia" panose="02040502050405020303" pitchFamily="18" charset="0"/>
            </a:endParaRPr>
          </a:p>
          <a:p>
            <a:pPr marL="228600" lvl="0" indent="-228600">
              <a:buFont typeface="+mj-lt"/>
              <a:buAutoNum type="arabicPeriod"/>
            </a:pPr>
            <a:r>
              <a:rPr lang="en-US" sz="1000" u="sng" dirty="0">
                <a:latin typeface="Georgia" panose="02040502050405020303" pitchFamily="18" charset="0"/>
              </a:rPr>
              <a:t>IFAC-GA-2020-01-PR  Final Report of the ESA-ESRIN Contract no. 4000112093/14/I-LG Support to MIPAS Level 2 processor Verification and Validation – Phase F December 2019</a:t>
            </a:r>
            <a:endParaRPr lang="en-IT" sz="1000" dirty="0">
              <a:latin typeface="Georgia" panose="02040502050405020303" pitchFamily="18" charset="0"/>
            </a:endParaRPr>
          </a:p>
          <a:p>
            <a:pPr marL="228600" lvl="0" indent="-228600">
              <a:buFont typeface="+mj-lt"/>
              <a:buAutoNum type="arabicPeriod"/>
            </a:pPr>
            <a:r>
              <a:rPr lang="en-US" sz="1000" u="sng" dirty="0">
                <a:latin typeface="Georgia" panose="02040502050405020303" pitchFamily="18" charset="0"/>
              </a:rPr>
              <a:t>MIPAS Cal/Val </a:t>
            </a:r>
            <a:r>
              <a:rPr lang="en-US" sz="1000" u="sng" dirty="0">
                <a:latin typeface="Georgia" panose="02040502050405020303" pitchFamily="18" charset="0"/>
                <a:hlinkClick r:id="rId7"/>
              </a:rPr>
              <a:t>https://earth.esa.int/eogateway/instruments/mipas/cal-val</a:t>
            </a:r>
            <a:endParaRPr lang="en-IT" sz="1000" dirty="0">
              <a:latin typeface="Georgia" panose="02040502050405020303" pitchFamily="18" charset="0"/>
            </a:endParaRPr>
          </a:p>
          <a:p>
            <a:pPr marL="228600" lvl="0" indent="-228600">
              <a:buFont typeface="+mj-lt"/>
              <a:buAutoNum type="arabicPeriod"/>
            </a:pPr>
            <a:r>
              <a:rPr lang="en-US" sz="1000" u="sng" dirty="0">
                <a:latin typeface="Georgia" panose="02040502050405020303" pitchFamily="18" charset="0"/>
              </a:rPr>
              <a:t>Envisat MIPAS L1 - Geo-located and calibrated atmospheric spectra [</a:t>
            </a:r>
            <a:r>
              <a:rPr lang="en-US" sz="1000" u="sng" dirty="0">
                <a:latin typeface="Georgia" panose="02040502050405020303" pitchFamily="18" charset="0"/>
                <a:hlinkClick r:id="rId8"/>
              </a:rPr>
              <a:t>MIP_NL__1P</a:t>
            </a:r>
            <a:r>
              <a:rPr lang="en-US" sz="1000" dirty="0">
                <a:latin typeface="Georgia" panose="02040502050405020303" pitchFamily="18" charset="0"/>
              </a:rPr>
              <a:t>] </a:t>
            </a:r>
            <a:endParaRPr lang="en-IT" sz="1000" dirty="0">
              <a:latin typeface="Georgia" panose="02040502050405020303" pitchFamily="18" charset="0"/>
            </a:endParaRPr>
          </a:p>
          <a:p>
            <a:pPr marL="228600" lvl="0" indent="-228600">
              <a:buFont typeface="+mj-lt"/>
              <a:buAutoNum type="arabicPeriod"/>
            </a:pPr>
            <a:r>
              <a:rPr lang="en-US" sz="1000" u="sng" dirty="0">
                <a:latin typeface="Georgia" panose="02040502050405020303" pitchFamily="18" charset="0"/>
              </a:rPr>
              <a:t>MIPAS Product Quality </a:t>
            </a:r>
            <a:r>
              <a:rPr lang="en-US" sz="1000" u="sng" dirty="0">
                <a:latin typeface="Georgia" panose="02040502050405020303" pitchFamily="18" charset="0"/>
                <a:hlinkClick r:id="rId9"/>
              </a:rPr>
              <a:t>Readme file</a:t>
            </a:r>
            <a:endParaRPr lang="en-IT" sz="1000" dirty="0">
              <a:latin typeface="Georgia" panose="02040502050405020303" pitchFamily="18" charset="0"/>
            </a:endParaRPr>
          </a:p>
          <a:p>
            <a:pPr marL="228600" lvl="0" indent="-228600">
              <a:buFont typeface="+mj-lt"/>
              <a:buAutoNum type="arabicPeriod"/>
            </a:pPr>
            <a:r>
              <a:rPr lang="en-US" sz="1000" u="sng" dirty="0">
                <a:latin typeface="Georgia" panose="02040502050405020303" pitchFamily="18" charset="0"/>
                <a:hlinkClick r:id="rId10"/>
              </a:rPr>
              <a:t>MIPAS IN-FLIGHT CALIBRATION AND PROCESSOR VERIFICATION</a:t>
            </a:r>
            <a:r>
              <a:rPr lang="en-US" sz="1000" dirty="0">
                <a:latin typeface="Georgia" panose="02040502050405020303" pitchFamily="18" charset="0"/>
              </a:rPr>
              <a:t> - H. </a:t>
            </a:r>
            <a:r>
              <a:rPr lang="en-US" sz="1000" dirty="0" err="1">
                <a:latin typeface="Georgia" panose="02040502050405020303" pitchFamily="18" charset="0"/>
              </a:rPr>
              <a:t>Nett</a:t>
            </a:r>
            <a:r>
              <a:rPr lang="en-US" sz="1000" dirty="0">
                <a:latin typeface="Georgia" panose="02040502050405020303" pitchFamily="18" charset="0"/>
              </a:rPr>
              <a:t> et al. </a:t>
            </a:r>
            <a:endParaRPr lang="en-IT" sz="1000" dirty="0">
              <a:latin typeface="Georgia" panose="02040502050405020303" pitchFamily="18" charset="0"/>
            </a:endParaRPr>
          </a:p>
          <a:p>
            <a:pPr marL="228600" lvl="0" indent="-228600">
              <a:buFont typeface="+mj-lt"/>
              <a:buAutoNum type="arabicPeriod"/>
            </a:pPr>
            <a:r>
              <a:rPr lang="en-GB" sz="1000" dirty="0">
                <a:latin typeface="Georgia" panose="02040502050405020303" pitchFamily="18" charset="0"/>
              </a:rPr>
              <a:t>MIPAS Product Handbook - </a:t>
            </a:r>
            <a:r>
              <a:rPr lang="en-GB" sz="1000" dirty="0">
                <a:latin typeface="Georgia" panose="02040502050405020303" pitchFamily="18" charset="0"/>
                <a:hlinkClick r:id="rId11"/>
              </a:rPr>
              <a:t>https://earth.esa.int/eogateway/documents/20142/37627/MIPAS-product-handbook.pdf</a:t>
            </a:r>
            <a:endParaRPr lang="en-IT" sz="1000" dirty="0">
              <a:latin typeface="Georgia" panose="02040502050405020303" pitchFamily="18" charset="0"/>
            </a:endParaRPr>
          </a:p>
          <a:p>
            <a:pPr marL="228600" lvl="0" indent="-228600">
              <a:buFont typeface="+mj-lt"/>
              <a:buAutoNum type="arabicPeriod"/>
            </a:pPr>
            <a:r>
              <a:rPr lang="en-GB" sz="1000" u="sng" dirty="0">
                <a:latin typeface="Georgia" panose="02040502050405020303" pitchFamily="18" charset="0"/>
              </a:rPr>
              <a:t>MIPAS L2 V8 Output Data Definition Issue:2.0 https://</a:t>
            </a:r>
            <a:r>
              <a:rPr lang="en-GB" sz="1000" u="sng" dirty="0" err="1">
                <a:latin typeface="Georgia" panose="02040502050405020303" pitchFamily="18" charset="0"/>
              </a:rPr>
              <a:t>earth.esa.int</a:t>
            </a:r>
            <a:r>
              <a:rPr lang="en-GB" sz="1000" u="sng" dirty="0">
                <a:latin typeface="Georgia" panose="02040502050405020303" pitchFamily="18" charset="0"/>
              </a:rPr>
              <a:t>/</a:t>
            </a:r>
            <a:r>
              <a:rPr lang="en-GB" sz="1000" u="sng" dirty="0" err="1">
                <a:latin typeface="Georgia" panose="02040502050405020303" pitchFamily="18" charset="0"/>
              </a:rPr>
              <a:t>eogateway</a:t>
            </a:r>
            <a:r>
              <a:rPr lang="en-GB" sz="1000" u="sng" dirty="0">
                <a:latin typeface="Georgia" panose="02040502050405020303" pitchFamily="18" charset="0"/>
              </a:rPr>
              <a:t>/documents/20142/37627/IODD+mipasNetCDF4.pdf</a:t>
            </a:r>
            <a:endParaRPr lang="en-IT" sz="1000" dirty="0">
              <a:latin typeface="Georgia" panose="02040502050405020303" pitchFamily="18" charset="0"/>
            </a:endParaRPr>
          </a:p>
          <a:p>
            <a:pPr marL="228600" lvl="0" indent="-228600">
              <a:buFont typeface="+mj-lt"/>
              <a:buAutoNum type="arabicPeriod"/>
            </a:pPr>
            <a:r>
              <a:rPr lang="en-GB" sz="1000" u="sng" dirty="0">
                <a:latin typeface="Georgia" panose="02040502050405020303" pitchFamily="18" charset="0"/>
              </a:rPr>
              <a:t>MIPAS Level 1B algorithms overview: operational processing and characterization. A. Kleinert et al. Atmos. Chem. Phys., 7, 1395–1406, 2007</a:t>
            </a:r>
            <a:endParaRPr lang="en-IT" sz="1000" dirty="0">
              <a:latin typeface="Georgia" panose="02040502050405020303" pitchFamily="18" charset="0"/>
            </a:endParaRPr>
          </a:p>
          <a:p>
            <a:pPr marL="228600" lvl="0" indent="-228600">
              <a:buFont typeface="+mj-lt"/>
              <a:buAutoNum type="arabicPeriod"/>
            </a:pPr>
            <a:r>
              <a:rPr lang="en-GB" sz="1000" u="sng" dirty="0">
                <a:latin typeface="Georgia" panose="02040502050405020303" pitchFamily="18" charset="0"/>
              </a:rPr>
              <a:t>QA4ECV Traceability Chains Guidance</a:t>
            </a:r>
            <a:r>
              <a:rPr lang="en-GB" sz="1000" dirty="0">
                <a:latin typeface="Georgia" panose="02040502050405020303" pitchFamily="18" charset="0"/>
              </a:rPr>
              <a:t> </a:t>
            </a:r>
            <a:endParaRPr lang="en-IT" sz="1000" dirty="0">
              <a:latin typeface="Georgia" panose="02040502050405020303" pitchFamily="18" charset="0"/>
            </a:endParaRPr>
          </a:p>
          <a:p>
            <a:pPr marL="228600" lvl="0" indent="-228600">
              <a:buFont typeface="+mj-lt"/>
              <a:buAutoNum type="arabicPeriod"/>
            </a:pPr>
            <a:r>
              <a:rPr lang="en-GB" sz="1000" u="sng" dirty="0">
                <a:latin typeface="Georgia" panose="02040502050405020303" pitchFamily="18" charset="0"/>
              </a:rPr>
              <a:t>Applying principles of metrology to historical Earth observations from satellites. Jonathan </a:t>
            </a:r>
            <a:r>
              <a:rPr lang="en-GB" sz="1000" u="sng" dirty="0" err="1">
                <a:latin typeface="Georgia" panose="02040502050405020303" pitchFamily="18" charset="0"/>
              </a:rPr>
              <a:t>Mittaz</a:t>
            </a:r>
            <a:r>
              <a:rPr lang="en-GB" sz="1000" u="sng" dirty="0">
                <a:latin typeface="Georgia" panose="02040502050405020303" pitchFamily="18" charset="0"/>
              </a:rPr>
              <a:t> , Christopher J Merchant and Emma R </a:t>
            </a:r>
            <a:r>
              <a:rPr lang="en-GB" sz="1000" u="sng" dirty="0" err="1">
                <a:latin typeface="Georgia" panose="02040502050405020303" pitchFamily="18" charset="0"/>
              </a:rPr>
              <a:t>Woolliams</a:t>
            </a:r>
            <a:r>
              <a:rPr lang="en-GB" sz="1000" u="sng" dirty="0">
                <a:latin typeface="Georgia" panose="02040502050405020303" pitchFamily="18" charset="0"/>
              </a:rPr>
              <a:t>. </a:t>
            </a:r>
            <a:r>
              <a:rPr lang="en-GB" sz="1000" u="sng" dirty="0" err="1">
                <a:latin typeface="Georgia" panose="02040502050405020303" pitchFamily="18" charset="0"/>
              </a:rPr>
              <a:t>Metrologia</a:t>
            </a:r>
            <a:r>
              <a:rPr lang="en-GB" sz="1000" u="sng" dirty="0">
                <a:latin typeface="Georgia" panose="02040502050405020303" pitchFamily="18" charset="0"/>
              </a:rPr>
              <a:t> · May 2019. </a:t>
            </a:r>
            <a:r>
              <a:rPr lang="en-GB" sz="1000" u="sng" dirty="0">
                <a:latin typeface="Georgia" panose="02040502050405020303" pitchFamily="18" charset="0"/>
                <a:hlinkClick r:id="rId12"/>
              </a:rPr>
              <a:t>https://doi.org/10.1088/1681-7575/ab1705</a:t>
            </a:r>
            <a:endParaRPr lang="en-IT" sz="1000" dirty="0">
              <a:latin typeface="Georgia" panose="02040502050405020303" pitchFamily="18" charset="0"/>
            </a:endParaRPr>
          </a:p>
          <a:p>
            <a:pPr marL="228600" lvl="0" indent="-228600">
              <a:buFont typeface="+mj-lt"/>
              <a:buAutoNum type="arabicPeriod"/>
            </a:pPr>
            <a:r>
              <a:rPr lang="en-GB" sz="1000" u="sng" dirty="0">
                <a:latin typeface="Georgia" panose="02040502050405020303" pitchFamily="18" charset="0"/>
              </a:rPr>
              <a:t>The horizontal resolution of MIPAS. T. von </a:t>
            </a:r>
            <a:r>
              <a:rPr lang="en-GB" sz="1000" u="sng" dirty="0" err="1">
                <a:latin typeface="Georgia" panose="02040502050405020303" pitchFamily="18" charset="0"/>
              </a:rPr>
              <a:t>Clarmann</a:t>
            </a:r>
            <a:r>
              <a:rPr lang="en-GB" sz="1000" u="sng" dirty="0">
                <a:latin typeface="Georgia" panose="02040502050405020303" pitchFamily="18" charset="0"/>
              </a:rPr>
              <a:t>, C. De </a:t>
            </a:r>
            <a:r>
              <a:rPr lang="en-GB" sz="1000" u="sng" dirty="0" err="1">
                <a:latin typeface="Georgia" panose="02040502050405020303" pitchFamily="18" charset="0"/>
              </a:rPr>
              <a:t>Clercq</a:t>
            </a:r>
            <a:r>
              <a:rPr lang="en-GB" sz="1000" u="sng" dirty="0">
                <a:latin typeface="Georgia" panose="02040502050405020303" pitchFamily="18" charset="0"/>
              </a:rPr>
              <a:t>, M. Ridolfi, M. </a:t>
            </a:r>
            <a:r>
              <a:rPr lang="en-GB" sz="1000" u="sng" dirty="0" err="1">
                <a:latin typeface="Georgia" panose="02040502050405020303" pitchFamily="18" charset="0"/>
              </a:rPr>
              <a:t>H¨opfner</a:t>
            </a:r>
            <a:r>
              <a:rPr lang="en-GB" sz="1000" u="sng" dirty="0">
                <a:latin typeface="Georgia" panose="02040502050405020303" pitchFamily="18" charset="0"/>
              </a:rPr>
              <a:t>, and J.-C. Lambert. Atmos. Meas. Tech., 2, 47–54, 2009</a:t>
            </a:r>
            <a:r>
              <a:rPr lang="en-GB" sz="1000" dirty="0">
                <a:latin typeface="Georgia" panose="02040502050405020303" pitchFamily="18" charset="0"/>
              </a:rPr>
              <a:t> </a:t>
            </a:r>
            <a:endParaRPr lang="en-IT" sz="1000" dirty="0">
              <a:latin typeface="Georgia" panose="02040502050405020303" pitchFamily="18" charset="0"/>
            </a:endParaRPr>
          </a:p>
          <a:p>
            <a:pPr marL="228600" lvl="0" indent="-228600">
              <a:buFont typeface="+mj-lt"/>
              <a:buAutoNum type="arabicPeriod"/>
            </a:pPr>
            <a:r>
              <a:rPr lang="en-GB" sz="1000" u="sng" dirty="0">
                <a:latin typeface="Georgia" panose="02040502050405020303" pitchFamily="18" charset="0"/>
              </a:rPr>
              <a:t>GAIA-CLIM Report / Deliverable D3.2. Generic metrology aspects of an atmospheric composition measurement and of data comparisons GAIA-CLIM  1 March 2016.</a:t>
            </a:r>
            <a:endParaRPr lang="en-IT" sz="1000" dirty="0">
              <a:latin typeface="Georgia" panose="02040502050405020303" pitchFamily="18" charset="0"/>
            </a:endParaRPr>
          </a:p>
          <a:p>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941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FEE424-214E-EB49-ACFD-1BA0427B9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46" y="391489"/>
            <a:ext cx="3370897" cy="4777758"/>
          </a:xfrm>
          <a:prstGeom prst="rect">
            <a:avLst/>
          </a:prstGeom>
        </p:spPr>
      </p:pic>
      <p:sp>
        <p:nvSpPr>
          <p:cNvPr id="10" name="TextBox 9">
            <a:extLst>
              <a:ext uri="{FF2B5EF4-FFF2-40B4-BE49-F238E27FC236}">
                <a16:creationId xmlns:a16="http://schemas.microsoft.com/office/drawing/2014/main" id="{1E9DD26F-8BF8-854E-A5F7-96A140700697}"/>
              </a:ext>
            </a:extLst>
          </p:cNvPr>
          <p:cNvSpPr txBox="1"/>
          <p:nvPr/>
        </p:nvSpPr>
        <p:spPr>
          <a:xfrm>
            <a:off x="6371563" y="730043"/>
            <a:ext cx="2629352" cy="3831818"/>
          </a:xfrm>
          <a:prstGeom prst="rect">
            <a:avLst/>
          </a:prstGeom>
          <a:noFill/>
          <a:ln w="12700" cmpd="sng">
            <a:solidFill>
              <a:schemeClr val="tx1"/>
            </a:solidFill>
          </a:ln>
        </p:spPr>
        <p:txBody>
          <a:bodyPr wrap="square" rtlCol="0">
            <a:spAutoFit/>
          </a:bodyPr>
          <a:lstStyle/>
          <a:p>
            <a:r>
              <a:rPr lang="en-US" sz="900" b="1" dirty="0"/>
              <a:t>Preliminary Analysis to be confirmed by a further assessment by MIPAS’ experts</a:t>
            </a:r>
          </a:p>
          <a:p>
            <a:endParaRPr lang="en-US" sz="900" dirty="0"/>
          </a:p>
          <a:p>
            <a:r>
              <a:rPr lang="en-US" sz="900" b="1" dirty="0"/>
              <a:t>Executive Summary</a:t>
            </a:r>
          </a:p>
          <a:p>
            <a:endParaRPr lang="en-US" sz="900" dirty="0"/>
          </a:p>
          <a:p>
            <a:pPr algn="just"/>
            <a:r>
              <a:rPr lang="en-US" sz="900" dirty="0">
                <a:latin typeface="Georgia" panose="02040502050405020303" pitchFamily="18" charset="0"/>
              </a:rPr>
              <a:t>This is a preliminary analysis to be confirmed by a further assessment by the MIPAS’ experts. Regarding the ENVISAT/MIPAS L2 Data </a:t>
            </a:r>
            <a:r>
              <a:rPr lang="en-GB" sz="900" dirty="0">
                <a:latin typeface="Georgia" panose="02040502050405020303" pitchFamily="18" charset="0"/>
              </a:rPr>
              <a:t>(v8.22) the Product Information Category is considered “Excellent/Ideal” in terms of information, documentation and data ease of access via the web. The Metrology category is considered “Good” considering the sensor calibration and characterization of the uncertainty characterization while documentation on Metrological traceability has not been found. Overall information for the Product Generation through the processing levels is considered “Good”. Regarding the Validation Summary, the methods are at the </a:t>
            </a:r>
            <a:r>
              <a:rPr lang="en-IT" sz="900" dirty="0">
                <a:latin typeface="Georgia" panose="02040502050405020303" pitchFamily="18" charset="0"/>
              </a:rPr>
              <a:t>state-of-the-art</a:t>
            </a:r>
            <a:r>
              <a:rPr lang="en-US" sz="900" dirty="0">
                <a:latin typeface="Georgia" panose="02040502050405020303" pitchFamily="18" charset="0"/>
              </a:rPr>
              <a:t>; Compliance is generally “Good” for measurement and considered “Not Assessable” for Geometric results because the few documents found. </a:t>
            </a:r>
            <a:r>
              <a:rPr lang="en-GB" sz="900" dirty="0">
                <a:latin typeface="Georgia" panose="02040502050405020303" pitchFamily="18" charset="0"/>
              </a:rPr>
              <a:t>Overall, the MIPAS performance is very good and the data produced are of high quality.</a:t>
            </a:r>
            <a:endParaRPr lang="en-IT" sz="900" dirty="0">
              <a:latin typeface="Georgia" panose="02040502050405020303" pitchFamily="18" charset="0"/>
            </a:endParaRPr>
          </a:p>
        </p:txBody>
      </p:sp>
      <p:sp>
        <p:nvSpPr>
          <p:cNvPr id="2" name="Title 1">
            <a:extLst>
              <a:ext uri="{FF2B5EF4-FFF2-40B4-BE49-F238E27FC236}">
                <a16:creationId xmlns:a16="http://schemas.microsoft.com/office/drawing/2014/main" id="{E002478D-45C6-964C-A460-47B7433922A8}"/>
              </a:ext>
            </a:extLst>
          </p:cNvPr>
          <p:cNvSpPr>
            <a:spLocks noGrp="1"/>
          </p:cNvSpPr>
          <p:nvPr>
            <p:ph type="title"/>
          </p:nvPr>
        </p:nvSpPr>
        <p:spPr>
          <a:xfrm>
            <a:off x="33326" y="101061"/>
            <a:ext cx="9077348" cy="307777"/>
          </a:xfrm>
        </p:spPr>
        <p:txBody>
          <a:bodyPr/>
          <a:lstStyle/>
          <a:p>
            <a:r>
              <a:rPr lang="en-US" sz="1400" dirty="0"/>
              <a:t>ENVISAT/MIPAS L2 Data - </a:t>
            </a:r>
            <a:r>
              <a:rPr lang="en-GB" sz="1400" dirty="0"/>
              <a:t>Cal/Val Maturity Matrix </a:t>
            </a:r>
            <a:r>
              <a:rPr lang="en-GB" sz="1200" b="1" dirty="0"/>
              <a:t>Details Partial</a:t>
            </a:r>
            <a:r>
              <a:rPr lang="en-GB" sz="1200" dirty="0"/>
              <a:t> </a:t>
            </a:r>
            <a:r>
              <a:rPr lang="en-GB" sz="1200" b="1" dirty="0"/>
              <a:t>Summary – in progress </a:t>
            </a:r>
          </a:p>
        </p:txBody>
      </p:sp>
      <p:pic>
        <p:nvPicPr>
          <p:cNvPr id="4" name="Picture 3">
            <a:extLst>
              <a:ext uri="{FF2B5EF4-FFF2-40B4-BE49-F238E27FC236}">
                <a16:creationId xmlns:a16="http://schemas.microsoft.com/office/drawing/2014/main" id="{61AA86C6-91F6-5F46-90BA-CAD0296EC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350" y="615742"/>
            <a:ext cx="2302779" cy="4153107"/>
          </a:xfrm>
          <a:prstGeom prst="rect">
            <a:avLst/>
          </a:prstGeom>
        </p:spPr>
      </p:pic>
    </p:spTree>
    <p:extLst>
      <p:ext uri="{BB962C8B-B14F-4D97-AF65-F5344CB8AC3E}">
        <p14:creationId xmlns:p14="http://schemas.microsoft.com/office/powerpoint/2010/main" val="3994952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405A78-D980-DD4A-8D9A-187E87D9A8AB}"/>
              </a:ext>
            </a:extLst>
          </p:cNvPr>
          <p:cNvSpPr>
            <a:spLocks noGrp="1"/>
          </p:cNvSpPr>
          <p:nvPr>
            <p:ph type="title"/>
          </p:nvPr>
        </p:nvSpPr>
        <p:spPr>
          <a:xfrm>
            <a:off x="205074" y="123613"/>
            <a:ext cx="7619587" cy="584775"/>
          </a:xfrm>
        </p:spPr>
        <p:txBody>
          <a:bodyPr/>
          <a:lstStyle/>
          <a:p>
            <a:r>
              <a:rPr lang="en-US" sz="1600" dirty="0"/>
              <a:t>ENVISAT/MIPAS L2 Data </a:t>
            </a:r>
            <a:r>
              <a:rPr lang="en-GB" sz="1600" dirty="0"/>
              <a:t>(v8.22)</a:t>
            </a:r>
            <a:r>
              <a:rPr lang="en-US" sz="1600" dirty="0"/>
              <a:t> - </a:t>
            </a:r>
            <a:r>
              <a:rPr lang="en-GB" sz="1600" dirty="0"/>
              <a:t>Cal/Val Maturity Matrix </a:t>
            </a:r>
            <a:br>
              <a:rPr lang="en-GB" sz="1600" dirty="0"/>
            </a:br>
            <a:r>
              <a:rPr lang="en-GB" sz="1600" b="1" dirty="0"/>
              <a:t>Partial</a:t>
            </a:r>
            <a:r>
              <a:rPr lang="en-GB" sz="1600" dirty="0"/>
              <a:t> </a:t>
            </a:r>
            <a:r>
              <a:rPr lang="en-GB" sz="1600" b="1" dirty="0"/>
              <a:t>Summary – </a:t>
            </a:r>
            <a:r>
              <a:rPr lang="en-GB" sz="1600" b="1" u="sng" dirty="0"/>
              <a:t>in progress to be evaluated by experts</a:t>
            </a:r>
            <a:endParaRPr lang="en-GB" b="1" u="sng" dirty="0"/>
          </a:p>
        </p:txBody>
      </p:sp>
      <p:sp>
        <p:nvSpPr>
          <p:cNvPr id="2" name="TextBox 1">
            <a:extLst>
              <a:ext uri="{FF2B5EF4-FFF2-40B4-BE49-F238E27FC236}">
                <a16:creationId xmlns:a16="http://schemas.microsoft.com/office/drawing/2014/main" id="{DEE57536-DB0E-1342-A9D4-66B28B28B76F}"/>
              </a:ext>
            </a:extLst>
          </p:cNvPr>
          <p:cNvSpPr txBox="1"/>
          <p:nvPr/>
        </p:nvSpPr>
        <p:spPr>
          <a:xfrm>
            <a:off x="863029" y="4324912"/>
            <a:ext cx="5953407" cy="338554"/>
          </a:xfrm>
          <a:prstGeom prst="rect">
            <a:avLst/>
          </a:prstGeom>
          <a:noFill/>
          <a:ln w="12700" cmpd="sng">
            <a:noFill/>
          </a:ln>
        </p:spPr>
        <p:txBody>
          <a:bodyPr wrap="square" rtlCol="0">
            <a:spAutoFit/>
          </a:bodyPr>
          <a:lstStyle/>
          <a:p>
            <a:r>
              <a:rPr lang="en-US" sz="1600" dirty="0">
                <a:latin typeface="Calibri" panose="020F0502020204030204" pitchFamily="34" charset="0"/>
                <a:cs typeface="Calibri" panose="020F0502020204030204" pitchFamily="34" charset="0"/>
              </a:rPr>
              <a:t>Cal/Val Maturity Matrix Summary for the MIPAS Level 2  </a:t>
            </a:r>
            <a:r>
              <a:rPr lang="en-GB" sz="1600" dirty="0">
                <a:latin typeface="Calibri" panose="020F0502020204030204" pitchFamily="34" charset="0"/>
                <a:cs typeface="Calibri" panose="020F0502020204030204" pitchFamily="34" charset="0"/>
              </a:rPr>
              <a:t>(v8.22) data</a:t>
            </a:r>
          </a:p>
        </p:txBody>
      </p:sp>
      <p:pic>
        <p:nvPicPr>
          <p:cNvPr id="4" name="Picture 3">
            <a:extLst>
              <a:ext uri="{FF2B5EF4-FFF2-40B4-BE49-F238E27FC236}">
                <a16:creationId xmlns:a16="http://schemas.microsoft.com/office/drawing/2014/main" id="{2E5F48A9-E9C2-7E4F-92FF-CF3D80F68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895"/>
            <a:ext cx="9144000" cy="3613709"/>
          </a:xfrm>
          <a:prstGeom prst="rect">
            <a:avLst/>
          </a:prstGeom>
        </p:spPr>
      </p:pic>
    </p:spTree>
    <p:extLst>
      <p:ext uri="{BB962C8B-B14F-4D97-AF65-F5344CB8AC3E}">
        <p14:creationId xmlns:p14="http://schemas.microsoft.com/office/powerpoint/2010/main" val="201603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D9BA9B5-E7AA-3E41-9B27-0C5480F871EE}"/>
              </a:ext>
            </a:extLst>
          </p:cNvPr>
          <p:cNvSpPr>
            <a:spLocks noGrp="1"/>
          </p:cNvSpPr>
          <p:nvPr>
            <p:ph idx="1"/>
          </p:nvPr>
        </p:nvSpPr>
        <p:spPr>
          <a:xfrm>
            <a:off x="246033" y="1220071"/>
            <a:ext cx="8082179" cy="3036197"/>
          </a:xfrm>
        </p:spPr>
        <p:txBody>
          <a:bodyPr>
            <a:normAutofit fontScale="85000" lnSpcReduction="20000"/>
          </a:bodyPr>
          <a:lstStyle/>
          <a:p>
            <a:pPr indent="0">
              <a:buClr>
                <a:schemeClr val="tx1"/>
              </a:buClr>
            </a:pPr>
            <a:r>
              <a:rPr lang="en-GB" sz="1800" b="1" dirty="0">
                <a:solidFill>
                  <a:schemeClr val="tx1"/>
                </a:solidFill>
              </a:rPr>
              <a:t>Executive Summary</a:t>
            </a:r>
          </a:p>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Way Forward</a:t>
            </a:r>
          </a:p>
          <a:p>
            <a:pPr marL="1095750" lvl="1" indent="-285750">
              <a:buFont typeface="Wingdings" pitchFamily="2" charset="2"/>
              <a:buChar char="Ø"/>
            </a:pPr>
            <a:r>
              <a:rPr lang="en-GB" sz="1800" dirty="0"/>
              <a:t>Implement the new proposed changes for WGISS DMSMM improvement;</a:t>
            </a:r>
          </a:p>
          <a:p>
            <a:pPr marL="1095750" lvl="1" indent="-285750">
              <a:buFont typeface="Wingdings" pitchFamily="2" charset="2"/>
              <a:buChar char="Ø"/>
            </a:pPr>
            <a:r>
              <a:rPr lang="en-GB" sz="1800" dirty="0"/>
              <a:t>Insert in the WGISS DMSMM White Pape the Annex with EDAP Maturity Matrix in order to give the opportunity to increase the Quality check on the Dataset to be measured;</a:t>
            </a:r>
          </a:p>
          <a:p>
            <a:pPr marL="1095750" lvl="1" indent="-285750">
              <a:buFont typeface="Wingdings" pitchFamily="2" charset="2"/>
              <a:buChar char="Ø"/>
            </a:pPr>
            <a:r>
              <a:rPr lang="en-GB" sz="1800" dirty="0"/>
              <a:t>Produce an automatic way to calculate the components measurement score </a:t>
            </a:r>
          </a:p>
          <a:p>
            <a:pPr marL="1095750" lvl="1" indent="-285750">
              <a:buClr>
                <a:schemeClr val="tx1"/>
              </a:buClr>
              <a:buFont typeface="Courier New" panose="02070309020205020404" pitchFamily="49" charset="0"/>
              <a:buChar char="o"/>
            </a:pPr>
            <a:endParaRPr lang="en-GB" sz="1800" dirty="0">
              <a:solidFill>
                <a:schemeClr val="tx1"/>
              </a:solidFill>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Use Case: ENVISAT MIPAS L2 Data</a:t>
            </a:r>
          </a:p>
          <a:p>
            <a:pPr marL="285750" indent="-285750">
              <a:buClr>
                <a:schemeClr val="tx1"/>
              </a:buClr>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indent="0">
              <a:buClr>
                <a:schemeClr val="tx1"/>
              </a:buClr>
            </a:pPr>
            <a:endParaRPr lang="en-GB" sz="1800" dirty="0">
              <a:solidFill>
                <a:schemeClr val="tx1"/>
              </a:solidFill>
            </a:endParaRPr>
          </a:p>
          <a:p>
            <a:endParaRPr lang="en-GB" sz="2000" dirty="0"/>
          </a:p>
        </p:txBody>
      </p:sp>
      <p:sp>
        <p:nvSpPr>
          <p:cNvPr id="9" name="Title 4">
            <a:extLst>
              <a:ext uri="{FF2B5EF4-FFF2-40B4-BE49-F238E27FC236}">
                <a16:creationId xmlns:a16="http://schemas.microsoft.com/office/drawing/2014/main" id="{50F00A63-1514-AC48-AA36-CD02571062DE}"/>
              </a:ext>
            </a:extLst>
          </p:cNvPr>
          <p:cNvSpPr>
            <a:spLocks noGrp="1"/>
          </p:cNvSpPr>
          <p:nvPr>
            <p:ph type="title"/>
          </p:nvPr>
        </p:nvSpPr>
        <p:spPr>
          <a:xfrm>
            <a:off x="138094" y="201317"/>
            <a:ext cx="7601979" cy="892552"/>
          </a:xfrm>
        </p:spPr>
        <p:txBody>
          <a:bodyPr/>
          <a:lstStyle/>
          <a:p>
            <a:r>
              <a:rPr lang="it-IT" sz="2000" b="1" dirty="0">
                <a:solidFill>
                  <a:schemeClr val="tx1"/>
                </a:solidFill>
                <a:latin typeface="Calibri" panose="020F0502020204030204" pitchFamily="34" charset="0"/>
                <a:cs typeface="Calibri" panose="020F0502020204030204" pitchFamily="34" charset="0"/>
              </a:rPr>
              <a:t>CEOS WGISS-52 </a:t>
            </a:r>
            <a:r>
              <a:rPr lang="it-IT" sz="2000" b="1" dirty="0" err="1">
                <a:solidFill>
                  <a:schemeClr val="tx1"/>
                </a:solidFill>
                <a:latin typeface="Calibri" panose="020F0502020204030204" pitchFamily="34" charset="0"/>
                <a:cs typeface="Calibri" panose="020F0502020204030204" pitchFamily="34" charset="0"/>
              </a:rPr>
              <a:t>Oct</a:t>
            </a:r>
            <a:r>
              <a:rPr lang="it-IT" sz="2000" b="1" dirty="0">
                <a:solidFill>
                  <a:schemeClr val="tx1"/>
                </a:solidFill>
                <a:latin typeface="Calibri" panose="020F0502020204030204" pitchFamily="34" charset="0"/>
                <a:cs typeface="Calibri" panose="020F0502020204030204" pitchFamily="34" charset="0"/>
              </a:rPr>
              <a:t>. 19-21,2021</a:t>
            </a:r>
            <a:br>
              <a:rPr lang="en-GB" u="sng" dirty="0">
                <a:solidFill>
                  <a:schemeClr val="tx1"/>
                </a:solidFill>
                <a:latin typeface="Calibri" panose="020F0502020204030204" pitchFamily="34" charset="0"/>
                <a:cs typeface="Calibri" panose="020F0502020204030204" pitchFamily="34" charset="0"/>
              </a:rPr>
            </a:br>
            <a:r>
              <a:rPr lang="en-GB" sz="1600" dirty="0">
                <a:solidFill>
                  <a:schemeClr val="tx1"/>
                </a:solidFill>
                <a:latin typeface="Calibri" panose="020F0502020204030204" pitchFamily="34" charset="0"/>
                <a:cs typeface="Calibri" panose="020F0502020204030204" pitchFamily="34" charset="0"/>
              </a:rPr>
              <a:t>“WGISS Data Management &amp; Stewardship Maturity Matrix &amp; Quality Indicators” </a:t>
            </a:r>
            <a:br>
              <a:rPr lang="en-GB" sz="1600" dirty="0">
                <a:solidFill>
                  <a:schemeClr val="tx1"/>
                </a:solidFill>
                <a:latin typeface="Calibri" panose="020F0502020204030204" pitchFamily="34" charset="0"/>
                <a:cs typeface="Calibri" panose="020F0502020204030204" pitchFamily="34" charset="0"/>
              </a:rPr>
            </a:br>
            <a:r>
              <a:rPr lang="en-GB" sz="1600" dirty="0" err="1">
                <a:solidFill>
                  <a:schemeClr val="tx1"/>
                </a:solidFill>
                <a:latin typeface="Calibri" panose="020F0502020204030204" pitchFamily="34" charset="0"/>
                <a:cs typeface="Calibri" panose="020F0502020204030204" pitchFamily="34" charset="0"/>
              </a:rPr>
              <a:t>Iolanda</a:t>
            </a:r>
            <a:r>
              <a:rPr lang="en-GB" sz="1600" dirty="0">
                <a:solidFill>
                  <a:schemeClr val="tx1"/>
                </a:solidFill>
                <a:latin typeface="Calibri" panose="020F0502020204030204" pitchFamily="34" charset="0"/>
                <a:cs typeface="Calibri" panose="020F0502020204030204" pitchFamily="34" charset="0"/>
              </a:rPr>
              <a:t> Maggio and Paolo Castracane - </a:t>
            </a:r>
            <a:r>
              <a:rPr lang="en-GB" sz="1600" dirty="0">
                <a:solidFill>
                  <a:schemeClr val="tx1"/>
                </a:solidFill>
              </a:rPr>
              <a:t>RHEA c/o ESA ESRIN</a:t>
            </a:r>
            <a:endParaRPr lang="en-GB"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242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143086" y="61278"/>
            <a:ext cx="7757330" cy="769441"/>
          </a:xfrm>
        </p:spPr>
        <p:txBody>
          <a:bodyPr/>
          <a:lstStyle/>
          <a:p>
            <a:r>
              <a:rPr lang="en-GB" dirty="0"/>
              <a:t>Data Management and Stewardship Maturity Matrix (DMSMM): Main concepts</a:t>
            </a:r>
          </a:p>
        </p:txBody>
      </p:sp>
      <p:sp>
        <p:nvSpPr>
          <p:cNvPr id="4" name="TextBox 3">
            <a:extLst>
              <a:ext uri="{FF2B5EF4-FFF2-40B4-BE49-F238E27FC236}">
                <a16:creationId xmlns:a16="http://schemas.microsoft.com/office/drawing/2014/main" id="{934DA02A-C331-A04E-8B5A-196FF45D7FD5}"/>
              </a:ext>
            </a:extLst>
          </p:cNvPr>
          <p:cNvSpPr txBox="1"/>
          <p:nvPr/>
        </p:nvSpPr>
        <p:spPr>
          <a:xfrm>
            <a:off x="321696" y="2898311"/>
            <a:ext cx="8481728" cy="1569660"/>
          </a:xfrm>
          <a:prstGeom prst="rect">
            <a:avLst/>
          </a:prstGeom>
          <a:noFill/>
        </p:spPr>
        <p:txBody>
          <a:bodyPr wrap="square" rtlCol="0">
            <a:spAutoFit/>
          </a:bodyPr>
          <a:lstStyle/>
          <a:p>
            <a:pPr algn="just"/>
            <a:r>
              <a:rPr lang="en-US" sz="1200" b="1" dirty="0"/>
              <a:t>Data stewardship </a:t>
            </a:r>
            <a:r>
              <a:rPr lang="en-US" sz="1200" dirty="0"/>
              <a:t>“encompasses all activities that preserve and improve the information content, accessibility, and usability of data and metadata” (National Research Council 2007). </a:t>
            </a:r>
          </a:p>
          <a:p>
            <a:pPr algn="just"/>
            <a:r>
              <a:rPr lang="en-US" sz="1200" dirty="0"/>
              <a:t> </a:t>
            </a:r>
          </a:p>
          <a:p>
            <a:pPr algn="just"/>
            <a:r>
              <a:rPr lang="en-US" sz="1200" b="1" dirty="0"/>
              <a:t>Data management </a:t>
            </a:r>
            <a:r>
              <a:rPr lang="en-US" sz="1200" dirty="0"/>
              <a:t>includes all activities for “planning, execution and oversight of policies, practices and projects that acquire, control, protect, deliver and enhance the value of data and information assets.” (</a:t>
            </a:r>
            <a:r>
              <a:rPr lang="en-US" sz="1200" dirty="0" err="1"/>
              <a:t>Mosely</a:t>
            </a:r>
            <a:r>
              <a:rPr lang="en-US" sz="1200" dirty="0"/>
              <a:t> et al. 2009).</a:t>
            </a:r>
          </a:p>
          <a:p>
            <a:pPr algn="just"/>
            <a:r>
              <a:rPr lang="en-US" sz="1200" dirty="0"/>
              <a:t> </a:t>
            </a:r>
          </a:p>
          <a:p>
            <a:pPr algn="just"/>
            <a:endParaRPr lang="en-US" sz="1200" dirty="0"/>
          </a:p>
        </p:txBody>
      </p:sp>
      <p:sp>
        <p:nvSpPr>
          <p:cNvPr id="6" name="Content Placeholder 2">
            <a:extLst>
              <a:ext uri="{FF2B5EF4-FFF2-40B4-BE49-F238E27FC236}">
                <a16:creationId xmlns:a16="http://schemas.microsoft.com/office/drawing/2014/main" id="{3A8E1275-94BB-E040-B9A0-DC18FF3513B9}"/>
              </a:ext>
            </a:extLst>
          </p:cNvPr>
          <p:cNvSpPr>
            <a:spLocks noGrp="1"/>
          </p:cNvSpPr>
          <p:nvPr>
            <p:ph idx="1"/>
          </p:nvPr>
        </p:nvSpPr>
        <p:spPr>
          <a:xfrm>
            <a:off x="137160" y="572489"/>
            <a:ext cx="8850327" cy="2290993"/>
          </a:xfrm>
        </p:spPr>
        <p:txBody>
          <a:bodyPr/>
          <a:lstStyle/>
          <a:p>
            <a:pPr marL="0" indent="0" algn="ctr">
              <a:buNone/>
            </a:pPr>
            <a:endParaRPr lang="en-US" sz="2400" b="1" dirty="0"/>
          </a:p>
          <a:p>
            <a:pPr marL="0" indent="0" algn="ctr">
              <a:buNone/>
            </a:pPr>
            <a:r>
              <a:rPr lang="en-US" sz="2400" b="1" dirty="0"/>
              <a:t>DMSMM defines all activities needed to preserve and improve the information content, quality, accessibility, and usability of data and metadata.</a:t>
            </a:r>
          </a:p>
          <a:p>
            <a:endParaRPr lang="en-US" sz="1800" dirty="0"/>
          </a:p>
        </p:txBody>
      </p:sp>
    </p:spTree>
    <p:extLst>
      <p:ext uri="{BB962C8B-B14F-4D97-AF65-F5344CB8AC3E}">
        <p14:creationId xmlns:p14="http://schemas.microsoft.com/office/powerpoint/2010/main" val="282744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F93D4470-A1A9-404A-98B8-FE6D8845FFB4}"/>
              </a:ext>
            </a:extLst>
          </p:cNvPr>
          <p:cNvGraphicFramePr/>
          <p:nvPr/>
        </p:nvGraphicFramePr>
        <p:xfrm>
          <a:off x="0" y="-530352"/>
          <a:ext cx="9144000" cy="361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79564" y="261224"/>
            <a:ext cx="5970368" cy="369332"/>
          </a:xfrm>
        </p:spPr>
        <p:txBody>
          <a:bodyPr/>
          <a:lstStyle/>
          <a:p>
            <a:pPr algn="ctr">
              <a:spcBef>
                <a:spcPts val="375"/>
              </a:spcBef>
              <a:buSzPct val="100000"/>
            </a:pPr>
            <a:r>
              <a:rPr lang="en-GB" sz="1800" b="1" dirty="0">
                <a:solidFill>
                  <a:schemeClr val="bg1"/>
                </a:solidFill>
                <a:latin typeface="+mj-lt"/>
              </a:rPr>
              <a:t>Starting Points</a:t>
            </a:r>
          </a:p>
        </p:txBody>
      </p:sp>
      <p:pic>
        <p:nvPicPr>
          <p:cNvPr id="4" name="Picture 3">
            <a:extLst>
              <a:ext uri="{FF2B5EF4-FFF2-40B4-BE49-F238E27FC236}">
                <a16:creationId xmlns:a16="http://schemas.microsoft.com/office/drawing/2014/main" id="{A3AFA1FF-D0D1-1841-B390-70BFCBC5B8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79453" y="2226785"/>
            <a:ext cx="1614139" cy="947944"/>
          </a:xfrm>
          <a:prstGeom prst="rect">
            <a:avLst/>
          </a:prstGeom>
          <a:ln>
            <a:solidFill>
              <a:schemeClr val="tx1">
                <a:lumMod val="85000"/>
                <a:lumOff val="15000"/>
              </a:schemeClr>
            </a:solidFill>
          </a:ln>
        </p:spPr>
      </p:pic>
      <p:sp>
        <p:nvSpPr>
          <p:cNvPr id="11" name="Title 1">
            <a:extLst>
              <a:ext uri="{FF2B5EF4-FFF2-40B4-BE49-F238E27FC236}">
                <a16:creationId xmlns:a16="http://schemas.microsoft.com/office/drawing/2014/main" id="{99F61CAF-2406-2948-BCBE-97CEF4B3B0C2}"/>
              </a:ext>
            </a:extLst>
          </p:cNvPr>
          <p:cNvSpPr txBox="1">
            <a:spLocks/>
          </p:cNvSpPr>
          <p:nvPr/>
        </p:nvSpPr>
        <p:spPr bwMode="auto">
          <a:xfrm>
            <a:off x="143086" y="149150"/>
            <a:ext cx="7584238"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dirty="0"/>
              <a:t>CEOS WGISS DMSMM: Generation process</a:t>
            </a:r>
          </a:p>
        </p:txBody>
      </p:sp>
      <p:pic>
        <p:nvPicPr>
          <p:cNvPr id="15" name="Picture 14">
            <a:extLst>
              <a:ext uri="{FF2B5EF4-FFF2-40B4-BE49-F238E27FC236}">
                <a16:creationId xmlns:a16="http://schemas.microsoft.com/office/drawing/2014/main" id="{FB222CD6-E978-FA4D-86D3-11C379DB5A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2193844"/>
            <a:ext cx="1849891" cy="1013826"/>
          </a:xfrm>
          <a:prstGeom prst="rect">
            <a:avLst/>
          </a:prstGeom>
        </p:spPr>
      </p:pic>
      <p:pic>
        <p:nvPicPr>
          <p:cNvPr id="8" name="Picture 7">
            <a:extLst>
              <a:ext uri="{FF2B5EF4-FFF2-40B4-BE49-F238E27FC236}">
                <a16:creationId xmlns:a16="http://schemas.microsoft.com/office/drawing/2014/main" id="{56F64F74-F20E-4A4D-A19C-542E92E0E915}"/>
              </a:ext>
            </a:extLst>
          </p:cNvPr>
          <p:cNvPicPr>
            <a:picLocks noChangeAspect="1"/>
          </p:cNvPicPr>
          <p:nvPr/>
        </p:nvPicPr>
        <p:blipFill>
          <a:blip r:embed="rId10"/>
          <a:stretch>
            <a:fillRect/>
          </a:stretch>
        </p:blipFill>
        <p:spPr>
          <a:xfrm>
            <a:off x="3707498" y="2226785"/>
            <a:ext cx="1522332" cy="947944"/>
          </a:xfrm>
          <a:prstGeom prst="rect">
            <a:avLst/>
          </a:prstGeom>
        </p:spPr>
      </p:pic>
      <p:pic>
        <p:nvPicPr>
          <p:cNvPr id="10" name="Picture 9">
            <a:extLst>
              <a:ext uri="{FF2B5EF4-FFF2-40B4-BE49-F238E27FC236}">
                <a16:creationId xmlns:a16="http://schemas.microsoft.com/office/drawing/2014/main" id="{DE771B0C-FD87-9A41-95EE-8FBD83DC10CE}"/>
              </a:ext>
            </a:extLst>
          </p:cNvPr>
          <p:cNvPicPr>
            <a:picLocks noChangeAspect="1"/>
          </p:cNvPicPr>
          <p:nvPr/>
        </p:nvPicPr>
        <p:blipFill>
          <a:blip r:embed="rId11"/>
          <a:stretch>
            <a:fillRect/>
          </a:stretch>
        </p:blipFill>
        <p:spPr>
          <a:xfrm>
            <a:off x="5423662" y="2193845"/>
            <a:ext cx="1835429" cy="1013826"/>
          </a:xfrm>
          <a:prstGeom prst="rect">
            <a:avLst/>
          </a:prstGeom>
        </p:spPr>
      </p:pic>
      <p:pic>
        <p:nvPicPr>
          <p:cNvPr id="12" name="Picture 11">
            <a:extLst>
              <a:ext uri="{FF2B5EF4-FFF2-40B4-BE49-F238E27FC236}">
                <a16:creationId xmlns:a16="http://schemas.microsoft.com/office/drawing/2014/main" id="{4FD952EF-1366-4542-98F8-E7CE387F3CC7}"/>
              </a:ext>
            </a:extLst>
          </p:cNvPr>
          <p:cNvPicPr>
            <a:picLocks noChangeAspect="1"/>
          </p:cNvPicPr>
          <p:nvPr/>
        </p:nvPicPr>
        <p:blipFill>
          <a:blip r:embed="rId12"/>
          <a:stretch>
            <a:fillRect/>
          </a:stretch>
        </p:blipFill>
        <p:spPr>
          <a:xfrm>
            <a:off x="7306993" y="2226785"/>
            <a:ext cx="1789105" cy="1013826"/>
          </a:xfrm>
          <a:prstGeom prst="rect">
            <a:avLst/>
          </a:prstGeom>
        </p:spPr>
      </p:pic>
      <p:pic>
        <p:nvPicPr>
          <p:cNvPr id="13" name="Picture 12">
            <a:extLst>
              <a:ext uri="{FF2B5EF4-FFF2-40B4-BE49-F238E27FC236}">
                <a16:creationId xmlns:a16="http://schemas.microsoft.com/office/drawing/2014/main" id="{A455811E-2678-FB45-9CD1-2D30EE89EE3E}"/>
              </a:ext>
            </a:extLst>
          </p:cNvPr>
          <p:cNvPicPr>
            <a:picLocks noChangeAspect="1"/>
          </p:cNvPicPr>
          <p:nvPr/>
        </p:nvPicPr>
        <p:blipFill>
          <a:blip r:embed="rId13"/>
          <a:stretch>
            <a:fillRect/>
          </a:stretch>
        </p:blipFill>
        <p:spPr>
          <a:xfrm>
            <a:off x="1579564" y="3354752"/>
            <a:ext cx="643864" cy="771825"/>
          </a:xfrm>
          <a:prstGeom prst="rect">
            <a:avLst/>
          </a:prstGeom>
        </p:spPr>
      </p:pic>
      <p:pic>
        <p:nvPicPr>
          <p:cNvPr id="20" name="Picture 19">
            <a:extLst>
              <a:ext uri="{FF2B5EF4-FFF2-40B4-BE49-F238E27FC236}">
                <a16:creationId xmlns:a16="http://schemas.microsoft.com/office/drawing/2014/main" id="{8BE11FC9-3DF1-F64B-9B84-F441CA6B6A9A}"/>
              </a:ext>
            </a:extLst>
          </p:cNvPr>
          <p:cNvPicPr>
            <a:picLocks noChangeAspect="1"/>
          </p:cNvPicPr>
          <p:nvPr/>
        </p:nvPicPr>
        <p:blipFill>
          <a:blip r:embed="rId13"/>
          <a:stretch>
            <a:fillRect/>
          </a:stretch>
        </p:blipFill>
        <p:spPr>
          <a:xfrm>
            <a:off x="6084508" y="3339418"/>
            <a:ext cx="643864" cy="771825"/>
          </a:xfrm>
          <a:prstGeom prst="rect">
            <a:avLst/>
          </a:prstGeom>
        </p:spPr>
      </p:pic>
    </p:spTree>
    <p:extLst>
      <p:ext uri="{BB962C8B-B14F-4D97-AF65-F5344CB8AC3E}">
        <p14:creationId xmlns:p14="http://schemas.microsoft.com/office/powerpoint/2010/main" val="13043417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3A52-AFCB-7F45-B971-54030DD1BD9E}"/>
              </a:ext>
            </a:extLst>
          </p:cNvPr>
          <p:cNvSpPr>
            <a:spLocks noGrp="1"/>
          </p:cNvSpPr>
          <p:nvPr>
            <p:ph type="title"/>
          </p:nvPr>
        </p:nvSpPr>
        <p:spPr>
          <a:xfrm>
            <a:off x="143086" y="179927"/>
            <a:ext cx="8214530" cy="369332"/>
          </a:xfrm>
        </p:spPr>
        <p:txBody>
          <a:bodyPr/>
          <a:lstStyle/>
          <a:p>
            <a:r>
              <a:rPr lang="en-GB" sz="1800" dirty="0"/>
              <a:t>CEOS WGISS Data Management &amp; Stewardship Maturity Matrix</a:t>
            </a:r>
          </a:p>
        </p:txBody>
      </p:sp>
      <p:pic>
        <p:nvPicPr>
          <p:cNvPr id="6" name="Picture 5">
            <a:extLst>
              <a:ext uri="{FF2B5EF4-FFF2-40B4-BE49-F238E27FC236}">
                <a16:creationId xmlns:a16="http://schemas.microsoft.com/office/drawing/2014/main" id="{3EEE7BE0-ED2F-B342-9EA0-7C2334DC9DBD}"/>
              </a:ext>
            </a:extLst>
          </p:cNvPr>
          <p:cNvPicPr/>
          <p:nvPr/>
        </p:nvPicPr>
        <p:blipFill>
          <a:blip r:embed="rId2"/>
          <a:stretch>
            <a:fillRect/>
          </a:stretch>
        </p:blipFill>
        <p:spPr>
          <a:xfrm>
            <a:off x="857547" y="590891"/>
            <a:ext cx="7468255" cy="3582521"/>
          </a:xfrm>
          <a:prstGeom prst="rect">
            <a:avLst/>
          </a:prstGeom>
        </p:spPr>
      </p:pic>
      <p:sp>
        <p:nvSpPr>
          <p:cNvPr id="3" name="Rectangle 2"/>
          <p:cNvSpPr/>
          <p:nvPr/>
        </p:nvSpPr>
        <p:spPr>
          <a:xfrm>
            <a:off x="489505" y="4169108"/>
            <a:ext cx="8563596" cy="577081"/>
          </a:xfrm>
          <a:prstGeom prst="rect">
            <a:avLst/>
          </a:prstGeom>
        </p:spPr>
        <p:txBody>
          <a:bodyPr wrap="square">
            <a:spAutoFit/>
          </a:bodyPr>
          <a:lstStyle/>
          <a:p>
            <a:r>
              <a:rPr lang="en-US" sz="1050" dirty="0">
                <a:solidFill>
                  <a:srgbClr val="0098DB"/>
                </a:solidFill>
                <a:hlinkClick r:id="rId3"/>
              </a:rPr>
              <a:t>http://ceos.org/document_management/Working_Groups/WGISS/Interest_Groups/Data_Stewardship/White_Papers/WGISS%20Data%20Management%20and%20Stewardship%20Maturity%20Matrix.pdf</a:t>
            </a:r>
            <a:endParaRPr lang="en-US" sz="1050" dirty="0">
              <a:solidFill>
                <a:srgbClr val="0098DB"/>
              </a:solidFill>
            </a:endParaRPr>
          </a:p>
          <a:p>
            <a:endParaRPr lang="en-US" sz="1050" dirty="0">
              <a:solidFill>
                <a:srgbClr val="0098DB"/>
              </a:solidFill>
            </a:endParaRPr>
          </a:p>
        </p:txBody>
      </p:sp>
    </p:spTree>
    <p:extLst>
      <p:ext uri="{BB962C8B-B14F-4D97-AF65-F5344CB8AC3E}">
        <p14:creationId xmlns:p14="http://schemas.microsoft.com/office/powerpoint/2010/main" val="120301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3A52-AFCB-7F45-B971-54030DD1BD9E}"/>
              </a:ext>
            </a:extLst>
          </p:cNvPr>
          <p:cNvSpPr>
            <a:spLocks noGrp="1"/>
          </p:cNvSpPr>
          <p:nvPr>
            <p:ph type="title"/>
          </p:nvPr>
        </p:nvSpPr>
        <p:spPr>
          <a:xfrm>
            <a:off x="143086" y="-20127"/>
            <a:ext cx="7584238" cy="769441"/>
          </a:xfrm>
        </p:spPr>
        <p:txBody>
          <a:bodyPr/>
          <a:lstStyle/>
          <a:p>
            <a:r>
              <a:rPr lang="en-GB" dirty="0"/>
              <a:t>Data Management &amp; Stewardship Maturity Matrix - Scope</a:t>
            </a:r>
          </a:p>
        </p:txBody>
      </p:sp>
      <p:pic>
        <p:nvPicPr>
          <p:cNvPr id="7" name="Picture 6" descr="55843.gif">
            <a:extLst>
              <a:ext uri="{FF2B5EF4-FFF2-40B4-BE49-F238E27FC236}">
                <a16:creationId xmlns:a16="http://schemas.microsoft.com/office/drawing/2014/main" id="{3D29F062-6F2C-A543-B016-D8D07B922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461" y="1460320"/>
            <a:ext cx="1689100" cy="1308100"/>
          </a:xfrm>
          <a:prstGeom prst="rect">
            <a:avLst/>
          </a:prstGeom>
        </p:spPr>
      </p:pic>
      <p:sp>
        <p:nvSpPr>
          <p:cNvPr id="8" name="TextBox 7">
            <a:extLst>
              <a:ext uri="{FF2B5EF4-FFF2-40B4-BE49-F238E27FC236}">
                <a16:creationId xmlns:a16="http://schemas.microsoft.com/office/drawing/2014/main" id="{A6ACE505-A7E0-9E43-86CD-F23D3A591F27}"/>
              </a:ext>
            </a:extLst>
          </p:cNvPr>
          <p:cNvSpPr txBox="1"/>
          <p:nvPr/>
        </p:nvSpPr>
        <p:spPr>
          <a:xfrm>
            <a:off x="576920" y="3154068"/>
            <a:ext cx="8187624" cy="738664"/>
          </a:xfrm>
          <a:prstGeom prst="rect">
            <a:avLst/>
          </a:prstGeom>
          <a:noFill/>
        </p:spPr>
        <p:txBody>
          <a:bodyPr wrap="square" rtlCol="0">
            <a:spAutoFit/>
          </a:bodyPr>
          <a:lstStyle/>
          <a:p>
            <a:pPr marL="285750" indent="-285750">
              <a:buFont typeface="Arial"/>
              <a:buChar char="•"/>
            </a:pPr>
            <a:r>
              <a:rPr lang="en-US" sz="1400" dirty="0"/>
              <a:t>A way to measure the status of the Agency Data Stewardship processes in place</a:t>
            </a:r>
          </a:p>
          <a:p>
            <a:pPr marL="285750" indent="-285750">
              <a:buFont typeface="Arial"/>
              <a:buChar char="•"/>
            </a:pPr>
            <a:endParaRPr lang="en-US" sz="1400" dirty="0"/>
          </a:p>
          <a:p>
            <a:pPr marL="285750" indent="-285750">
              <a:buFont typeface="Arial"/>
              <a:buChar char="•"/>
            </a:pPr>
            <a:r>
              <a:rPr lang="en-US" sz="1400" dirty="0"/>
              <a:t>A way to plan goals of Data Stewardship processes and projects </a:t>
            </a:r>
          </a:p>
        </p:txBody>
      </p:sp>
      <p:pic>
        <p:nvPicPr>
          <p:cNvPr id="3" name="Picture 2">
            <a:extLst>
              <a:ext uri="{FF2B5EF4-FFF2-40B4-BE49-F238E27FC236}">
                <a16:creationId xmlns:a16="http://schemas.microsoft.com/office/drawing/2014/main" id="{649854C9-0204-B946-BDA2-E2F76F224FF6}"/>
              </a:ext>
            </a:extLst>
          </p:cNvPr>
          <p:cNvPicPr>
            <a:picLocks noChangeAspect="1"/>
          </p:cNvPicPr>
          <p:nvPr/>
        </p:nvPicPr>
        <p:blipFill>
          <a:blip r:embed="rId3"/>
          <a:stretch>
            <a:fillRect/>
          </a:stretch>
        </p:blipFill>
        <p:spPr>
          <a:xfrm>
            <a:off x="1754367" y="567137"/>
            <a:ext cx="4361676" cy="2476090"/>
          </a:xfrm>
          <a:prstGeom prst="rect">
            <a:avLst/>
          </a:prstGeom>
        </p:spPr>
      </p:pic>
      <p:sp>
        <p:nvSpPr>
          <p:cNvPr id="4" name="TextBox 3">
            <a:extLst>
              <a:ext uri="{FF2B5EF4-FFF2-40B4-BE49-F238E27FC236}">
                <a16:creationId xmlns:a16="http://schemas.microsoft.com/office/drawing/2014/main" id="{C28B12C4-E2D2-5E4C-808F-4935ADADF70D}"/>
              </a:ext>
            </a:extLst>
          </p:cNvPr>
          <p:cNvSpPr txBox="1"/>
          <p:nvPr/>
        </p:nvSpPr>
        <p:spPr>
          <a:xfrm>
            <a:off x="389508" y="4003573"/>
            <a:ext cx="8408019" cy="584775"/>
          </a:xfrm>
          <a:prstGeom prst="rect">
            <a:avLst/>
          </a:prstGeom>
          <a:noFill/>
          <a:ln w="12700" cmpd="sng">
            <a:solidFill>
              <a:schemeClr val="tx1"/>
            </a:solidFill>
          </a:ln>
        </p:spPr>
        <p:txBody>
          <a:bodyPr wrap="square" rtlCol="0">
            <a:spAutoFit/>
          </a:bodyPr>
          <a:lstStyle/>
          <a:p>
            <a:pPr algn="ctr"/>
            <a:r>
              <a:rPr lang="en-GB" sz="1600" b="1" dirty="0"/>
              <a:t>A specific Use Case to explain how to use the matrix is inserted in a relevant session of this presentation </a:t>
            </a:r>
          </a:p>
        </p:txBody>
      </p:sp>
    </p:spTree>
    <p:extLst>
      <p:ext uri="{BB962C8B-B14F-4D97-AF65-F5344CB8AC3E}">
        <p14:creationId xmlns:p14="http://schemas.microsoft.com/office/powerpoint/2010/main" val="75985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0D8E-1F49-B040-9B4A-EF9627F952FE}"/>
              </a:ext>
            </a:extLst>
          </p:cNvPr>
          <p:cNvSpPr>
            <a:spLocks noGrp="1"/>
          </p:cNvSpPr>
          <p:nvPr>
            <p:ph type="title"/>
          </p:nvPr>
        </p:nvSpPr>
        <p:spPr>
          <a:xfrm>
            <a:off x="143086" y="149150"/>
            <a:ext cx="8010314" cy="430887"/>
          </a:xfrm>
        </p:spPr>
        <p:txBody>
          <a:bodyPr/>
          <a:lstStyle/>
          <a:p>
            <a:r>
              <a:rPr lang="en-US" dirty="0"/>
              <a:t>Principles of the Quality Assessment Framework</a:t>
            </a:r>
            <a:endParaRPr lang="en-GB" dirty="0"/>
          </a:p>
        </p:txBody>
      </p:sp>
      <p:sp>
        <p:nvSpPr>
          <p:cNvPr id="3" name="Content Placeholder 2">
            <a:extLst>
              <a:ext uri="{FF2B5EF4-FFF2-40B4-BE49-F238E27FC236}">
                <a16:creationId xmlns:a16="http://schemas.microsoft.com/office/drawing/2014/main" id="{3A8E4BA7-7135-E343-894E-542FEF33A139}"/>
              </a:ext>
            </a:extLst>
          </p:cNvPr>
          <p:cNvSpPr>
            <a:spLocks noGrp="1"/>
          </p:cNvSpPr>
          <p:nvPr>
            <p:ph idx="1"/>
          </p:nvPr>
        </p:nvSpPr>
        <p:spPr>
          <a:xfrm>
            <a:off x="172800" y="727200"/>
            <a:ext cx="8748000" cy="2596030"/>
          </a:xfrm>
        </p:spPr>
        <p:txBody>
          <a:bodyPr/>
          <a:lstStyle/>
          <a:p>
            <a:r>
              <a:rPr lang="en-GB" dirty="0">
                <a:solidFill>
                  <a:schemeClr val="tx1"/>
                </a:solidFill>
              </a:rPr>
              <a:t>The Quality Assurance framework for Earth Observation (</a:t>
            </a:r>
            <a:r>
              <a:rPr lang="en-GB" i="1" dirty="0">
                <a:solidFill>
                  <a:schemeClr val="tx1"/>
                </a:solidFill>
                <a:hlinkClick r:id="rId3">
                  <a:extLst>
                    <a:ext uri="{A12FA001-AC4F-418D-AE19-62706E023703}">
                      <ahyp:hlinkClr xmlns:ahyp="http://schemas.microsoft.com/office/drawing/2018/hyperlinkcolor" val="tx"/>
                    </a:ext>
                  </a:extLst>
                </a:hlinkClick>
              </a:rPr>
              <a:t>QA4EO</a:t>
            </a:r>
            <a:r>
              <a:rPr lang="en-GB" dirty="0">
                <a:solidFill>
                  <a:schemeClr val="tx1"/>
                </a:solidFill>
              </a:rPr>
              <a:t>), established and endorsed by Committee on Earth Observation Satellites (</a:t>
            </a:r>
            <a:r>
              <a:rPr lang="en-GB" i="1" dirty="0">
                <a:solidFill>
                  <a:schemeClr val="tx1"/>
                </a:solidFill>
                <a:hlinkClick r:id="rId4">
                  <a:extLst>
                    <a:ext uri="{A12FA001-AC4F-418D-AE19-62706E023703}">
                      <ahyp:hlinkClr xmlns:ahyp="http://schemas.microsoft.com/office/drawing/2018/hyperlinkcolor" val="tx"/>
                    </a:ext>
                  </a:extLst>
                </a:hlinkClick>
              </a:rPr>
              <a:t>CEOS</a:t>
            </a:r>
            <a:r>
              <a:rPr lang="en-GB" dirty="0">
                <a:solidFill>
                  <a:schemeClr val="tx1"/>
                </a:solidFill>
              </a:rPr>
              <a:t>), defines the following principle</a:t>
            </a:r>
            <a:r>
              <a:rPr lang="en-GB" baseline="30000" dirty="0">
                <a:solidFill>
                  <a:schemeClr val="tx1"/>
                </a:solidFill>
              </a:rPr>
              <a:t>1</a:t>
            </a:r>
            <a:r>
              <a:rPr lang="en-GB" dirty="0">
                <a:solidFill>
                  <a:schemeClr val="tx1"/>
                </a:solidFill>
              </a:rPr>
              <a:t> regarding Earth Observation data quality:</a:t>
            </a:r>
          </a:p>
          <a:p>
            <a:endParaRPr lang="en-GB" dirty="0">
              <a:solidFill>
                <a:schemeClr val="tx1"/>
              </a:solidFill>
            </a:endParaRPr>
          </a:p>
          <a:p>
            <a:pPr algn="ctr"/>
            <a:r>
              <a:rPr lang="en-GB" dirty="0">
                <a:solidFill>
                  <a:schemeClr val="tx1"/>
                </a:solidFill>
              </a:rPr>
              <a:t> </a:t>
            </a:r>
            <a:r>
              <a:rPr lang="en-GB" i="1" dirty="0">
                <a:solidFill>
                  <a:schemeClr val="tx1"/>
                </a:solidFill>
              </a:rPr>
              <a:t>“It is critical data and derived products are easily accessible in an open manner and have associated with them an indicator of their quality traceable to reference standards (preferably SI) to enable users to assess its suitability for their application i.e. its “</a:t>
            </a:r>
            <a:r>
              <a:rPr lang="en-GB" b="1" i="1" dirty="0">
                <a:solidFill>
                  <a:schemeClr val="tx1"/>
                </a:solidFill>
              </a:rPr>
              <a:t>fitness for purpose</a:t>
            </a:r>
            <a:r>
              <a:rPr lang="en-GB" i="1" dirty="0">
                <a:solidFill>
                  <a:schemeClr val="tx1"/>
                </a:solidFill>
              </a:rPr>
              <a:t>”.” </a:t>
            </a:r>
          </a:p>
          <a:p>
            <a:endParaRPr lang="en-GB" dirty="0"/>
          </a:p>
          <a:p>
            <a:endParaRPr lang="en-GB" dirty="0"/>
          </a:p>
        </p:txBody>
      </p:sp>
      <p:sp>
        <p:nvSpPr>
          <p:cNvPr id="4" name="TextBox 3">
            <a:extLst>
              <a:ext uri="{FF2B5EF4-FFF2-40B4-BE49-F238E27FC236}">
                <a16:creationId xmlns:a16="http://schemas.microsoft.com/office/drawing/2014/main" id="{1AD2DE95-81D2-354B-9752-3689F0E25630}"/>
              </a:ext>
            </a:extLst>
          </p:cNvPr>
          <p:cNvSpPr txBox="1"/>
          <p:nvPr/>
        </p:nvSpPr>
        <p:spPr>
          <a:xfrm>
            <a:off x="143086" y="3773606"/>
            <a:ext cx="8777713" cy="830997"/>
          </a:xfrm>
          <a:prstGeom prst="rect">
            <a:avLst/>
          </a:prstGeom>
          <a:noFill/>
          <a:ln w="12700" cmpd="sng">
            <a:solidFill>
              <a:schemeClr val="tx1"/>
            </a:solidFill>
          </a:ln>
        </p:spPr>
        <p:txBody>
          <a:bodyPr wrap="square" rtlCol="0">
            <a:spAutoFit/>
          </a:bodyPr>
          <a:lstStyle/>
          <a:p>
            <a:r>
              <a:rPr lang="en-GB" sz="1600" dirty="0"/>
              <a:t>QA4EO Task Team, “Quality Assurance for Earth Observation Principles,” 2010. [Online]. Available: http://qa4eo.org/docs/QA4EO_Principles_v4.0.pdf. </a:t>
            </a:r>
          </a:p>
          <a:p>
            <a:endParaRPr lang="en-GB" sz="1600" dirty="0"/>
          </a:p>
        </p:txBody>
      </p:sp>
    </p:spTree>
    <p:extLst>
      <p:ext uri="{BB962C8B-B14F-4D97-AF65-F5344CB8AC3E}">
        <p14:creationId xmlns:p14="http://schemas.microsoft.com/office/powerpoint/2010/main" val="317087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06AC-9073-B247-AECD-FC04A0DC2E90}"/>
              </a:ext>
            </a:extLst>
          </p:cNvPr>
          <p:cNvSpPr>
            <a:spLocks noGrp="1"/>
          </p:cNvSpPr>
          <p:nvPr>
            <p:ph type="title"/>
          </p:nvPr>
        </p:nvSpPr>
        <p:spPr>
          <a:xfrm>
            <a:off x="143086" y="-50905"/>
            <a:ext cx="5842078" cy="830997"/>
          </a:xfrm>
        </p:spPr>
        <p:txBody>
          <a:bodyPr/>
          <a:lstStyle/>
          <a:p>
            <a:r>
              <a:rPr lang="en-US" sz="2400" dirty="0">
                <a:ea typeface="Verdana"/>
              </a:rPr>
              <a:t>ESA-NASA Evaluation Framework</a:t>
            </a:r>
            <a:endParaRPr lang="en-GB" dirty="0"/>
          </a:p>
        </p:txBody>
      </p:sp>
      <p:grpSp>
        <p:nvGrpSpPr>
          <p:cNvPr id="11" name="Group 10">
            <a:extLst>
              <a:ext uri="{FF2B5EF4-FFF2-40B4-BE49-F238E27FC236}">
                <a16:creationId xmlns:a16="http://schemas.microsoft.com/office/drawing/2014/main" id="{EE927530-7046-DD49-A133-BCE2D49CB343}"/>
              </a:ext>
            </a:extLst>
          </p:cNvPr>
          <p:cNvGrpSpPr/>
          <p:nvPr/>
        </p:nvGrpSpPr>
        <p:grpSpPr>
          <a:xfrm>
            <a:off x="580615" y="1813230"/>
            <a:ext cx="7983922" cy="689919"/>
            <a:chOff x="931594" y="760288"/>
            <a:chExt cx="7983922" cy="689919"/>
          </a:xfrm>
        </p:grpSpPr>
        <p:sp>
          <p:nvSpPr>
            <p:cNvPr id="4" name="Rounded Rectangle 3">
              <a:extLst>
                <a:ext uri="{FF2B5EF4-FFF2-40B4-BE49-F238E27FC236}">
                  <a16:creationId xmlns:a16="http://schemas.microsoft.com/office/drawing/2014/main" id="{15008FF0-BAD5-D048-81C7-305F14FD42A8}"/>
                </a:ext>
              </a:extLst>
            </p:cNvPr>
            <p:cNvSpPr/>
            <p:nvPr/>
          </p:nvSpPr>
          <p:spPr>
            <a:xfrm>
              <a:off x="4695843" y="781623"/>
              <a:ext cx="4192436" cy="667916"/>
            </a:xfrm>
            <a:prstGeom prst="round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2A84812B-791A-1740-A8B3-F6C15A213C50}"/>
                </a:ext>
              </a:extLst>
            </p:cNvPr>
            <p:cNvSpPr/>
            <p:nvPr/>
          </p:nvSpPr>
          <p:spPr>
            <a:xfrm>
              <a:off x="1162268" y="760288"/>
              <a:ext cx="2862668" cy="689919"/>
            </a:xfrm>
            <a:prstGeom prst="roundRect">
              <a:avLst/>
            </a:prstGeom>
            <a:solidFill>
              <a:schemeClr val="bg1"/>
            </a:solidFill>
            <a:ln>
              <a:solidFill>
                <a:srgbClr val="6F91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869771F-9D2D-5640-896B-470AA6F82E66}"/>
                </a:ext>
              </a:extLst>
            </p:cNvPr>
            <p:cNvPicPr/>
            <p:nvPr/>
          </p:nvPicPr>
          <p:blipFill rotWithShape="1">
            <a:blip r:embed="rId2" cstate="email">
              <a:extLst>
                <a:ext uri="{28A0092B-C50C-407E-A947-70E740481C1C}">
                  <a14:useLocalDpi xmlns:a14="http://schemas.microsoft.com/office/drawing/2010/main" val="0"/>
                </a:ext>
              </a:extLst>
            </a:blip>
            <a:srcRect l="15764" t="23801" r="15350" b="24658"/>
            <a:stretch/>
          </p:blipFill>
          <p:spPr bwMode="auto">
            <a:xfrm>
              <a:off x="2719058" y="787772"/>
              <a:ext cx="1305878" cy="61341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7740E5A-124B-B64B-B423-81D7242C793A}"/>
                </a:ext>
              </a:extLst>
            </p:cNvPr>
            <p:cNvPicPr/>
            <p:nvPr/>
          </p:nvPicPr>
          <p:blipFill rotWithShape="1">
            <a:blip r:embed="rId3" cstate="email">
              <a:extLst>
                <a:ext uri="{28A0092B-C50C-407E-A947-70E740481C1C}">
                  <a14:useLocalDpi xmlns:a14="http://schemas.microsoft.com/office/drawing/2010/main" val="0"/>
                </a:ext>
              </a:extLst>
            </a:blip>
            <a:srcRect l="25392" t="8918" r="25388" b="8132"/>
            <a:stretch/>
          </p:blipFill>
          <p:spPr bwMode="auto">
            <a:xfrm>
              <a:off x="4812224" y="807704"/>
              <a:ext cx="773568" cy="623771"/>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1120E6F9-B85C-334C-8E8D-D5F3A00761B1}"/>
                </a:ext>
              </a:extLst>
            </p:cNvPr>
            <p:cNvSpPr/>
            <p:nvPr/>
          </p:nvSpPr>
          <p:spPr>
            <a:xfrm>
              <a:off x="5543515" y="825087"/>
              <a:ext cx="3372001" cy="584775"/>
            </a:xfrm>
            <a:prstGeom prst="rect">
              <a:avLst/>
            </a:prstGeom>
          </p:spPr>
          <p:txBody>
            <a:bodyPr wrap="square">
              <a:spAutoFit/>
            </a:bodyPr>
            <a:lstStyle/>
            <a:p>
              <a:r>
                <a:rPr lang="en-GB" sz="1600" b="1" i="1" dirty="0">
                  <a:solidFill>
                    <a:srgbClr val="0B3D91"/>
                  </a:solidFill>
                  <a:latin typeface="Arial" panose="020B0604020202020204" pitchFamily="34" charset="0"/>
                  <a:cs typeface="Arial" panose="020B0604020202020204" pitchFamily="34" charset="0"/>
                </a:rPr>
                <a:t>NASA Commercial Smallsat Data Acquisition (CSDA) Program</a:t>
              </a:r>
            </a:p>
          </p:txBody>
        </p:sp>
        <p:sp>
          <p:nvSpPr>
            <p:cNvPr id="9" name="Rectangle 8">
              <a:extLst>
                <a:ext uri="{FF2B5EF4-FFF2-40B4-BE49-F238E27FC236}">
                  <a16:creationId xmlns:a16="http://schemas.microsoft.com/office/drawing/2014/main" id="{61032B3F-DCF4-5A46-8E0B-B28C38861D9E}"/>
                </a:ext>
              </a:extLst>
            </p:cNvPr>
            <p:cNvSpPr/>
            <p:nvPr/>
          </p:nvSpPr>
          <p:spPr>
            <a:xfrm>
              <a:off x="931594" y="909468"/>
              <a:ext cx="1830875" cy="338554"/>
            </a:xfrm>
            <a:prstGeom prst="rect">
              <a:avLst/>
            </a:prstGeom>
          </p:spPr>
          <p:txBody>
            <a:bodyPr wrap="square">
              <a:spAutoFit/>
            </a:bodyPr>
            <a:lstStyle/>
            <a:p>
              <a:pPr algn="r"/>
              <a:r>
                <a:rPr lang="en-GB" sz="1600" b="1" i="1" dirty="0">
                  <a:solidFill>
                    <a:srgbClr val="5B7723"/>
                  </a:solidFill>
                  <a:latin typeface="Arial" panose="020B0604020202020204" pitchFamily="34" charset="0"/>
                  <a:cs typeface="Arial" panose="020B0604020202020204" pitchFamily="34" charset="0"/>
                </a:rPr>
                <a:t>ESA Earthnet</a:t>
              </a:r>
            </a:p>
          </p:txBody>
        </p:sp>
        <p:sp>
          <p:nvSpPr>
            <p:cNvPr id="10" name="Left-Right Arrow 3">
              <a:extLst>
                <a:ext uri="{FF2B5EF4-FFF2-40B4-BE49-F238E27FC236}">
                  <a16:creationId xmlns:a16="http://schemas.microsoft.com/office/drawing/2014/main" id="{1C8E3BA3-B498-B347-B056-FA9264556546}"/>
                </a:ext>
              </a:extLst>
            </p:cNvPr>
            <p:cNvSpPr/>
            <p:nvPr/>
          </p:nvSpPr>
          <p:spPr>
            <a:xfrm>
              <a:off x="4156245" y="998080"/>
              <a:ext cx="481407" cy="212998"/>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Content Placeholder 2">
            <a:extLst>
              <a:ext uri="{FF2B5EF4-FFF2-40B4-BE49-F238E27FC236}">
                <a16:creationId xmlns:a16="http://schemas.microsoft.com/office/drawing/2014/main" id="{3C055F6F-7782-0042-AE86-EE4F70EDC45B}"/>
              </a:ext>
            </a:extLst>
          </p:cNvPr>
          <p:cNvSpPr>
            <a:spLocks noGrp="1"/>
          </p:cNvSpPr>
          <p:nvPr>
            <p:ph idx="1"/>
          </p:nvPr>
        </p:nvSpPr>
        <p:spPr>
          <a:xfrm>
            <a:off x="97033" y="826960"/>
            <a:ext cx="8207811" cy="494696"/>
          </a:xfrm>
          <a:solidFill>
            <a:schemeClr val="bg1"/>
          </a:solidFill>
        </p:spPr>
        <p:txBody>
          <a:bodyPr/>
          <a:lstStyle/>
          <a:p>
            <a:r>
              <a:rPr lang="en-US" sz="1400" dirty="0">
                <a:ea typeface="Verdana"/>
              </a:rPr>
              <a:t>NASA and ESA are working toward a comprehensive ESA-NASA Evaluation Framework that will include the utility of these data for Earth science research and applications </a:t>
            </a:r>
            <a:endParaRPr lang="en-US" sz="1400" dirty="0"/>
          </a:p>
          <a:p>
            <a:endParaRPr lang="en-GB" dirty="0"/>
          </a:p>
        </p:txBody>
      </p:sp>
      <p:sp>
        <p:nvSpPr>
          <p:cNvPr id="13" name="Content Placeholder 2">
            <a:extLst>
              <a:ext uri="{FF2B5EF4-FFF2-40B4-BE49-F238E27FC236}">
                <a16:creationId xmlns:a16="http://schemas.microsoft.com/office/drawing/2014/main" id="{E4CB4337-B793-044E-A054-6078BA9038AF}"/>
              </a:ext>
            </a:extLst>
          </p:cNvPr>
          <p:cNvSpPr txBox="1">
            <a:spLocks/>
          </p:cNvSpPr>
          <p:nvPr/>
        </p:nvSpPr>
        <p:spPr bwMode="auto">
          <a:xfrm>
            <a:off x="143086" y="3327149"/>
            <a:ext cx="8207812" cy="83430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GB" sz="1400" dirty="0"/>
              <a:t>The joint-ESA/NASA guidelines, based on the EDAP ones, are under definition. The guidelines will be tailored for Optical and SAR missions.</a:t>
            </a:r>
          </a:p>
          <a:p>
            <a:endParaRPr lang="en-US" kern="0" dirty="0"/>
          </a:p>
        </p:txBody>
      </p:sp>
    </p:spTree>
    <p:extLst>
      <p:ext uri="{BB962C8B-B14F-4D97-AF65-F5344CB8AC3E}">
        <p14:creationId xmlns:p14="http://schemas.microsoft.com/office/powerpoint/2010/main" val="3266034246"/>
      </p:ext>
    </p:extLst>
  </p:cSld>
  <p:clrMapOvr>
    <a:masterClrMapping/>
  </p:clrMapOvr>
</p:sld>
</file>

<file path=ppt/theme/theme1.xml><?xml version="1.0" encoding="utf-8"?>
<a:theme xmlns:a="http://schemas.openxmlformats.org/drawingml/2006/main" name="ESA Mac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12700" cmpd="sng">
          <a:solidFill>
            <a:schemeClr val="tx1"/>
          </a:solidFill>
        </a:ln>
      </a:spPr>
      <a:bodyPr wrap="square" rtlCol="0">
        <a:spAutoFit/>
      </a:bodyPr>
      <a:lstStyle>
        <a:defPPr>
          <a:defRPr sz="1600" dirty="0" smtClean="0"/>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8E22279E-2C4C-4C93-8498-455A58D1433E}">
  <ds:schemaRefs>
    <ds:schemaRef ds:uri="http://schemas.microsoft.com/office/2006/metadata/properties"/>
    <ds:schemaRef ds:uri="http://schemas.microsoft.com/office/2006/documentManagement/types"/>
    <ds:schemaRef ds:uri="f2760952-b3bb-408f-ace6-eb1e07642b86"/>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ESA Mac Presentation 16-9.potx</Template>
  <TotalTime>6952</TotalTime>
  <Words>2442</Words>
  <Application>Microsoft Macintosh PowerPoint</Application>
  <PresentationFormat>On-screen Show (16:9)</PresentationFormat>
  <Paragraphs>185</Paragraphs>
  <Slides>28</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Courier New</vt:lpstr>
      <vt:lpstr>Georgia</vt:lpstr>
      <vt:lpstr>Helv</vt:lpstr>
      <vt:lpstr>Tahoma</vt:lpstr>
      <vt:lpstr>Verdana</vt:lpstr>
      <vt:lpstr>Wingdings</vt:lpstr>
      <vt:lpstr>ESA Mac Presentation 16-9</vt:lpstr>
      <vt:lpstr>Worksheet</vt:lpstr>
      <vt:lpstr>PowerPoint Presentation</vt:lpstr>
      <vt:lpstr>CEOS WGISS-52 Oct. 19-21,2021 “WGISS Data Management &amp; Stewardship Maturity Matrix &amp; Quality Indicators”  Iolanda Maggio and Paolo Castracane - RHEA c/o ESA ESRIN</vt:lpstr>
      <vt:lpstr>CEOS WGISS-52 Oct. 19-21,2021 “WGISS Data Management &amp; Stewardship Maturity Matrix &amp; Quality Indicators”  Iolanda Maggio and Paolo Castracane - RHEA c/o ESA ESRIN</vt:lpstr>
      <vt:lpstr>Data Management and Stewardship Maturity Matrix (DMSMM): Main concepts</vt:lpstr>
      <vt:lpstr>Starting Points</vt:lpstr>
      <vt:lpstr>CEOS WGISS Data Management &amp; Stewardship Maturity Matrix</vt:lpstr>
      <vt:lpstr>Data Management &amp; Stewardship Maturity Matrix - Scope</vt:lpstr>
      <vt:lpstr>Principles of the Quality Assessment Framework</vt:lpstr>
      <vt:lpstr>ESA-NASA Evaluation Framework</vt:lpstr>
      <vt:lpstr>Correspondence between NASA and ESA evaluation criteria</vt:lpstr>
      <vt:lpstr>PowerPoint Presentation</vt:lpstr>
      <vt:lpstr>Cal/Val Maturity Matrix</vt:lpstr>
      <vt:lpstr>Cal/Val Maturity Matrix</vt:lpstr>
      <vt:lpstr>Cal/Val Maturity Matrix - Summary</vt:lpstr>
      <vt:lpstr>Detailed Validation Cal/Val Maturity Matrix</vt:lpstr>
      <vt:lpstr>PowerPoint Presentation</vt:lpstr>
      <vt:lpstr>Notes on possible improvements for WGISS SMM</vt:lpstr>
      <vt:lpstr>DMSMM 2021</vt:lpstr>
      <vt:lpstr>Way Forward</vt:lpstr>
      <vt:lpstr>USE CASE</vt:lpstr>
      <vt:lpstr>ENVISAT MIPAS L2 Data Use Case</vt:lpstr>
      <vt:lpstr>ENVISAT MIPAS L2 Data Use Case</vt:lpstr>
      <vt:lpstr>Use case: ENVISAT MIPAS L2 Data</vt:lpstr>
      <vt:lpstr>Use case: ENVISAT MIPAS L2 Data</vt:lpstr>
      <vt:lpstr>Use case: ENVISAT MIPAS L2 Data</vt:lpstr>
      <vt:lpstr>ENVISAT/MIPAS L2 Data (v8.22) - Use Case</vt:lpstr>
      <vt:lpstr>ENVISAT/MIPAS L2 Data - Cal/Val Maturity Matrix Details Partial Summary – in progress </vt:lpstr>
      <vt:lpstr>ENVISAT/MIPAS L2 Data (v8.22) - Cal/Val Maturity Matrix  Partial Summary – in progress to be evaluated by experts</vt:lpstr>
    </vt:vector>
  </TitlesOfParts>
  <Manager/>
  <Company>ESA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TITLE OF PRESENTATION</dc:subject>
  <dc:creator/>
  <cp:keywords/>
  <dc:description/>
  <cp:lastModifiedBy>Iolanda Maggio</cp:lastModifiedBy>
  <cp:revision>766</cp:revision>
  <cp:lastPrinted>2019-01-29T16:23:55Z</cp:lastPrinted>
  <dcterms:created xsi:type="dcterms:W3CDTF">2009-03-03T09:28:14Z</dcterms:created>
  <dcterms:modified xsi:type="dcterms:W3CDTF">2021-10-12T18:49:29Z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