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6"/>
  </p:notesMasterIdLst>
  <p:sldIdLst>
    <p:sldId id="280" r:id="rId2"/>
    <p:sldId id="291" r:id="rId3"/>
    <p:sldId id="303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2" r:id="rId12"/>
    <p:sldId id="305" r:id="rId13"/>
    <p:sldId id="310" r:id="rId14"/>
    <p:sldId id="29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92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63"/>
    <p:restoredTop sz="94830"/>
  </p:normalViewPr>
  <p:slideViewPr>
    <p:cSldViewPr snapToGrid="0" snapToObjects="1">
      <p:cViewPr varScale="1">
        <p:scale>
          <a:sx n="121" d="100"/>
          <a:sy n="121" d="100"/>
        </p:scale>
        <p:origin x="1096" y="176"/>
      </p:cViewPr>
      <p:guideLst/>
    </p:cSldViewPr>
  </p:slideViewPr>
  <p:outlineViewPr>
    <p:cViewPr>
      <p:scale>
        <a:sx n="33" d="100"/>
        <a:sy n="33" d="100"/>
      </p:scale>
      <p:origin x="0" y="-82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9104D-AE37-8D4D-9FDB-CE9FA9E1CD5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EC859-E99C-0B41-834A-60FD88B4B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72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EC859-E99C-0B41-834A-60FD88B4BB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86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813B2B6-4C07-7B4E-94E7-3F9D44668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9650" y="3819440"/>
            <a:ext cx="7632700" cy="46933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995BF-9E5B-C340-A121-C325AA978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7054" y="49642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80EF-F19E-1449-9A2C-4048A290265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D76D6BE-F1A6-F843-9AA9-06D7C7412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0350" y="6249776"/>
            <a:ext cx="6645729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Author     |     Email        |     NCEO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537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Wid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2DDB23-49DE-3C4C-B144-2B5ED7C18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34963" y="1479175"/>
            <a:ext cx="11522075" cy="42684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A55D5B0A-9AC9-0D4A-BC8C-86E15566A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0548937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7764C0-A288-384C-91EE-1E74156E015F}"/>
              </a:ext>
            </a:extLst>
          </p:cNvPr>
          <p:cNvSpPr/>
          <p:nvPr userDrawn="1"/>
        </p:nvSpPr>
        <p:spPr>
          <a:xfrm flipV="1">
            <a:off x="334960" y="1262358"/>
            <a:ext cx="11522078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890A92-4D5A-CD41-B0B2-EA21C4DE80D0}"/>
              </a:ext>
            </a:extLst>
          </p:cNvPr>
          <p:cNvSpPr txBox="1">
            <a:spLocks/>
          </p:cNvSpPr>
          <p:nvPr userDrawn="1"/>
        </p:nvSpPr>
        <p:spPr>
          <a:xfrm>
            <a:off x="11487054" y="49642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9E80EF-F19E-1449-9A2C-4048A2902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0350" y="6249776"/>
            <a:ext cx="6645729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Author     |     Email        |     NCEO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099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37B70-DF89-5A4A-A8A3-6272FB15F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34964" y="1497027"/>
            <a:ext cx="7632700" cy="4356766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7">
            <a:extLst>
              <a:ext uri="{FF2B5EF4-FFF2-40B4-BE49-F238E27FC236}">
                <a16:creationId xmlns:a16="http://schemas.microsoft.com/office/drawing/2014/main" id="{63ACDE91-6E6F-7D47-BC38-A39065757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0548937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4E6007-8E09-1948-A0FA-E75051A41122}"/>
              </a:ext>
            </a:extLst>
          </p:cNvPr>
          <p:cNvSpPr/>
          <p:nvPr userDrawn="1"/>
        </p:nvSpPr>
        <p:spPr>
          <a:xfrm flipV="1">
            <a:off x="334960" y="1262358"/>
            <a:ext cx="11522078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A42B72-6DD7-2141-9691-F07D55E5A621}"/>
              </a:ext>
            </a:extLst>
          </p:cNvPr>
          <p:cNvSpPr txBox="1">
            <a:spLocks/>
          </p:cNvSpPr>
          <p:nvPr userDrawn="1"/>
        </p:nvSpPr>
        <p:spPr>
          <a:xfrm>
            <a:off x="11487054" y="49642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9E80EF-F19E-1449-9A2C-4048A2902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0350" y="6249776"/>
            <a:ext cx="6645729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Author     |     Email        |     NCEO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196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C7B0D3-9ED8-4944-A9B6-AB4CC9040A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83674" y="260350"/>
            <a:ext cx="2773364" cy="5609771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ED8A13-C965-8E45-9011-4D0F721483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260350"/>
            <a:ext cx="8102600" cy="5609771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B803444-E9BD-D041-B86A-8CED5EC8520E}"/>
              </a:ext>
            </a:extLst>
          </p:cNvPr>
          <p:cNvSpPr txBox="1">
            <a:spLocks/>
          </p:cNvSpPr>
          <p:nvPr userDrawn="1"/>
        </p:nvSpPr>
        <p:spPr>
          <a:xfrm>
            <a:off x="11487054" y="49642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9E80EF-F19E-1449-9A2C-4048A2902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0350" y="6249776"/>
            <a:ext cx="6645729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Author     |     Email        |     NCEO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796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78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0D879-1109-484A-9609-98D9C97D0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0" y="1497028"/>
            <a:ext cx="7632704" cy="434860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Placeholder 7">
            <a:extLst>
              <a:ext uri="{FF2B5EF4-FFF2-40B4-BE49-F238E27FC236}">
                <a16:creationId xmlns:a16="http://schemas.microsoft.com/office/drawing/2014/main" id="{D43FBAA9-E3A9-E44D-B1FC-D6D3ED63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0548937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D3072A8-C09B-1946-A374-E70206114B8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112125" y="1497027"/>
            <a:ext cx="3744912" cy="43486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8504FB-3A99-9D41-BD71-7B2382439D7F}"/>
              </a:ext>
            </a:extLst>
          </p:cNvPr>
          <p:cNvSpPr/>
          <p:nvPr userDrawn="1"/>
        </p:nvSpPr>
        <p:spPr>
          <a:xfrm flipV="1">
            <a:off x="334960" y="1262358"/>
            <a:ext cx="11522078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400D77D-0E76-8142-877C-2FF33356F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7054" y="49642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80EF-F19E-1449-9A2C-4048A290265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0350" y="6249776"/>
            <a:ext cx="6645729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Esther Conway     |     esther.conway@stfc.ac.uk      |     CEDA</a:t>
            </a:r>
          </a:p>
        </p:txBody>
      </p:sp>
    </p:spTree>
    <p:extLst>
      <p:ext uri="{BB962C8B-B14F-4D97-AF65-F5344CB8AC3E}">
        <p14:creationId xmlns:p14="http://schemas.microsoft.com/office/powerpoint/2010/main" val="601455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Rows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0DF83-374B-E04D-B4B1-A73338AB5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497027"/>
            <a:ext cx="7632699" cy="210076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7C54E57-0A3A-1D45-AF6C-F1841F7B10F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34964" y="3722336"/>
            <a:ext cx="7632698" cy="214778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51DAD33-F5F4-8246-917F-C4FE29440EE8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12124" y="1497027"/>
            <a:ext cx="3744913" cy="43730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2DE82F0C-42F0-F842-B9F7-13491CC3D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0548937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E0BBFD-72CD-AE4C-A50F-26031E0E303E}"/>
              </a:ext>
            </a:extLst>
          </p:cNvPr>
          <p:cNvSpPr/>
          <p:nvPr userDrawn="1"/>
        </p:nvSpPr>
        <p:spPr>
          <a:xfrm flipV="1">
            <a:off x="334960" y="1262358"/>
            <a:ext cx="11522078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2F87DCC-9562-3D43-BFC5-F443BBD0B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7054" y="49642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80EF-F19E-1449-9A2C-4048A290265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0350" y="6249776"/>
            <a:ext cx="6645729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Author     |     Email        |     NCEO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706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147DC-9595-7545-959F-8ABA66CC52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962" y="1497028"/>
            <a:ext cx="5684837" cy="436493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54238-C3B3-EB47-8350-39AA5A7E4E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97027"/>
            <a:ext cx="5684838" cy="436493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7">
            <a:extLst>
              <a:ext uri="{FF2B5EF4-FFF2-40B4-BE49-F238E27FC236}">
                <a16:creationId xmlns:a16="http://schemas.microsoft.com/office/drawing/2014/main" id="{F8CE3CF8-7315-644E-B6B4-7941967FC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0548937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8CE717-19B3-B244-9450-E37141C928E2}"/>
              </a:ext>
            </a:extLst>
          </p:cNvPr>
          <p:cNvSpPr/>
          <p:nvPr userDrawn="1"/>
        </p:nvSpPr>
        <p:spPr>
          <a:xfrm flipV="1">
            <a:off x="334960" y="1262358"/>
            <a:ext cx="11522078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74A332D-BF82-4F4A-A137-9ACB82443F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7054" y="49642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80EF-F19E-1449-9A2C-4048A290265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0350" y="6249776"/>
            <a:ext cx="6645729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Author     |     Email        |     NCEO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381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FA85D-842B-7B44-BF67-F17E6447C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454374"/>
            <a:ext cx="5689599" cy="84129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974E9-7089-9C4A-A258-4EF9982D6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505077"/>
            <a:ext cx="5689599" cy="33323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91A74C-97F9-7849-9A97-41FDDB024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54374"/>
            <a:ext cx="5684838" cy="863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E4133E-7AA4-F640-AE6E-29256105F3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684838" cy="33323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Placeholder 7">
            <a:extLst>
              <a:ext uri="{FF2B5EF4-FFF2-40B4-BE49-F238E27FC236}">
                <a16:creationId xmlns:a16="http://schemas.microsoft.com/office/drawing/2014/main" id="{E0906665-079D-DF41-A2CF-A969DEDF0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0548937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47ED58-5B51-F84C-A73D-22702C862B72}"/>
              </a:ext>
            </a:extLst>
          </p:cNvPr>
          <p:cNvSpPr/>
          <p:nvPr userDrawn="1"/>
        </p:nvSpPr>
        <p:spPr>
          <a:xfrm flipV="1">
            <a:off x="334960" y="1262358"/>
            <a:ext cx="11522078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7D2A0D9-73D5-8545-9C2F-02EAE5F4C6C9}"/>
              </a:ext>
            </a:extLst>
          </p:cNvPr>
          <p:cNvSpPr txBox="1">
            <a:spLocks/>
          </p:cNvSpPr>
          <p:nvPr userDrawn="1"/>
        </p:nvSpPr>
        <p:spPr>
          <a:xfrm>
            <a:off x="11487054" y="49642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9E80EF-F19E-1449-9A2C-4048A2902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800350" y="6249776"/>
            <a:ext cx="6645729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Author     |     Email        |     NCEO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314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4 Images and Partne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D097BE8-42BC-C54B-9A01-58CA97A9A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1508281"/>
            <a:ext cx="5689599" cy="396783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3056" y="5583484"/>
            <a:ext cx="1800224" cy="351952"/>
          </a:xfrm>
        </p:spPr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CF44238C-9BBE-7F40-8EBA-A63436E332C1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6170541" y="1508281"/>
            <a:ext cx="2773363" cy="18692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62A99614-66E0-204A-89DB-6BCF22397260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6170541" y="3596026"/>
            <a:ext cx="2773363" cy="18692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82D1F07C-7A61-714C-8068-8EE5BCD16CC2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9091766" y="1508281"/>
            <a:ext cx="2773363" cy="18692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176D65DB-2C3F-4140-8123-1B7DED6FC3B0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9091766" y="3596026"/>
            <a:ext cx="2773363" cy="18692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itle Placeholder 7">
            <a:extLst>
              <a:ext uri="{FF2B5EF4-FFF2-40B4-BE49-F238E27FC236}">
                <a16:creationId xmlns:a16="http://schemas.microsoft.com/office/drawing/2014/main" id="{6DC0488A-8F3D-3940-AF11-627EAF50D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0548937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4AAB90-1E85-DF4A-BE9C-7BB8FC701C49}"/>
              </a:ext>
            </a:extLst>
          </p:cNvPr>
          <p:cNvSpPr/>
          <p:nvPr userDrawn="1"/>
        </p:nvSpPr>
        <p:spPr>
          <a:xfrm flipV="1">
            <a:off x="334960" y="1262358"/>
            <a:ext cx="11522078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277053" y="5587123"/>
            <a:ext cx="1800224" cy="351952"/>
          </a:xfrm>
        </p:spPr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11050" y="5587123"/>
            <a:ext cx="1800224" cy="351952"/>
          </a:xfrm>
        </p:spPr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145047" y="5579875"/>
            <a:ext cx="1800224" cy="351952"/>
          </a:xfrm>
        </p:spPr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79044" y="5588069"/>
            <a:ext cx="1800224" cy="351952"/>
          </a:xfrm>
        </p:spPr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013041" y="5588069"/>
            <a:ext cx="1800224" cy="351952"/>
          </a:xfrm>
        </p:spPr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2C1B9F5A-960E-E345-AB7D-9C087F9FFCD0}"/>
              </a:ext>
            </a:extLst>
          </p:cNvPr>
          <p:cNvSpPr txBox="1">
            <a:spLocks/>
          </p:cNvSpPr>
          <p:nvPr userDrawn="1"/>
        </p:nvSpPr>
        <p:spPr>
          <a:xfrm>
            <a:off x="11487054" y="49642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9E80EF-F19E-1449-9A2C-4048A2902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0350" y="6249776"/>
            <a:ext cx="6645729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Author     |     Email        |     NCEO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051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1 Images and Partne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19A7726-F44D-7C40-8663-7144F0610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1508281"/>
            <a:ext cx="5689599" cy="396783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03E6A351-B4E9-8044-8F74-5F30D42746DA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6170541" y="1508282"/>
            <a:ext cx="5686497" cy="395700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itle Placeholder 7">
            <a:extLst>
              <a:ext uri="{FF2B5EF4-FFF2-40B4-BE49-F238E27FC236}">
                <a16:creationId xmlns:a16="http://schemas.microsoft.com/office/drawing/2014/main" id="{E2B32D72-8CA6-E84D-B595-25F9562D0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0548937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C3D0CA-52A1-774F-82B2-D4CA29D4696E}"/>
              </a:ext>
            </a:extLst>
          </p:cNvPr>
          <p:cNvSpPr/>
          <p:nvPr userDrawn="1"/>
        </p:nvSpPr>
        <p:spPr>
          <a:xfrm flipV="1">
            <a:off x="334960" y="1262358"/>
            <a:ext cx="11522078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3056" y="5583484"/>
            <a:ext cx="1800224" cy="351952"/>
          </a:xfrm>
        </p:spPr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277053" y="5587123"/>
            <a:ext cx="1800224" cy="351952"/>
          </a:xfrm>
        </p:spPr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11050" y="5587123"/>
            <a:ext cx="1800224" cy="351952"/>
          </a:xfrm>
        </p:spPr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145047" y="5579875"/>
            <a:ext cx="1800224" cy="351952"/>
          </a:xfrm>
        </p:spPr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79044" y="5588069"/>
            <a:ext cx="1800224" cy="351952"/>
          </a:xfrm>
        </p:spPr>
      </p:sp>
      <p:sp>
        <p:nvSpPr>
          <p:cNvPr id="30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013041" y="5588069"/>
            <a:ext cx="1800224" cy="351952"/>
          </a:xfrm>
        </p:spPr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80F216-4C69-8446-847E-35DF6A1796ED}"/>
              </a:ext>
            </a:extLst>
          </p:cNvPr>
          <p:cNvSpPr txBox="1">
            <a:spLocks/>
          </p:cNvSpPr>
          <p:nvPr userDrawn="1"/>
        </p:nvSpPr>
        <p:spPr>
          <a:xfrm>
            <a:off x="11487054" y="49642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9E80EF-F19E-1449-9A2C-4048A2902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0350" y="6249776"/>
            <a:ext cx="6645729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Author     |     Email        |     NCEO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106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36FD1-6817-5B48-BA3A-33DE15329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888" y="1521303"/>
            <a:ext cx="6661150" cy="433974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03CB898-602B-7C44-BD25-8A183C943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1521303"/>
            <a:ext cx="4716461" cy="43476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itle Placeholder 7">
            <a:extLst>
              <a:ext uri="{FF2B5EF4-FFF2-40B4-BE49-F238E27FC236}">
                <a16:creationId xmlns:a16="http://schemas.microsoft.com/office/drawing/2014/main" id="{4C95C99E-B74B-D04B-916C-F75677536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0548937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B752AD-9A1C-2C4C-998F-C49FD7EF7B3F}"/>
              </a:ext>
            </a:extLst>
          </p:cNvPr>
          <p:cNvSpPr/>
          <p:nvPr userDrawn="1"/>
        </p:nvSpPr>
        <p:spPr>
          <a:xfrm flipV="1">
            <a:off x="334960" y="1262358"/>
            <a:ext cx="11522078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3CF7B50-3646-EF45-BFAC-3826E7128556}"/>
              </a:ext>
            </a:extLst>
          </p:cNvPr>
          <p:cNvSpPr txBox="1">
            <a:spLocks/>
          </p:cNvSpPr>
          <p:nvPr userDrawn="1"/>
        </p:nvSpPr>
        <p:spPr>
          <a:xfrm>
            <a:off x="11487054" y="49642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9E80EF-F19E-1449-9A2C-4048A2902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0350" y="6249776"/>
            <a:ext cx="6645729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Author     |     Email        |     NCEO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114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2DDB23-49DE-3C4C-B144-2B5ED7C18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95888" y="1521303"/>
            <a:ext cx="6661150" cy="43397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6FC779-1B2C-454D-B0B9-39C4CD047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1521303"/>
            <a:ext cx="4716461" cy="43476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50DA5788-17B8-3343-8718-D73514216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0548937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5D4B2E-B1AA-A642-A59D-9263B4C8040A}"/>
              </a:ext>
            </a:extLst>
          </p:cNvPr>
          <p:cNvSpPr/>
          <p:nvPr userDrawn="1"/>
        </p:nvSpPr>
        <p:spPr>
          <a:xfrm flipV="1">
            <a:off x="334960" y="1262358"/>
            <a:ext cx="11522078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FA21913-3A56-AD44-8430-5EFAD0375734}"/>
              </a:ext>
            </a:extLst>
          </p:cNvPr>
          <p:cNvSpPr txBox="1">
            <a:spLocks/>
          </p:cNvSpPr>
          <p:nvPr userDrawn="1"/>
        </p:nvSpPr>
        <p:spPr>
          <a:xfrm>
            <a:off x="11487054" y="49642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9E80EF-F19E-1449-9A2C-4048A2902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0350" y="6249776"/>
            <a:ext cx="6645729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Esther Conway    |     esther.conway@stfc.ac.uk      |     CEDA</a:t>
            </a:r>
          </a:p>
        </p:txBody>
      </p:sp>
    </p:spTree>
    <p:extLst>
      <p:ext uri="{BB962C8B-B14F-4D97-AF65-F5344CB8AC3E}">
        <p14:creationId xmlns:p14="http://schemas.microsoft.com/office/powerpoint/2010/main" val="2696872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678DF-0B83-8E4E-80EA-180CB75A9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4785" y="1497028"/>
            <a:ext cx="7232877" cy="4242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26D15-35F6-4B4B-9A74-5773A6DCE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7054" y="49642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80EF-F19E-1449-9A2C-4048A290265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C2DA1C85-0D5F-F741-A1E1-92B33FA33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95020"/>
            <a:ext cx="10548937" cy="86730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F4BB35-1189-CB4E-A702-E32E7F72036B}"/>
              </a:ext>
            </a:extLst>
          </p:cNvPr>
          <p:cNvSpPr/>
          <p:nvPr userDrawn="1"/>
        </p:nvSpPr>
        <p:spPr>
          <a:xfrm>
            <a:off x="0" y="-1"/>
            <a:ext cx="12192000" cy="225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NCEO-logo-web">
            <a:extLst>
              <a:ext uri="{FF2B5EF4-FFF2-40B4-BE49-F238E27FC236}">
                <a16:creationId xmlns:a16="http://schemas.microsoft.com/office/drawing/2014/main" id="{BA8DF1B9-77AB-E44F-A800-C6AF30D22F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" y="6161369"/>
            <a:ext cx="1944687" cy="50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0350" y="6249776"/>
            <a:ext cx="6645729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Esther Conway   |     esther.conway@stfc.ac.uk        |     CEDA</a:t>
            </a:r>
          </a:p>
        </p:txBody>
      </p:sp>
      <p:pic>
        <p:nvPicPr>
          <p:cNvPr id="13" name="Picture 2" descr="NCEO-logo-web">
            <a:extLst>
              <a:ext uri="{FF2B5EF4-FFF2-40B4-BE49-F238E27FC236}">
                <a16:creationId xmlns:a16="http://schemas.microsoft.com/office/drawing/2014/main" id="{BA8DF1B9-77AB-E44F-A800-C6AF30D22F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6070186"/>
            <a:ext cx="2293935" cy="59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644" y="6146882"/>
            <a:ext cx="1751410" cy="44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4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4" r:id="rId10"/>
    <p:sldLayoutId id="2147483682" r:id="rId11"/>
    <p:sldLayoutId id="2147483683" r:id="rId12"/>
    <p:sldLayoutId id="2147483687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69" userDrawn="1">
          <p15:clr>
            <a:srgbClr val="F26B43"/>
          </p15:clr>
        </p15:guide>
        <p15:guide id="3" pos="3885" userDrawn="1">
          <p15:clr>
            <a:srgbClr val="F26B43"/>
          </p15:clr>
        </p15:guide>
        <p15:guide id="4" pos="3795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4498" userDrawn="1">
          <p15:clr>
            <a:srgbClr val="F26B43"/>
          </p15:clr>
        </p15:guide>
        <p15:guide id="7" pos="5019" userDrawn="1">
          <p15:clr>
            <a:srgbClr val="F26B43"/>
          </p15:clr>
        </p15:guide>
        <p15:guide id="8" pos="5110" userDrawn="1">
          <p15:clr>
            <a:srgbClr val="F26B43"/>
          </p15:clr>
        </p15:guide>
        <p15:guide id="9" pos="5722" userDrawn="1">
          <p15:clr>
            <a:srgbClr val="F26B43"/>
          </p15:clr>
        </p15:guide>
        <p15:guide id="10" pos="5632" userDrawn="1">
          <p15:clr>
            <a:srgbClr val="F26B43"/>
          </p15:clr>
        </p15:guide>
        <p15:guide id="11" pos="6244" userDrawn="1">
          <p15:clr>
            <a:srgbClr val="F26B43"/>
          </p15:clr>
        </p15:guide>
        <p15:guide id="12" pos="6335" userDrawn="1">
          <p15:clr>
            <a:srgbClr val="F26B43"/>
          </p15:clr>
        </p15:guide>
        <p15:guide id="13" pos="6856" userDrawn="1">
          <p15:clr>
            <a:srgbClr val="F26B43"/>
          </p15:clr>
        </p15:guide>
        <p15:guide id="14" pos="6947" userDrawn="1">
          <p15:clr>
            <a:srgbClr val="F26B43"/>
          </p15:clr>
        </p15:guide>
        <p15:guide id="15" pos="3273" userDrawn="1">
          <p15:clr>
            <a:srgbClr val="F26B43"/>
          </p15:clr>
        </p15:guide>
        <p15:guide id="16" pos="3182" userDrawn="1">
          <p15:clr>
            <a:srgbClr val="F26B43"/>
          </p15:clr>
        </p15:guide>
        <p15:guide id="17" pos="2661" userDrawn="1">
          <p15:clr>
            <a:srgbClr val="F26B43"/>
          </p15:clr>
        </p15:guide>
        <p15:guide id="18" pos="2570" userDrawn="1">
          <p15:clr>
            <a:srgbClr val="F26B43"/>
          </p15:clr>
        </p15:guide>
        <p15:guide id="19" pos="2048" userDrawn="1">
          <p15:clr>
            <a:srgbClr val="F26B43"/>
          </p15:clr>
        </p15:guide>
        <p15:guide id="20" pos="1958" userDrawn="1">
          <p15:clr>
            <a:srgbClr val="F26B43"/>
          </p15:clr>
        </p15:guide>
        <p15:guide id="21" pos="1436" userDrawn="1">
          <p15:clr>
            <a:srgbClr val="F26B43"/>
          </p15:clr>
        </p15:guide>
        <p15:guide id="22" pos="1345" userDrawn="1">
          <p15:clr>
            <a:srgbClr val="F26B43"/>
          </p15:clr>
        </p15:guide>
        <p15:guide id="23" pos="824" userDrawn="1">
          <p15:clr>
            <a:srgbClr val="F26B43"/>
          </p15:clr>
        </p15:guide>
        <p15:guide id="24" pos="733" userDrawn="1">
          <p15:clr>
            <a:srgbClr val="F26B43"/>
          </p15:clr>
        </p15:guide>
        <p15:guide id="25" pos="211" userDrawn="1">
          <p15:clr>
            <a:srgbClr val="F26B43"/>
          </p15:clr>
        </p15:guide>
        <p15:guide id="26" orient="horz" pos="164" userDrawn="1">
          <p15:clr>
            <a:srgbClr val="F26B43"/>
          </p15:clr>
        </p15:guide>
        <p15:guide id="27" orient="horz" pos="42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esther.conway@stfc.ac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5285/af13038e9caf499482a9bbb0b8fca2b8" TargetMode="Externa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62289" y="2650734"/>
            <a:ext cx="11521850" cy="1874352"/>
          </a:xfrm>
        </p:spPr>
        <p:txBody>
          <a:bodyPr>
            <a:noAutofit/>
          </a:bodyPr>
          <a:lstStyle/>
          <a:p>
            <a:r>
              <a:rPr lang="en-GB" sz="2000" dirty="0"/>
              <a:t>WGISS - 52 Virtual Meeting</a:t>
            </a:r>
          </a:p>
          <a:p>
            <a:r>
              <a:rPr lang="en-GB" sz="2000" dirty="0"/>
              <a:t>Wednesday  20</a:t>
            </a:r>
            <a:r>
              <a:rPr lang="en-GB" sz="2000" baseline="30000" dirty="0"/>
              <a:t>th</a:t>
            </a:r>
            <a:r>
              <a:rPr lang="en-GB" sz="2000" dirty="0"/>
              <a:t> October  2021</a:t>
            </a:r>
          </a:p>
          <a:p>
            <a:r>
              <a:rPr lang="en-GB" sz="2000" b="1" dirty="0"/>
              <a:t>Esther Conway (NCEO/CEDA), </a:t>
            </a:r>
            <a:r>
              <a:rPr lang="en-GB" sz="2000" dirty="0"/>
              <a:t>Ag Stephens (NCEO/UKSA), Richard Smith (NCEO/UKSA), Kenton Ross (NASA), Lauren Childs-Gleason (NASA), Yousuke Ikehata (JAXA), Makoto Natsuisaka (JAXA), Matt Paget (CSIRO),  Brian Killough (SEO), Rizvi Syed (SEO), Damiano </a:t>
            </a:r>
            <a:r>
              <a:rPr lang="en-GB" sz="2000" dirty="0" err="1"/>
              <a:t>Guerruci</a:t>
            </a:r>
            <a:r>
              <a:rPr lang="en-GB" sz="2000" dirty="0"/>
              <a:t> (ESA) and Giuseppe Troina (ESA)</a:t>
            </a:r>
          </a:p>
          <a:p>
            <a:endParaRPr lang="en-GB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9E80EF-F19E-1449-9A2C-4048A290265F}" type="slidenum">
              <a:rPr lang="en-US" smtClean="0"/>
              <a:t>1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70102" y="1360354"/>
            <a:ext cx="10548937" cy="867308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Jupyter Notebooks Webinar Feedback and  Developing a Best Practice</a:t>
            </a:r>
            <a:br>
              <a:rPr lang="en-GB" dirty="0"/>
            </a:b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Esther Conway    |     esther.conway@stfc.ac.uk        |     CEDA</a:t>
            </a:r>
          </a:p>
        </p:txBody>
      </p:sp>
    </p:spTree>
    <p:extLst>
      <p:ext uri="{BB962C8B-B14F-4D97-AF65-F5344CB8AC3E}">
        <p14:creationId xmlns:p14="http://schemas.microsoft.com/office/powerpoint/2010/main" val="3125402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96132-67BB-C743-B672-6D3E93A4CA0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GitHub</a:t>
            </a:r>
          </a:p>
          <a:p>
            <a:r>
              <a:rPr lang="en-US" dirty="0"/>
              <a:t>Institutional/National Repositories</a:t>
            </a:r>
          </a:p>
          <a:p>
            <a:r>
              <a:rPr lang="en-US" dirty="0"/>
              <a:t>Structure of Repositories</a:t>
            </a:r>
          </a:p>
          <a:p>
            <a:r>
              <a:rPr lang="en-US" dirty="0" err="1"/>
              <a:t>Zenodo</a:t>
            </a:r>
            <a:endParaRPr lang="en-US" dirty="0"/>
          </a:p>
          <a:p>
            <a:r>
              <a:rPr lang="en-US" dirty="0"/>
              <a:t>Issuing a DOI</a:t>
            </a:r>
          </a:p>
          <a:p>
            <a:r>
              <a:rPr lang="en-US" dirty="0"/>
              <a:t>Versions</a:t>
            </a:r>
          </a:p>
          <a:p>
            <a:r>
              <a:rPr lang="en-US" dirty="0"/>
              <a:t>Creative Commons Licensing 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C5B360-F0E7-7143-83D1-F09B8BBB8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Version control, preservation and archival, publishing software, getting a DOI and licence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A9C55-65CD-6D4E-8094-021F3DBA0D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Esther Conway    |     esther.conway@stfc.ac.uk      |     CEDA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425037-E74A-4F4A-9138-3C14CA782EEC}"/>
              </a:ext>
            </a:extLst>
          </p:cNvPr>
          <p:cNvSpPr/>
          <p:nvPr/>
        </p:nvSpPr>
        <p:spPr>
          <a:xfrm>
            <a:off x="334963" y="4090256"/>
            <a:ext cx="4376791" cy="166327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users on using </a:t>
            </a:r>
            <a:r>
              <a:rPr lang="en-US" dirty="0" err="1"/>
              <a:t>Github</a:t>
            </a:r>
            <a:r>
              <a:rPr lang="en-US" dirty="0"/>
              <a:t> and setting up their own repository. Backed up by topic discussion at WGISS meeting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516F0D-19CC-4A89-9A6A-9E836CFEB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297" y="1703341"/>
            <a:ext cx="3741744" cy="3962743"/>
          </a:xfrm>
          <a:prstGeom prst="rect">
            <a:avLst/>
          </a:prstGeom>
        </p:spPr>
      </p:pic>
      <p:sp>
        <p:nvSpPr>
          <p:cNvPr id="8" name="5-point Star 7">
            <a:extLst>
              <a:ext uri="{FF2B5EF4-FFF2-40B4-BE49-F238E27FC236}">
                <a16:creationId xmlns:a16="http://schemas.microsoft.com/office/drawing/2014/main" id="{21E5F2BD-109E-8446-BE4D-B397BF2E100D}"/>
              </a:ext>
            </a:extLst>
          </p:cNvPr>
          <p:cNvSpPr/>
          <p:nvPr/>
        </p:nvSpPr>
        <p:spPr>
          <a:xfrm>
            <a:off x="3755067" y="3014224"/>
            <a:ext cx="2932385" cy="21520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Advanced Topic</a:t>
            </a:r>
          </a:p>
        </p:txBody>
      </p:sp>
    </p:spTree>
    <p:extLst>
      <p:ext uri="{BB962C8B-B14F-4D97-AF65-F5344CB8AC3E}">
        <p14:creationId xmlns:p14="http://schemas.microsoft.com/office/powerpoint/2010/main" val="2580019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CF4074-05DC-BB4E-A204-F1CE550D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Interoperability and reuse on alternate platforms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693E1-20A8-DC42-810E-C92B9BF3A5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Esther Conway    |     esther.conway@stfc.ac.uk      |     CEDA</a:t>
            </a:r>
            <a:endParaRPr lang="en-US" dirty="0"/>
          </a:p>
        </p:txBody>
      </p:sp>
      <p:pic>
        <p:nvPicPr>
          <p:cNvPr id="2050" name="Picture 2" descr="Amazon Web Services - Wikipedia">
            <a:extLst>
              <a:ext uri="{FF2B5EF4-FFF2-40B4-BE49-F238E27FC236}">
                <a16:creationId xmlns:a16="http://schemas.microsoft.com/office/drawing/2014/main" id="{43D17F85-620F-4943-B15B-AD8712F34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395" y="4725437"/>
            <a:ext cx="1691668" cy="10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uro Data Cube - eo science for society">
            <a:extLst>
              <a:ext uri="{FF2B5EF4-FFF2-40B4-BE49-F238E27FC236}">
                <a16:creationId xmlns:a16="http://schemas.microsoft.com/office/drawing/2014/main" id="{5177C7F6-276C-A749-8322-E5474F4DF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84" y="1854767"/>
            <a:ext cx="2273300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JASMIN – CEDA Services">
            <a:extLst>
              <a:ext uri="{FF2B5EF4-FFF2-40B4-BE49-F238E27FC236}">
                <a16:creationId xmlns:a16="http://schemas.microsoft.com/office/drawing/2014/main" id="{5C50BA98-B2E2-CC4B-B577-221596E58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571" y="4883838"/>
            <a:ext cx="4470400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oogle Earth Engine | Google Developers">
            <a:extLst>
              <a:ext uri="{FF2B5EF4-FFF2-40B4-BE49-F238E27FC236}">
                <a16:creationId xmlns:a16="http://schemas.microsoft.com/office/drawing/2014/main" id="{9CCDE4B1-2AAF-904E-B694-A8AEA66A0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824" y="1933342"/>
            <a:ext cx="2575251" cy="145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roject Jupyter - Wikipedia">
            <a:extLst>
              <a:ext uri="{FF2B5EF4-FFF2-40B4-BE49-F238E27FC236}">
                <a16:creationId xmlns:a16="http://schemas.microsoft.com/office/drawing/2014/main" id="{37793DE0-AC71-9A4B-B2EB-CABE7BD15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166" y="2352722"/>
            <a:ext cx="19812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90105DF-0666-FC4C-9067-BE211A1A7A0A}"/>
              </a:ext>
            </a:extLst>
          </p:cNvPr>
          <p:cNvCxnSpPr>
            <a:cxnSpLocks/>
          </p:cNvCxnSpPr>
          <p:nvPr/>
        </p:nvCxnSpPr>
        <p:spPr>
          <a:xfrm flipH="1">
            <a:off x="3285379" y="2790906"/>
            <a:ext cx="2154787" cy="0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0C510B8-374D-7647-AB0F-11BDE3BF8829}"/>
              </a:ext>
            </a:extLst>
          </p:cNvPr>
          <p:cNvCxnSpPr>
            <a:cxnSpLocks/>
          </p:cNvCxnSpPr>
          <p:nvPr/>
        </p:nvCxnSpPr>
        <p:spPr>
          <a:xfrm>
            <a:off x="3285378" y="2152299"/>
            <a:ext cx="5982685" cy="0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E09B70F-BC4E-E546-A691-C8B624FA3FCF}"/>
              </a:ext>
            </a:extLst>
          </p:cNvPr>
          <p:cNvCxnSpPr>
            <a:cxnSpLocks/>
            <a:stCxn id="2054" idx="3"/>
          </p:cNvCxnSpPr>
          <p:nvPr/>
        </p:nvCxnSpPr>
        <p:spPr>
          <a:xfrm>
            <a:off x="3164084" y="2991417"/>
            <a:ext cx="2123682" cy="1892421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75FD39E-CF11-CE43-95F7-A8A444B78193}"/>
              </a:ext>
            </a:extLst>
          </p:cNvPr>
          <p:cNvCxnSpPr/>
          <p:nvPr/>
        </p:nvCxnSpPr>
        <p:spPr>
          <a:xfrm flipH="1">
            <a:off x="7757762" y="2991417"/>
            <a:ext cx="1510301" cy="0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15AF526-3225-D04A-8597-1621E9236AA9}"/>
              </a:ext>
            </a:extLst>
          </p:cNvPr>
          <p:cNvCxnSpPr>
            <a:cxnSpLocks/>
          </p:cNvCxnSpPr>
          <p:nvPr/>
        </p:nvCxnSpPr>
        <p:spPr>
          <a:xfrm flipH="1" flipV="1">
            <a:off x="3164084" y="3674084"/>
            <a:ext cx="1368531" cy="1209754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1589401-E767-6241-A013-0D368509A916}"/>
              </a:ext>
            </a:extLst>
          </p:cNvPr>
          <p:cNvCxnSpPr>
            <a:cxnSpLocks/>
          </p:cNvCxnSpPr>
          <p:nvPr/>
        </p:nvCxnSpPr>
        <p:spPr>
          <a:xfrm flipV="1">
            <a:off x="5830971" y="5048989"/>
            <a:ext cx="1745424" cy="371910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B3ACC54-3F01-AA45-AA6B-CC0EA80444F1}"/>
              </a:ext>
            </a:extLst>
          </p:cNvPr>
          <p:cNvSpPr/>
          <p:nvPr/>
        </p:nvSpPr>
        <p:spPr>
          <a:xfrm>
            <a:off x="9321819" y="3723842"/>
            <a:ext cx="2724976" cy="231999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do we develop resource that can be used across platforms and direct users to valuable services.  Use training notebooks as experiments</a:t>
            </a:r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65151228-01A4-E54D-8FA8-D0C1AE1AC06D}"/>
              </a:ext>
            </a:extLst>
          </p:cNvPr>
          <p:cNvSpPr/>
          <p:nvPr/>
        </p:nvSpPr>
        <p:spPr>
          <a:xfrm>
            <a:off x="7312421" y="2352574"/>
            <a:ext cx="2932385" cy="21520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Advanced Topic</a:t>
            </a:r>
          </a:p>
        </p:txBody>
      </p:sp>
    </p:spTree>
    <p:extLst>
      <p:ext uri="{BB962C8B-B14F-4D97-AF65-F5344CB8AC3E}">
        <p14:creationId xmlns:p14="http://schemas.microsoft.com/office/powerpoint/2010/main" val="2479776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C7B1F2-214F-BA4E-A593-4D4884AC8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Creating a binder deployment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B6EE4-6B13-EE45-A380-FD844F6D8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Esther Conway    |     esther.conway@stfc.ac.uk      |     CEDA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2980CDA-170E-B544-BC9C-8F8F884AD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1521303"/>
            <a:ext cx="6199401" cy="4347685"/>
          </a:xfrm>
        </p:spPr>
        <p:txBody>
          <a:bodyPr>
            <a:normAutofit/>
          </a:bodyPr>
          <a:lstStyle/>
          <a:p>
            <a:r>
              <a:rPr lang="en-GB" b="1" dirty="0"/>
              <a:t>What is a Binder?</a:t>
            </a:r>
          </a:p>
          <a:p>
            <a:r>
              <a:rPr lang="en-GB" dirty="0"/>
              <a:t>A Binder (also called a Binder-ready repository) is a code repository that contains at least two things:</a:t>
            </a:r>
          </a:p>
          <a:p>
            <a:r>
              <a:rPr lang="en-GB" b="1" dirty="0"/>
              <a:t>Code or content that you’d like people to run.</a:t>
            </a:r>
            <a:r>
              <a:rPr lang="en-GB" dirty="0"/>
              <a:t> This might be a Jupyter Notebook that explains an idea, or an R script that makes a visualization.</a:t>
            </a:r>
          </a:p>
          <a:p>
            <a:r>
              <a:rPr lang="en-GB" b="1" dirty="0"/>
              <a:t>Configuration files for your environment.</a:t>
            </a:r>
            <a:r>
              <a:rPr lang="en-GB" dirty="0"/>
              <a:t> These files are used by Binder to build the environment needed to run your code. Configuration files may be placed in the root of your repository or in a binder/ folder in the repository’s root (i.e. </a:t>
            </a:r>
            <a:r>
              <a:rPr lang="en-GB" dirty="0" err="1"/>
              <a:t>myproject</a:t>
            </a:r>
            <a:r>
              <a:rPr lang="en-GB" dirty="0"/>
              <a:t>/binder/).</a:t>
            </a:r>
          </a:p>
          <a:p>
            <a:r>
              <a:rPr lang="en-GB" dirty="0"/>
              <a:t>A Binder repository can be built by a </a:t>
            </a:r>
            <a:r>
              <a:rPr lang="en-GB" dirty="0" err="1"/>
              <a:t>BinderHub</a:t>
            </a:r>
            <a:r>
              <a:rPr lang="en-GB" dirty="0"/>
              <a:t>, which will generate a link that you can share with others, allowing them to interact with the content in your repository.</a:t>
            </a:r>
          </a:p>
          <a:p>
            <a:endParaRPr lang="en-US" dirty="0"/>
          </a:p>
        </p:txBody>
      </p:sp>
      <p:pic>
        <p:nvPicPr>
          <p:cNvPr id="1026" name="Picture 2" descr="Binder">
            <a:extLst>
              <a:ext uri="{FF2B5EF4-FFF2-40B4-BE49-F238E27FC236}">
                <a16:creationId xmlns:a16="http://schemas.microsoft.com/office/drawing/2014/main" id="{D3FAF8B0-3884-024D-9A64-E49C28F31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570" y="1945811"/>
            <a:ext cx="3937000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49DC5A-4D9A-D642-83C7-A5CBDE826F17}"/>
              </a:ext>
            </a:extLst>
          </p:cNvPr>
          <p:cNvSpPr/>
          <p:nvPr/>
        </p:nvSpPr>
        <p:spPr>
          <a:xfrm>
            <a:off x="7325474" y="4028611"/>
            <a:ext cx="4376791" cy="166327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do we train users on setting up binder and adapting notebooks</a:t>
            </a:r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D7F66A7F-74F2-9848-8B91-6343764A19D3}"/>
              </a:ext>
            </a:extLst>
          </p:cNvPr>
          <p:cNvSpPr/>
          <p:nvPr/>
        </p:nvSpPr>
        <p:spPr>
          <a:xfrm>
            <a:off x="5463727" y="2560001"/>
            <a:ext cx="2932385" cy="21520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Advanced Topic</a:t>
            </a:r>
          </a:p>
        </p:txBody>
      </p:sp>
    </p:spTree>
    <p:extLst>
      <p:ext uri="{BB962C8B-B14F-4D97-AF65-F5344CB8AC3E}">
        <p14:creationId xmlns:p14="http://schemas.microsoft.com/office/powerpoint/2010/main" val="2519406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B0F5F11-E3ED-8847-80D8-6DF3B5B3A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964" y="1659033"/>
            <a:ext cx="7632700" cy="4109979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What should we do ?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Detailed survey of training and Best Practice contributors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Organize dedicated Jupyter Day for CapD training contributors April 2022 for full discussions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Produce draft best practice of core topics for Jupyter Day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Publish best practice on core topics after final review at WGISS - 54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Organize Jupyter Week (hands on training) April 2023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Develop advanced topics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A35CFF-FF12-DA43-840F-5B91DE901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9E80EF-F19E-1449-9A2C-4048A290265F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BE2D05-05AE-B34B-B3D3-9BF893777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Forward !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A7F54-BEB2-AE49-90CC-287D8787A8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Author     |     Email        |     NCEO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415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9919C-A22D-B544-BB26-C514E2EE6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69989" y="3563730"/>
            <a:ext cx="5684838" cy="6172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hlinkClick r:id="rId3"/>
              </a:rPr>
              <a:t>esther.conway@stfc.ac.uk</a:t>
            </a: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17AD61-6674-414E-871A-B50827F7B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other comments?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62F3B-B7B0-0C49-AE59-D2EA74D6F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9E80EF-F19E-1449-9A2C-4048A290265F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8E3075-8328-AC43-90DE-F820BBF8AC0F}"/>
              </a:ext>
            </a:extLst>
          </p:cNvPr>
          <p:cNvSpPr/>
          <p:nvPr/>
        </p:nvSpPr>
        <p:spPr>
          <a:xfrm>
            <a:off x="3645632" y="2260027"/>
            <a:ext cx="3662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Contact Us !</a:t>
            </a:r>
          </a:p>
        </p:txBody>
      </p:sp>
    </p:spTree>
    <p:extLst>
      <p:ext uri="{BB962C8B-B14F-4D97-AF65-F5344CB8AC3E}">
        <p14:creationId xmlns:p14="http://schemas.microsoft.com/office/powerpoint/2010/main" val="8949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1E0C1-A177-A84C-A8B1-C9169D720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Actions 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647F6-B5A4-224B-8E3A-ED1EE9AA8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t>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23221A-0F75-104B-90B9-522462DFC97E}"/>
              </a:ext>
            </a:extLst>
          </p:cNvPr>
          <p:cNvSpPr/>
          <p:nvPr/>
        </p:nvSpPr>
        <p:spPr>
          <a:xfrm>
            <a:off x="1222625" y="2137025"/>
            <a:ext cx="1941815" cy="893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Best Practice Document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DF197B-AC2E-864B-AEBF-E8828C11B7B0}"/>
              </a:ext>
            </a:extLst>
          </p:cNvPr>
          <p:cNvSpPr/>
          <p:nvPr/>
        </p:nvSpPr>
        <p:spPr>
          <a:xfrm>
            <a:off x="1222624" y="4066853"/>
            <a:ext cx="1941815" cy="89385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Preservation and CEOS repository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024552-D6B9-9F4B-9766-5CD666CA1563}"/>
              </a:ext>
            </a:extLst>
          </p:cNvPr>
          <p:cNvSpPr/>
          <p:nvPr/>
        </p:nvSpPr>
        <p:spPr>
          <a:xfrm>
            <a:off x="6851150" y="1074888"/>
            <a:ext cx="1941815" cy="8938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Collaboration and developing a Community of Interest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2B94A0-4293-8F43-9508-681360F1772E}"/>
              </a:ext>
            </a:extLst>
          </p:cNvPr>
          <p:cNvSpPr/>
          <p:nvPr/>
        </p:nvSpPr>
        <p:spPr>
          <a:xfrm>
            <a:off x="8792965" y="1074888"/>
            <a:ext cx="1941815" cy="8938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Training Capabilities (online access to Jupyter Notebooks and Data)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D3462D-FD4F-484C-B9BF-A5EF9F20222E}"/>
              </a:ext>
            </a:extLst>
          </p:cNvPr>
          <p:cNvSpPr/>
          <p:nvPr/>
        </p:nvSpPr>
        <p:spPr>
          <a:xfrm>
            <a:off x="7822057" y="2641430"/>
            <a:ext cx="1941815" cy="89385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Introduction to Jupyter Notebooks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CF56CA-4833-6140-9692-C461D4B044EF}"/>
              </a:ext>
            </a:extLst>
          </p:cNvPr>
          <p:cNvSpPr/>
          <p:nvPr/>
        </p:nvSpPr>
        <p:spPr>
          <a:xfrm>
            <a:off x="6433333" y="4066853"/>
            <a:ext cx="1941815" cy="89385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Domain Specific /CapD  Webinars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3AAE0A-AEAD-574A-8E8E-90F1BAAF70A5}"/>
              </a:ext>
            </a:extLst>
          </p:cNvPr>
          <p:cNvSpPr/>
          <p:nvPr/>
        </p:nvSpPr>
        <p:spPr>
          <a:xfrm>
            <a:off x="9238178" y="4066853"/>
            <a:ext cx="1941815" cy="89385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Tech Expo Webinars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F00AB4C-8086-6041-AB74-9E543C8FB12F}"/>
              </a:ext>
            </a:extLst>
          </p:cNvPr>
          <p:cNvSpPr/>
          <p:nvPr/>
        </p:nvSpPr>
        <p:spPr>
          <a:xfrm>
            <a:off x="2444437" y="1273143"/>
            <a:ext cx="1643864" cy="1037691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Data Interoperability and Use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0CB7D05-F384-E445-9DB8-0B2505A9271D}"/>
              </a:ext>
            </a:extLst>
          </p:cNvPr>
          <p:cNvSpPr/>
          <p:nvPr/>
        </p:nvSpPr>
        <p:spPr>
          <a:xfrm>
            <a:off x="5100086" y="3409954"/>
            <a:ext cx="1643864" cy="1037691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CaoD</a:t>
            </a:r>
            <a:r>
              <a:rPr lang="en-US" sz="1200" dirty="0"/>
              <a:t>/WGISS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E3E6E22-AD38-604F-B7A2-CCE7FFAC24F0}"/>
              </a:ext>
            </a:extLst>
          </p:cNvPr>
          <p:cNvSpPr/>
          <p:nvPr/>
        </p:nvSpPr>
        <p:spPr>
          <a:xfrm>
            <a:off x="10440691" y="4697710"/>
            <a:ext cx="1643864" cy="1037691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Tech Expo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26C247-53CA-B24E-9FF0-FA2C7A4B19B7}"/>
              </a:ext>
            </a:extLst>
          </p:cNvPr>
          <p:cNvSpPr/>
          <p:nvPr/>
        </p:nvSpPr>
        <p:spPr>
          <a:xfrm>
            <a:off x="9542978" y="2074288"/>
            <a:ext cx="1643864" cy="1037691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Tech Expo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8DC0B7D-28B3-884F-8C1E-C19FB83DD0BC}"/>
              </a:ext>
            </a:extLst>
          </p:cNvPr>
          <p:cNvSpPr/>
          <p:nvPr/>
        </p:nvSpPr>
        <p:spPr>
          <a:xfrm>
            <a:off x="2634290" y="3272288"/>
            <a:ext cx="1643864" cy="1037691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Data Preservation and Stewardship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E5C65AB-F7D9-0A48-9137-EC6B00310278}"/>
              </a:ext>
            </a:extLst>
          </p:cNvPr>
          <p:cNvCxnSpPr>
            <a:stCxn id="10" idx="3"/>
          </p:cNvCxnSpPr>
          <p:nvPr/>
        </p:nvCxnSpPr>
        <p:spPr>
          <a:xfrm flipV="1">
            <a:off x="8375148" y="4513778"/>
            <a:ext cx="863030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30B82E0-5CC7-E648-A574-4BE73604D0E9}"/>
              </a:ext>
            </a:extLst>
          </p:cNvPr>
          <p:cNvCxnSpPr>
            <a:stCxn id="5" idx="3"/>
            <a:endCxn id="9" idx="1"/>
          </p:cNvCxnSpPr>
          <p:nvPr/>
        </p:nvCxnSpPr>
        <p:spPr>
          <a:xfrm>
            <a:off x="3164440" y="2583951"/>
            <a:ext cx="4657617" cy="504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86EAB13-98AE-4141-B0BC-43ED82EB75DD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flipH="1">
            <a:off x="2193532" y="3030876"/>
            <a:ext cx="1" cy="1035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2A1E8C6-8A5C-1E4B-BDB3-656931A131EF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>
            <a:off x="7822058" y="1968739"/>
            <a:ext cx="970907" cy="672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0155270-5A1B-3941-9151-818FEF02AFCA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 flipH="1">
            <a:off x="8792965" y="1968739"/>
            <a:ext cx="970908" cy="672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4CFCFE6-E371-DB4E-B09C-36991AB6CBF1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8792965" y="3535281"/>
            <a:ext cx="23972" cy="9784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7FB2FCBD-AF9D-D049-AFD5-4B5D9729FED1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69559" y="4151499"/>
            <a:ext cx="6623405" cy="446926"/>
          </a:xfrm>
          <a:prstGeom prst="bentConnector4">
            <a:avLst>
              <a:gd name="adj1" fmla="val -76"/>
              <a:gd name="adj2" fmla="val 43216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E15B92AA-2D44-CF4B-BEB9-82264E582FE0}"/>
              </a:ext>
            </a:extLst>
          </p:cNvPr>
          <p:cNvSpPr/>
          <p:nvPr/>
        </p:nvSpPr>
        <p:spPr>
          <a:xfrm>
            <a:off x="10597067" y="815733"/>
            <a:ext cx="1331112" cy="1037691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Data Discovery and Access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A817255-8A0C-8E4E-8EF0-AF5B72FD9591}"/>
              </a:ext>
            </a:extLst>
          </p:cNvPr>
          <p:cNvSpPr/>
          <p:nvPr/>
        </p:nvSpPr>
        <p:spPr>
          <a:xfrm>
            <a:off x="5528027" y="419484"/>
            <a:ext cx="1643864" cy="1037691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CaoD</a:t>
            </a:r>
            <a:r>
              <a:rPr lang="en-US" sz="1200" dirty="0"/>
              <a:t> , GEO ?, CODATA ?, WGISS</a:t>
            </a:r>
          </a:p>
        </p:txBody>
      </p:sp>
    </p:spTree>
    <p:extLst>
      <p:ext uri="{BB962C8B-B14F-4D97-AF65-F5344CB8AC3E}">
        <p14:creationId xmlns:p14="http://schemas.microsoft.com/office/powerpoint/2010/main" val="4096017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A7DED8-3FA9-6141-AC60-9B6D3931092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Who </a:t>
            </a:r>
            <a:r>
              <a:rPr lang="en-GB" dirty="0"/>
              <a:t>will benefit form a Best Practice</a:t>
            </a:r>
          </a:p>
          <a:p>
            <a:pPr fontAlgn="base"/>
            <a:r>
              <a:rPr lang="en-GB" dirty="0"/>
              <a:t>Data Producers </a:t>
            </a:r>
          </a:p>
          <a:p>
            <a:pPr fontAlgn="base"/>
            <a:r>
              <a:rPr lang="en-GB" dirty="0"/>
              <a:t>Authors of Jupyter Notebooks</a:t>
            </a:r>
          </a:p>
          <a:p>
            <a:pPr fontAlgn="base"/>
            <a:r>
              <a:rPr lang="en-GB" dirty="0"/>
              <a:t>Providers of EO data training</a:t>
            </a:r>
          </a:p>
          <a:p>
            <a:pPr fontAlgn="base"/>
            <a:r>
              <a:rPr lang="en-GB" dirty="0"/>
              <a:t>Users of EO data </a:t>
            </a:r>
          </a:p>
          <a:p>
            <a:pPr fontAlgn="base"/>
            <a:r>
              <a:rPr lang="en-GB" dirty="0"/>
              <a:t>EO data archives</a:t>
            </a:r>
          </a:p>
          <a:p>
            <a:pPr fontAlgn="base"/>
            <a:r>
              <a:rPr lang="en-GB" dirty="0"/>
              <a:t>Providers of Data Analysis Infrastructure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80EA2E-FE6F-D044-9F05-63687836A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Who and why would we create a best practice document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0DF93D-B01C-C840-99B9-561C157E3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9E80EF-F19E-1449-9A2C-4048A290265F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10EFB2-9AA7-FD4C-A7A1-5EA3D3C9F8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Author     |     Email        |     NCEO Institute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ABCD7C9-8CBB-8F42-9926-D0F66A77D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975" y="1650176"/>
            <a:ext cx="5684838" cy="436493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sz="3300" b="1" dirty="0"/>
              <a:t>JUPYTER NOTEBOOK BEST PRACTICE CONTENT</a:t>
            </a:r>
          </a:p>
          <a:p>
            <a:pPr marL="0" indent="0">
              <a:buNone/>
            </a:pPr>
            <a:r>
              <a:rPr lang="en-GB" dirty="0"/>
              <a:t>4.1 General Recommendations </a:t>
            </a:r>
            <a:endParaRPr lang="en-GB" b="1" dirty="0"/>
          </a:p>
          <a:p>
            <a:pPr marL="0" indent="0">
              <a:buNone/>
            </a:pPr>
            <a:r>
              <a:rPr lang="en-GB" dirty="0"/>
              <a:t>4.2 Notebook description and function</a:t>
            </a:r>
            <a:endParaRPr lang="en-GB" b="1" dirty="0"/>
          </a:p>
          <a:p>
            <a:pPr marL="0" indent="0">
              <a:buNone/>
            </a:pPr>
            <a:r>
              <a:rPr lang="en-GB" dirty="0"/>
              <a:t>4.3 Structure, workflow and documentation</a:t>
            </a:r>
            <a:endParaRPr lang="en-GB" b="1" dirty="0"/>
          </a:p>
          <a:p>
            <a:pPr marL="0" indent="0">
              <a:buNone/>
            </a:pPr>
            <a:r>
              <a:rPr lang="en-GB" dirty="0"/>
              <a:t>4.4 Technical dependencies and Virtual Environments</a:t>
            </a:r>
            <a:endParaRPr lang="en-GB" b="1" dirty="0"/>
          </a:p>
          <a:p>
            <a:pPr marL="0" indent="0">
              <a:buNone/>
            </a:pPr>
            <a:r>
              <a:rPr lang="en-GB" dirty="0"/>
              <a:t>4.6 Citation of input data and data access</a:t>
            </a:r>
            <a:endParaRPr lang="en-GB" b="1" dirty="0"/>
          </a:p>
          <a:p>
            <a:pPr marL="0" indent="0">
              <a:buNone/>
            </a:pPr>
            <a:r>
              <a:rPr lang="en-GB" dirty="0"/>
              <a:t>4.7 Association with archived data </a:t>
            </a:r>
          </a:p>
          <a:p>
            <a:pPr marL="0" indent="0">
              <a:buNone/>
            </a:pPr>
            <a:r>
              <a:rPr lang="en-GB" dirty="0"/>
              <a:t>4.8 Incorporation with data cubes</a:t>
            </a:r>
            <a:endParaRPr lang="en-GB" b="1" dirty="0"/>
          </a:p>
          <a:p>
            <a:pPr marL="0" indent="0">
              <a:buNone/>
            </a:pPr>
            <a:r>
              <a:rPr lang="en-GB" dirty="0"/>
              <a:t>4.9 Version control, preservation and archival</a:t>
            </a:r>
            <a:endParaRPr lang="en-GB" b="1" dirty="0"/>
          </a:p>
          <a:p>
            <a:pPr marL="0" indent="0">
              <a:buNone/>
            </a:pPr>
            <a:r>
              <a:rPr lang="en-GB" dirty="0"/>
              <a:t>4.10 Open source software licensing</a:t>
            </a:r>
            <a:endParaRPr lang="en-GB" b="1" dirty="0"/>
          </a:p>
          <a:p>
            <a:pPr marL="0" indent="0">
              <a:buNone/>
            </a:pPr>
            <a:r>
              <a:rPr lang="en-GB" dirty="0"/>
              <a:t>4.12 Publishing software and getting a DOI</a:t>
            </a:r>
          </a:p>
          <a:p>
            <a:pPr marL="0" indent="0">
              <a:buNone/>
            </a:pPr>
            <a:r>
              <a:rPr lang="en-GB" dirty="0"/>
              <a:t>4.12 Interoperability and reuse on alternate platforms</a:t>
            </a:r>
            <a:endParaRPr lang="en-GB" b="1" dirty="0"/>
          </a:p>
          <a:p>
            <a:pPr marL="0" indent="0">
              <a:buNone/>
            </a:pPr>
            <a:r>
              <a:rPr lang="en-GB" dirty="0"/>
              <a:t>4.13 Creating a binder deployment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  <a:p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BBD86FB-9F2A-404D-9C3E-389B9E332718}"/>
              </a:ext>
            </a:extLst>
          </p:cNvPr>
          <p:cNvCxnSpPr/>
          <p:nvPr/>
        </p:nvCxnSpPr>
        <p:spPr>
          <a:xfrm>
            <a:off x="3965825" y="3976099"/>
            <a:ext cx="1859622" cy="0"/>
          </a:xfrm>
          <a:prstGeom prst="straightConnector1">
            <a:avLst/>
          </a:prstGeom>
          <a:ln w="857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765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96161-C036-B540-9B5A-61FC5B89B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944" y="1573307"/>
            <a:ext cx="8703943" cy="4347685"/>
          </a:xfrm>
        </p:spPr>
        <p:txBody>
          <a:bodyPr/>
          <a:lstStyle/>
          <a:p>
            <a:r>
              <a:rPr lang="en-GB" sz="3200" dirty="0"/>
              <a:t>Clear understanding the purpose of a notebooks and deciding if it a reusable asset.  Successfully conveying how and why a notebook should be used by its intended community 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FDCFAD-28C8-7D49-8B51-C079CF602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Notebook description and function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F0A2C-601A-4E45-8997-FE0ADCAB4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Esther Conway    |     esther.conway@stfc.ac.uk      |     CEDA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AF8825-CA1E-CA48-BF7D-D9CA687E2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42" y="4036000"/>
            <a:ext cx="10616588" cy="15562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1E61DB-F51C-E74F-B451-677DF79DC502}"/>
              </a:ext>
            </a:extLst>
          </p:cNvPr>
          <p:cNvSpPr/>
          <p:nvPr/>
        </p:nvSpPr>
        <p:spPr>
          <a:xfrm>
            <a:off x="5363975" y="3107201"/>
            <a:ext cx="6163630" cy="1663272"/>
          </a:xfrm>
          <a:prstGeom prst="rect">
            <a:avLst/>
          </a:prstGeom>
          <a:solidFill>
            <a:srgbClr val="EF92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Develop guidelines with training examples and </a:t>
            </a:r>
          </a:p>
          <a:p>
            <a:pPr algn="ctr"/>
            <a:r>
              <a:rPr lang="en-US" dirty="0"/>
              <a:t>Jupyter Day  discussions ?</a:t>
            </a:r>
          </a:p>
        </p:txBody>
      </p:sp>
      <p:sp>
        <p:nvSpPr>
          <p:cNvPr id="2" name="5-point Star 1">
            <a:extLst>
              <a:ext uri="{FF2B5EF4-FFF2-40B4-BE49-F238E27FC236}">
                <a16:creationId xmlns:a16="http://schemas.microsoft.com/office/drawing/2014/main" id="{F347B191-07A1-4B4B-A33B-46D1F218B0E3}"/>
              </a:ext>
            </a:extLst>
          </p:cNvPr>
          <p:cNvSpPr/>
          <p:nvPr/>
        </p:nvSpPr>
        <p:spPr>
          <a:xfrm>
            <a:off x="10142483" y="2406869"/>
            <a:ext cx="1828800" cy="162913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Core</a:t>
            </a:r>
          </a:p>
          <a:p>
            <a:pPr algn="ctr"/>
            <a:r>
              <a:rPr lang="en-US" dirty="0"/>
              <a:t>Topic</a:t>
            </a:r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CBB73B20-EA2C-F248-A7DC-65275BE23EA9}"/>
              </a:ext>
            </a:extLst>
          </p:cNvPr>
          <p:cNvSpPr/>
          <p:nvPr/>
        </p:nvSpPr>
        <p:spPr>
          <a:xfrm>
            <a:off x="10294883" y="2559269"/>
            <a:ext cx="1828800" cy="162913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Core</a:t>
            </a:r>
          </a:p>
          <a:p>
            <a:pPr algn="ctr"/>
            <a:r>
              <a:rPr lang="en-US" dirty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418486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39A60-C692-094A-9672-D11E94C5D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1521303"/>
            <a:ext cx="4716461" cy="3543857"/>
          </a:xfrm>
        </p:spPr>
        <p:txBody>
          <a:bodyPr/>
          <a:lstStyle/>
          <a:p>
            <a:r>
              <a:rPr lang="en-GB" sz="2000" dirty="0"/>
              <a:t>Encourage the development of good workflow and structure within notebooks along with quality documentation.  Supporting their reuse and adaptation by new 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Good software engineering principles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Use of Functions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Use of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Size of Notebook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Capturing Output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E6CF4F-294E-0446-9D4E-444B62DB8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Structure, workflow and documentation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353EA-59D3-3840-9748-DBA561B8EF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Esther Conway    |     esther.conway@stfc.ac.uk      |     CEDA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8F9B96-F9C7-E84B-99C8-0889C5039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469" y="1599818"/>
            <a:ext cx="6743700" cy="2705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59B5C55-6911-334E-B889-70979E4A5799}"/>
              </a:ext>
            </a:extLst>
          </p:cNvPr>
          <p:cNvSpPr/>
          <p:nvPr/>
        </p:nvSpPr>
        <p:spPr>
          <a:xfrm>
            <a:off x="5790514" y="4642378"/>
            <a:ext cx="4997610" cy="895069"/>
          </a:xfrm>
          <a:prstGeom prst="rect">
            <a:avLst/>
          </a:prstGeom>
          <a:solidFill>
            <a:srgbClr val="EF92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Develop guidelines with training examples and </a:t>
            </a:r>
          </a:p>
          <a:p>
            <a:pPr algn="ctr"/>
            <a:r>
              <a:rPr lang="en-US" dirty="0" err="1"/>
              <a:t>Juptyer</a:t>
            </a:r>
            <a:r>
              <a:rPr lang="en-US" dirty="0"/>
              <a:t> Day  discussions ?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5A99F402-0BB8-9A44-B1DE-A01A4DE25591}"/>
              </a:ext>
            </a:extLst>
          </p:cNvPr>
          <p:cNvSpPr/>
          <p:nvPr/>
        </p:nvSpPr>
        <p:spPr>
          <a:xfrm>
            <a:off x="10363200" y="3629051"/>
            <a:ext cx="1828800" cy="162913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Core</a:t>
            </a:r>
          </a:p>
          <a:p>
            <a:pPr algn="ctr"/>
            <a:r>
              <a:rPr lang="en-US" dirty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551778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66624-CF14-B647-8D45-8B5DAD61E1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2970" y="1706238"/>
            <a:ext cx="4716461" cy="359522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Language and versions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Libraries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Other Code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Virtual Machines on Data Analysis Platforms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Installing libraries from within notebook, recommending </a:t>
            </a:r>
            <a:r>
              <a:rPr lang="en-GB" sz="2000" dirty="0" err="1"/>
              <a:t>conda</a:t>
            </a:r>
            <a:r>
              <a:rPr lang="en-GB" sz="2000" dirty="0"/>
              <a:t>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Setting up virtual environments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Testing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125D91-1BFA-2649-874E-416764FAF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Technical dependencies and Virtual Environments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0CCFB-EFB3-F947-A457-B79283D03F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Esther Conway    |     esther.conway@stfc.ac.uk      |     CEDA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E0AF66-537C-DE43-A03F-D0AD475D0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214" y="1706238"/>
            <a:ext cx="3987800" cy="2552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5F185F-D690-754A-8D15-59BF4536C617}"/>
              </a:ext>
            </a:extLst>
          </p:cNvPr>
          <p:cNvSpPr/>
          <p:nvPr/>
        </p:nvSpPr>
        <p:spPr>
          <a:xfrm>
            <a:off x="2393880" y="4702817"/>
            <a:ext cx="9308386" cy="989065"/>
          </a:xfrm>
          <a:prstGeom prst="rect">
            <a:avLst/>
          </a:prstGeom>
          <a:solidFill>
            <a:srgbClr val="EF92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Develop guidelines and implement in training examples</a:t>
            </a:r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8541EA4C-CD9F-DB48-B5BA-AAFE033C9FE2}"/>
              </a:ext>
            </a:extLst>
          </p:cNvPr>
          <p:cNvSpPr/>
          <p:nvPr/>
        </p:nvSpPr>
        <p:spPr>
          <a:xfrm>
            <a:off x="10387249" y="3672334"/>
            <a:ext cx="1828800" cy="162913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Core</a:t>
            </a:r>
          </a:p>
          <a:p>
            <a:pPr algn="ctr"/>
            <a:r>
              <a:rPr lang="en-US" dirty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3743790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3BD2AB-469B-A34D-B10B-D4A2A70A2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1345033"/>
            <a:ext cx="4716461" cy="4347685"/>
          </a:xfrm>
        </p:spPr>
        <p:txBody>
          <a:bodyPr/>
          <a:lstStyle/>
          <a:p>
            <a:r>
              <a:rPr lang="en-US" dirty="0"/>
              <a:t>Currently there is no guidance on how a Jupyter notebook should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Cite input data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Explain access requirements i.e. is it open or do need to apply for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Location and structure of data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962524-FFAA-4345-9D6A-C3EF0F81A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Citation of input data and data access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12748-BABD-5646-90F2-D8C8CA7D58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Esther Conway    |     esther.conway@stfc.ac.uk      |     CEDA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30D5F7-97A1-E847-A81C-5811AFD9E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41" y="3369031"/>
            <a:ext cx="11243271" cy="2772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3F5A5D-EDF6-4046-A857-6E0D54789522}"/>
              </a:ext>
            </a:extLst>
          </p:cNvPr>
          <p:cNvSpPr txBox="1"/>
          <p:nvPr/>
        </p:nvSpPr>
        <p:spPr>
          <a:xfrm>
            <a:off x="8841779" y="5173678"/>
            <a:ext cx="341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991914-0EC4-7D46-AC7F-3958D7301A1A}"/>
              </a:ext>
            </a:extLst>
          </p:cNvPr>
          <p:cNvSpPr txBox="1"/>
          <p:nvPr/>
        </p:nvSpPr>
        <p:spPr>
          <a:xfrm>
            <a:off x="4399402" y="3809585"/>
            <a:ext cx="341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642CE9-77F7-454C-A006-1044D2DC3FA1}"/>
              </a:ext>
            </a:extLst>
          </p:cNvPr>
          <p:cNvSpPr txBox="1"/>
          <p:nvPr/>
        </p:nvSpPr>
        <p:spPr>
          <a:xfrm>
            <a:off x="5110466" y="4975394"/>
            <a:ext cx="341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5B0901-80B7-7B49-ADA5-42628B541D1C}"/>
              </a:ext>
            </a:extLst>
          </p:cNvPr>
          <p:cNvSpPr txBox="1"/>
          <p:nvPr/>
        </p:nvSpPr>
        <p:spPr>
          <a:xfrm>
            <a:off x="2800350" y="4446875"/>
            <a:ext cx="537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F91CFD-4C6E-1045-8645-ADE7F2A06440}"/>
              </a:ext>
            </a:extLst>
          </p:cNvPr>
          <p:cNvSpPr txBox="1"/>
          <p:nvPr/>
        </p:nvSpPr>
        <p:spPr>
          <a:xfrm>
            <a:off x="5110466" y="1345033"/>
            <a:ext cx="65109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Citable as:</a:t>
            </a:r>
            <a:r>
              <a:rPr lang="en-GB" dirty="0"/>
              <a:t>  Disney, M.; Chernetskiy, M.; Gomez-</a:t>
            </a:r>
            <a:r>
              <a:rPr lang="en-GB" dirty="0" err="1"/>
              <a:t>Dans</a:t>
            </a:r>
            <a:r>
              <a:rPr lang="en-GB" dirty="0"/>
              <a:t>, J.; Lewis, P.; Urban, M.; </a:t>
            </a:r>
            <a:r>
              <a:rPr lang="en-GB" dirty="0" err="1"/>
              <a:t>Schmullius</a:t>
            </a:r>
            <a:r>
              <a:rPr lang="en-GB" dirty="0"/>
              <a:t>, C. (2020): BACI: System State Vector (SSV) land surface time series dataset for the European regional site, 2000-2015, v1.0. Centre for Environmental Data Analysis, </a:t>
            </a:r>
            <a:r>
              <a:rPr lang="en-GB" i="1" dirty="0"/>
              <a:t>30 January 2020</a:t>
            </a:r>
            <a:r>
              <a:rPr lang="en-GB" dirty="0"/>
              <a:t>. doi:10.5285/af13038e9caf499482a9bbb0b8fca2b8. </a:t>
            </a:r>
            <a:r>
              <a:rPr lang="en-GB" dirty="0">
                <a:hlinkClick r:id="rId3"/>
              </a:rPr>
              <a:t>http://dx.doi.org/10.5285/af13038e9caf499482a9bbb0b8fca2b8</a:t>
            </a:r>
            <a:r>
              <a:rPr lang="en-GB" dirty="0"/>
              <a:t> </a:t>
            </a:r>
          </a:p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BFF500-6AAC-5541-AE98-55CD052E591A}"/>
              </a:ext>
            </a:extLst>
          </p:cNvPr>
          <p:cNvSpPr/>
          <p:nvPr/>
        </p:nvSpPr>
        <p:spPr>
          <a:xfrm>
            <a:off x="4029533" y="4178917"/>
            <a:ext cx="7302863" cy="815061"/>
          </a:xfrm>
          <a:prstGeom prst="rect">
            <a:avLst/>
          </a:prstGeom>
          <a:solidFill>
            <a:srgbClr val="EF92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Develop guidelines with training examples and </a:t>
            </a:r>
          </a:p>
          <a:p>
            <a:pPr algn="ctr"/>
            <a:r>
              <a:rPr lang="en-US" dirty="0"/>
              <a:t>Jupyter Day  discussions ?</a:t>
            </a:r>
          </a:p>
          <a:p>
            <a:pPr algn="ctr"/>
            <a:endParaRPr lang="en-US" dirty="0"/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AE97C754-BD20-4F46-87B6-AFE1710C7A30}"/>
              </a:ext>
            </a:extLst>
          </p:cNvPr>
          <p:cNvSpPr/>
          <p:nvPr/>
        </p:nvSpPr>
        <p:spPr>
          <a:xfrm>
            <a:off x="10335223" y="3255778"/>
            <a:ext cx="1828800" cy="162913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Core</a:t>
            </a:r>
          </a:p>
          <a:p>
            <a:pPr algn="ctr"/>
            <a:r>
              <a:rPr lang="en-US" dirty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1155482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438A7-5E10-0847-B58B-8CA9C7848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There are many issue around how software should be linked to archived data and how permanent. This should be ? Areas for discussion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Research Objects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AIP’s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Part of the catalogue record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Deprecation and update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3DDAF3-4E91-0B4A-9803-391A0E567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Association with archived data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A60B7-8F4B-884A-AE0C-691423ED3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Esther Conway    |     esther.conway@stfc.ac.uk      |     CEDA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72992F-7FBE-624E-B426-F247671C7011}"/>
              </a:ext>
            </a:extLst>
          </p:cNvPr>
          <p:cNvSpPr/>
          <p:nvPr/>
        </p:nvSpPr>
        <p:spPr>
          <a:xfrm>
            <a:off x="504797" y="3915596"/>
            <a:ext cx="4376791" cy="1663272"/>
          </a:xfrm>
          <a:prstGeom prst="rect">
            <a:avLst/>
          </a:prstGeom>
          <a:solidFill>
            <a:srgbClr val="EF92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Discussion session in next WGISS – 53.  Part of broader area of medium term preservation ?</a:t>
            </a:r>
          </a:p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EE23A3-EFE2-45A3-9689-2C449307A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704" y="1988682"/>
            <a:ext cx="6035563" cy="3185436"/>
          </a:xfrm>
          <a:prstGeom prst="rect">
            <a:avLst/>
          </a:prstGeom>
        </p:spPr>
      </p:pic>
      <p:sp>
        <p:nvSpPr>
          <p:cNvPr id="2" name="5-point Star 1">
            <a:extLst>
              <a:ext uri="{FF2B5EF4-FFF2-40B4-BE49-F238E27FC236}">
                <a16:creationId xmlns:a16="http://schemas.microsoft.com/office/drawing/2014/main" id="{6E2810D3-4A4D-8B40-94B4-9E00B509999B}"/>
              </a:ext>
            </a:extLst>
          </p:cNvPr>
          <p:cNvSpPr/>
          <p:nvPr/>
        </p:nvSpPr>
        <p:spPr>
          <a:xfrm>
            <a:off x="3996227" y="2785954"/>
            <a:ext cx="2932385" cy="21520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Advanced Topic</a:t>
            </a:r>
          </a:p>
        </p:txBody>
      </p:sp>
    </p:spTree>
    <p:extLst>
      <p:ext uri="{BB962C8B-B14F-4D97-AF65-F5344CB8AC3E}">
        <p14:creationId xmlns:p14="http://schemas.microsoft.com/office/powerpoint/2010/main" val="4063635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C9E01-E9AD-F04B-BA8F-B625E6857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6917" y="1468401"/>
            <a:ext cx="4716461" cy="232528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Establishing Connections with Data Cubes</a:t>
            </a:r>
          </a:p>
          <a:p>
            <a:r>
              <a:rPr lang="en-US" sz="2400" dirty="0"/>
              <a:t>Defining what data gets loaded</a:t>
            </a:r>
          </a:p>
          <a:p>
            <a:r>
              <a:rPr lang="en-US" sz="2400" dirty="0"/>
              <a:t>Working with </a:t>
            </a:r>
            <a:r>
              <a:rPr lang="en-US" sz="2400" dirty="0" err="1"/>
              <a:t>xarray</a:t>
            </a:r>
            <a:endParaRPr lang="en-US" sz="2400" dirty="0"/>
          </a:p>
          <a:p>
            <a:r>
              <a:rPr lang="en-US" sz="2400" dirty="0"/>
              <a:t>Porting Notebook from hierarchical file system to a data cube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5D36DC-1D80-624F-860A-C753FDB95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Incorporation with data cubes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A33884-332D-3649-9757-02D69FBEAF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Esther Conway    |     esther.conway@stfc.ac.uk      |     CEDA</a:t>
            </a:r>
            <a:endParaRPr lang="en-US" dirty="0"/>
          </a:p>
        </p:txBody>
      </p:sp>
      <p:pic>
        <p:nvPicPr>
          <p:cNvPr id="3074" name="Picture 2" descr="Open Data Cube - OSGeo">
            <a:extLst>
              <a:ext uri="{FF2B5EF4-FFF2-40B4-BE49-F238E27FC236}">
                <a16:creationId xmlns:a16="http://schemas.microsoft.com/office/drawing/2014/main" id="{F57306F0-B2EF-BA40-8CF9-A2A5123FB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977" y="1645684"/>
            <a:ext cx="38227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4C09E4-0C5C-094E-A24C-1AE409F9B809}"/>
              </a:ext>
            </a:extLst>
          </p:cNvPr>
          <p:cNvSpPr/>
          <p:nvPr/>
        </p:nvSpPr>
        <p:spPr>
          <a:xfrm>
            <a:off x="1406753" y="3999734"/>
            <a:ext cx="4376791" cy="1663272"/>
          </a:xfrm>
          <a:prstGeom prst="rect">
            <a:avLst/>
          </a:prstGeom>
          <a:solidFill>
            <a:srgbClr val="EF92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Advanced level: Tech Expo session on using Jupyter with </a:t>
            </a:r>
            <a:r>
              <a:rPr lang="en-US" dirty="0" err="1"/>
              <a:t>datacubes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CB73FF-0830-5A4F-A486-B55BC02640BC}"/>
              </a:ext>
            </a:extLst>
          </p:cNvPr>
          <p:cNvCxnSpPr>
            <a:cxnSpLocks/>
          </p:cNvCxnSpPr>
          <p:nvPr/>
        </p:nvCxnSpPr>
        <p:spPr>
          <a:xfrm>
            <a:off x="8003569" y="3779284"/>
            <a:ext cx="493159" cy="586770"/>
          </a:xfrm>
          <a:prstGeom prst="straightConnector1">
            <a:avLst/>
          </a:prstGeom>
          <a:ln w="698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EFC2B40-E094-AE4E-A858-BDBB0D17E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989" y="3940875"/>
            <a:ext cx="1530768" cy="1780989"/>
          </a:xfrm>
          <a:prstGeom prst="rect">
            <a:avLst/>
          </a:prstGeom>
        </p:spPr>
      </p:pic>
      <p:sp>
        <p:nvSpPr>
          <p:cNvPr id="9" name="5-point Star 8">
            <a:extLst>
              <a:ext uri="{FF2B5EF4-FFF2-40B4-BE49-F238E27FC236}">
                <a16:creationId xmlns:a16="http://schemas.microsoft.com/office/drawing/2014/main" id="{B6C60574-39B0-C949-92C0-F088BE71A96A}"/>
              </a:ext>
            </a:extLst>
          </p:cNvPr>
          <p:cNvSpPr/>
          <p:nvPr/>
        </p:nvSpPr>
        <p:spPr>
          <a:xfrm>
            <a:off x="4946125" y="2996637"/>
            <a:ext cx="2932385" cy="21520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Advanced Topic</a:t>
            </a:r>
          </a:p>
        </p:txBody>
      </p:sp>
    </p:spTree>
    <p:extLst>
      <p:ext uri="{BB962C8B-B14F-4D97-AF65-F5344CB8AC3E}">
        <p14:creationId xmlns:p14="http://schemas.microsoft.com/office/powerpoint/2010/main" val="3747313025"/>
      </p:ext>
    </p:extLst>
  </p:cSld>
  <p:clrMapOvr>
    <a:masterClrMapping/>
  </p:clrMapOvr>
</p:sld>
</file>

<file path=ppt/theme/theme1.xml><?xml version="1.0" encoding="utf-8"?>
<a:theme xmlns:a="http://schemas.openxmlformats.org/drawingml/2006/main" name="Internal Theme">
  <a:themeElements>
    <a:clrScheme name="NCEO Swatches 1">
      <a:dk1>
        <a:srgbClr val="2B3459"/>
      </a:dk1>
      <a:lt1>
        <a:srgbClr val="FFFFFF"/>
      </a:lt1>
      <a:dk2>
        <a:srgbClr val="2B3890"/>
      </a:dk2>
      <a:lt2>
        <a:srgbClr val="FFFFFF"/>
      </a:lt2>
      <a:accent1>
        <a:srgbClr val="2B3890"/>
      </a:accent1>
      <a:accent2>
        <a:srgbClr val="9B98C6"/>
      </a:accent2>
      <a:accent3>
        <a:srgbClr val="4D71B8"/>
      </a:accent3>
      <a:accent4>
        <a:srgbClr val="2B3459"/>
      </a:accent4>
      <a:accent5>
        <a:srgbClr val="71D8D3"/>
      </a:accent5>
      <a:accent6>
        <a:srgbClr val="647189"/>
      </a:accent6>
      <a:hlink>
        <a:srgbClr val="4C64FF"/>
      </a:hlink>
      <a:folHlink>
        <a:srgbClr val="0023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6431</TotalTime>
  <Words>1131</Words>
  <Application>Microsoft Office PowerPoint</Application>
  <PresentationFormat>Widescreen</PresentationFormat>
  <Paragraphs>152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Internal Theme</vt:lpstr>
      <vt:lpstr>Jupyter Notebooks Webinar Feedback and  Developing a Best Practice </vt:lpstr>
      <vt:lpstr>Actions !</vt:lpstr>
      <vt:lpstr>Who and why would we create a best practice document</vt:lpstr>
      <vt:lpstr>Notebook description and function</vt:lpstr>
      <vt:lpstr>Structure, workflow and documentation</vt:lpstr>
      <vt:lpstr>Technical dependencies and Virtual Environments</vt:lpstr>
      <vt:lpstr>Citation of input data and data access</vt:lpstr>
      <vt:lpstr>Association with archived data</vt:lpstr>
      <vt:lpstr>Incorporation with data cubes</vt:lpstr>
      <vt:lpstr>Version control, preservation and archival, publishing software, getting a DOI and licence</vt:lpstr>
      <vt:lpstr>Interoperability and reuse on alternate platforms</vt:lpstr>
      <vt:lpstr>Creating a binder deployment</vt:lpstr>
      <vt:lpstr>Going Forward !</vt:lpstr>
      <vt:lpstr>Any other comments?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Centre of Earth Observation</dc:title>
  <dc:creator>Bulb Studios</dc:creator>
  <cp:lastModifiedBy>Conway, Esther (STFC,RAL,RALSP)</cp:lastModifiedBy>
  <cp:revision>195</cp:revision>
  <dcterms:created xsi:type="dcterms:W3CDTF">2018-05-29T08:58:13Z</dcterms:created>
  <dcterms:modified xsi:type="dcterms:W3CDTF">2021-10-18T19:41:30Z</dcterms:modified>
</cp:coreProperties>
</file>