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0" r:id="rId4"/>
    <p:sldMasterId id="2147483653" r:id="rId5"/>
    <p:sldMasterId id="2147483669" r:id="rId6"/>
  </p:sldMasterIdLst>
  <p:notesMasterIdLst>
    <p:notesMasterId r:id="rId17"/>
  </p:notesMasterIdLst>
  <p:sldIdLst>
    <p:sldId id="717" r:id="rId7"/>
    <p:sldId id="256" r:id="rId8"/>
    <p:sldId id="686" r:id="rId9"/>
    <p:sldId id="2296" r:id="rId10"/>
    <p:sldId id="2298" r:id="rId11"/>
    <p:sldId id="2299" r:id="rId12"/>
    <p:sldId id="2295" r:id="rId13"/>
    <p:sldId id="2297" r:id="rId14"/>
    <p:sldId id="711" r:id="rId15"/>
    <p:sldId id="716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elvetica Neue" panose="020B060402020202020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A70717-57E2-4950-A1DF-9760C8EE1C78}" v="14" dt="2021-10-14T00:48:41.6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663" autoAdjust="0"/>
  </p:normalViewPr>
  <p:slideViewPr>
    <p:cSldViewPr snapToGrid="0">
      <p:cViewPr varScale="1">
        <p:scale>
          <a:sx n="109" d="100"/>
          <a:sy n="109" d="100"/>
        </p:scale>
        <p:origin x="126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61741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/>
              <a:t>The CEOS Earth Analytics Interoperability Lab (EAIL or “The Lab” for short) is a new initiative, an experiment mainly responding to demand from CEOS Projects related to the CEOS Future Data Architectures and Analysis Ready Data strategy</a:t>
            </a:r>
            <a:endParaRPr dirty="0"/>
          </a:p>
        </p:txBody>
      </p:sp>
      <p:sp>
        <p:nvSpPr>
          <p:cNvPr id="15" name="Google Shape;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Bold"/>
              </a:rPr>
              <a:t>Interoperability work is relevant to all of CEOS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connected to LSI-VC, WGISS,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WGCapD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the SEO. Plus specific projects (CEOS-COAST), and collaborators (GEO GLAM, GEO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Aquawatch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</a:t>
            </a:r>
          </a:p>
          <a:p>
            <a:pPr marL="4572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Bold"/>
              </a:rPr>
              <a:t>A significant number of these projects have contacted WGISS and SEO for assistance and advice in two main areas: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Bold"/>
              </a:rPr>
              <a:t>Integrated EO data analytics platform technology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 Bold"/>
              </a:rPr>
              <a:t>Analysis Ready Data – formats, discovery, use</a:t>
            </a:r>
          </a:p>
          <a:p>
            <a:pPr marL="571500" marR="0" lvl="0" indent="-3429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 Bold"/>
            </a:endParaRPr>
          </a:p>
          <a:p>
            <a:pPr marL="22860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 Bold"/>
            </a:endParaRPr>
          </a:p>
          <a:p>
            <a:r>
              <a:rPr lang="en-AU" dirty="0"/>
              <a:t>All involve multiple CEOS agencies, hence there is a strong need to interoperability. Most are also seeking a place to conduct experiments with newer technologies that aren’t always available from a CEOS agency (at least not yet).</a:t>
            </a:r>
          </a:p>
        </p:txBody>
      </p:sp>
    </p:spTree>
    <p:extLst>
      <p:ext uri="{BB962C8B-B14F-4D97-AF65-F5344CB8AC3E}">
        <p14:creationId xmlns:p14="http://schemas.microsoft.com/office/powerpoint/2010/main" val="3126502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AU" dirty="0"/>
              <a:t>Additional areas currently require funding given the additional storage and ARD processing costs.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60629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90617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987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More EAIL demonstration in the Tech Expo Session with Matt </a:t>
            </a:r>
            <a:r>
              <a:rPr lang="en-AU" dirty="0" err="1"/>
              <a:t>PAget</a:t>
            </a:r>
            <a:r>
              <a:rPr lang="en-A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6183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Jupyter notebooks best practice is underway.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7862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3" y="1508787"/>
            <a:ext cx="11521277" cy="4094592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49133" y="356659"/>
            <a:ext cx="11507507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933" b="0">
                <a:solidFill>
                  <a:schemeClr val="accent2"/>
                </a:solidFill>
              </a:defRPr>
            </a:lvl2pPr>
            <a:lvl3pPr>
              <a:buNone/>
              <a:defRPr sz="3733">
                <a:solidFill>
                  <a:srgbClr val="00A9CE"/>
                </a:solidFill>
              </a:defRPr>
            </a:lvl3pPr>
            <a:lvl4pPr>
              <a:buNone/>
              <a:defRPr sz="3733">
                <a:solidFill>
                  <a:srgbClr val="00A9CE"/>
                </a:solidFill>
              </a:defRPr>
            </a:lvl4pPr>
            <a:lvl5pPr>
              <a:buNone/>
              <a:defRPr sz="3733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557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1508787"/>
            <a:ext cx="5384800" cy="441649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393" y="1508787"/>
            <a:ext cx="5384800" cy="441649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145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2858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2819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79945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55556648-49D5-4B5B-92D5-2DB59DEB59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216000" cy="34368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5360" y="3813043"/>
            <a:ext cx="10561173" cy="2688299"/>
          </a:xfrm>
        </p:spPr>
        <p:txBody>
          <a:bodyPr/>
          <a:lstStyle>
            <a:lvl1pPr>
              <a:lnSpc>
                <a:spcPct val="85000"/>
              </a:lnSpc>
              <a:spcAft>
                <a:spcPts val="0"/>
              </a:spcAft>
              <a:buFontTx/>
              <a:buNone/>
              <a:defRPr sz="5333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5333" b="0">
                <a:solidFill>
                  <a:schemeClr val="accent2"/>
                </a:solidFill>
              </a:defRPr>
            </a:lvl2pPr>
            <a:lvl3pPr marL="0" indent="0">
              <a:spcBef>
                <a:spcPts val="2933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70900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35360" y="1508787"/>
            <a:ext cx="9601067" cy="4800533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5867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1133"/>
              </a:spcAft>
              <a:buNone/>
              <a:defRPr sz="5867" b="0">
                <a:solidFill>
                  <a:schemeClr val="bg1"/>
                </a:solidFill>
              </a:defRPr>
            </a:lvl2pPr>
            <a:lvl3pPr marL="0" indent="0">
              <a:buNone/>
              <a:defRPr sz="2933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5904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4773150"/>
            <a:ext cx="8064896" cy="1344149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4000"/>
              </a:spcBef>
              <a:buNone/>
              <a:defRPr sz="2133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751"/>
              </a:spcAft>
              <a:buNone/>
              <a:defRPr sz="2133">
                <a:solidFill>
                  <a:schemeClr val="tx1"/>
                </a:solidFill>
              </a:defRPr>
            </a:lvl2pPr>
            <a:lvl3pPr marL="355191" indent="-355191" algn="l">
              <a:lnSpc>
                <a:spcPct val="90000"/>
              </a:lnSpc>
              <a:spcBef>
                <a:spcPts val="0"/>
              </a:spcBef>
              <a:buNone/>
              <a:tabLst>
                <a:tab pos="475188" algn="l"/>
              </a:tabLst>
              <a:defRPr sz="2133"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35362" y="3621022"/>
            <a:ext cx="8064895" cy="768085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4" name="Rectangle 43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736" y="5569811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46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7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4101076"/>
            <a:ext cx="9601067" cy="216414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4000"/>
              </a:spcBef>
              <a:buNone/>
              <a:defRPr sz="2133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751"/>
              </a:spcAft>
              <a:buNone/>
              <a:defRPr sz="2133">
                <a:solidFill>
                  <a:schemeClr val="tx1"/>
                </a:solidFill>
              </a:defRPr>
            </a:lvl2pPr>
            <a:lvl3pPr marL="355191" indent="-355191" algn="l">
              <a:lnSpc>
                <a:spcPct val="90000"/>
              </a:lnSpc>
              <a:spcBef>
                <a:spcPts val="0"/>
              </a:spcBef>
              <a:buNone/>
              <a:tabLst>
                <a:tab pos="475188" algn="l"/>
              </a:tabLst>
              <a:defRPr sz="2133">
                <a:solidFill>
                  <a:schemeClr val="tx1"/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085086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D6AF226-6801-C84D-BA22-D2A8852F5B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66" y="308661"/>
            <a:ext cx="1060607" cy="1414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2372883"/>
            <a:ext cx="4800533" cy="2304256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4869160"/>
            <a:ext cx="4800533" cy="768085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335360" y="6466905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</p:spTree>
    <p:extLst>
      <p:ext uri="{BB962C8B-B14F-4D97-AF65-F5344CB8AC3E}">
        <p14:creationId xmlns:p14="http://schemas.microsoft.com/office/powerpoint/2010/main" val="1480380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03">
          <p15:clr>
            <a:srgbClr val="FBAE40"/>
          </p15:clr>
        </p15:guide>
        <p15:guide id="4" pos="15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"/>
          <p:cNvSpPr>
            <a:spLocks noGrp="1"/>
          </p:cNvSpPr>
          <p:nvPr>
            <p:ph type="sldNum" idx="12"/>
          </p:nvPr>
        </p:nvSpPr>
        <p:spPr>
          <a:xfrm>
            <a:off x="11684000" y="6629401"/>
            <a:ext cx="406400" cy="187285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>
              <a:spcBef>
                <a:spcPts val="0"/>
              </a:spcBef>
              <a:buNone/>
              <a:defRPr sz="1100" b="0" i="1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Google Shape;10;p3"/>
          <p:cNvSpPr txBox="1">
            <a:spLocks noGrp="1"/>
          </p:cNvSpPr>
          <p:nvPr>
            <p:ph type="body" idx="1"/>
          </p:nvPr>
        </p:nvSpPr>
        <p:spPr>
          <a:xfrm>
            <a:off x="101600" y="1219200"/>
            <a:ext cx="11988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▪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256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1" name="Google Shape;11;p3"/>
          <p:cNvSpPr/>
          <p:nvPr/>
        </p:nvSpPr>
        <p:spPr>
          <a:xfrm>
            <a:off x="101600" y="6594600"/>
            <a:ext cx="2540000" cy="187200"/>
          </a:xfrm>
          <a:prstGeom prst="roundRect">
            <a:avLst>
              <a:gd name="adj" fmla="val 16667"/>
            </a:avLst>
          </a:prstGeom>
          <a:solidFill>
            <a:schemeClr val="lt1">
              <a:alpha val="48627"/>
            </a:schemeClr>
          </a:solidFill>
          <a:ln w="25400" cap="flat" cmpd="sng">
            <a:solidFill>
              <a:schemeClr val="dk2">
                <a:alpha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 u="none" strike="noStrike" cap="none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WGISS-52  19-21 October 2021</a:t>
            </a:r>
          </a:p>
        </p:txBody>
      </p:sp>
      <p:sp>
        <p:nvSpPr>
          <p:cNvPr id="12" name="Google Shape;12;p3"/>
          <p:cNvSpPr txBox="1">
            <a:spLocks noGrp="1"/>
          </p:cNvSpPr>
          <p:nvPr>
            <p:ph type="body" idx="2"/>
          </p:nvPr>
        </p:nvSpPr>
        <p:spPr>
          <a:xfrm>
            <a:off x="2641599" y="76200"/>
            <a:ext cx="736484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o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▪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50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256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2372883"/>
            <a:ext cx="4800533" cy="2304256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4869160"/>
            <a:ext cx="4800533" cy="768085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335360" y="6466905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2" y="0"/>
            <a:ext cx="6085284" cy="68580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CEEBB7A-7551-F44A-A391-665FB375F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66" y="308661"/>
            <a:ext cx="1060607" cy="14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04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9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2880">
          <p15:clr>
            <a:srgbClr val="FBAE40"/>
          </p15:clr>
        </p15:guide>
        <p15:guide id="4" pos="560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3F861FB4-23CE-964A-8677-7214124A9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45" y="180241"/>
            <a:ext cx="10753195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41D061C-9A07-734D-96BA-4F730B898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7" y="1316765"/>
            <a:ext cx="11521279" cy="49925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5753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51200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95DC16D-E185-2143-90CC-88B2A767E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7" y="1316765"/>
            <a:ext cx="11521279" cy="49925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18788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103445" y="179519"/>
            <a:ext cx="10753195" cy="85320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733" b="0">
                <a:solidFill>
                  <a:schemeClr val="accent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None/>
              <a:defRPr sz="2933" b="0">
                <a:solidFill>
                  <a:schemeClr val="accent2"/>
                </a:solidFill>
              </a:defRPr>
            </a:lvl2pPr>
            <a:lvl3pPr>
              <a:buNone/>
              <a:defRPr sz="3733">
                <a:solidFill>
                  <a:srgbClr val="00A9CE"/>
                </a:solidFill>
              </a:defRPr>
            </a:lvl3pPr>
            <a:lvl4pPr>
              <a:buNone/>
              <a:defRPr sz="3733">
                <a:solidFill>
                  <a:srgbClr val="00A9CE"/>
                </a:solidFill>
              </a:defRPr>
            </a:lvl4pPr>
            <a:lvl5pPr>
              <a:buNone/>
              <a:defRPr sz="3733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title style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4E0E0A2-3C6A-5549-BB7D-9D9F48CFE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7" y="1316765"/>
            <a:ext cx="11521279" cy="49925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79752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1316765"/>
            <a:ext cx="5384800" cy="49925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393" y="1316765"/>
            <a:ext cx="5384800" cy="499255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21482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073953"/>
            <a:ext cx="5384800" cy="8524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2221139"/>
            <a:ext cx="5384800" cy="408818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1600" y="2221139"/>
            <a:ext cx="5384800" cy="408818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01833" y="6504333"/>
            <a:ext cx="4918335" cy="127347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4160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with catalys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073953"/>
            <a:ext cx="5384800" cy="8524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5360" y="2221139"/>
            <a:ext cx="5384800" cy="4088181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1600" y="2221139"/>
            <a:ext cx="5384800" cy="4088181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667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01833" y="6504333"/>
            <a:ext cx="4918335" cy="127347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5386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6002" y="0"/>
            <a:ext cx="6085284" cy="68580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7" y="2067717"/>
            <a:ext cx="5376596" cy="4241603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360" y="1073953"/>
            <a:ext cx="5376597" cy="8524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801833" y="6504333"/>
            <a:ext cx="4910132" cy="127347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32126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9138448" y="0"/>
            <a:ext cx="3043200" cy="68580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8" y="1316765"/>
            <a:ext cx="8448937" cy="4992555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801830" y="6504333"/>
            <a:ext cx="7982471" cy="127347"/>
          </a:xfrm>
        </p:spPr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D903273-F27F-534E-9A19-AD39B3CD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53" y="180241"/>
            <a:ext cx="7680852" cy="8524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3499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5A00-D2C6-44DA-A7EB-C8A6AD2DA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D367A-B0F4-455E-BA18-950BF5ACB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C024C-511D-4506-B168-160947054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F1976E-0D73-4CE2-8439-D3A66D5CE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77CBB-7FF8-A647-84E2-FD8D184D81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E2394-60B9-430D-AEF2-E70F5E40E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EE2D9-A0E0-4A22-AA7E-976CF43C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F5C41-3E26-134C-AA1F-71DA5E7030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638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5792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00377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867927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17B52948-05FD-444E-9ADC-BA5285595A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2" y="0"/>
            <a:ext cx="6085284" cy="68580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35360" y="2468894"/>
            <a:ext cx="5280587" cy="3366757"/>
          </a:xfrm>
        </p:spPr>
        <p:txBody>
          <a:bodyPr/>
          <a:lstStyle>
            <a:lvl1pPr marL="0" indent="0">
              <a:lnSpc>
                <a:spcPct val="85000"/>
              </a:lnSpc>
              <a:spcAft>
                <a:spcPts val="0"/>
              </a:spcAft>
              <a:buFontTx/>
              <a:buNone/>
              <a:defRPr sz="5333" b="0">
                <a:solidFill>
                  <a:schemeClr val="accent3"/>
                </a:solidFill>
              </a:defRPr>
            </a:lvl1pPr>
            <a:lvl2pPr marL="0" indent="0">
              <a:lnSpc>
                <a:spcPct val="85000"/>
              </a:lnSpc>
              <a:spcAft>
                <a:spcPts val="0"/>
              </a:spcAft>
              <a:buNone/>
              <a:defRPr sz="5333" b="0">
                <a:solidFill>
                  <a:schemeClr val="accent2"/>
                </a:solidFill>
              </a:defRPr>
            </a:lvl2pPr>
            <a:lvl3pPr marL="0" indent="0">
              <a:spcBef>
                <a:spcPts val="2933"/>
              </a:spcBef>
              <a:buNone/>
              <a:defRPr b="1">
                <a:solidFill>
                  <a:srgbClr val="00313C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12798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35360" y="1700807"/>
            <a:ext cx="9409045" cy="3648407"/>
          </a:xfrm>
        </p:spPr>
        <p:txBody>
          <a:bodyPr anchor="b" anchorCtr="0"/>
          <a:lstStyle>
            <a:lvl1pPr marL="0" indent="0">
              <a:spcAft>
                <a:spcPts val="0"/>
              </a:spcAft>
              <a:buFontTx/>
              <a:buNone/>
              <a:defRPr sz="5867" b="0">
                <a:solidFill>
                  <a:schemeClr val="accent1"/>
                </a:solidFill>
              </a:defRPr>
            </a:lvl1pPr>
            <a:lvl2pPr marL="0" indent="0">
              <a:lnSpc>
                <a:spcPct val="75000"/>
              </a:lnSpc>
              <a:spcAft>
                <a:spcPts val="1135"/>
              </a:spcAft>
              <a:buNone/>
              <a:defRPr sz="5867" b="0">
                <a:solidFill>
                  <a:schemeClr val="bg1"/>
                </a:solidFill>
              </a:defRPr>
            </a:lvl2pPr>
            <a:lvl3pPr marL="0" indent="0">
              <a:buNone/>
              <a:defRPr sz="2933" b="1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4592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3525011"/>
            <a:ext cx="4800533" cy="2784308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4000"/>
              </a:spcBef>
              <a:buNone/>
              <a:tabLst/>
              <a:defRPr sz="2133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751"/>
              </a:spcAft>
              <a:buNone/>
              <a:tabLst/>
              <a:defRPr sz="2133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2133">
                <a:solidFill>
                  <a:schemeClr val="tx1"/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35367" y="1412776"/>
            <a:ext cx="4800532" cy="1920213"/>
          </a:xfrm>
        </p:spPr>
        <p:txBody>
          <a:bodyPr anchor="b" anchorCtr="0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44" name="Rectangle 43"/>
          <p:cNvSpPr/>
          <p:nvPr userDrawn="1"/>
        </p:nvSpPr>
        <p:spPr>
          <a:xfrm>
            <a:off x="335360" y="6466905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7EAFD94D-006E-5046-8BE5-BA6C4F43C1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66" y="308661"/>
            <a:ext cx="1060607" cy="14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61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Opt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5360" y="2660924"/>
            <a:ext cx="4800533" cy="3604305"/>
          </a:xfrm>
        </p:spPr>
        <p:txBody>
          <a:bodyPr numCol="2" spcCol="360000">
            <a:normAutofit/>
          </a:bodyPr>
          <a:lstStyle>
            <a:lvl1pPr marL="0" indent="0" algn="l">
              <a:lnSpc>
                <a:spcPct val="90000"/>
              </a:lnSpc>
              <a:spcBef>
                <a:spcPts val="4000"/>
              </a:spcBef>
              <a:buNone/>
              <a:tabLst/>
              <a:defRPr sz="2133" b="1">
                <a:solidFill>
                  <a:schemeClr val="tx1"/>
                </a:solidFill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spcAft>
                <a:spcPts val="751"/>
              </a:spcAft>
              <a:buNone/>
              <a:tabLst/>
              <a:defRPr sz="2133">
                <a:solidFill>
                  <a:schemeClr val="tx1"/>
                </a:solidFill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tabLst/>
              <a:defRPr sz="2133">
                <a:solidFill>
                  <a:schemeClr val="tx1"/>
                </a:solidFill>
              </a:defRPr>
            </a:lvl3pPr>
            <a:lvl4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Rectangle 2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sp>
        <p:nvSpPr>
          <p:cNvPr id="29" name="Rectangle 28"/>
          <p:cNvSpPr/>
          <p:nvPr userDrawn="1"/>
        </p:nvSpPr>
        <p:spPr>
          <a:xfrm>
            <a:off x="335360" y="6466905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360" y="1722794"/>
            <a:ext cx="4896544" cy="852487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45C01361-FC24-334E-B70E-4DC92AA527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66" y="308661"/>
            <a:ext cx="1060607" cy="14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800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276349"/>
            <a:ext cx="11280000" cy="4555651"/>
          </a:xfrm>
        </p:spPr>
        <p:txBody>
          <a:bodyPr/>
          <a:lstStyle>
            <a:lvl2pPr marL="212609" indent="-211620"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03446" y="270010"/>
            <a:ext cx="10657039" cy="893783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39"/>
              </a:spcAft>
              <a:buNone/>
              <a:defRPr sz="3039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1856" b="1">
                <a:solidFill>
                  <a:schemeClr val="accent2"/>
                </a:solidFill>
              </a:defRPr>
            </a:lvl2pPr>
            <a:lvl3pPr>
              <a:buNone/>
              <a:defRPr sz="2363">
                <a:solidFill>
                  <a:srgbClr val="00A9CE"/>
                </a:solidFill>
              </a:defRPr>
            </a:lvl3pPr>
            <a:lvl4pPr>
              <a:buNone/>
              <a:defRPr sz="2363">
                <a:solidFill>
                  <a:srgbClr val="00A9CE"/>
                </a:solidFill>
              </a:defRPr>
            </a:lvl4pPr>
            <a:lvl5pPr>
              <a:buNone/>
              <a:defRPr sz="2363">
                <a:solidFill>
                  <a:srgbClr val="00A9C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903990" y="6504333"/>
            <a:ext cx="8111793" cy="12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International Rivers Symposium, Brisbane - October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07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2935" y="1825625"/>
            <a:ext cx="8565236" cy="4351339"/>
          </a:xfrm>
        </p:spPr>
        <p:txBody>
          <a:bodyPr/>
          <a:lstStyle/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edit</a:t>
            </a:r>
            <a:r>
              <a:rPr lang="es-ES" dirty="0"/>
              <a:t> Master </a:t>
            </a:r>
            <a:r>
              <a:rPr lang="es-ES" dirty="0" err="1"/>
              <a:t>text</a:t>
            </a:r>
            <a:r>
              <a:rPr lang="es-ES" dirty="0"/>
              <a:t> </a:t>
            </a:r>
            <a:r>
              <a:rPr lang="es-ES" dirty="0" err="1"/>
              <a:t>styles</a:t>
            </a:r>
            <a:endParaRPr lang="es-ES" dirty="0"/>
          </a:p>
          <a:p>
            <a:pPr lvl="1"/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2"/>
            <a:r>
              <a:rPr lang="es-ES" dirty="0" err="1"/>
              <a:t>Third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3"/>
            <a:r>
              <a:rPr lang="es-ES" dirty="0" err="1"/>
              <a:t>Fourth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s-ES" dirty="0"/>
          </a:p>
          <a:p>
            <a:pPr lvl="4"/>
            <a:r>
              <a:rPr lang="es-ES" dirty="0" err="1"/>
              <a:t>Fifth</a:t>
            </a:r>
            <a:r>
              <a:rPr lang="es-ES" dirty="0"/>
              <a:t> </a:t>
            </a:r>
            <a:r>
              <a:rPr lang="es-ES" dirty="0" err="1"/>
              <a:t>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F0BFF-E777-594C-BE73-1AAD74A0CF8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46A412D-000E-42C8-8C30-532D24868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49898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1"/>
            </a:lvl1pPr>
            <a:lvl2pPr marL="342874" indent="0" algn="ctr">
              <a:buNone/>
              <a:defRPr sz="1500"/>
            </a:lvl2pPr>
            <a:lvl3pPr marL="685751" indent="0" algn="ctr">
              <a:buNone/>
              <a:defRPr sz="1351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2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1F63F1A-9BE1-4C77-9EB4-5C7217A5DA38}" type="datetimeFigureOut">
              <a:rPr lang="en-AU" smtClean="0"/>
              <a:t>17/10/2021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88582-416A-4049-B182-5A36F0A6D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304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7384"/>
            <a:ext cx="12192000" cy="34608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7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3813044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5462163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736" y="5569811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06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" y="1276350"/>
            <a:ext cx="11280000" cy="4555651"/>
          </a:xfrm>
        </p:spPr>
        <p:txBody>
          <a:bodyPr/>
          <a:lstStyle>
            <a:lvl2pPr marL="189000" indent="-188119"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0484" y="270002"/>
            <a:ext cx="11280000" cy="893783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12"/>
              </a:spcAft>
              <a:buNone/>
              <a:defRPr sz="2700" b="1">
                <a:solidFill>
                  <a:schemeClr val="accent2"/>
                </a:solidFill>
              </a:defRPr>
            </a:lvl1pPr>
            <a:lvl2pPr marL="0" indent="0">
              <a:lnSpc>
                <a:spcPct val="85000"/>
              </a:lnSpc>
              <a:spcBef>
                <a:spcPts val="0"/>
              </a:spcBef>
              <a:buNone/>
              <a:defRPr sz="1650" b="1">
                <a:solidFill>
                  <a:schemeClr val="accent2"/>
                </a:solidFill>
              </a:defRPr>
            </a:lvl2pPr>
            <a:lvl3pPr>
              <a:buNone/>
              <a:defRPr sz="2100">
                <a:solidFill>
                  <a:srgbClr val="00A9CE"/>
                </a:solidFill>
              </a:defRPr>
            </a:lvl3pPr>
            <a:lvl4pPr>
              <a:buNone/>
              <a:defRPr sz="2100">
                <a:solidFill>
                  <a:srgbClr val="00A9CE"/>
                </a:solidFill>
              </a:defRPr>
            </a:lvl4pPr>
            <a:lvl5pPr>
              <a:buNone/>
              <a:defRPr sz="2100">
                <a:solidFill>
                  <a:srgbClr val="00A9CE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>
                <a:solidFill>
                  <a:srgbClr val="FBFEFF"/>
                </a:solidFill>
              </a:rPr>
              <a:t>ANO 2 Project "Reset"</a:t>
            </a:r>
          </a:p>
        </p:txBody>
      </p:sp>
    </p:spTree>
    <p:extLst>
      <p:ext uri="{BB962C8B-B14F-4D97-AF65-F5344CB8AC3E}">
        <p14:creationId xmlns:p14="http://schemas.microsoft.com/office/powerpoint/2010/main" val="78775347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+ quar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3" y="2067717"/>
            <a:ext cx="8448936" cy="4241603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360" y="1073945"/>
            <a:ext cx="8448939" cy="85248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801827" y="6504333"/>
            <a:ext cx="7982471" cy="127347"/>
          </a:xfrm>
        </p:spPr>
        <p:txBody>
          <a:bodyPr/>
          <a:lstStyle/>
          <a:p>
            <a:r>
              <a:rPr lang="en-AU" dirty="0"/>
              <a:t>CSIRO EASI Hub data-pipelines  |  CEOS WGISS-50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6B7DA4-9ADE-4145-B439-F9309B1D5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-4215"/>
            <a:ext cx="304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86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3813044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5462163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08736" y="5569811"/>
            <a:ext cx="960107" cy="960107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335360" y="6466897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AU" sz="1333" dirty="0">
                <a:solidFill>
                  <a:schemeClr val="accent3"/>
                </a:solidFill>
              </a:rPr>
              <a:t>Australia’s National Science Agency</a:t>
            </a:r>
          </a:p>
        </p:txBody>
      </p:sp>
      <p:sp>
        <p:nvSpPr>
          <p:cNvPr id="8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216000" cy="34368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23457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artner logo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7384"/>
            <a:ext cx="12192000" cy="34608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67"/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5360" y="1604798"/>
            <a:ext cx="10573376" cy="1538009"/>
          </a:xfrm>
        </p:spPr>
        <p:txBody>
          <a:bodyPr anchor="b" anchorCtr="0">
            <a:normAutofit/>
          </a:bodyPr>
          <a:lstStyle>
            <a:lvl1pPr algn="l">
              <a:lnSpc>
                <a:spcPct val="9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35360" y="3896537"/>
            <a:ext cx="9601067" cy="365264"/>
          </a:xfrm>
        </p:spPr>
        <p:txBody>
          <a:bodyPr>
            <a:normAutofit/>
          </a:bodyPr>
          <a:lstStyle>
            <a:lvl1pPr marL="0" indent="0" algn="l">
              <a:buNone/>
              <a:defRPr sz="2667" b="0">
                <a:solidFill>
                  <a:schemeClr val="accent3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688288" y="776335"/>
            <a:ext cx="3180555" cy="184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AU" sz="1333" dirty="0">
                <a:solidFill>
                  <a:schemeClr val="bg1"/>
                </a:solidFill>
              </a:rPr>
              <a:t>Australia’s National Science Agency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360" y="356659"/>
            <a:ext cx="960107" cy="9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57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6226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dar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1572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>
              <a:defRPr sz="32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426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9652000" y="6546850"/>
            <a:ext cx="2540000" cy="256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360" y="322991"/>
            <a:ext cx="11521280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3" y="1316765"/>
            <a:ext cx="11521277" cy="47657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828" y="6504333"/>
            <a:ext cx="8111793" cy="124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8103" y="6504333"/>
            <a:ext cx="385052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/>
        </p:nvSpPr>
        <p:spPr bwMode="auto">
          <a:xfrm>
            <a:off x="4238" y="3326609"/>
            <a:ext cx="12215284" cy="8016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867"/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16935" y="3637758"/>
            <a:ext cx="12189883" cy="4905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1867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2122" y="3626646"/>
            <a:ext cx="12223751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867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06418" y="6082479"/>
            <a:ext cx="589559" cy="58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28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</p:sldLayoutIdLst>
  <p:hf sldNum="0" hdr="0" ftr="0" dt="0"/>
  <p:txStyles>
    <p:titleStyle>
      <a:lvl1pPr algn="l" defTabSz="1219170" rtl="0" eaLnBrk="1" latinLnBrk="0" hangingPunct="1">
        <a:spcBef>
          <a:spcPct val="0"/>
        </a:spcBef>
        <a:buNone/>
        <a:defRPr sz="48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87993" indent="-287993" algn="l" defTabSz="121917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27987" indent="-239994" algn="l" defTabSz="121917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863978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151971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439964" indent="-287993" algn="l" defTabSz="1219170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•"/>
        <a:tabLst/>
        <a:defRPr sz="2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3445" y="180241"/>
            <a:ext cx="10753195" cy="852487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367" y="1316765"/>
            <a:ext cx="11521279" cy="49925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1830" y="6504333"/>
            <a:ext cx="8111793" cy="1242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n-AU"/>
              <a:t>Presentation title  |  Presenter name</a:t>
            </a:r>
            <a:endParaRPr lang="en-A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338107" y="6504333"/>
            <a:ext cx="385052" cy="12734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2ABE124A-B5C5-46E0-B944-45307B126769}" type="slidenum">
              <a:rPr lang="en-AU" smtClean="0"/>
              <a:pPr/>
              <a:t>‹#›</a:t>
            </a:fld>
            <a:r>
              <a:rPr lang="en-AU"/>
              <a:t>  |</a:t>
            </a:r>
            <a:endParaRPr lang="en-AU" dirty="0"/>
          </a:p>
        </p:txBody>
      </p:sp>
      <p:sp>
        <p:nvSpPr>
          <p:cNvPr id="36" name="AutoShape 4"/>
          <p:cNvSpPr>
            <a:spLocks noChangeAspect="1" noChangeArrowheads="1" noTextEdit="1"/>
          </p:cNvSpPr>
          <p:nvPr userDrawn="1"/>
        </p:nvSpPr>
        <p:spPr bwMode="auto">
          <a:xfrm>
            <a:off x="4243" y="3326617"/>
            <a:ext cx="12215284" cy="80168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2400"/>
          </a:p>
        </p:txBody>
      </p:sp>
      <p:sp>
        <p:nvSpPr>
          <p:cNvPr id="38" name="Rectangle 7"/>
          <p:cNvSpPr>
            <a:spLocks noChangeArrowheads="1"/>
          </p:cNvSpPr>
          <p:nvPr userDrawn="1"/>
        </p:nvSpPr>
        <p:spPr bwMode="auto">
          <a:xfrm>
            <a:off x="16937" y="3637766"/>
            <a:ext cx="12189883" cy="490537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endParaRPr lang="en-AU" sz="2400"/>
          </a:p>
        </p:txBody>
      </p:sp>
      <p:sp>
        <p:nvSpPr>
          <p:cNvPr id="44" name="Rectangle 84"/>
          <p:cNvSpPr>
            <a:spLocks noChangeArrowheads="1"/>
          </p:cNvSpPr>
          <p:nvPr/>
        </p:nvSpPr>
        <p:spPr bwMode="auto">
          <a:xfrm>
            <a:off x="2123" y="3626654"/>
            <a:ext cx="12223751" cy="54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5805CDF8-63DD-A34D-A7E7-73400105683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18" y="226320"/>
            <a:ext cx="659853" cy="87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9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hf sldNum="0" hdr="0" ftr="0" dt="0"/>
  <p:txStyles>
    <p:titleStyle>
      <a:lvl1pPr algn="l" defTabSz="1219108" rtl="0" eaLnBrk="1" latinLnBrk="0" hangingPunct="1">
        <a:spcBef>
          <a:spcPct val="0"/>
        </a:spcBef>
        <a:buNone/>
        <a:defRPr sz="4800" b="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87978" indent="-287978" algn="l" defTabSz="1219108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527961" indent="-239983" algn="l" defTabSz="1219108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863936" indent="-287978" algn="l" defTabSz="1219108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1151914" indent="-287978" algn="l" defTabSz="1219108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92" indent="-287978" algn="l" defTabSz="1219108" rtl="0" eaLnBrk="1" latinLnBrk="0" hangingPunct="1">
        <a:lnSpc>
          <a:spcPct val="90000"/>
        </a:lnSpc>
        <a:spcBef>
          <a:spcPts val="800"/>
        </a:spcBef>
        <a:buFont typeface="Calibri" pitchFamily="34" charset="0"/>
        <a:buChar char="•"/>
        <a:tabLst/>
        <a:defRPr sz="24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335254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8" algn="l" defTabSz="121910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0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0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s://explorer.eail.easi-eo.solutions/s1_rtc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xplorer.eail.easi-eo.solutions/copernicus_dem_90" TargetMode="External"/><Relationship Id="rId2" Type="http://schemas.openxmlformats.org/officeDocument/2006/relationships/hyperlink" Target="https://explorer.eail.easi-eo.solutions/copernicus_dem_30" TargetMode="Externa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explorer.eail.easi-eo.solutions/lpdaac_nasadem" TargetMode="Externa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png"/><Relationship Id="rId4" Type="http://schemas.openxmlformats.org/officeDocument/2006/relationships/hyperlink" Target="https://explorer.eail.easi-eo.solutions/s2_l2a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explorer.eail.easi-eo.solutions/usgs_aws_ls5c2_sr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hyperlink" Target="https://explorer.eail.easi-eo.solutions/usgs_aws_ls8c2_sr" TargetMode="External"/><Relationship Id="rId4" Type="http://schemas.openxmlformats.org/officeDocument/2006/relationships/hyperlink" Target="https://explorer.eail.easi-eo.solutions/usgs_aws_ls7c2_sr" TargetMode="Externa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4.png"/><Relationship Id="rId4" Type="http://schemas.openxmlformats.org/officeDocument/2006/relationships/video" Target="../media/media2.mp4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C6AA3D1-7008-45AD-A1B0-96121DD0ED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0E57D-FA6A-424B-995B-2EB39D889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19200"/>
            <a:ext cx="11988800" cy="5312229"/>
          </a:xfrm>
        </p:spPr>
        <p:txBody>
          <a:bodyPr numCol="2">
            <a:normAutofit fontScale="77500" lnSpcReduction="20000"/>
          </a:bodyPr>
          <a:lstStyle/>
          <a:p>
            <a:r>
              <a:rPr lang="en-AU" sz="2100" dirty="0"/>
              <a:t>Engagement Status:</a:t>
            </a:r>
          </a:p>
          <a:p>
            <a:pPr lvl="1"/>
            <a:r>
              <a:rPr lang="en-AU" sz="2100" dirty="0"/>
              <a:t>46 registered users across CEOS projects</a:t>
            </a:r>
          </a:p>
          <a:p>
            <a:pPr lvl="1"/>
            <a:r>
              <a:rPr lang="en-AU" sz="2100" dirty="0"/>
              <a:t>Training being provided to groups</a:t>
            </a:r>
          </a:p>
          <a:p>
            <a:pPr lvl="1"/>
            <a:endParaRPr lang="en-AU" sz="2100" dirty="0"/>
          </a:p>
          <a:p>
            <a:pPr marL="558800" lvl="1" indent="0">
              <a:buNone/>
            </a:pPr>
            <a:endParaRPr lang="en-AU" sz="2100" dirty="0"/>
          </a:p>
          <a:p>
            <a:r>
              <a:rPr lang="en-AU" sz="2100" dirty="0"/>
              <a:t>Strategy and next steps</a:t>
            </a:r>
          </a:p>
          <a:p>
            <a:pPr lvl="1"/>
            <a:r>
              <a:rPr lang="en-AU" sz="2100" dirty="0"/>
              <a:t>Sustaining the EAIL?</a:t>
            </a:r>
          </a:p>
          <a:p>
            <a:pPr lvl="1"/>
            <a:r>
              <a:rPr lang="en-AU" sz="2100" dirty="0"/>
              <a:t>Interoperability analysis?</a:t>
            </a:r>
          </a:p>
          <a:p>
            <a:pPr lvl="2"/>
            <a:r>
              <a:rPr lang="en-AU" sz="2100" dirty="0"/>
              <a:t>Specifically the STAC API experience</a:t>
            </a:r>
          </a:p>
          <a:p>
            <a:pPr lvl="2"/>
            <a:r>
              <a:rPr lang="en-AU" sz="2100" dirty="0"/>
              <a:t>Discovery via CEOS Services</a:t>
            </a:r>
          </a:p>
          <a:p>
            <a:pPr lvl="2"/>
            <a:r>
              <a:rPr lang="en-AU" sz="2100" dirty="0"/>
              <a:t>Other CEOS Cloud data?</a:t>
            </a:r>
          </a:p>
          <a:p>
            <a:pPr lvl="1"/>
            <a:r>
              <a:rPr lang="en-AU" sz="2100" dirty="0"/>
              <a:t>EAIL and Jupyter Notebook BP</a:t>
            </a:r>
          </a:p>
          <a:p>
            <a:endParaRPr lang="en-AU" sz="2100" dirty="0"/>
          </a:p>
          <a:p>
            <a:endParaRPr lang="en-AU" sz="2100" dirty="0"/>
          </a:p>
          <a:p>
            <a:endParaRPr lang="en-AU" sz="2100" dirty="0"/>
          </a:p>
          <a:p>
            <a:endParaRPr lang="en-AU" sz="2100" dirty="0"/>
          </a:p>
          <a:p>
            <a:endParaRPr lang="en-AU" sz="2100" dirty="0"/>
          </a:p>
          <a:p>
            <a:endParaRPr lang="en-AU" sz="2100" dirty="0"/>
          </a:p>
          <a:p>
            <a:endParaRPr lang="en-AU" sz="2100" dirty="0"/>
          </a:p>
          <a:p>
            <a:endParaRPr lang="en-AU" sz="2100" dirty="0"/>
          </a:p>
          <a:p>
            <a:r>
              <a:rPr lang="en-AU" sz="2100" dirty="0"/>
              <a:t>Interoperability Status:</a:t>
            </a:r>
          </a:p>
          <a:p>
            <a:pPr lvl="1"/>
            <a:r>
              <a:rPr lang="en-AU" sz="2100" dirty="0"/>
              <a:t>ROI and Products determined by CEOS projects:</a:t>
            </a:r>
          </a:p>
          <a:p>
            <a:pPr lvl="2"/>
            <a:r>
              <a:rPr lang="en-AU" sz="2100" dirty="0"/>
              <a:t>USGS Collection 2 </a:t>
            </a:r>
            <a:r>
              <a:rPr lang="en-AU" sz="2100" b="1" dirty="0"/>
              <a:t>COGS</a:t>
            </a:r>
          </a:p>
          <a:p>
            <a:pPr lvl="3"/>
            <a:r>
              <a:rPr lang="en-AU" sz="2100" dirty="0"/>
              <a:t>Direct on AWS, </a:t>
            </a:r>
            <a:r>
              <a:rPr lang="en-AU" sz="2100" b="1" dirty="0"/>
              <a:t>STAC API</a:t>
            </a:r>
            <a:endParaRPr lang="en-AU" sz="2100" dirty="0"/>
          </a:p>
          <a:p>
            <a:pPr lvl="2"/>
            <a:r>
              <a:rPr lang="en-AU" sz="2100" dirty="0"/>
              <a:t>Element 84 Sentinel 2 </a:t>
            </a:r>
            <a:r>
              <a:rPr lang="en-AU" sz="2100" b="1" dirty="0"/>
              <a:t>COGS</a:t>
            </a:r>
          </a:p>
          <a:p>
            <a:pPr lvl="3"/>
            <a:r>
              <a:rPr lang="en-AU" sz="2100" dirty="0"/>
              <a:t>Direct on AWS, </a:t>
            </a:r>
            <a:r>
              <a:rPr lang="en-AU" sz="2100" b="1" dirty="0"/>
              <a:t>STAC API</a:t>
            </a:r>
            <a:endParaRPr lang="en-AU" sz="2100" dirty="0"/>
          </a:p>
          <a:p>
            <a:pPr lvl="2"/>
            <a:r>
              <a:rPr lang="en-AU" sz="2100" dirty="0"/>
              <a:t>Sinergise S1 ARD Service</a:t>
            </a:r>
          </a:p>
          <a:p>
            <a:pPr lvl="3"/>
            <a:r>
              <a:rPr lang="en-AU" sz="2100" dirty="0"/>
              <a:t>ordered-and-stored, fee for service</a:t>
            </a:r>
          </a:p>
          <a:p>
            <a:pPr lvl="2"/>
            <a:r>
              <a:rPr lang="en-AU" sz="2100" dirty="0"/>
              <a:t>EAIL S1 ARD Service</a:t>
            </a:r>
          </a:p>
          <a:p>
            <a:pPr lvl="3"/>
            <a:r>
              <a:rPr lang="en-AU" sz="2100" dirty="0"/>
              <a:t>Native processing, EAIL stores ARD </a:t>
            </a:r>
            <a:r>
              <a:rPr lang="en-AU" sz="2100" b="1" dirty="0"/>
              <a:t>COGS</a:t>
            </a:r>
          </a:p>
          <a:p>
            <a:pPr lvl="2"/>
            <a:r>
              <a:rPr lang="en-AU" sz="2100" dirty="0"/>
              <a:t>NASA and COP DEM</a:t>
            </a:r>
          </a:p>
          <a:p>
            <a:pPr lvl="3"/>
            <a:r>
              <a:rPr lang="en-AU" sz="2100" dirty="0"/>
              <a:t>EAIL stores copy</a:t>
            </a:r>
          </a:p>
          <a:p>
            <a:pPr lvl="1"/>
            <a:r>
              <a:rPr lang="en-AU" sz="2100" dirty="0"/>
              <a:t>EASI Training notebooks EAIL tailored</a:t>
            </a:r>
          </a:p>
          <a:p>
            <a:pPr lvl="1"/>
            <a:r>
              <a:rPr lang="en-AU" sz="2100" dirty="0"/>
              <a:t>Dask Gateway for scalable computing</a:t>
            </a:r>
          </a:p>
          <a:p>
            <a:pPr lvl="2"/>
            <a:r>
              <a:rPr lang="en-AU" sz="2100" dirty="0"/>
              <a:t>Larger nodes, GPU – customisable</a:t>
            </a:r>
          </a:p>
          <a:p>
            <a:pPr lvl="2"/>
            <a:endParaRPr lang="en-AU" sz="1600" dirty="0"/>
          </a:p>
          <a:p>
            <a:pPr lvl="1"/>
            <a:endParaRPr lang="en-AU" sz="1600" dirty="0"/>
          </a:p>
          <a:p>
            <a:pPr lvl="1"/>
            <a:endParaRPr lang="en-AU" sz="1600" dirty="0"/>
          </a:p>
          <a:p>
            <a:pPr lvl="1"/>
            <a:endParaRPr lang="en-AU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517EC-BDF7-485A-918F-732709B88C0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dirty="0"/>
              <a:t>Executive Summary</a:t>
            </a:r>
          </a:p>
          <a:p>
            <a:r>
              <a:rPr lang="en-AU" dirty="0"/>
              <a:t>Earth Analytics Interoperability Lab</a:t>
            </a:r>
          </a:p>
        </p:txBody>
      </p:sp>
    </p:spTree>
    <p:extLst>
      <p:ext uri="{BB962C8B-B14F-4D97-AF65-F5344CB8AC3E}">
        <p14:creationId xmlns:p14="http://schemas.microsoft.com/office/powerpoint/2010/main" val="1884717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0D3EBF-6C6F-4FB4-990F-A3811008EAD5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1684000" y="6134874"/>
            <a:ext cx="406400" cy="18728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E5336-D8B3-42D8-A782-AF5DF4F4F79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dirty="0"/>
              <a:t>WGISS 52 – Strategy brainstorm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1A440E-55DC-46C8-9982-D53F8CD84791}"/>
              </a:ext>
            </a:extLst>
          </p:cNvPr>
          <p:cNvSpPr/>
          <p:nvPr/>
        </p:nvSpPr>
        <p:spPr>
          <a:xfrm>
            <a:off x="1230055" y="2980631"/>
            <a:ext cx="8190689" cy="124514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Earth Analytics Interoperability Labs (participants)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A26A4CF-C29B-4820-8BAA-57103770BD4B}"/>
              </a:ext>
            </a:extLst>
          </p:cNvPr>
          <p:cNvSpPr/>
          <p:nvPr/>
        </p:nvSpPr>
        <p:spPr>
          <a:xfrm>
            <a:off x="1048474" y="1192366"/>
            <a:ext cx="2023353" cy="96303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Asia-</a:t>
            </a:r>
            <a:r>
              <a:rPr lang="en-AU" dirty="0" err="1"/>
              <a:t>RiCE</a:t>
            </a:r>
            <a:endParaRPr lang="en-AU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564853-19BD-4D4A-BBAD-E5D2F5A70D78}"/>
              </a:ext>
            </a:extLst>
          </p:cNvPr>
          <p:cNvSpPr/>
          <p:nvPr/>
        </p:nvSpPr>
        <p:spPr>
          <a:xfrm>
            <a:off x="4313722" y="1336660"/>
            <a:ext cx="2023353" cy="96303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WG Dis</a:t>
            </a:r>
            <a:br>
              <a:rPr lang="en-AU" dirty="0"/>
            </a:br>
            <a:r>
              <a:rPr lang="en-AU" dirty="0"/>
              <a:t>Flood Pilot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F3D56C-A0E5-4421-AED5-208D9D37D7D3}"/>
              </a:ext>
            </a:extLst>
          </p:cNvPr>
          <p:cNvSpPr/>
          <p:nvPr/>
        </p:nvSpPr>
        <p:spPr>
          <a:xfrm>
            <a:off x="7397391" y="1192366"/>
            <a:ext cx="2023353" cy="96303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CEOS COAST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0F4E93D-3654-4273-B40C-274A4835AF84}"/>
              </a:ext>
            </a:extLst>
          </p:cNvPr>
          <p:cNvCxnSpPr>
            <a:stCxn id="6" idx="4"/>
            <a:endCxn id="5" idx="0"/>
          </p:cNvCxnSpPr>
          <p:nvPr/>
        </p:nvCxnSpPr>
        <p:spPr>
          <a:xfrm>
            <a:off x="2060151" y="2155404"/>
            <a:ext cx="3265249" cy="825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2D64E6A-CE50-4070-96A5-310AFD6BB926}"/>
              </a:ext>
            </a:extLst>
          </p:cNvPr>
          <p:cNvCxnSpPr>
            <a:stCxn id="7" idx="4"/>
            <a:endCxn id="5" idx="0"/>
          </p:cNvCxnSpPr>
          <p:nvPr/>
        </p:nvCxnSpPr>
        <p:spPr>
          <a:xfrm>
            <a:off x="5325399" y="2299698"/>
            <a:ext cx="1" cy="680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A04C2A-6031-4BF8-9171-EB9B03AD8465}"/>
              </a:ext>
            </a:extLst>
          </p:cNvPr>
          <p:cNvCxnSpPr>
            <a:stCxn id="8" idx="4"/>
            <a:endCxn id="5" idx="0"/>
          </p:cNvCxnSpPr>
          <p:nvPr/>
        </p:nvCxnSpPr>
        <p:spPr>
          <a:xfrm flipH="1">
            <a:off x="5325400" y="2155404"/>
            <a:ext cx="3083668" cy="8252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B94F046-EC96-4423-90AF-431A0CE14984}"/>
              </a:ext>
            </a:extLst>
          </p:cNvPr>
          <p:cNvSpPr/>
          <p:nvPr/>
        </p:nvSpPr>
        <p:spPr>
          <a:xfrm>
            <a:off x="1230055" y="4550835"/>
            <a:ext cx="1848255" cy="963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Sentinel 1 Data Pipelines?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6BA1DF-BEBE-4AF9-B32E-ED08F3CD4153}"/>
              </a:ext>
            </a:extLst>
          </p:cNvPr>
          <p:cNvSpPr txBox="1"/>
          <p:nvPr/>
        </p:nvSpPr>
        <p:spPr>
          <a:xfrm>
            <a:off x="1161966" y="5594126"/>
            <a:ext cx="1916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Working Group: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SAR2CUBE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CSIRO Data Pipelines…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04E4BD-B250-449F-9CFB-03631F5767CF}"/>
              </a:ext>
            </a:extLst>
          </p:cNvPr>
          <p:cNvSpPr txBox="1"/>
          <p:nvPr/>
        </p:nvSpPr>
        <p:spPr>
          <a:xfrm flipH="1">
            <a:off x="2372650" y="3685543"/>
            <a:ext cx="6056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</a:rPr>
              <a:t>CEOS EAIL, OEA ODC </a:t>
            </a:r>
            <a:r>
              <a:rPr lang="en-AU" dirty="0" err="1">
                <a:solidFill>
                  <a:schemeClr val="bg1"/>
                </a:solidFill>
              </a:rPr>
              <a:t>Colab</a:t>
            </a:r>
            <a:r>
              <a:rPr lang="en-AU" dirty="0">
                <a:solidFill>
                  <a:schemeClr val="bg1"/>
                </a:solidFill>
              </a:rPr>
              <a:t> operational</a:t>
            </a:r>
          </a:p>
          <a:p>
            <a:pPr algn="ctr"/>
            <a:r>
              <a:rPr lang="en-AU" dirty="0"/>
              <a:t>(?AI4GEO, Brazil </a:t>
            </a:r>
            <a:r>
              <a:rPr lang="en-AU" dirty="0" err="1"/>
              <a:t>DataCube</a:t>
            </a:r>
            <a:r>
              <a:rPr lang="en-AU" dirty="0"/>
              <a:t>, ISRO,…?)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5C2C6C-6876-4EE8-9736-1A5CA1F1305D}"/>
              </a:ext>
            </a:extLst>
          </p:cNvPr>
          <p:cNvSpPr txBox="1"/>
          <p:nvPr/>
        </p:nvSpPr>
        <p:spPr>
          <a:xfrm>
            <a:off x="9678528" y="1336660"/>
            <a:ext cx="1605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Projects plus SEO on EAIL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F3AF5F-A158-43D6-A646-AEC3930B6ED1}"/>
              </a:ext>
            </a:extLst>
          </p:cNvPr>
          <p:cNvSpPr/>
          <p:nvPr/>
        </p:nvSpPr>
        <p:spPr>
          <a:xfrm>
            <a:off x="3279349" y="4561373"/>
            <a:ext cx="1848255" cy="963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Cloud Native Discovery?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FB2FEE-B784-4926-A9C2-904D46E74DB0}"/>
              </a:ext>
            </a:extLst>
          </p:cNvPr>
          <p:cNvSpPr/>
          <p:nvPr/>
        </p:nvSpPr>
        <p:spPr>
          <a:xfrm>
            <a:off x="5325398" y="4561373"/>
            <a:ext cx="1848255" cy="963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Jupyter Notebooks</a:t>
            </a:r>
          </a:p>
          <a:p>
            <a:pPr algn="ctr"/>
            <a:r>
              <a:rPr lang="en-AU" dirty="0"/>
              <a:t>(BP in progress)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4F319A-0A8E-4880-94F8-E9C01D0B2478}"/>
              </a:ext>
            </a:extLst>
          </p:cNvPr>
          <p:cNvSpPr txBox="1"/>
          <p:nvPr/>
        </p:nvSpPr>
        <p:spPr>
          <a:xfrm>
            <a:off x="3211260" y="5594126"/>
            <a:ext cx="191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Working Group: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Data Discovery and Access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C50B3-36D1-4108-835F-572ACDD6AEC8}"/>
              </a:ext>
            </a:extLst>
          </p:cNvPr>
          <p:cNvSpPr txBox="1"/>
          <p:nvPr/>
        </p:nvSpPr>
        <p:spPr>
          <a:xfrm>
            <a:off x="5325398" y="5594126"/>
            <a:ext cx="19163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Working Group: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Tech Expo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AI4GEO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ESA…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A8C5A93F-D73F-4B06-B2A4-4EB00649B580}"/>
              </a:ext>
            </a:extLst>
          </p:cNvPr>
          <p:cNvSpPr/>
          <p:nvPr/>
        </p:nvSpPr>
        <p:spPr>
          <a:xfrm>
            <a:off x="7577756" y="4084717"/>
            <a:ext cx="1647218" cy="19163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CEOS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CC8716-1557-456A-92F2-61B220204E0B}"/>
              </a:ext>
            </a:extLst>
          </p:cNvPr>
          <p:cNvSpPr txBox="1"/>
          <p:nvPr/>
        </p:nvSpPr>
        <p:spPr>
          <a:xfrm>
            <a:off x="9361566" y="4702597"/>
            <a:ext cx="2238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Interoperability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Best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Demonstration Notebooks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ECB2F83D-773F-4093-8B33-2E2D3A83164D}"/>
              </a:ext>
            </a:extLst>
          </p:cNvPr>
          <p:cNvSpPr/>
          <p:nvPr/>
        </p:nvSpPr>
        <p:spPr>
          <a:xfrm rot="16200000">
            <a:off x="9323472" y="2588689"/>
            <a:ext cx="2070367" cy="1203795"/>
          </a:xfrm>
          <a:prstGeom prst="rightArrow">
            <a:avLst>
              <a:gd name="adj1" fmla="val 50000"/>
              <a:gd name="adj2" fmla="val 260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93229A7-2E36-4171-AB1A-077CA4A31AAD}"/>
              </a:ext>
            </a:extLst>
          </p:cNvPr>
          <p:cNvSpPr txBox="1"/>
          <p:nvPr/>
        </p:nvSpPr>
        <p:spPr>
          <a:xfrm>
            <a:off x="4451601" y="2387934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3">
                    <a:lumMod val="50000"/>
                  </a:schemeClr>
                </a:solidFill>
              </a:rPr>
              <a:t>Engagement</a:t>
            </a:r>
          </a:p>
        </p:txBody>
      </p:sp>
      <p:pic>
        <p:nvPicPr>
          <p:cNvPr id="27" name="Graphic 26" descr="Question Mark with solid fill">
            <a:extLst>
              <a:ext uri="{FF2B5EF4-FFF2-40B4-BE49-F238E27FC236}">
                <a16:creationId xmlns:a16="http://schemas.microsoft.com/office/drawing/2014/main" id="{A59568AB-A3B0-4E1D-A0C1-0AC00B912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3552" y="46811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0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56902" y="2514601"/>
            <a:ext cx="10727962" cy="99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0000"/>
          </a:bodyPr>
          <a:lstStyle/>
          <a:p>
            <a:r>
              <a:rPr lang="en-US" sz="42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Earth Analytics Interoperability Lab</a:t>
            </a:r>
            <a:br>
              <a:rPr lang="en-US" sz="42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6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Update</a:t>
            </a:r>
            <a:endParaRPr dirty="0"/>
          </a:p>
        </p:txBody>
      </p:sp>
      <p:sp>
        <p:nvSpPr>
          <p:cNvPr id="18" name="Google Shape;18;p4"/>
          <p:cNvSpPr/>
          <p:nvPr/>
        </p:nvSpPr>
        <p:spPr>
          <a:xfrm>
            <a:off x="756900" y="3759201"/>
            <a:ext cx="5912123" cy="2541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AU" dirty="0">
                <a:solidFill>
                  <a:srgbClr val="FFFFFF"/>
                </a:solidFill>
              </a:rPr>
              <a:t>Dr. Robert Woodcock, CSIRO, WGISS Chair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rgbClr val="FFFFFF"/>
                </a:solidFill>
              </a:rPr>
              <a:t>Dr. Brian Killough, NASA, CEOS Systems Engineering Office</a:t>
            </a:r>
          </a:p>
          <a:p>
            <a:pPr>
              <a:lnSpc>
                <a:spcPct val="150000"/>
              </a:lnSpc>
            </a:pPr>
            <a:r>
              <a:rPr lang="en-AU" dirty="0">
                <a:solidFill>
                  <a:srgbClr val="FFFFFF"/>
                </a:solidFill>
              </a:rPr>
              <a:t>Mr. Jonathan Hodge, CSIRO Chile, Program Director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</a:rPr>
              <a:t>WGISS 52 Virtual Meeting</a:t>
            </a:r>
            <a:endParaRPr sz="1100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FFFFFF"/>
                </a:solidFill>
              </a:rPr>
              <a:t>19-21 October 2021</a:t>
            </a:r>
            <a:endParaRPr sz="1100" dirty="0"/>
          </a:p>
        </p:txBody>
      </p:sp>
      <p:pic>
        <p:nvPicPr>
          <p:cNvPr id="19" name="Google Shape;1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901" y="1217405"/>
            <a:ext cx="2507906" cy="99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 txBox="1"/>
          <p:nvPr/>
        </p:nvSpPr>
        <p:spPr>
          <a:xfrm>
            <a:off x="756902" y="2246635"/>
            <a:ext cx="2806211" cy="210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1050" b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Committee on Earth Observation Satellites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9FD03-DBE6-48F3-A7FF-21384A88D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90563" lvl="1" indent="-228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Validating interoperability 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multiple CEOS organizations and working groups is complex</a:t>
            </a:r>
          </a:p>
          <a:p>
            <a:pPr marL="690563" lvl="1" indent="-228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ARD and FDA are here 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there are WGISS technologies and Best Practices that need to change</a:t>
            </a:r>
          </a:p>
          <a:p>
            <a:pPr marL="690563" lvl="1" indent="-2286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Font typeface="Arial" panose="020B0604020202020204" pitchFamily="34" charset="0"/>
              <a:buChar char="•"/>
              <a:defRPr/>
            </a:pPr>
            <a:endParaRPr lang="en-US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61963" lvl="1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Pct val="120000"/>
              <a:buNone/>
              <a:defRPr/>
            </a:pPr>
            <a:r>
              <a:rPr lang="en-US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CEOS EAIL is intended to help CEOS WG &amp; VCs explore these challenges </a:t>
            </a:r>
            <a:r>
              <a:rPr lang="en-US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together</a:t>
            </a:r>
          </a:p>
          <a:p>
            <a:pPr marL="101600" indent="0" algn="ctr">
              <a:buNone/>
            </a:pPr>
            <a:r>
              <a:rPr lang="en-AU" dirty="0"/>
              <a:t>EAIL is jointed operated by WGISS, CEOS SEO, CSIRO (</a:t>
            </a:r>
            <a:r>
              <a:rPr lang="en-AU" dirty="0" err="1"/>
              <a:t>Aus</a:t>
            </a:r>
            <a:r>
              <a:rPr lang="en-AU" dirty="0"/>
              <a:t>) and CSIRO Chile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10088-510C-4C78-8E6A-9FE9615F395E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Why do we need an Interoperability Lab?</a:t>
            </a:r>
            <a:endParaRPr lang="en-AU" dirty="0"/>
          </a:p>
        </p:txBody>
      </p:sp>
      <p:pic>
        <p:nvPicPr>
          <p:cNvPr id="1028" name="Picture 4" descr="The Future of Content Marketing Infused With Big Data Analysis">
            <a:extLst>
              <a:ext uri="{FF2B5EF4-FFF2-40B4-BE49-F238E27FC236}">
                <a16:creationId xmlns:a16="http://schemas.microsoft.com/office/drawing/2014/main" id="{E713BA28-8D2F-4221-92B7-582E740D5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r="-1" b="11968"/>
          <a:stretch/>
        </p:blipFill>
        <p:spPr bwMode="auto">
          <a:xfrm>
            <a:off x="0" y="3925824"/>
            <a:ext cx="12192000" cy="2663441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864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FE039B-04CB-1345-B914-BB4FAA22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Sentinel 1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37850D-9FEC-4247-8D08-259460255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7" y="1316765"/>
            <a:ext cx="3970415" cy="4992555"/>
          </a:xfrm>
        </p:spPr>
        <p:txBody>
          <a:bodyPr>
            <a:normAutofit/>
          </a:bodyPr>
          <a:lstStyle/>
          <a:p>
            <a:r>
              <a:rPr lang="en-AU" dirty="0"/>
              <a:t>Red River, Balkans and Argentina/ Paraguay for dates identified</a:t>
            </a:r>
          </a:p>
          <a:p>
            <a:r>
              <a:rPr lang="en-AU" dirty="0"/>
              <a:t>East coast USA </a:t>
            </a:r>
            <a:br>
              <a:rPr lang="en-AU" dirty="0"/>
            </a:br>
            <a:r>
              <a:rPr lang="en-AU" dirty="0"/>
              <a:t>2017-2021</a:t>
            </a:r>
          </a:p>
          <a:p>
            <a:r>
              <a:rPr lang="en-AU" dirty="0"/>
              <a:t>SAR ARD Processing pipeline automation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7C75B-51CD-824D-BAD3-497A77B368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85" y="178422"/>
            <a:ext cx="3970415" cy="3178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97820F-687F-D246-9B92-C9AC761BB5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99100"/>
            <a:ext cx="3970413" cy="3178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8C9594-FB16-6845-BC43-2ADF768E1E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0792" y="178422"/>
            <a:ext cx="3970415" cy="31786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3F0C71-A196-A845-962B-D0AC99C1D933}"/>
              </a:ext>
            </a:extLst>
          </p:cNvPr>
          <p:cNvSpPr/>
          <p:nvPr/>
        </p:nvSpPr>
        <p:spPr>
          <a:xfrm>
            <a:off x="0" y="6493093"/>
            <a:ext cx="4404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https://explorer.eail.easi-eo.solutions/s1_rtc</a:t>
            </a:r>
            <a:endParaRPr kumimoji="0" lang="en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6BE89D-7B19-C143-8824-63354584051D}"/>
              </a:ext>
            </a:extLst>
          </p:cNvPr>
          <p:cNvSpPr txBox="1"/>
          <p:nvPr/>
        </p:nvSpPr>
        <p:spPr>
          <a:xfrm>
            <a:off x="4051237" y="2987750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754F81-736B-284F-B1C4-33B044FCF3A2}"/>
              </a:ext>
            </a:extLst>
          </p:cNvPr>
          <p:cNvSpPr txBox="1"/>
          <p:nvPr/>
        </p:nvSpPr>
        <p:spPr>
          <a:xfrm>
            <a:off x="8223137" y="298775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B5A2D-5E28-3E45-BC70-8832ECF3B01C}"/>
              </a:ext>
            </a:extLst>
          </p:cNvPr>
          <p:cNvSpPr txBox="1"/>
          <p:nvPr/>
        </p:nvSpPr>
        <p:spPr>
          <a:xfrm>
            <a:off x="6095999" y="6302327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</a:t>
            </a:r>
          </a:p>
        </p:txBody>
      </p:sp>
    </p:spTree>
    <p:extLst>
      <p:ext uri="{BB962C8B-B14F-4D97-AF65-F5344CB8AC3E}">
        <p14:creationId xmlns:p14="http://schemas.microsoft.com/office/powerpoint/2010/main" val="19667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4409-CC45-3248-84F5-983830DC2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Copernicus DEM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CF7A7-57AB-704A-A04E-911FDBA8D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L" dirty="0"/>
              <a:t>30m: all of USA &amp; Canada, 90m: all of Americas</a:t>
            </a:r>
          </a:p>
          <a:p>
            <a:r>
              <a:rPr lang="en-CL" dirty="0"/>
              <a:t>Easy to add more if needed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12F2FE-8EB6-F841-889C-12DCEED44367}"/>
              </a:ext>
            </a:extLst>
          </p:cNvPr>
          <p:cNvSpPr/>
          <p:nvPr/>
        </p:nvSpPr>
        <p:spPr>
          <a:xfrm>
            <a:off x="0" y="6211669"/>
            <a:ext cx="5735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https://explorer.eail.easi-eo.solutions/copernicus_dem_30</a:t>
            </a: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https://explorer.eail.easi-eo.solutions/copernicus_dem_90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B7626-6BFA-4448-AD62-70B615413C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29" y="2395699"/>
            <a:ext cx="4411682" cy="35319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57CAD-FFF5-6649-9C5F-1DA9EB27A3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42" y="2395699"/>
            <a:ext cx="4411682" cy="353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7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6B126-3F6F-BB42-9CD2-262A586B5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NASADEM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33AAB-16A5-A148-9B7D-DAEEF4DE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7" y="1316765"/>
            <a:ext cx="4599789" cy="4992555"/>
          </a:xfrm>
        </p:spPr>
        <p:txBody>
          <a:bodyPr/>
          <a:lstStyle/>
          <a:p>
            <a:r>
              <a:rPr lang="en-CL" dirty="0"/>
              <a:t>All of continental USA</a:t>
            </a:r>
          </a:p>
          <a:p>
            <a:r>
              <a:rPr lang="en-CL" dirty="0"/>
              <a:t>30m resolution</a:t>
            </a:r>
          </a:p>
          <a:p>
            <a:r>
              <a:rPr lang="en-CL" dirty="0"/>
              <a:t>Easy to add more areas</a:t>
            </a:r>
          </a:p>
          <a:p>
            <a:r>
              <a:rPr lang="en-CL" dirty="0"/>
              <a:t>Currently just elevation, no “supplementary” calculations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E3D5F4-F9B7-A745-81AE-A064CD47C8C8}"/>
              </a:ext>
            </a:extLst>
          </p:cNvPr>
          <p:cNvSpPr/>
          <p:nvPr/>
        </p:nvSpPr>
        <p:spPr>
          <a:xfrm>
            <a:off x="0" y="6493093"/>
            <a:ext cx="5419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https://explorer.eail.easi-eo.solutions/lpdaac_nasadem</a:t>
            </a: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047C80-3EF0-194E-B2C9-6D4534C1A6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163" y="768085"/>
            <a:ext cx="6921470" cy="55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18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FE039B-04CB-1345-B914-BB4FAA22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Sentinel 2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337850D-9FEC-4247-8D08-259460255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7" y="1316765"/>
            <a:ext cx="4661176" cy="4992555"/>
          </a:xfrm>
        </p:spPr>
        <p:txBody>
          <a:bodyPr/>
          <a:lstStyle/>
          <a:p>
            <a:r>
              <a:rPr lang="en-CL" dirty="0"/>
              <a:t>East coast USA</a:t>
            </a:r>
          </a:p>
          <a:p>
            <a:r>
              <a:rPr lang="en-GB" dirty="0"/>
              <a:t>F</a:t>
            </a:r>
            <a:r>
              <a:rPr lang="en-CL" dirty="0"/>
              <a:t>ull archive 2017-present</a:t>
            </a:r>
          </a:p>
          <a:p>
            <a:r>
              <a:rPr lang="en-GB" dirty="0"/>
              <a:t>A</a:t>
            </a:r>
            <a:r>
              <a:rPr lang="en-CL" dirty="0"/>
              <a:t>ll bands, full resoltuion</a:t>
            </a:r>
          </a:p>
          <a:p>
            <a:r>
              <a:rPr lang="en-CL" dirty="0"/>
              <a:t>Additional areas can be added very easily</a:t>
            </a:r>
          </a:p>
          <a:p>
            <a:endParaRPr lang="en-C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224DB7-6C1E-784E-95E7-C3289DC4DE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815" y="687660"/>
            <a:ext cx="6848328" cy="54826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70069DB-F502-2046-BAE4-F402445DD44A}"/>
              </a:ext>
            </a:extLst>
          </p:cNvPr>
          <p:cNvSpPr/>
          <p:nvPr/>
        </p:nvSpPr>
        <p:spPr>
          <a:xfrm>
            <a:off x="0" y="6484455"/>
            <a:ext cx="4432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https://explorer.eail.easi-eo.solutions/s2_l2a</a:t>
            </a: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163E07-A0F7-419F-AC89-2ECB7793FE08}"/>
              </a:ext>
            </a:extLst>
          </p:cNvPr>
          <p:cNvGrpSpPr/>
          <p:nvPr/>
        </p:nvGrpSpPr>
        <p:grpSpPr>
          <a:xfrm>
            <a:off x="5208815" y="687660"/>
            <a:ext cx="6766308" cy="5998312"/>
            <a:chOff x="5208815" y="687660"/>
            <a:chExt cx="6766308" cy="599831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2060337-3489-49B6-822F-5997E0B3A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8815" y="687660"/>
              <a:ext cx="6766308" cy="599831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4CE35D-CDE8-4CCA-90F2-25E6EEA7D738}"/>
                </a:ext>
              </a:extLst>
            </p:cNvPr>
            <p:cNvSpPr txBox="1"/>
            <p:nvPr/>
          </p:nvSpPr>
          <p:spPr>
            <a:xfrm>
              <a:off x="5662246" y="5890846"/>
              <a:ext cx="242726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Now via common STAC API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558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34B9B-B6DC-004A-95C7-C83B8A909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Landsat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B9456-0C88-224F-9A42-1E98683A1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CL" dirty="0"/>
              <a:t>elected area of east coast, full archive, 1984-2021</a:t>
            </a:r>
          </a:p>
          <a:p>
            <a:r>
              <a:rPr lang="en-CL" dirty="0"/>
              <a:t>Landsat 5,7 &amp; 8 – all bands plus surface temperature</a:t>
            </a:r>
          </a:p>
          <a:p>
            <a:r>
              <a:rPr lang="en-CL" dirty="0"/>
              <a:t>Possible to add more areas but requires some time (2-3 days)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04659B-DC69-5445-B5FD-958CAF464E07}"/>
              </a:ext>
            </a:extLst>
          </p:cNvPr>
          <p:cNvSpPr/>
          <p:nvPr/>
        </p:nvSpPr>
        <p:spPr>
          <a:xfrm>
            <a:off x="0" y="6135570"/>
            <a:ext cx="12191998" cy="548680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3"/>
              </a:rPr>
              <a:t>https://explorer.eail.easi-eo.solutions/usgs_aws_ls5c2_sr</a:t>
            </a:r>
            <a:endParaRPr kumimoji="0" lang="en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https://explorer.eail.easi-eo.solutions/usgs_aws_ls7c2_sr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https://explorer.eail.easi-eo.solutions/usgs_aws_ls8c2_sr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CL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3CD98-298D-C44B-8EEC-D8F4C5A3A6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923595"/>
            <a:ext cx="4012027" cy="321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76A8F7-9847-C446-AA5D-05214B2808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987" y="2923595"/>
            <a:ext cx="4012027" cy="3211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1ACCF-27C0-0F4C-A76C-153CDCB31AB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9972" y="2923595"/>
            <a:ext cx="4012028" cy="32119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C0F2125-5A76-4580-9DC5-245747F6EB55}"/>
              </a:ext>
            </a:extLst>
          </p:cNvPr>
          <p:cNvGrpSpPr/>
          <p:nvPr/>
        </p:nvGrpSpPr>
        <p:grpSpPr>
          <a:xfrm>
            <a:off x="1590805" y="90021"/>
            <a:ext cx="9497750" cy="6677957"/>
            <a:chOff x="1663648" y="90021"/>
            <a:chExt cx="9497750" cy="667795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16EA28-7E94-493E-84A3-5687FB2B4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63648" y="90021"/>
              <a:ext cx="9497750" cy="667795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62246A-E08F-4F1E-96BD-D7C554748558}"/>
                </a:ext>
              </a:extLst>
            </p:cNvPr>
            <p:cNvSpPr txBox="1"/>
            <p:nvPr/>
          </p:nvSpPr>
          <p:spPr>
            <a:xfrm>
              <a:off x="4191595" y="2592668"/>
              <a:ext cx="4576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800" dirty="0"/>
                <a:t>WIP Via USGS STAC API – LS5-8 &lt; 1hour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148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9326048-C2FB-4048-8BFB-ED289BB22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600" y="1219200"/>
            <a:ext cx="11988800" cy="5040914"/>
          </a:xfrm>
        </p:spPr>
        <p:txBody>
          <a:bodyPr numCol="2"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Dask distributed computing</a:t>
            </a:r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Visualization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B2CA54E-C25E-4FCB-9231-EA55DFC9301D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Jupyter Notebooks and Dask on EAIL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A06BF0E-D49D-4344-858B-010980B249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536629" y="6285468"/>
            <a:ext cx="553771" cy="547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E3992C-FA1D-42E9-8F2B-AB1191B578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392" y="6285468"/>
            <a:ext cx="1800200" cy="430048"/>
          </a:xfrm>
          <a:prstGeom prst="rect">
            <a:avLst/>
          </a:prstGeom>
        </p:spPr>
      </p:pic>
      <p:pic>
        <p:nvPicPr>
          <p:cNvPr id="9" name="EAS Hub EO parallel">
            <a:hlinkClick r:id="" action="ppaction://media"/>
            <a:extLst>
              <a:ext uri="{FF2B5EF4-FFF2-40B4-BE49-F238E27FC236}">
                <a16:creationId xmlns:a16="http://schemas.microsoft.com/office/drawing/2014/main" id="{FEA0DAFE-7BE9-44AB-AF3B-C8A03EA17F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143" end="214206.60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1193846"/>
            <a:ext cx="5884628" cy="2521404"/>
          </a:xfrm>
          <a:prstGeom prst="rect">
            <a:avLst/>
          </a:prstGeom>
          <a:effectLst/>
        </p:spPr>
      </p:pic>
      <p:pic>
        <p:nvPicPr>
          <p:cNvPr id="3" name="LabsTassieLargeDaskVis">
            <a:hlinkClick r:id="" action="ppaction://media"/>
            <a:extLst>
              <a:ext uri="{FF2B5EF4-FFF2-40B4-BE49-F238E27FC236}">
                <a16:creationId xmlns:a16="http://schemas.microsoft.com/office/drawing/2014/main" id="{D5DA5A8B-11A7-4978-82F5-F6DD23CBAB3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78287" y="3740604"/>
            <a:ext cx="6313714" cy="31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7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SIRO horizont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704426F2-67EB-4361-B01C-067C1CC34B68}" vid="{9552AE38-56F0-4ED5-A71D-6132397E8316}"/>
    </a:ext>
  </a:extLst>
</a:theme>
</file>

<file path=ppt/theme/theme3.xml><?xml version="1.0" encoding="utf-8"?>
<a:theme xmlns:a="http://schemas.openxmlformats.org/drawingml/2006/main" name="3_CSIRO vertical">
  <a:themeElements>
    <a:clrScheme name="CSIRO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A9CE"/>
      </a:accent1>
      <a:accent2>
        <a:srgbClr val="001D34"/>
      </a:accent2>
      <a:accent3>
        <a:srgbClr val="757579"/>
      </a:accent3>
      <a:accent4>
        <a:srgbClr val="1E22AA"/>
      </a:accent4>
      <a:accent5>
        <a:srgbClr val="007377"/>
      </a:accent5>
      <a:accent6>
        <a:srgbClr val="6D2077"/>
      </a:accent6>
      <a:hlink>
        <a:srgbClr val="004B87"/>
      </a:hlink>
      <a:folHlink>
        <a:srgbClr val="007A53"/>
      </a:folHlink>
    </a:clrScheme>
    <a:fontScheme name="CSIRO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16.9 Widescreen.potx" id="{A2BDB4D3-95E4-4010-B19E-681ADF5FD2AA}" vid="{43ACC684-2AD5-476E-AF12-014BDF35CF15}"/>
    </a:ext>
  </a:ext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BFFB2887E109479714270EF09F4F34" ma:contentTypeVersion="13" ma:contentTypeDescription="Create a new document." ma:contentTypeScope="" ma:versionID="a1cadfbc0c468d74c5ead1af1db80fac">
  <xsd:schema xmlns:xsd="http://www.w3.org/2001/XMLSchema" xmlns:xs="http://www.w3.org/2001/XMLSchema" xmlns:p="http://schemas.microsoft.com/office/2006/metadata/properties" xmlns:ns3="d731c216-4847-40b9-9cc1-07675d6a1b95" xmlns:ns4="850cd0c5-34cb-451e-bc90-918567b3d760" targetNamespace="http://schemas.microsoft.com/office/2006/metadata/properties" ma:root="true" ma:fieldsID="91594c08eb15b779bb0769c3d0baf6be" ns3:_="" ns4:_="">
    <xsd:import namespace="d731c216-4847-40b9-9cc1-07675d6a1b95"/>
    <xsd:import namespace="850cd0c5-34cb-451e-bc90-918567b3d76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31c216-4847-40b9-9cc1-07675d6a1b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0cd0c5-34cb-451e-bc90-918567b3d76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CBA1DB-D6C9-484C-93F8-61BA2F9972FA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850cd0c5-34cb-451e-bc90-918567b3d760"/>
    <ds:schemaRef ds:uri="d731c216-4847-40b9-9cc1-07675d6a1b95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B7EAD713-CC1D-4E11-BFBE-0F91EECCAA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363B11-253F-4C63-9959-C0F8AAEA92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31c216-4847-40b9-9cc1-07675d6a1b95"/>
    <ds:schemaRef ds:uri="850cd0c5-34cb-451e-bc90-918567b3d7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1002</TotalTime>
  <Words>789</Words>
  <Application>Microsoft Office PowerPoint</Application>
  <PresentationFormat>Widescreen</PresentationFormat>
  <Paragraphs>147</Paragraphs>
  <Slides>10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Default</vt:lpstr>
      <vt:lpstr>1_CSIRO horizontal</vt:lpstr>
      <vt:lpstr>3_CSIRO vertical</vt:lpstr>
      <vt:lpstr>PowerPoint Presentation</vt:lpstr>
      <vt:lpstr>CEOS Earth Analytics Interoperability Lab Update</vt:lpstr>
      <vt:lpstr>PowerPoint Presentation</vt:lpstr>
      <vt:lpstr>Sentinel 1</vt:lpstr>
      <vt:lpstr>Copernicus DEM</vt:lpstr>
      <vt:lpstr>NASADEM</vt:lpstr>
      <vt:lpstr>Sentinel 2</vt:lpstr>
      <vt:lpstr>Landsat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Rob Woodcock</dc:creator>
  <cp:lastModifiedBy>Woodcock, Robert (Mineral Resources, Black Mountain)</cp:lastModifiedBy>
  <cp:revision>4</cp:revision>
  <dcterms:modified xsi:type="dcterms:W3CDTF">2021-10-18T00:31:16Z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0x0101006CBFFB2887E109479714270EF09F4F34</vt:lpwstr>
  </property>
</Properties>
</file>