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61" r:id="rId3"/>
    <p:sldId id="260" r:id="rId4"/>
    <p:sldId id="258" r:id="rId5"/>
    <p:sldId id="259" r:id="rId6"/>
    <p:sldId id="279" r:id="rId7"/>
    <p:sldId id="27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52"/>
    <p:restoredTop sz="94672"/>
  </p:normalViewPr>
  <p:slideViewPr>
    <p:cSldViewPr snapToGrid="0" snapToObjects="1">
      <p:cViewPr varScale="1">
        <p:scale>
          <a:sx n="135" d="100"/>
          <a:sy n="135" d="100"/>
        </p:scale>
        <p:origin x="18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79172-0DCC-D143-AA63-D7EC0EDB9361}" type="datetimeFigureOut">
              <a:rPr lang="en-US" smtClean="0"/>
              <a:t>10/13/21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9FF12C-95FD-6D43-B157-1D1213D3CC15}" type="slidenum">
              <a:rPr lang="en-US" smtClean="0"/>
              <a:t>‹#›</a:t>
            </a:fld>
            <a:endParaRPr lang="en-US"/>
          </a:p>
        </p:txBody>
      </p:sp>
    </p:spTree>
    <p:extLst>
      <p:ext uri="{BB962C8B-B14F-4D97-AF65-F5344CB8AC3E}">
        <p14:creationId xmlns:p14="http://schemas.microsoft.com/office/powerpoint/2010/main" val="3742874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9FF12C-95FD-6D43-B157-1D1213D3CC15}" type="slidenum">
              <a:rPr lang="en-US" smtClean="0"/>
              <a:t>3</a:t>
            </a:fld>
            <a:endParaRPr lang="en-US"/>
          </a:p>
        </p:txBody>
      </p:sp>
    </p:spTree>
    <p:extLst>
      <p:ext uri="{BB962C8B-B14F-4D97-AF65-F5344CB8AC3E}">
        <p14:creationId xmlns:p14="http://schemas.microsoft.com/office/powerpoint/2010/main" val="2798966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10/13/21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10/13/21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10/13/21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10/13/21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10/13/21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10/13/21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10/13/21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mr.earthdata.nasa.gov/search" TargetMode="External"/><Relationship Id="rId2" Type="http://schemas.openxmlformats.org/officeDocument/2006/relationships/hyperlink" Target="https://opensearch.org/" TargetMode="External"/><Relationship Id="rId1" Type="http://schemas.openxmlformats.org/officeDocument/2006/relationships/slideLayout" Target="../slideLayouts/slideLayout2.xml"/><Relationship Id="rId4" Type="http://schemas.openxmlformats.org/officeDocument/2006/relationships/hyperlink" Target="https://idn.ceos.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earch.earthdata.nasa.gov/portal/cwic/searc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earch.earthdata.nasa.gov/portal/cwic/search?q=NRSCC_NODA" TargetMode="External"/><Relationship Id="rId2" Type="http://schemas.openxmlformats.org/officeDocument/2006/relationships/hyperlink" Target="https://search.earthdata.nasa.gov/portal/cwic/search?q=NRSCC_GLAS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A4868-1E26-D442-BE3A-0EE4FA2999B7}"/>
              </a:ext>
            </a:extLst>
          </p:cNvPr>
          <p:cNvSpPr>
            <a:spLocks noGrp="1"/>
          </p:cNvSpPr>
          <p:nvPr>
            <p:ph type="ctrTitle"/>
          </p:nvPr>
        </p:nvSpPr>
        <p:spPr/>
        <p:txBody>
          <a:bodyPr/>
          <a:lstStyle/>
          <a:p>
            <a:pPr lvl="0">
              <a:spcBef>
                <a:spcPts val="0"/>
              </a:spcBef>
            </a:pPr>
            <a:r>
              <a:rPr lang="en-GB" sz="4800" dirty="0"/>
              <a:t>WGISS CWIC Report: </a:t>
            </a:r>
            <a:br>
              <a:rPr lang="en-GB" sz="4800" dirty="0"/>
            </a:br>
            <a:r>
              <a:rPr lang="en-GB" sz="4800" dirty="0"/>
              <a:t>CWIC Evolution</a:t>
            </a:r>
            <a:br>
              <a:rPr lang="en-GB" sz="3200" dirty="0"/>
            </a:br>
            <a:br>
              <a:rPr lang="en-GB" sz="3200" dirty="0"/>
            </a:br>
            <a:br>
              <a:rPr lang="en-GB" sz="3200" dirty="0"/>
            </a:br>
            <a:br>
              <a:rPr lang="en-GB" sz="3200" dirty="0"/>
            </a:br>
            <a:r>
              <a:rPr lang="en-GB" sz="3200" dirty="0"/>
              <a:t>WGISS-52: 19 October 2021</a:t>
            </a:r>
            <a:endParaRPr lang="en-US" sz="3200" dirty="0"/>
          </a:p>
        </p:txBody>
      </p:sp>
      <p:sp>
        <p:nvSpPr>
          <p:cNvPr id="3" name="Subtitle 2">
            <a:extLst>
              <a:ext uri="{FF2B5EF4-FFF2-40B4-BE49-F238E27FC236}">
                <a16:creationId xmlns:a16="http://schemas.microsoft.com/office/drawing/2014/main" id="{F129D446-4637-3A4B-93A0-61A1BF218814}"/>
              </a:ext>
            </a:extLst>
          </p:cNvPr>
          <p:cNvSpPr>
            <a:spLocks noGrp="1"/>
          </p:cNvSpPr>
          <p:nvPr>
            <p:ph type="subTitle" idx="1"/>
          </p:nvPr>
        </p:nvSpPr>
        <p:spPr/>
        <p:txBody>
          <a:bodyPr/>
          <a:lstStyle/>
          <a:p>
            <a:r>
              <a:rPr lang="en-GB" dirty="0">
                <a:solidFill>
                  <a:schemeClr val="tx1"/>
                </a:solidFill>
              </a:rPr>
              <a:t>Minnie Wong </a:t>
            </a:r>
            <a:r>
              <a:rPr lang="en-GB" dirty="0" err="1">
                <a:solidFill>
                  <a:schemeClr val="tx1"/>
                </a:solidFill>
              </a:rPr>
              <a:t>min.m.wong@nasa.gov</a:t>
            </a:r>
            <a:br>
              <a:rPr lang="en-GB"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3340214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5A232-B97F-BC4C-A98F-BD59526A5A96}"/>
              </a:ext>
            </a:extLst>
          </p:cNvPr>
          <p:cNvSpPr>
            <a:spLocks noGrp="1"/>
          </p:cNvSpPr>
          <p:nvPr>
            <p:ph type="title"/>
          </p:nvPr>
        </p:nvSpPr>
        <p:spPr/>
        <p:txBody>
          <a:bodyPr/>
          <a:lstStyle/>
          <a:p>
            <a:r>
              <a:rPr lang="en-US" dirty="0"/>
              <a:t>Summary: CWIC Evolution</a:t>
            </a:r>
          </a:p>
        </p:txBody>
      </p:sp>
      <p:sp>
        <p:nvSpPr>
          <p:cNvPr id="3" name="Content Placeholder 2">
            <a:extLst>
              <a:ext uri="{FF2B5EF4-FFF2-40B4-BE49-F238E27FC236}">
                <a16:creationId xmlns:a16="http://schemas.microsoft.com/office/drawing/2014/main" id="{6DDCBAF2-2BC8-EC4C-B303-912253861BDB}"/>
              </a:ext>
            </a:extLst>
          </p:cNvPr>
          <p:cNvSpPr>
            <a:spLocks noGrp="1"/>
          </p:cNvSpPr>
          <p:nvPr>
            <p:ph idx="1"/>
          </p:nvPr>
        </p:nvSpPr>
        <p:spPr>
          <a:xfrm>
            <a:off x="1087115" y="1323249"/>
            <a:ext cx="10017769" cy="4666734"/>
          </a:xfrm>
        </p:spPr>
        <p:txBody>
          <a:bodyPr>
            <a:noAutofit/>
          </a:bodyPr>
          <a:lstStyle/>
          <a:p>
            <a:pPr>
              <a:buClr>
                <a:schemeClr val="tx1"/>
              </a:buClr>
            </a:pPr>
            <a:r>
              <a:rPr lang="en-US" sz="1800" dirty="0">
                <a:latin typeface="Helvetica" pitchFamily="2" charset="0"/>
              </a:rPr>
              <a:t>New</a:t>
            </a:r>
          </a:p>
          <a:p>
            <a:pPr lvl="1">
              <a:buClr>
                <a:schemeClr val="tx1"/>
              </a:buClr>
            </a:pPr>
            <a:r>
              <a:rPr lang="en-US" dirty="0">
                <a:latin typeface="Helvetica" pitchFamily="2" charset="0"/>
              </a:rPr>
              <a:t>Mid-April 2021 transition to CMR went well.</a:t>
            </a:r>
          </a:p>
          <a:p>
            <a:pPr lvl="1">
              <a:buClr>
                <a:schemeClr val="tx1"/>
              </a:buClr>
            </a:pPr>
            <a:r>
              <a:rPr lang="en-US" dirty="0">
                <a:latin typeface="Helvetica" pitchFamily="2" charset="0"/>
              </a:rPr>
              <a:t>Onboarded </a:t>
            </a:r>
            <a:r>
              <a:rPr lang="en-US" dirty="0" err="1">
                <a:latin typeface="Helvetica" pitchFamily="2" charset="0"/>
              </a:rPr>
              <a:t>ChinaGEOSS</a:t>
            </a:r>
            <a:r>
              <a:rPr lang="en-US" dirty="0">
                <a:latin typeface="Helvetica" pitchFamily="2" charset="0"/>
              </a:rPr>
              <a:t> as new CWIC data provider.</a:t>
            </a:r>
          </a:p>
          <a:p>
            <a:pPr>
              <a:buClr>
                <a:schemeClr val="tx1"/>
              </a:buClr>
            </a:pPr>
            <a:r>
              <a:rPr lang="en-US" sz="1800" dirty="0">
                <a:latin typeface="Helvetica" pitchFamily="2" charset="0"/>
              </a:rPr>
              <a:t>Future</a:t>
            </a:r>
          </a:p>
          <a:p>
            <a:pPr lvl="1">
              <a:buClr>
                <a:schemeClr val="tx1"/>
              </a:buClr>
            </a:pPr>
            <a:r>
              <a:rPr lang="en-US" dirty="0">
                <a:latin typeface="Helvetica" pitchFamily="2" charset="0"/>
              </a:rPr>
              <a:t>Examine the popular STAC standard as a means of federated discovery.</a:t>
            </a:r>
          </a:p>
          <a:p>
            <a:pPr>
              <a:buClr>
                <a:schemeClr val="tx1"/>
              </a:buClr>
            </a:pPr>
            <a:r>
              <a:rPr lang="en-US" sz="1800" dirty="0">
                <a:latin typeface="Helvetica" pitchFamily="2" charset="0"/>
              </a:rPr>
              <a:t>Evolution</a:t>
            </a:r>
          </a:p>
          <a:p>
            <a:pPr lvl="1">
              <a:buClr>
                <a:schemeClr val="tx1"/>
              </a:buClr>
            </a:pPr>
            <a:r>
              <a:rPr lang="en-US" dirty="0">
                <a:latin typeface="Helvetica" pitchFamily="2" charset="0"/>
              </a:rPr>
              <a:t>CWIC data partners have adopted and implemented recommended WGISS interoperable standard, </a:t>
            </a:r>
            <a:r>
              <a:rPr lang="en-US" dirty="0">
                <a:latin typeface="Helvetica" pitchFamily="2" charset="0"/>
                <a:hlinkClick r:id="rId2">
                  <a:extLst>
                    <a:ext uri="{A12FA001-AC4F-418D-AE19-62706E023703}">
                      <ahyp:hlinkClr xmlns:ahyp="http://schemas.microsoft.com/office/drawing/2018/hyperlinkcolor" val="tx"/>
                    </a:ext>
                  </a:extLst>
                </a:hlinkClick>
              </a:rPr>
              <a:t>OpenSearch</a:t>
            </a:r>
            <a:r>
              <a:rPr lang="en-US" dirty="0">
                <a:latin typeface="Helvetica" pitchFamily="2" charset="0"/>
              </a:rPr>
              <a:t>, and are encouraged to manage their own underlying connection to CWIC via tagging.</a:t>
            </a:r>
          </a:p>
          <a:p>
            <a:pPr lvl="1">
              <a:buClr>
                <a:schemeClr val="tx1"/>
              </a:buClr>
            </a:pPr>
            <a:r>
              <a:rPr lang="en-US" dirty="0">
                <a:latin typeface="Helvetica" pitchFamily="2" charset="0"/>
              </a:rPr>
              <a:t>CWIC initially developed as a separate software but functionality was transitioned to NASA’s Common Metadata Repository (</a:t>
            </a:r>
            <a:r>
              <a:rPr lang="en-US" dirty="0">
                <a:latin typeface="Helvetica" pitchFamily="2" charset="0"/>
                <a:hlinkClick r:id="rId3">
                  <a:extLst>
                    <a:ext uri="{A12FA001-AC4F-418D-AE19-62706E023703}">
                      <ahyp:hlinkClr xmlns:ahyp="http://schemas.microsoft.com/office/drawing/2018/hyperlinkcolor" val="tx"/>
                    </a:ext>
                  </a:extLst>
                </a:hlinkClick>
              </a:rPr>
              <a:t>CMR</a:t>
            </a:r>
            <a:r>
              <a:rPr lang="en-US" dirty="0">
                <a:latin typeface="Helvetica" pitchFamily="2" charset="0"/>
              </a:rPr>
              <a:t>) in April 2021.</a:t>
            </a:r>
          </a:p>
          <a:p>
            <a:pPr lvl="1">
              <a:buClr>
                <a:schemeClr val="tx1"/>
              </a:buClr>
            </a:pPr>
            <a:r>
              <a:rPr lang="en-US" dirty="0">
                <a:latin typeface="Helvetica" pitchFamily="2" charset="0"/>
              </a:rPr>
              <a:t>The adoption of the CEOS OpenSearch standard and the use of International Directory Network (</a:t>
            </a:r>
            <a:r>
              <a:rPr lang="en-US" dirty="0">
                <a:latin typeface="Helvetica" pitchFamily="2" charset="0"/>
                <a:hlinkClick r:id="rId4">
                  <a:extLst>
                    <a:ext uri="{A12FA001-AC4F-418D-AE19-62706E023703}">
                      <ahyp:hlinkClr xmlns:ahyp="http://schemas.microsoft.com/office/drawing/2018/hyperlinkcolor" val="tx"/>
                    </a:ext>
                  </a:extLst>
                </a:hlinkClick>
              </a:rPr>
              <a:t>IDN</a:t>
            </a:r>
            <a:r>
              <a:rPr lang="en-US" dirty="0">
                <a:latin typeface="Helvetica" pitchFamily="2" charset="0"/>
              </a:rPr>
              <a:t>) (which is built on top of CMR) by many CEOS agencies makes this possible. </a:t>
            </a:r>
          </a:p>
        </p:txBody>
      </p:sp>
    </p:spTree>
    <p:extLst>
      <p:ext uri="{BB962C8B-B14F-4D97-AF65-F5344CB8AC3E}">
        <p14:creationId xmlns:p14="http://schemas.microsoft.com/office/powerpoint/2010/main" val="3746227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673F7-261C-5541-8A95-EA564A350CBD}"/>
              </a:ext>
            </a:extLst>
          </p:cNvPr>
          <p:cNvSpPr>
            <a:spLocks noGrp="1"/>
          </p:cNvSpPr>
          <p:nvPr>
            <p:ph type="title"/>
          </p:nvPr>
        </p:nvSpPr>
        <p:spPr/>
        <p:txBody>
          <a:bodyPr/>
          <a:lstStyle/>
          <a:p>
            <a:r>
              <a:rPr lang="en-GB" sz="4400" dirty="0"/>
              <a:t>CWIC Data Partners</a:t>
            </a:r>
            <a:endParaRPr lang="en-US" dirty="0"/>
          </a:p>
        </p:txBody>
      </p:sp>
      <p:sp>
        <p:nvSpPr>
          <p:cNvPr id="3" name="Content Placeholder 2">
            <a:extLst>
              <a:ext uri="{FF2B5EF4-FFF2-40B4-BE49-F238E27FC236}">
                <a16:creationId xmlns:a16="http://schemas.microsoft.com/office/drawing/2014/main" id="{335642F4-129F-6C4A-8EB9-F72D3F2C157A}"/>
              </a:ext>
            </a:extLst>
          </p:cNvPr>
          <p:cNvSpPr>
            <a:spLocks noGrp="1"/>
          </p:cNvSpPr>
          <p:nvPr>
            <p:ph idx="1"/>
          </p:nvPr>
        </p:nvSpPr>
        <p:spPr>
          <a:xfrm>
            <a:off x="1103312" y="1532238"/>
            <a:ext cx="7278687" cy="4716161"/>
          </a:xfrm>
        </p:spPr>
        <p:txBody>
          <a:bodyPr>
            <a:normAutofit fontScale="85000" lnSpcReduction="10000"/>
          </a:bodyPr>
          <a:lstStyle/>
          <a:p>
            <a:pPr marL="0" lvl="0" indent="0">
              <a:spcBef>
                <a:spcPts val="0"/>
              </a:spcBef>
              <a:buClr>
                <a:schemeClr val="dk2"/>
              </a:buClr>
              <a:buSzPts val="1800"/>
              <a:buNone/>
            </a:pPr>
            <a:r>
              <a:rPr lang="en-GB" dirty="0">
                <a:latin typeface="Helvetica" pitchFamily="2" charset="0"/>
              </a:rPr>
              <a:t>CWIC Data Partners using OpenSearch: </a:t>
            </a:r>
            <a:endParaRPr lang="en-GB" sz="3200" dirty="0">
              <a:latin typeface="Helvetica" pitchFamily="2" charset="0"/>
            </a:endParaRPr>
          </a:p>
          <a:p>
            <a:pPr marL="0" lvl="0" indent="0">
              <a:spcBef>
                <a:spcPts val="360"/>
              </a:spcBef>
              <a:buClr>
                <a:schemeClr val="dk2"/>
              </a:buClr>
              <a:buSzPts val="1800"/>
              <a:buNone/>
            </a:pPr>
            <a:endParaRPr lang="en-GB"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NASA (National Aeronautics and Space Administration)</a:t>
            </a:r>
            <a:endParaRPr lang="en-GB" sz="3200"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USGS (United States Geological Survey)/LSI</a:t>
            </a:r>
            <a:endParaRPr lang="en-GB" sz="3200"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CCMEO (Canadian Centre for Mapping and Earth Observations)</a:t>
            </a:r>
            <a:endParaRPr lang="en-GB" sz="3200"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ISRO (Indian Space Research Organisation)/MOSDAC and NRSC</a:t>
            </a:r>
            <a:endParaRPr lang="en-GB" sz="3200"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EUMETSAT (European Organisation for the Exploitation of Meteorological Satellites)*</a:t>
            </a:r>
          </a:p>
          <a:p>
            <a:pPr marL="355600">
              <a:spcBef>
                <a:spcPts val="360"/>
              </a:spcBef>
              <a:buClr>
                <a:schemeClr val="tx1"/>
              </a:buClr>
              <a:buSzPts val="1600"/>
              <a:buFont typeface="Wingdings 3" pitchFamily="2" charset="2"/>
              <a:buChar char=""/>
            </a:pPr>
            <a:r>
              <a:rPr lang="en-GB" dirty="0">
                <a:latin typeface="Helvetica" pitchFamily="2" charset="0"/>
              </a:rPr>
              <a:t>NOAA (National Oceanic and Atmospheric Administration)/GHRSST</a:t>
            </a:r>
          </a:p>
          <a:p>
            <a:pPr marL="355600">
              <a:spcBef>
                <a:spcPts val="360"/>
              </a:spcBef>
              <a:buClr>
                <a:schemeClr val="tx1"/>
              </a:buClr>
              <a:buSzPts val="1600"/>
              <a:buFont typeface="Wingdings 3" pitchFamily="2" charset="2"/>
              <a:buChar char=""/>
            </a:pPr>
            <a:r>
              <a:rPr lang="en-GB" dirty="0">
                <a:latin typeface="Helvetica" pitchFamily="2" charset="0"/>
              </a:rPr>
              <a:t>INPE (National Institute of Space Research – Brazil)*</a:t>
            </a:r>
          </a:p>
          <a:p>
            <a:pPr marL="355600">
              <a:spcBef>
                <a:spcPts val="360"/>
              </a:spcBef>
              <a:buClr>
                <a:schemeClr val="tx1"/>
              </a:buClr>
              <a:buSzPts val="1600"/>
              <a:buFont typeface="Wingdings 3" pitchFamily="2" charset="2"/>
              <a:buChar char=""/>
            </a:pPr>
            <a:r>
              <a:rPr lang="en-GB" dirty="0">
                <a:latin typeface="Helvetica" pitchFamily="2" charset="0"/>
              </a:rPr>
              <a:t>NRSCC (National Remote Sensing </a:t>
            </a:r>
            <a:r>
              <a:rPr lang="en-GB" dirty="0" err="1">
                <a:latin typeface="Helvetica" pitchFamily="2" charset="0"/>
              </a:rPr>
              <a:t>Center</a:t>
            </a:r>
            <a:r>
              <a:rPr lang="en-GB" dirty="0">
                <a:latin typeface="Helvetica" pitchFamily="2" charset="0"/>
              </a:rPr>
              <a:t> of China)/Global Change Data </a:t>
            </a:r>
            <a:r>
              <a:rPr lang="en-GB" dirty="0" err="1">
                <a:latin typeface="Helvetica" pitchFamily="2" charset="0"/>
              </a:rPr>
              <a:t>Center</a:t>
            </a:r>
            <a:r>
              <a:rPr lang="en-GB" dirty="0">
                <a:latin typeface="Helvetica" pitchFamily="2" charset="0"/>
              </a:rPr>
              <a:t> (Recently migrated to OpenSearch)</a:t>
            </a:r>
          </a:p>
          <a:p>
            <a:pPr marL="355600">
              <a:spcBef>
                <a:spcPts val="360"/>
              </a:spcBef>
              <a:buClr>
                <a:schemeClr val="tx1"/>
              </a:buClr>
              <a:buSzPts val="1600"/>
              <a:buFont typeface="Wingdings 3" pitchFamily="2" charset="2"/>
              <a:buChar char=""/>
            </a:pPr>
            <a:r>
              <a:rPr lang="en-GB" dirty="0" err="1">
                <a:latin typeface="Helvetica" pitchFamily="2" charset="0"/>
              </a:rPr>
              <a:t>ChinaGEOSS</a:t>
            </a:r>
            <a:r>
              <a:rPr lang="en-GB" dirty="0">
                <a:latin typeface="Helvetica" pitchFamily="2" charset="0"/>
              </a:rPr>
              <a:t> (New data provider)</a:t>
            </a:r>
          </a:p>
          <a:p>
            <a:pPr marL="0" lvl="0" indent="0">
              <a:spcBef>
                <a:spcPts val="360"/>
              </a:spcBef>
              <a:buNone/>
            </a:pPr>
            <a:br>
              <a:rPr lang="en-GB" dirty="0">
                <a:solidFill>
                  <a:schemeClr val="dk1"/>
                </a:solidFill>
                <a:latin typeface="Helvetica" pitchFamily="2" charset="0"/>
              </a:rPr>
            </a:br>
            <a:r>
              <a:rPr lang="en-GB" dirty="0">
                <a:latin typeface="Helvetica" pitchFamily="2" charset="0"/>
              </a:rPr>
              <a:t>* </a:t>
            </a:r>
            <a:r>
              <a:rPr lang="en-GB" i="1" dirty="0">
                <a:latin typeface="Helvetica" pitchFamily="2" charset="0"/>
              </a:rPr>
              <a:t>EUMETSAT are transitioning to new data services, currently not returning results in CWIC.</a:t>
            </a:r>
          </a:p>
          <a:p>
            <a:pPr marL="0" lvl="0" indent="0">
              <a:spcBef>
                <a:spcPts val="360"/>
              </a:spcBef>
              <a:buNone/>
            </a:pPr>
            <a:r>
              <a:rPr lang="en-GB" i="1" dirty="0">
                <a:latin typeface="Helvetica" pitchFamily="2" charset="0"/>
              </a:rPr>
              <a:t>* INPE have migrated but there are some problems viewing results.</a:t>
            </a:r>
          </a:p>
        </p:txBody>
      </p:sp>
      <p:sp>
        <p:nvSpPr>
          <p:cNvPr id="4" name="TextBox 3">
            <a:extLst>
              <a:ext uri="{FF2B5EF4-FFF2-40B4-BE49-F238E27FC236}">
                <a16:creationId xmlns:a16="http://schemas.microsoft.com/office/drawing/2014/main" id="{545CEEF6-4ACC-3740-98A2-7558F430827C}"/>
              </a:ext>
            </a:extLst>
          </p:cNvPr>
          <p:cNvSpPr txBox="1"/>
          <p:nvPr/>
        </p:nvSpPr>
        <p:spPr>
          <a:xfrm>
            <a:off x="9134449" y="1532238"/>
            <a:ext cx="2411440" cy="4524315"/>
          </a:xfrm>
          <a:prstGeom prst="rect">
            <a:avLst/>
          </a:prstGeom>
          <a:noFill/>
          <a:ln>
            <a:solidFill>
              <a:schemeClr val="tx1"/>
            </a:solidFill>
          </a:ln>
        </p:spPr>
        <p:txBody>
          <a:bodyPr wrap="square" rtlCol="0">
            <a:spAutoFit/>
          </a:bodyPr>
          <a:lstStyle/>
          <a:p>
            <a:pPr algn="ctr"/>
            <a:r>
              <a:rPr lang="en-GB" sz="2400" dirty="0">
                <a:latin typeface="Helvetica" pitchFamily="2" charset="0"/>
              </a:rPr>
              <a:t>CWIC Data Partners provide access to </a:t>
            </a:r>
          </a:p>
          <a:p>
            <a:pPr algn="ctr"/>
            <a:r>
              <a:rPr lang="en-GB" sz="2400" b="1" dirty="0">
                <a:latin typeface="Helvetica" pitchFamily="2" charset="0"/>
              </a:rPr>
              <a:t>~ 3080 data collections </a:t>
            </a:r>
          </a:p>
          <a:p>
            <a:pPr algn="ctr"/>
            <a:r>
              <a:rPr lang="en-GB" sz="2400" dirty="0">
                <a:latin typeface="Helvetica" pitchFamily="2" charset="0"/>
              </a:rPr>
              <a:t>and</a:t>
            </a:r>
          </a:p>
          <a:p>
            <a:pPr algn="ctr"/>
            <a:r>
              <a:rPr lang="en-GB" sz="2400" b="1" dirty="0">
                <a:latin typeface="Helvetica" pitchFamily="2" charset="0"/>
              </a:rPr>
              <a:t>~ 200 million granules </a:t>
            </a:r>
            <a:r>
              <a:rPr lang="en-GB" sz="2400" dirty="0">
                <a:latin typeface="Helvetica" pitchFamily="2" charset="0"/>
              </a:rPr>
              <a:t>of Earth observation satellite data.</a:t>
            </a:r>
            <a:endParaRPr lang="en-US" dirty="0"/>
          </a:p>
        </p:txBody>
      </p:sp>
    </p:spTree>
    <p:extLst>
      <p:ext uri="{BB962C8B-B14F-4D97-AF65-F5344CB8AC3E}">
        <p14:creationId xmlns:p14="http://schemas.microsoft.com/office/powerpoint/2010/main" val="2174567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DEAE-FDA2-4749-853F-8358C451CFA0}"/>
              </a:ext>
            </a:extLst>
          </p:cNvPr>
          <p:cNvSpPr>
            <a:spLocks noGrp="1"/>
          </p:cNvSpPr>
          <p:nvPr>
            <p:ph type="title"/>
          </p:nvPr>
        </p:nvSpPr>
        <p:spPr>
          <a:xfrm>
            <a:off x="646111" y="452718"/>
            <a:ext cx="9585284" cy="1400530"/>
          </a:xfrm>
        </p:spPr>
        <p:txBody>
          <a:bodyPr/>
          <a:lstStyle/>
          <a:p>
            <a:r>
              <a:rPr lang="en-GB" sz="3600" dirty="0"/>
              <a:t>Background: History of CEOS WGISS Integrated </a:t>
            </a:r>
            <a:r>
              <a:rPr lang="en-GB" sz="3600" dirty="0" err="1"/>
              <a:t>Catalog</a:t>
            </a:r>
            <a:r>
              <a:rPr lang="en-GB" sz="3600" dirty="0"/>
              <a:t> (CWIC)</a:t>
            </a:r>
            <a:endParaRPr lang="en-US" sz="3600" dirty="0"/>
          </a:p>
        </p:txBody>
      </p:sp>
      <p:sp>
        <p:nvSpPr>
          <p:cNvPr id="3" name="Content Placeholder 2">
            <a:extLst>
              <a:ext uri="{FF2B5EF4-FFF2-40B4-BE49-F238E27FC236}">
                <a16:creationId xmlns:a16="http://schemas.microsoft.com/office/drawing/2014/main" id="{C8D59D16-B0F1-A74A-9DE8-8016EA8B36BA}"/>
              </a:ext>
            </a:extLst>
          </p:cNvPr>
          <p:cNvSpPr>
            <a:spLocks noGrp="1"/>
          </p:cNvSpPr>
          <p:nvPr>
            <p:ph idx="1"/>
          </p:nvPr>
        </p:nvSpPr>
        <p:spPr>
          <a:xfrm>
            <a:off x="1103312" y="1853248"/>
            <a:ext cx="9968342" cy="4395151"/>
          </a:xfrm>
        </p:spPr>
        <p:txBody>
          <a:bodyPr>
            <a:normAutofit/>
          </a:bodyPr>
          <a:lstStyle/>
          <a:p>
            <a:pPr>
              <a:buClr>
                <a:schemeClr val="tx1"/>
              </a:buClr>
            </a:pPr>
            <a:r>
              <a:rPr lang="en-US" sz="1800" dirty="0">
                <a:latin typeface="Helvetica" pitchFamily="2" charset="0"/>
              </a:rPr>
              <a:t>CWIC Purpose: Provide a consistent, federated search to help users find and access satellite data made available by CWIC data partners through WGISS-supported standards and other capabilities.</a:t>
            </a:r>
          </a:p>
          <a:p>
            <a:pPr>
              <a:buClr>
                <a:schemeClr val="tx1"/>
              </a:buClr>
            </a:pPr>
            <a:r>
              <a:rPr lang="en-US" sz="1800" dirty="0">
                <a:latin typeface="Helvetica" pitchFamily="2" charset="0"/>
              </a:rPr>
              <a:t>The former CWIC architecture consisted of 3 main items:</a:t>
            </a:r>
          </a:p>
          <a:p>
            <a:pPr lvl="1">
              <a:buClr>
                <a:schemeClr val="tx1"/>
              </a:buClr>
            </a:pPr>
            <a:r>
              <a:rPr lang="en-US" dirty="0">
                <a:latin typeface="Helvetica" pitchFamily="2" charset="0"/>
              </a:rPr>
              <a:t>CWIC middleware - provided a standards-based access point for an inventory-level search at CEOS agencies who are CWIC data providers and provide translation where data providers did not have Catalogue Services for the Web (CSW) or OpenSearch compliant implementations. This was hosted on USGS servers.</a:t>
            </a:r>
          </a:p>
          <a:p>
            <a:pPr lvl="1">
              <a:buClr>
                <a:schemeClr val="tx1"/>
              </a:buClr>
            </a:pPr>
            <a:r>
              <a:rPr lang="en-US" dirty="0">
                <a:latin typeface="Helvetica" pitchFamily="2" charset="0"/>
              </a:rPr>
              <a:t>CWIC clients/portals - user interfaces to access cross-discipline data from CWIC data providers.</a:t>
            </a:r>
          </a:p>
          <a:p>
            <a:pPr lvl="1">
              <a:buClr>
                <a:schemeClr val="tx1"/>
              </a:buClr>
            </a:pPr>
            <a:r>
              <a:rPr lang="en-US" dirty="0">
                <a:latin typeface="Helvetica" pitchFamily="2" charset="0"/>
              </a:rPr>
              <a:t>IDN - International Directory Network (IDN) provides clients/portals directory-level search of CEOS agencies who have registered their collections in the IDN.</a:t>
            </a:r>
          </a:p>
          <a:p>
            <a:endParaRPr lang="en-US" sz="1800" dirty="0">
              <a:latin typeface="Helvetica" pitchFamily="2" charset="0"/>
            </a:endParaRPr>
          </a:p>
          <a:p>
            <a:endParaRPr lang="en-US" sz="1800" dirty="0">
              <a:latin typeface="Helvetica" pitchFamily="2" charset="0"/>
            </a:endParaRPr>
          </a:p>
        </p:txBody>
      </p:sp>
    </p:spTree>
    <p:extLst>
      <p:ext uri="{BB962C8B-B14F-4D97-AF65-F5344CB8AC3E}">
        <p14:creationId xmlns:p14="http://schemas.microsoft.com/office/powerpoint/2010/main" val="3427654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74B8-4726-F24B-94BB-AEF16B8C58A1}"/>
              </a:ext>
            </a:extLst>
          </p:cNvPr>
          <p:cNvSpPr>
            <a:spLocks noGrp="1"/>
          </p:cNvSpPr>
          <p:nvPr>
            <p:ph type="title"/>
          </p:nvPr>
        </p:nvSpPr>
        <p:spPr/>
        <p:txBody>
          <a:bodyPr/>
          <a:lstStyle/>
          <a:p>
            <a:r>
              <a:rPr lang="en-US" dirty="0"/>
              <a:t>Current CWIC Implementation</a:t>
            </a:r>
          </a:p>
        </p:txBody>
      </p:sp>
      <p:sp>
        <p:nvSpPr>
          <p:cNvPr id="3" name="Content Placeholder 2">
            <a:extLst>
              <a:ext uri="{FF2B5EF4-FFF2-40B4-BE49-F238E27FC236}">
                <a16:creationId xmlns:a16="http://schemas.microsoft.com/office/drawing/2014/main" id="{7286B8D8-F01B-E544-BC0D-A2896DBD36D1}"/>
              </a:ext>
            </a:extLst>
          </p:cNvPr>
          <p:cNvSpPr>
            <a:spLocks noGrp="1"/>
          </p:cNvSpPr>
          <p:nvPr>
            <p:ph idx="1"/>
          </p:nvPr>
        </p:nvSpPr>
        <p:spPr>
          <a:xfrm>
            <a:off x="1103312" y="1507524"/>
            <a:ext cx="9993056" cy="4740875"/>
          </a:xfrm>
        </p:spPr>
        <p:txBody>
          <a:bodyPr>
            <a:normAutofit/>
          </a:bodyPr>
          <a:lstStyle/>
          <a:p>
            <a:pPr>
              <a:buClr>
                <a:schemeClr val="tx1"/>
              </a:buClr>
            </a:pPr>
            <a:r>
              <a:rPr lang="en-US" sz="1800" dirty="0">
                <a:latin typeface="Helvetica" pitchFamily="2" charset="0"/>
              </a:rPr>
              <a:t>In mid-April 2021, CWIC functionality transitioned to NASA’s Common Metadata Repository (CMR) and the virtual servers hosted at USGS were decommissioned. </a:t>
            </a:r>
          </a:p>
          <a:p>
            <a:pPr>
              <a:buClr>
                <a:schemeClr val="tx1"/>
              </a:buClr>
            </a:pPr>
            <a:r>
              <a:rPr lang="en-US" sz="1800" dirty="0">
                <a:latin typeface="Helvetica" pitchFamily="2" charset="0"/>
              </a:rPr>
              <a:t>New CWIC architecture provides a mechanism to achieve 'federated discovery' using a centralized collection discovery API and a number of federated granule discovery APIs. </a:t>
            </a:r>
          </a:p>
          <a:p>
            <a:pPr>
              <a:buClr>
                <a:schemeClr val="tx1"/>
              </a:buClr>
            </a:pPr>
            <a:r>
              <a:rPr lang="en-US" sz="1800" dirty="0">
                <a:latin typeface="Helvetica" pitchFamily="2" charset="0"/>
              </a:rPr>
              <a:t>Each CWIC provider has a granule discovery API and the linkage between CMR collection results and the CWIC provider granule APIs is direct (rather than through the CWIC server mediator in the past).</a:t>
            </a:r>
          </a:p>
          <a:p>
            <a:pPr>
              <a:buClr>
                <a:schemeClr val="tx1"/>
              </a:buClr>
            </a:pPr>
            <a:r>
              <a:rPr lang="en-US" sz="1800" dirty="0">
                <a:latin typeface="Helvetica" pitchFamily="2" charset="0"/>
              </a:rPr>
              <a:t>CEOS Best Practices OpenSearch Descriptor Documents (OSDD) were moved from CWIC server to CMR for data partners that did not adhere to CEOS Best Practices for OSDDs. Partners that have working OSDDs are included into CWIC via tags.</a:t>
            </a:r>
          </a:p>
          <a:p>
            <a:pPr>
              <a:buClr>
                <a:schemeClr val="tx1"/>
              </a:buClr>
            </a:pPr>
            <a:r>
              <a:rPr lang="en-US" sz="1800" dirty="0">
                <a:latin typeface="Helvetica" pitchFamily="2" charset="0"/>
              </a:rPr>
              <a:t>Ultimate goal is for all CWIC data partners to manage their own OSDDs and are included into CWIC via tags.</a:t>
            </a:r>
          </a:p>
          <a:p>
            <a:pPr>
              <a:buClr>
                <a:schemeClr val="tx1"/>
              </a:buClr>
            </a:pPr>
            <a:r>
              <a:rPr lang="en-US" sz="1800" dirty="0">
                <a:latin typeface="Helvetica" pitchFamily="2" charset="0"/>
              </a:rPr>
              <a:t>CSW Standard support discontinued due to low usage.</a:t>
            </a:r>
          </a:p>
          <a:p>
            <a:endParaRPr lang="en-US" sz="1800" dirty="0">
              <a:latin typeface="Helvetica" pitchFamily="2" charset="0"/>
            </a:endParaRPr>
          </a:p>
        </p:txBody>
      </p:sp>
    </p:spTree>
    <p:extLst>
      <p:ext uri="{BB962C8B-B14F-4D97-AF65-F5344CB8AC3E}">
        <p14:creationId xmlns:p14="http://schemas.microsoft.com/office/powerpoint/2010/main" val="943908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2061-A090-4B4E-A469-6E45708305F6}"/>
              </a:ext>
            </a:extLst>
          </p:cNvPr>
          <p:cNvSpPr>
            <a:spLocks noGrp="1"/>
          </p:cNvSpPr>
          <p:nvPr>
            <p:ph type="title"/>
          </p:nvPr>
        </p:nvSpPr>
        <p:spPr/>
        <p:txBody>
          <a:bodyPr/>
          <a:lstStyle/>
          <a:p>
            <a:r>
              <a:rPr lang="en-US" dirty="0"/>
              <a:t>CWIC Implementation Now</a:t>
            </a:r>
          </a:p>
        </p:txBody>
      </p:sp>
      <p:sp>
        <p:nvSpPr>
          <p:cNvPr id="3" name="Content Placeholder 2">
            <a:extLst>
              <a:ext uri="{FF2B5EF4-FFF2-40B4-BE49-F238E27FC236}">
                <a16:creationId xmlns:a16="http://schemas.microsoft.com/office/drawing/2014/main" id="{C11D8A6B-E636-5046-90DC-D1217834AA7F}"/>
              </a:ext>
            </a:extLst>
          </p:cNvPr>
          <p:cNvSpPr>
            <a:spLocks noGrp="1"/>
          </p:cNvSpPr>
          <p:nvPr>
            <p:ph idx="1"/>
          </p:nvPr>
        </p:nvSpPr>
        <p:spPr>
          <a:xfrm>
            <a:off x="1104293" y="1533934"/>
            <a:ext cx="10016788" cy="4195481"/>
          </a:xfrm>
        </p:spPr>
        <p:txBody>
          <a:bodyPr>
            <a:normAutofit/>
          </a:bodyPr>
          <a:lstStyle/>
          <a:p>
            <a:pPr>
              <a:buClr>
                <a:schemeClr val="tx1"/>
              </a:buClr>
            </a:pPr>
            <a:r>
              <a:rPr lang="en-US" sz="1800" dirty="0">
                <a:latin typeface="Helvetica" pitchFamily="2" charset="0"/>
              </a:rPr>
              <a:t>New partners and new data from existing providers will continue to be onboarded via the International Directory Network (IDN) which is built on CMR.</a:t>
            </a:r>
          </a:p>
          <a:p>
            <a:pPr>
              <a:buClr>
                <a:schemeClr val="tx1"/>
              </a:buClr>
            </a:pPr>
            <a:r>
              <a:rPr lang="en-US" sz="1800" dirty="0">
                <a:latin typeface="Helvetica" pitchFamily="2" charset="0"/>
              </a:rPr>
              <a:t>CWIC data discoverable via CMR OpenSearch API – using centralized collection search and federated granule search according to the CEOS OpenSearch Best Practices.</a:t>
            </a:r>
          </a:p>
          <a:p>
            <a:pPr>
              <a:buClr>
                <a:schemeClr val="tx1"/>
              </a:buClr>
            </a:pPr>
            <a:r>
              <a:rPr lang="en-US" sz="1800" dirty="0">
                <a:latin typeface="Helvetica" pitchFamily="2" charset="0"/>
              </a:rPr>
              <a:t>CWIC data also discoverable through the CEOS branded CWIC Portal which provides collection discovery and granule search for CWIC data partners’ data:  </a:t>
            </a:r>
            <a:r>
              <a:rPr lang="en-US" sz="1800" dirty="0">
                <a:latin typeface="Helvetica" pitchFamily="2" charset="0"/>
                <a:hlinkClick r:id="rId2">
                  <a:extLst>
                    <a:ext uri="{A12FA001-AC4F-418D-AE19-62706E023703}">
                      <ahyp:hlinkClr xmlns:ahyp="http://schemas.microsoft.com/office/drawing/2018/hyperlinkcolor" val="tx"/>
                    </a:ext>
                  </a:extLst>
                </a:hlinkClick>
              </a:rPr>
              <a:t>https://search.earthdata.nasa.gov/portal/cwic/search</a:t>
            </a:r>
            <a:r>
              <a:rPr lang="en-US" sz="1800" dirty="0">
                <a:latin typeface="Helvetica" pitchFamily="2" charset="0"/>
              </a:rPr>
              <a:t>.</a:t>
            </a:r>
          </a:p>
        </p:txBody>
      </p:sp>
    </p:spTree>
    <p:extLst>
      <p:ext uri="{BB962C8B-B14F-4D97-AF65-F5344CB8AC3E}">
        <p14:creationId xmlns:p14="http://schemas.microsoft.com/office/powerpoint/2010/main" val="192438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9FA4B-9F9A-C447-9B3F-63CEFF0329F3}"/>
              </a:ext>
            </a:extLst>
          </p:cNvPr>
          <p:cNvSpPr>
            <a:spLocks noGrp="1"/>
          </p:cNvSpPr>
          <p:nvPr>
            <p:ph type="title"/>
          </p:nvPr>
        </p:nvSpPr>
        <p:spPr/>
        <p:txBody>
          <a:bodyPr/>
          <a:lstStyle/>
          <a:p>
            <a:r>
              <a:rPr lang="en-GB" dirty="0"/>
              <a:t>Data Partner Updates: </a:t>
            </a:r>
            <a:br>
              <a:rPr lang="en-GB" dirty="0"/>
            </a:br>
            <a:r>
              <a:rPr lang="en-GB" dirty="0"/>
              <a:t>NRSCC and </a:t>
            </a:r>
            <a:r>
              <a:rPr lang="en-GB" dirty="0" err="1"/>
              <a:t>ChinaGEOSS</a:t>
            </a:r>
            <a:endParaRPr lang="en-US" dirty="0"/>
          </a:p>
        </p:txBody>
      </p:sp>
      <p:sp>
        <p:nvSpPr>
          <p:cNvPr id="3" name="Content Placeholder 2">
            <a:extLst>
              <a:ext uri="{FF2B5EF4-FFF2-40B4-BE49-F238E27FC236}">
                <a16:creationId xmlns:a16="http://schemas.microsoft.com/office/drawing/2014/main" id="{A984C89C-09BF-8F4C-887D-C0CDFFDC350A}"/>
              </a:ext>
            </a:extLst>
          </p:cNvPr>
          <p:cNvSpPr>
            <a:spLocks noGrp="1"/>
          </p:cNvSpPr>
          <p:nvPr>
            <p:ph idx="1"/>
          </p:nvPr>
        </p:nvSpPr>
        <p:spPr>
          <a:xfrm>
            <a:off x="1103312" y="2052918"/>
            <a:ext cx="10005412" cy="4195481"/>
          </a:xfrm>
        </p:spPr>
        <p:txBody>
          <a:bodyPr>
            <a:normAutofit/>
          </a:bodyPr>
          <a:lstStyle/>
          <a:p>
            <a:pPr>
              <a:buClr>
                <a:schemeClr val="tx1"/>
              </a:buClr>
            </a:pPr>
            <a:r>
              <a:rPr lang="en-US" sz="1800" dirty="0">
                <a:latin typeface="Helvetica" pitchFamily="2" charset="0"/>
              </a:rPr>
              <a:t>National Remote Sensing Center of China (NRSCC)/Global Change Data Center </a:t>
            </a:r>
          </a:p>
          <a:p>
            <a:pPr lvl="1">
              <a:buClr>
                <a:schemeClr val="tx1"/>
              </a:buClr>
            </a:pPr>
            <a:r>
              <a:rPr lang="en-US" dirty="0">
                <a:latin typeface="Helvetica" pitchFamily="2" charset="0"/>
              </a:rPr>
              <a:t>24 collections available from the Global Land Surface Satellite (GLASS) products developed from MODIS and AVHRR datasets. </a:t>
            </a:r>
            <a:r>
              <a:rPr lang="en-US" dirty="0">
                <a:latin typeface="Helvetica" pitchFamily="2" charset="0"/>
                <a:hlinkClick r:id="rId2">
                  <a:extLst>
                    <a:ext uri="{A12FA001-AC4F-418D-AE19-62706E023703}">
                      <ahyp:hlinkClr xmlns:ahyp="http://schemas.microsoft.com/office/drawing/2018/hyperlinkcolor" val="tx"/>
                    </a:ext>
                  </a:extLst>
                </a:hlinkClick>
              </a:rPr>
              <a:t>https://search.earthdata.nasa.gov/portal/cwic/search?q=NRSCC_GLASS</a:t>
            </a:r>
            <a:r>
              <a:rPr lang="en-US" dirty="0">
                <a:latin typeface="Helvetica" pitchFamily="2" charset="0"/>
              </a:rPr>
              <a:t>  </a:t>
            </a:r>
          </a:p>
          <a:p>
            <a:pPr>
              <a:buClr>
                <a:schemeClr val="tx1"/>
              </a:buClr>
            </a:pPr>
            <a:r>
              <a:rPr lang="en-US" dirty="0" err="1">
                <a:latin typeface="Helvetica" pitchFamily="2" charset="0"/>
              </a:rPr>
              <a:t>ChinaGEOSS</a:t>
            </a:r>
            <a:endParaRPr lang="en-US" dirty="0">
              <a:latin typeface="Helvetica" pitchFamily="2" charset="0"/>
            </a:endParaRPr>
          </a:p>
          <a:p>
            <a:pPr lvl="1">
              <a:buClr>
                <a:schemeClr val="tx1"/>
              </a:buClr>
            </a:pPr>
            <a:r>
              <a:rPr lang="en-US" dirty="0">
                <a:latin typeface="Helvetica" pitchFamily="2" charset="0"/>
              </a:rPr>
              <a:t>5 collections available from 5 instruments aboard the China </a:t>
            </a:r>
            <a:r>
              <a:rPr lang="en-US" dirty="0" err="1">
                <a:latin typeface="Helvetica" pitchFamily="2" charset="0"/>
              </a:rPr>
              <a:t>Seismo</a:t>
            </a:r>
            <a:r>
              <a:rPr lang="en-US" dirty="0">
                <a:latin typeface="Helvetica" pitchFamily="2" charset="0"/>
              </a:rPr>
              <a:t>-Electromagnetic Satellite Mission (CSES or, Zhengheng-1) satellite. </a:t>
            </a:r>
            <a:r>
              <a:rPr lang="en-US" dirty="0">
                <a:latin typeface="Helvetica" pitchFamily="2" charset="0"/>
                <a:hlinkClick r:id="rId3">
                  <a:extLst>
                    <a:ext uri="{A12FA001-AC4F-418D-AE19-62706E023703}">
                      <ahyp:hlinkClr xmlns:ahyp="http://schemas.microsoft.com/office/drawing/2018/hyperlinkcolor" val="tx"/>
                    </a:ext>
                  </a:extLst>
                </a:hlinkClick>
              </a:rPr>
              <a:t>https://search.earthdata.nasa.gov/portal/cwic/search?q=NRSCC_NODA</a:t>
            </a:r>
            <a:r>
              <a:rPr lang="en-US" dirty="0">
                <a:latin typeface="Helvetica" pitchFamily="2" charset="0"/>
              </a:rPr>
              <a:t> </a:t>
            </a:r>
            <a:endParaRPr lang="en-US" sz="1800" dirty="0">
              <a:latin typeface="Helvetica" pitchFamily="2" charset="0"/>
            </a:endParaRPr>
          </a:p>
        </p:txBody>
      </p:sp>
    </p:spTree>
    <p:extLst>
      <p:ext uri="{BB962C8B-B14F-4D97-AF65-F5344CB8AC3E}">
        <p14:creationId xmlns:p14="http://schemas.microsoft.com/office/powerpoint/2010/main" val="27654053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{C914ED6B-E2FE-0F40-BCF3-556CDA499A11}tf10001061</Template>
  <TotalTime>4912</TotalTime>
  <Words>800</Words>
  <Application>Microsoft Macintosh PowerPoint</Application>
  <PresentationFormat>Widescreen</PresentationFormat>
  <Paragraphs>53</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Helvetica</vt:lpstr>
      <vt:lpstr>Wingdings 3</vt:lpstr>
      <vt:lpstr>Ion</vt:lpstr>
      <vt:lpstr>WGISS CWIC Report:  CWIC Evolution    WGISS-52: 19 October 2021</vt:lpstr>
      <vt:lpstr>Summary: CWIC Evolution</vt:lpstr>
      <vt:lpstr>CWIC Data Partners</vt:lpstr>
      <vt:lpstr>Background: History of CEOS WGISS Integrated Catalog (CWIC)</vt:lpstr>
      <vt:lpstr>Current CWIC Implementation</vt:lpstr>
      <vt:lpstr>CWIC Implementation Now</vt:lpstr>
      <vt:lpstr>Data Partner Updates:  NRSCC and ChinaGEOSS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WGISS CWIC Report: CWIC Evolution WGISS-50: 22 September 2020 </dc:title>
  <dc:creator>Wong, Minnie (GSFC-586.0)[Science Systems &amp; Applications, Inc.]</dc:creator>
  <cp:lastModifiedBy>Wong, Minnie (GSFC-586.0)[Science Systems &amp; Applications, Inc.]</cp:lastModifiedBy>
  <cp:revision>53</cp:revision>
  <dcterms:created xsi:type="dcterms:W3CDTF">2020-09-14T17:41:19Z</dcterms:created>
  <dcterms:modified xsi:type="dcterms:W3CDTF">2021-10-13T19:14:28Z</dcterms:modified>
</cp:coreProperties>
</file>