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1"/>
  </p:notesMasterIdLst>
  <p:sldIdLst>
    <p:sldId id="728" r:id="rId2"/>
    <p:sldId id="1342" r:id="rId3"/>
    <p:sldId id="1311" r:id="rId4"/>
    <p:sldId id="578" r:id="rId5"/>
    <p:sldId id="1368" r:id="rId6"/>
    <p:sldId id="775" r:id="rId7"/>
    <p:sldId id="1344" r:id="rId8"/>
    <p:sldId id="1370" r:id="rId9"/>
    <p:sldId id="1371" r:id="rId10"/>
    <p:sldId id="1372" r:id="rId11"/>
    <p:sldId id="1359" r:id="rId12"/>
    <p:sldId id="1373" r:id="rId13"/>
    <p:sldId id="1374" r:id="rId14"/>
    <p:sldId id="1375" r:id="rId15"/>
    <p:sldId id="1376" r:id="rId16"/>
    <p:sldId id="1377" r:id="rId17"/>
    <p:sldId id="1314" r:id="rId18"/>
    <p:sldId id="257" r:id="rId19"/>
    <p:sldId id="258" r:id="rId20"/>
    <p:sldId id="261" r:id="rId21"/>
    <p:sldId id="1346" r:id="rId22"/>
    <p:sldId id="1362" r:id="rId23"/>
    <p:sldId id="1347" r:id="rId24"/>
    <p:sldId id="736" r:id="rId25"/>
    <p:sldId id="1312" r:id="rId26"/>
    <p:sldId id="1356" r:id="rId27"/>
    <p:sldId id="1355" r:id="rId28"/>
    <p:sldId id="1369" r:id="rId29"/>
    <p:sldId id="1378" r:id="rId30"/>
  </p:sldIdLst>
  <p:sldSz cx="9144000" cy="5143500" type="screen16x9"/>
  <p:notesSz cx="6858000" cy="9144000"/>
  <p:embeddedFontLst>
    <p:embeddedFont>
      <p:font typeface="Avenir Book" panose="02000503020000020003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Quinn" initials="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FF2F92"/>
    <a:srgbClr val="007AFF"/>
    <a:srgbClr val="166DBC"/>
    <a:srgbClr val="0096FF"/>
    <a:srgbClr val="384A88"/>
    <a:srgbClr val="4433FF"/>
    <a:srgbClr val="011EAA"/>
    <a:srgbClr val="17469A"/>
    <a:srgbClr val="1F1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01"/>
    <p:restoredTop sz="92748"/>
  </p:normalViewPr>
  <p:slideViewPr>
    <p:cSldViewPr snapToGrid="0" snapToObjects="1">
      <p:cViewPr>
        <p:scale>
          <a:sx n="113" d="100"/>
          <a:sy n="113" d="100"/>
        </p:scale>
        <p:origin x="79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05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43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04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8578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893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341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522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7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2A13A-C335-4644-90A6-F1C5F06021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97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2A13A-C335-4644-90A6-F1C5F06021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26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Raytheon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6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824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790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973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172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264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898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10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96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90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36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66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5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711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2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2569"/>
                </a:solidFill>
              </a:rPr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0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1157075" y="221200"/>
            <a:ext cx="76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163440" y="46984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423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4495E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57075" y="221200"/>
            <a:ext cx="767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2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buNone/>
              <a:defRPr sz="1000">
                <a:solidFill>
                  <a:srgbClr val="F3F3F3"/>
                </a:solidFill>
              </a:defRPr>
            </a:lvl2pPr>
            <a:lvl3pPr lvl="2" algn="r" rtl="0">
              <a:buNone/>
              <a:defRPr sz="1000">
                <a:solidFill>
                  <a:srgbClr val="F3F3F3"/>
                </a:solidFill>
              </a:defRPr>
            </a:lvl3pPr>
            <a:lvl4pPr lvl="3" algn="r" rtl="0">
              <a:buNone/>
              <a:defRPr sz="1000">
                <a:solidFill>
                  <a:srgbClr val="F3F3F3"/>
                </a:solidFill>
              </a:defRPr>
            </a:lvl4pPr>
            <a:lvl5pPr lvl="4" algn="r" rtl="0">
              <a:buNone/>
              <a:defRPr sz="1000">
                <a:solidFill>
                  <a:srgbClr val="F3F3F3"/>
                </a:solidFill>
              </a:defRPr>
            </a:lvl5pPr>
            <a:lvl6pPr lvl="5" algn="r" rtl="0">
              <a:buNone/>
              <a:defRPr sz="1000">
                <a:solidFill>
                  <a:srgbClr val="F3F3F3"/>
                </a:solidFill>
              </a:defRPr>
            </a:lvl6pPr>
            <a:lvl7pPr lvl="6" algn="r" rtl="0">
              <a:buNone/>
              <a:defRPr sz="1000">
                <a:solidFill>
                  <a:srgbClr val="F3F3F3"/>
                </a:solidFill>
              </a:defRPr>
            </a:lvl7pPr>
            <a:lvl8pPr lvl="7" algn="r" rtl="0">
              <a:buNone/>
              <a:defRPr sz="1000">
                <a:solidFill>
                  <a:srgbClr val="F3F3F3"/>
                </a:solidFill>
              </a:defRPr>
            </a:lvl8pPr>
            <a:lvl9pPr lvl="8" algn="r" rtl="0">
              <a:buNone/>
              <a:defRPr sz="1000">
                <a:solidFill>
                  <a:srgbClr val="F3F3F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3" descr="This image rendered as PNG in ...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2875" y="170638"/>
            <a:ext cx="752750" cy="623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5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%3c/Authority%3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mr.earthdata.nasa.gov/search/tools.umm_json?name=Proba-V%20MEP&amp;pretty=tru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mr.earthdata.nasa.gov/search/site/docs/search/api.html#tool" TargetMode="External"/><Relationship Id="rId4" Type="http://schemas.openxmlformats.org/officeDocument/2006/relationships/hyperlink" Target="https://cmr.earthdata.nasa.gov/search/tools?keyword=Sentinel%20satellit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aftmmt.earthdata.nasa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asa/cmr-stac/blob/master/docs/usage.md" TargetMode="External"/><Relationship Id="rId7" Type="http://schemas.openxmlformats.org/officeDocument/2006/relationships/hyperlink" Target="https://radiantearth.github.io/stac-browser/#/external/cmr.earthdata.nasa.gov/stac/LAADS/collections/MYD04_L2.v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radiantearth/stac-browser" TargetMode="External"/><Relationship Id="rId5" Type="http://schemas.openxmlformats.org/officeDocument/2006/relationships/hyperlink" Target="https://wiki.earthdata.nasa.gov/display/ED/CMR+SpatioTemporal+Asset+Catalog+%28CMR-STAC%29+Documentation" TargetMode="External"/><Relationship Id="rId4" Type="http://schemas.openxmlformats.org/officeDocument/2006/relationships/hyperlink" Target="https://cmr.earthdata.nasa.gov/stac/POCLOUD/collections/MITgcm_LLC4320_Pre-SWOT_JPL_L4_BassStrait_v1.0.v1.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earthdata.nasa.gov/app.php/tag/GCMD+Keyword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earthdata.nasa.gov/display/ED/Keyword+Release+Announcements" TargetMode="External"/><Relationship Id="rId5" Type="http://schemas.openxmlformats.org/officeDocument/2006/relationships/hyperlink" Target="https://wiki.earthdata.nasa.gov/pages/viewpage.action?pageId=219185711" TargetMode="External"/><Relationship Id="rId4" Type="http://schemas.openxmlformats.org/officeDocument/2006/relationships/hyperlink" Target="https://forum.earthdata.nasa.gov/docs/assets/sitedocs/userguide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dn.ceos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dn.ceos.org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search.earthdata.nasa.gov/portal/idn/search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ch.earthdata.nasa.gov/portal/idn/search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arthdata.nasa.gov/portal/idn/searc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aftmmt.sit.earthdata.nasa.gov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p.morahan@nasa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alerie.dixon@nasa.go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dn.ceos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earthdata.nasa.gov/display/CMR/Draft+Metadata+Management+Tool+%28dMMT%29+User%27s+Guide" TargetMode="External"/><Relationship Id="rId5" Type="http://schemas.openxmlformats.org/officeDocument/2006/relationships/hyperlink" Target="https://draftmmt.earthdata.nasa.gov/" TargetMode="External"/><Relationship Id="rId4" Type="http://schemas.openxmlformats.org/officeDocument/2006/relationships/hyperlink" Target="https://search.earthdata.nasa.gov/portal/idn/search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data.nasa.gov/earth-observation-data/find-data/gcmd/gcmd-keyword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cmd.earthdata.nasa.gov/kms/concepts/concept_scheme/sciencekeywords?case=native&amp;format=csv" TargetMode="External"/><Relationship Id="rId5" Type="http://schemas.openxmlformats.org/officeDocument/2006/relationships/hyperlink" Target="https://gcmd.earthdata.nasa.gov/kms/" TargetMode="External"/><Relationship Id="rId4" Type="http://schemas.openxmlformats.org/officeDocument/2006/relationships/hyperlink" Target="https://gcmd.earthdata.nasa.gov/KeywordViewe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arthdata.nasa.gov/display/CMR/CMR+Document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mr.earthdata.nasa.gov/opensearch/home/docs" TargetMode="External"/><Relationship Id="rId5" Type="http://schemas.openxmlformats.org/officeDocument/2006/relationships/hyperlink" Target="https://cmr.earthdata.nasa.gov/search/site/docs/search/api.html" TargetMode="External"/><Relationship Id="rId4" Type="http://schemas.openxmlformats.org/officeDocument/2006/relationships/hyperlink" Target="https://git.earthdata.nasa.gov/projects/EMF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ch.earthdata.nasa.gov/portal/idn/search?q=NOAA_NCEI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arthdata.nasa.gov/x/aoMWD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arthdata.nasa.gov/portal/idn/search?fpj=FedE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cmd.earthdata.nasa.gov/KeywordView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arthdata.nasa.gov/portal/idn/search?fdc=CN/ChinaGEOS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arch.earthdata.nasa.gov/portal/idn/search?q=NRSCC_GLAS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aftmmt.earthdata.nasa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  <p:sp>
        <p:nvSpPr>
          <p:cNvPr id="12" name="Shape 46">
            <a:extLst>
              <a:ext uri="{FF2B5EF4-FFF2-40B4-BE49-F238E27FC236}">
                <a16:creationId xmlns:a16="http://schemas.microsoft.com/office/drawing/2014/main" id="{7E7CF64D-9B22-1242-8743-A852EFEF030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06780" y="1151645"/>
            <a:ext cx="737362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800" dirty="0">
                <a:solidFill>
                  <a:schemeClr val="lt1"/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International Directory Network (IDN) Report</a:t>
            </a:r>
            <a:endParaRPr sz="2800" i="0" u="none" strike="noStrike" cap="none" dirty="0">
              <a:solidFill>
                <a:schemeClr val="lt1"/>
              </a:solidFill>
              <a:latin typeface="Avenir Book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  <p:sp>
        <p:nvSpPr>
          <p:cNvPr id="13" name="Shape 47">
            <a:extLst>
              <a:ext uri="{FF2B5EF4-FFF2-40B4-BE49-F238E27FC236}">
                <a16:creationId xmlns:a16="http://schemas.microsoft.com/office/drawing/2014/main" id="{B056A200-D8BB-F74C-A433-2D168393FB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5340" y="2448538"/>
            <a:ext cx="70866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sz="2000" dirty="0"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CEOS WGISS-52</a:t>
            </a:r>
          </a:p>
          <a:p>
            <a:pPr marL="0" indent="0"/>
            <a:r>
              <a:rPr lang="en-US" sz="2000" dirty="0"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Remote Meeting, October 19, 2021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AF4389-2064-294A-A7BF-3B583529E1A6}"/>
              </a:ext>
            </a:extLst>
          </p:cNvPr>
          <p:cNvSpPr txBox="1">
            <a:spLocks/>
          </p:cNvSpPr>
          <p:nvPr/>
        </p:nvSpPr>
        <p:spPr>
          <a:xfrm>
            <a:off x="825500" y="3454628"/>
            <a:ext cx="7086600" cy="136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buClr>
                <a:srgbClr val="BFBFBF"/>
              </a:buClr>
              <a:buSzPts val="2400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Michael Morahan</a:t>
            </a:r>
          </a:p>
          <a:p>
            <a:pPr marL="0" lvl="0" indent="0">
              <a:buClr>
                <a:srgbClr val="BFBFBF"/>
              </a:buClr>
              <a:buSzPts val="2400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IDN Coordinator</a:t>
            </a:r>
            <a:endParaRPr lang="en-US" sz="1600" i="1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>
              <a:buClr>
                <a:srgbClr val="BFBFBF"/>
              </a:buClr>
              <a:buSzPts val="2400"/>
            </a:pP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Michael.P.Morahan@nasa.gov</a:t>
            </a:r>
            <a:endParaRPr lang="en-US" sz="1600" i="1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3EFD845-FA67-A14F-9739-D65CF53C2687}"/>
              </a:ext>
            </a:extLst>
          </p:cNvPr>
          <p:cNvSpPr txBox="1">
            <a:spLocks/>
          </p:cNvSpPr>
          <p:nvPr/>
        </p:nvSpPr>
        <p:spPr>
          <a:xfrm>
            <a:off x="0" y="4757807"/>
            <a:ext cx="8836182" cy="662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/>
              <a:t>This work was supported by NASA/GSFC under Raytheon Technologies contract number 80GSFC21CA001.</a:t>
            </a:r>
          </a:p>
          <a:p>
            <a:r>
              <a:rPr lang="en-US" sz="800" dirty="0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6A416-C759-4246-B1A2-8051253C0E71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13754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2300" err="1">
                <a:solidFill>
                  <a:schemeClr val="bg1"/>
                </a:solidFill>
              </a:rPr>
              <a:t>Related_URL</a:t>
            </a:r>
            <a:r>
              <a:rPr lang="en-US" sz="2300">
                <a:solidFill>
                  <a:schemeClr val="bg1"/>
                </a:solidFill>
              </a:rPr>
              <a:t> OSDD DIF-10 Example</a:t>
            </a:r>
            <a:br>
              <a:rPr lang="en-US" sz="2300">
                <a:solidFill>
                  <a:schemeClr val="bg1"/>
                </a:solidFill>
              </a:rPr>
            </a:br>
            <a:br>
              <a:rPr lang="en-US" sz="2300">
                <a:solidFill>
                  <a:schemeClr val="bg1"/>
                </a:solidFill>
              </a:rPr>
            </a:br>
            <a:endParaRPr lang="en-US" sz="23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43550"/>
            <a:ext cx="8709458" cy="4213267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&lt;</a:t>
            </a:r>
            <a:r>
              <a:rPr lang="en-US" dirty="0" err="1"/>
              <a:t>Related_URL</a:t>
            </a:r>
            <a:r>
              <a:rPr lang="en-US" dirty="0"/>
              <a:t>&gt;</a:t>
            </a:r>
          </a:p>
          <a:p>
            <a:pPr marL="139700" indent="0">
              <a:buNone/>
            </a:pPr>
            <a:r>
              <a:rPr lang="en-US" dirty="0"/>
              <a:t>    &lt;</a:t>
            </a:r>
            <a:r>
              <a:rPr lang="en-US" dirty="0" err="1"/>
              <a:t>URL_Content_Type</a:t>
            </a:r>
            <a:r>
              <a:rPr lang="en-US" dirty="0"/>
              <a:t>&gt;</a:t>
            </a:r>
          </a:p>
          <a:p>
            <a:pPr marL="139700" indent="0">
              <a:buNone/>
            </a:pPr>
            <a:r>
              <a:rPr lang="en-US" dirty="0"/>
              <a:t>    	&lt;Type&gt;GET CAPABILITIES&lt;/Type&gt;</a:t>
            </a:r>
          </a:p>
          <a:p>
            <a:pPr marL="139700" indent="0">
              <a:buNone/>
            </a:pPr>
            <a:r>
              <a:rPr lang="en-US" dirty="0"/>
              <a:t>	&lt;Subtype&gt;OpenSearch&lt;/Subtype&gt;</a:t>
            </a:r>
          </a:p>
          <a:p>
            <a:pPr marL="139700" indent="0">
              <a:buNone/>
            </a:pPr>
            <a:r>
              <a:rPr lang="en-US" dirty="0"/>
              <a:t>    &lt;/</a:t>
            </a:r>
            <a:r>
              <a:rPr lang="en-US" dirty="0" err="1"/>
              <a:t>URL_Content_Type</a:t>
            </a:r>
            <a:r>
              <a:rPr lang="en-US" dirty="0"/>
              <a:t>&gt;</a:t>
            </a:r>
          </a:p>
          <a:p>
            <a:pPr marL="139700" indent="0">
              <a:buNone/>
            </a:pPr>
            <a:r>
              <a:rPr lang="en-US" dirty="0"/>
              <a:t>    &lt;URL&gt;https://</a:t>
            </a:r>
            <a:r>
              <a:rPr lang="en-US" dirty="0" err="1"/>
              <a:t>fedeo.esa.int</a:t>
            </a:r>
            <a:r>
              <a:rPr lang="en-US" dirty="0"/>
              <a:t>/</a:t>
            </a:r>
            <a:r>
              <a:rPr lang="en-US" dirty="0" err="1"/>
              <a:t>opensearch</a:t>
            </a:r>
            <a:r>
              <a:rPr lang="en-US" dirty="0"/>
              <a:t>/</a:t>
            </a:r>
            <a:r>
              <a:rPr lang="en-US" dirty="0" err="1"/>
              <a:t>description.xml?parentIdentifier</a:t>
            </a:r>
            <a:r>
              <a:rPr lang="en-US" dirty="0"/>
              <a:t>=urn:eop:VITO:CGS_S2_LAI</a:t>
            </a:r>
          </a:p>
          <a:p>
            <a:pPr marL="139700" indent="0">
              <a:buNone/>
            </a:pPr>
            <a:r>
              <a:rPr lang="en-US" dirty="0"/>
              <a:t>         &amp;</a:t>
            </a:r>
            <a:r>
              <a:rPr lang="en-US" dirty="0" err="1"/>
              <a:t>amp;startDate</a:t>
            </a:r>
            <a:r>
              <a:rPr lang="en-US" dirty="0"/>
              <a:t>=2015-07-06T00:00:00.000Z&amp;amp;endDate=2021-12-31T23:59:00.000Z&lt;/URL&gt;</a:t>
            </a:r>
          </a:p>
          <a:p>
            <a:pPr marL="139700" indent="0">
              <a:buNone/>
            </a:pPr>
            <a:r>
              <a:rPr lang="en-US" dirty="0"/>
              <a:t>    &lt;Description&gt;</a:t>
            </a:r>
            <a:r>
              <a:rPr lang="en-US" dirty="0" err="1"/>
              <a:t>tag_key</a:t>
            </a:r>
            <a:r>
              <a:rPr lang="en-US" dirty="0"/>
              <a:t>: </a:t>
            </a:r>
            <a:r>
              <a:rPr lang="en-US" dirty="0" err="1"/>
              <a:t>opensearch.granule.osdd</a:t>
            </a:r>
            <a:r>
              <a:rPr lang="en-US" dirty="0"/>
              <a:t>&lt;/Description&gt;</a:t>
            </a:r>
          </a:p>
          <a:p>
            <a:pPr marL="139700" indent="0">
              <a:buNone/>
            </a:pPr>
            <a:r>
              <a:rPr lang="en-US" dirty="0"/>
              <a:t>    &lt;</a:t>
            </a:r>
            <a:r>
              <a:rPr lang="en-US" dirty="0" err="1"/>
              <a:t>Mime_Type</a:t>
            </a:r>
            <a:r>
              <a:rPr lang="en-US" dirty="0"/>
              <a:t>&gt;application/</a:t>
            </a:r>
            <a:r>
              <a:rPr lang="en-US" dirty="0" err="1"/>
              <a:t>opensearchdescription+xml</a:t>
            </a:r>
            <a:r>
              <a:rPr lang="en-US" dirty="0"/>
              <a:t>&lt;/</a:t>
            </a:r>
            <a:r>
              <a:rPr lang="en-US" dirty="0" err="1"/>
              <a:t>Mime_Type</a:t>
            </a:r>
            <a:r>
              <a:rPr lang="en-US" dirty="0"/>
              <a:t>&gt;</a:t>
            </a:r>
          </a:p>
          <a:p>
            <a:pPr marL="139700" indent="0">
              <a:buNone/>
            </a:pPr>
            <a:r>
              <a:rPr lang="en-US" dirty="0"/>
              <a:t>&lt;/</a:t>
            </a:r>
            <a:r>
              <a:rPr lang="en-US" dirty="0" err="1"/>
              <a:t>Related_URL</a:t>
            </a:r>
            <a:r>
              <a:rPr lang="en-US" dirty="0"/>
              <a:t>&gt;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464A8-3353-0240-86B4-703754CDEA06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294561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06" y="187333"/>
            <a:ext cx="8634567" cy="572700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Use Constraints fields Usage/Licensing Policy </a:t>
            </a:r>
            <a:br>
              <a:rPr lang="en-US" sz="3000" b="1" dirty="0">
                <a:solidFill>
                  <a:schemeClr val="bg1"/>
                </a:solidFill>
              </a:rPr>
            </a:br>
            <a:endParaRPr lang="en-US"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4833"/>
            <a:ext cx="8289974" cy="938813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All Providers are encouraged to add Data Usage Policy information, as a link or text using the </a:t>
            </a:r>
            <a:r>
              <a:rPr lang="en-US" sz="1800" dirty="0" err="1">
                <a:solidFill>
                  <a:schemeClr val="bg1"/>
                </a:solidFill>
              </a:rPr>
              <a:t>UseConstraints</a:t>
            </a:r>
            <a:r>
              <a:rPr lang="en-US" sz="1800" dirty="0">
                <a:solidFill>
                  <a:schemeClr val="bg1"/>
                </a:solidFill>
              </a:rPr>
              <a:t> fields for their IDN datasets.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C5B3B52-6D65-244C-90D4-C675FE5A7243}"/>
              </a:ext>
            </a:extLst>
          </p:cNvPr>
          <p:cNvSpPr txBox="1">
            <a:spLocks/>
          </p:cNvSpPr>
          <p:nvPr/>
        </p:nvSpPr>
        <p:spPr>
          <a:xfrm>
            <a:off x="-79023" y="2228307"/>
            <a:ext cx="4247293" cy="284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UMM JSON Example</a:t>
            </a:r>
          </a:p>
          <a:p>
            <a:pPr marL="13970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39700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"</a:t>
            </a:r>
            <a:r>
              <a:rPr lang="en-US" sz="1000" dirty="0" err="1">
                <a:solidFill>
                  <a:schemeClr val="bg1"/>
                </a:solidFill>
              </a:rPr>
              <a:t>UseConstraints</a:t>
            </a:r>
            <a:r>
              <a:rPr lang="en-US" sz="1000" dirty="0">
                <a:solidFill>
                  <a:schemeClr val="bg1"/>
                </a:solidFill>
              </a:rPr>
              <a:t>" : {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        "</a:t>
            </a:r>
            <a:r>
              <a:rPr lang="en-US" sz="1000" dirty="0" err="1">
                <a:solidFill>
                  <a:schemeClr val="bg1"/>
                </a:solidFill>
              </a:rPr>
              <a:t>LicenseURL</a:t>
            </a:r>
            <a:r>
              <a:rPr lang="en-US" sz="1000" dirty="0">
                <a:solidFill>
                  <a:schemeClr val="bg1"/>
                </a:solidFill>
              </a:rPr>
              <a:t>" : {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          "Description" : "</a:t>
            </a:r>
            <a:r>
              <a:rPr lang="en-US" sz="1000" dirty="0" err="1">
                <a:solidFill>
                  <a:schemeClr val="bg1"/>
                </a:solidFill>
              </a:rPr>
              <a:t>ODbL</a:t>
            </a:r>
            <a:r>
              <a:rPr lang="en-US" sz="1000" dirty="0">
                <a:solidFill>
                  <a:schemeClr val="bg1"/>
                </a:solidFill>
              </a:rPr>
              <a:t> with Database Contents License (</a:t>
            </a:r>
            <a:r>
              <a:rPr lang="en-US" sz="1000" dirty="0" err="1">
                <a:solidFill>
                  <a:schemeClr val="bg1"/>
                </a:solidFill>
              </a:rPr>
              <a:t>DbCL</a:t>
            </a:r>
            <a:r>
              <a:rPr lang="en-US" sz="1000" dirty="0">
                <a:solidFill>
                  <a:schemeClr val="bg1"/>
                </a:solidFill>
              </a:rPr>
              <a:t>)",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          "Linkage" : "https://</a:t>
            </a:r>
            <a:r>
              <a:rPr lang="en-US" sz="1000" dirty="0" err="1">
                <a:solidFill>
                  <a:schemeClr val="bg1"/>
                </a:solidFill>
              </a:rPr>
              <a:t>opendefinition.org</a:t>
            </a:r>
            <a:r>
              <a:rPr lang="en-US" sz="1000" dirty="0">
                <a:solidFill>
                  <a:schemeClr val="bg1"/>
                </a:solidFill>
              </a:rPr>
              <a:t>/licenses/</a:t>
            </a:r>
            <a:r>
              <a:rPr lang="en-US" sz="1000" dirty="0" err="1">
                <a:solidFill>
                  <a:schemeClr val="bg1"/>
                </a:solidFill>
              </a:rPr>
              <a:t>odc-odbl</a:t>
            </a:r>
            <a:r>
              <a:rPr lang="en-US" sz="1000" dirty="0">
                <a:solidFill>
                  <a:schemeClr val="bg1"/>
                </a:solidFill>
              </a:rPr>
              <a:t>",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          "</a:t>
            </a:r>
            <a:r>
              <a:rPr lang="en-US" sz="1000" dirty="0" err="1">
                <a:solidFill>
                  <a:schemeClr val="bg1"/>
                </a:solidFill>
              </a:rPr>
              <a:t>MimeType</a:t>
            </a:r>
            <a:r>
              <a:rPr lang="en-US" sz="1000" dirty="0">
                <a:solidFill>
                  <a:schemeClr val="bg1"/>
                </a:solidFill>
              </a:rPr>
              <a:t>" : "text/html",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          "Name" : "Data Use Policy"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        }</a:t>
            </a:r>
            <a:endParaRPr lang="en-US" sz="1000" dirty="0"/>
          </a:p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5D3A16F-3A3D-A242-905B-C23B9C461C1E}"/>
              </a:ext>
            </a:extLst>
          </p:cNvPr>
          <p:cNvSpPr txBox="1">
            <a:spLocks/>
          </p:cNvSpPr>
          <p:nvPr/>
        </p:nvSpPr>
        <p:spPr>
          <a:xfrm>
            <a:off x="3103036" y="2160820"/>
            <a:ext cx="6005689" cy="284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	DIF-10 Example</a:t>
            </a:r>
          </a:p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1000" dirty="0">
                <a:solidFill>
                  <a:schemeClr val="bg1"/>
                </a:solidFill>
              </a:rPr>
              <a:t>                      &lt;</a:t>
            </a:r>
            <a:r>
              <a:rPr lang="en-US" sz="1000" dirty="0" err="1">
                <a:solidFill>
                  <a:schemeClr val="bg1"/>
                </a:solidFill>
              </a:rPr>
              <a:t>Use_Constraints</a:t>
            </a:r>
            <a:r>
              <a:rPr lang="en-US" sz="1000" dirty="0">
                <a:solidFill>
                  <a:schemeClr val="bg1"/>
                </a:solidFill>
              </a:rPr>
              <a:t>&gt;</a:t>
            </a:r>
          </a:p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1000" dirty="0">
                <a:solidFill>
                  <a:schemeClr val="bg1"/>
                </a:solidFill>
              </a:rPr>
              <a:t>	      &lt;</a:t>
            </a:r>
            <a:r>
              <a:rPr lang="en-US" sz="1000" dirty="0" err="1">
                <a:solidFill>
                  <a:schemeClr val="bg1"/>
                </a:solidFill>
              </a:rPr>
              <a:t>License_URL</a:t>
            </a:r>
            <a:r>
              <a:rPr lang="en-US" sz="1000" dirty="0">
                <a:solidFill>
                  <a:schemeClr val="bg1"/>
                </a:solidFill>
              </a:rPr>
              <a:t>&gt;</a:t>
            </a:r>
          </a:p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1000" dirty="0">
                <a:solidFill>
                  <a:schemeClr val="bg1"/>
                </a:solidFill>
              </a:rPr>
              <a:t>	          &lt;URL&gt;https://</a:t>
            </a:r>
            <a:r>
              <a:rPr lang="en-US" sz="1000" dirty="0" err="1">
                <a:solidFill>
                  <a:schemeClr val="bg1"/>
                </a:solidFill>
              </a:rPr>
              <a:t>earthdata.nasa.gov</a:t>
            </a:r>
            <a:r>
              <a:rPr lang="en-US" sz="1000" dirty="0">
                <a:solidFill>
                  <a:schemeClr val="bg1"/>
                </a:solidFill>
              </a:rPr>
              <a:t>/earth-observation-data/data-use-policy&lt;/URL&gt;</a:t>
            </a:r>
          </a:p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1000" dirty="0">
                <a:solidFill>
                  <a:schemeClr val="bg1"/>
                </a:solidFill>
              </a:rPr>
              <a:t>	          &lt;Title&gt;Data Use Policy&lt;/Title&gt;</a:t>
            </a:r>
          </a:p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1000" dirty="0">
                <a:solidFill>
                  <a:schemeClr val="bg1"/>
                </a:solidFill>
              </a:rPr>
              <a:t>	          &lt;Description&gt;License URL for data use policy&lt;/Description&gt;</a:t>
            </a:r>
          </a:p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1000" dirty="0">
                <a:solidFill>
                  <a:schemeClr val="bg1"/>
                </a:solidFill>
              </a:rPr>
              <a:t>	          &lt;</a:t>
            </a:r>
            <a:r>
              <a:rPr lang="en-US" sz="1000" dirty="0" err="1">
                <a:solidFill>
                  <a:schemeClr val="bg1"/>
                </a:solidFill>
              </a:rPr>
              <a:t>Mime_Type</a:t>
            </a:r>
            <a:r>
              <a:rPr lang="en-US" sz="1000" dirty="0">
                <a:solidFill>
                  <a:schemeClr val="bg1"/>
                </a:solidFill>
              </a:rPr>
              <a:t>&gt;text/html&lt;/</a:t>
            </a:r>
            <a:r>
              <a:rPr lang="en-US" sz="1000" dirty="0" err="1">
                <a:solidFill>
                  <a:schemeClr val="bg1"/>
                </a:solidFill>
              </a:rPr>
              <a:t>Mime_Type</a:t>
            </a:r>
            <a:r>
              <a:rPr lang="en-US" sz="1000" dirty="0">
                <a:solidFill>
                  <a:schemeClr val="bg1"/>
                </a:solidFill>
              </a:rPr>
              <a:t>&gt;</a:t>
            </a:r>
          </a:p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1000" dirty="0">
                <a:solidFill>
                  <a:schemeClr val="bg1"/>
                </a:solidFill>
              </a:rPr>
              <a:t>	      &lt;/</a:t>
            </a:r>
            <a:r>
              <a:rPr lang="en-US" sz="1000" dirty="0" err="1">
                <a:solidFill>
                  <a:schemeClr val="bg1"/>
                </a:solidFill>
              </a:rPr>
              <a:t>License_URL</a:t>
            </a:r>
            <a:r>
              <a:rPr lang="en-US" sz="1000" dirty="0">
                <a:solidFill>
                  <a:schemeClr val="bg1"/>
                </a:solidFill>
              </a:rPr>
              <a:t>&gt;</a:t>
            </a:r>
          </a:p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1000" dirty="0">
                <a:solidFill>
                  <a:schemeClr val="bg1"/>
                </a:solidFill>
              </a:rPr>
              <a:t>	&lt;/</a:t>
            </a:r>
            <a:r>
              <a:rPr lang="en-US" sz="1000" dirty="0" err="1">
                <a:solidFill>
                  <a:schemeClr val="bg1"/>
                </a:solidFill>
              </a:rPr>
              <a:t>Use_Constraints</a:t>
            </a:r>
            <a:r>
              <a:rPr lang="en-US" sz="1000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4C0C1F-0794-8E4D-BC2F-9433DCAC8BCA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224191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2300" dirty="0">
                <a:solidFill>
                  <a:schemeClr val="bg1"/>
                </a:solidFill>
              </a:rPr>
              <a:t>Associated DOIs</a:t>
            </a:r>
            <a:endParaRPr lang="en-US" sz="2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832301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altLang="en-US" sz="1800" dirty="0">
                <a:solidFill>
                  <a:schemeClr val="bg1"/>
                </a:solidFill>
              </a:rPr>
              <a:t>New fields were added to the UMM-C to give Metadata Providers a way to cite related input datasets or services to their dataset’s metadata.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altLang="en-US" sz="1800" dirty="0">
                <a:solidFill>
                  <a:schemeClr val="bg1"/>
                </a:solidFill>
              </a:rPr>
              <a:t>DIF-10 metadata example:</a:t>
            </a:r>
          </a:p>
          <a:p>
            <a:pPr marL="1054100" lvl="2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altLang="en-US" dirty="0">
                <a:solidFill>
                  <a:schemeClr val="bg1"/>
                </a:solidFill>
              </a:rPr>
              <a:t>  </a:t>
            </a:r>
            <a:r>
              <a:rPr lang="en-US" dirty="0"/>
              <a:t>            &lt;</a:t>
            </a:r>
            <a:r>
              <a:rPr lang="en-US" dirty="0" err="1"/>
              <a:t>Associated_DOIs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                    &lt;DOI&gt;10.5067/GPM/MHS/METOPC/3A-DAY/05&lt;/DOI&gt;</a:t>
            </a:r>
            <a:br>
              <a:rPr lang="en-US" dirty="0"/>
            </a:br>
            <a:r>
              <a:rPr lang="en-US" dirty="0"/>
              <a:t>                    &lt;Title&gt;GPM MHS on METOP-C (GPROF) Radiometer Precipitation Profiling L3 1 day 0.25</a:t>
            </a:r>
            <a:br>
              <a:rPr lang="en-US" dirty="0"/>
            </a:br>
            <a:r>
              <a:rPr lang="en-US" dirty="0"/>
              <a:t>                    degree x 0.25 degree V05 (GPM_3GPROFMETOPCMHS_DAY)&lt;/Title&gt;</a:t>
            </a:r>
            <a:br>
              <a:rPr lang="en-US" dirty="0"/>
            </a:br>
            <a:r>
              <a:rPr lang="en-US" dirty="0"/>
              <a:t>                    &lt;Authority&gt;</a:t>
            </a:r>
            <a:r>
              <a:rPr lang="en-US" u="sng" dirty="0">
                <a:solidFill>
                  <a:schemeClr val="bg1"/>
                </a:solidFill>
                <a:hlinkClick r:id="rId3" tooltip="https://doi.org/&lt;/Authority&gt;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https://doi.org/&lt;/Authority&gt;</a:t>
            </a:r>
            <a:br>
              <a:rPr lang="en-US" dirty="0"/>
            </a:br>
            <a:r>
              <a:rPr lang="en-US" dirty="0"/>
              <a:t>            &lt;/</a:t>
            </a:r>
            <a:r>
              <a:rPr lang="en-US" dirty="0" err="1"/>
              <a:t>Associated_DOIs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            &lt;</a:t>
            </a:r>
            <a:r>
              <a:rPr lang="en-US" dirty="0" err="1"/>
              <a:t>Associated_DOIs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                    &lt;DOI&gt;10.5067/GPM/PRTMI/TRMM/3B-MONTH/06&lt;/DOI&gt;</a:t>
            </a:r>
            <a:br>
              <a:rPr lang="en-US" dirty="0"/>
            </a:br>
            <a:r>
              <a:rPr lang="en-US" dirty="0"/>
              <a:t>                    &lt;Title&gt;GPM PR and TMI on TRMM (Combined Precipitation) L3 1 month 0.25x0.25 degree</a:t>
            </a:r>
            <a:br>
              <a:rPr lang="en-US" dirty="0"/>
            </a:br>
            <a:r>
              <a:rPr lang="en-US" dirty="0"/>
              <a:t>                    V06 (GPM_3CMB_TRMM) at GES DISC&lt;/Title&gt;</a:t>
            </a:r>
            <a:br>
              <a:rPr lang="en-US" dirty="0"/>
            </a:br>
            <a:r>
              <a:rPr lang="en-US" dirty="0"/>
              <a:t>                    &lt;Authority&gt;</a:t>
            </a:r>
            <a:r>
              <a:rPr lang="en-US" u="sng" dirty="0">
                <a:solidFill>
                  <a:schemeClr val="bg1"/>
                </a:solidFill>
                <a:hlinkClick r:id="rId3" tooltip="https://doi.org/&lt;/Authority&gt;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https://doi.org/&lt;/Authority&gt;</a:t>
            </a:r>
            <a:br>
              <a:rPr lang="en-US" dirty="0"/>
            </a:br>
            <a:r>
              <a:rPr lang="en-US" dirty="0"/>
              <a:t>            &lt;/</a:t>
            </a:r>
            <a:r>
              <a:rPr lang="en-US" dirty="0" err="1"/>
              <a:t>Associated_DOIs</a:t>
            </a:r>
            <a:r>
              <a:rPr lang="en-US" dirty="0"/>
              <a:t>&gt;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1AB7C-E986-A047-82B8-9E65F00ED2E4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391522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2300">
                <a:solidFill>
                  <a:schemeClr val="bg1"/>
                </a:solidFill>
              </a:rPr>
              <a:t>CEOS Tools records ingested into CMR for IDN</a:t>
            </a:r>
            <a:endParaRPr lang="en-US" sz="23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20972"/>
            <a:ext cx="8832301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Unified Metadata Model for Tools (UMM-T) records were created for CEOS tools and ingested into CMR.</a:t>
            </a:r>
            <a:endParaRPr lang="en-US" altLang="en-US" sz="18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altLang="en-US" sz="1800" dirty="0"/>
              <a:t>Users can search for CEOS tools by: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altLang="en-US" sz="1600" dirty="0"/>
              <a:t>Short Name:</a:t>
            </a:r>
            <a:r>
              <a:rPr lang="en-US" altLang="en-US" sz="1800" dirty="0"/>
              <a:t> </a:t>
            </a:r>
          </a:p>
          <a:p>
            <a:pPr marL="1066800" lvl="2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alt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https://cmr.earthdata.nasa.gov/search/tools.umm_json?name=Proba-V%20MEP&amp;pretty=true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altLang="en-US" sz="1600" dirty="0"/>
              <a:t>Keywords: </a:t>
            </a:r>
            <a:r>
              <a:rPr lang="en-US" alt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https://cmr.earthdata.nasa.gov/search/tools?keyword=Sentinel%20satellites</a:t>
            </a:r>
            <a:endParaRPr lang="en-US" altLang="en-US" sz="1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Users can find more information from the CMR Search API document:</a:t>
            </a:r>
            <a:r>
              <a:rPr lang="en-US" sz="2000" dirty="0"/>
              <a:t> </a:t>
            </a:r>
            <a:r>
              <a:rPr lang="en-US" sz="1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https://cmr.earthdata.nasa.gov/search/site/docs/search/api.html#tool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7A064-706B-BF43-BBF6-99A87185C0F7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79708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2300" dirty="0">
                <a:solidFill>
                  <a:schemeClr val="bg1"/>
                </a:solidFill>
              </a:rPr>
              <a:t>UMM-Services/Tools integration into Draft MMT</a:t>
            </a:r>
            <a:br>
              <a:rPr lang="en-US" sz="2300" dirty="0">
                <a:solidFill>
                  <a:schemeClr val="bg1"/>
                </a:solidFill>
              </a:rPr>
            </a:br>
            <a:r>
              <a:rPr lang="en-US" alt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https://draftmmt.earthdata.nasa.gov/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949925"/>
            <a:ext cx="8832301" cy="4213267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Developing roadmap for services and tools into </a:t>
            </a:r>
            <a:r>
              <a:rPr lang="en-US" sz="1800" dirty="0" err="1">
                <a:solidFill>
                  <a:schemeClr val="bg1"/>
                </a:solidFill>
              </a:rPr>
              <a:t>dMMT</a:t>
            </a:r>
            <a:r>
              <a:rPr lang="en-US" sz="1800" dirty="0">
                <a:solidFill>
                  <a:schemeClr val="bg1"/>
                </a:solidFill>
              </a:rPr>
              <a:t> tasks.</a:t>
            </a:r>
          </a:p>
          <a:p>
            <a:r>
              <a:rPr lang="en-US" sz="1800" dirty="0">
                <a:solidFill>
                  <a:schemeClr val="bg1"/>
                </a:solidFill>
              </a:rPr>
              <a:t>Tentatively scheduling the start of development for services and tools into </a:t>
            </a:r>
            <a:r>
              <a:rPr lang="en-US" sz="1800" dirty="0" err="1">
                <a:solidFill>
                  <a:schemeClr val="bg1"/>
                </a:solidFill>
              </a:rPr>
              <a:t>dMMT</a:t>
            </a:r>
            <a:r>
              <a:rPr lang="en-US" sz="1800" dirty="0">
                <a:solidFill>
                  <a:schemeClr val="bg1"/>
                </a:solidFill>
              </a:rPr>
              <a:t> by mid to late 2022.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7C515F8-6503-CA45-A3F7-DFE83BE797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5" t="13627" r="2243" b="8668"/>
          <a:stretch/>
        </p:blipFill>
        <p:spPr>
          <a:xfrm>
            <a:off x="983774" y="2069374"/>
            <a:ext cx="6816609" cy="3000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43DF14-FB6D-F44E-A003-D712F580A8C0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97363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2300" dirty="0">
                <a:solidFill>
                  <a:schemeClr val="bg1"/>
                </a:solidFill>
              </a:rPr>
              <a:t>Dynamic CMR STAC browsing support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64527"/>
            <a:ext cx="9144001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NASA CMR-STAC Usage: 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 err="1">
                <a:solidFill>
                  <a:schemeClr val="bg1"/>
                </a:solidFill>
              </a:rPr>
              <a:t>Github</a:t>
            </a:r>
            <a:r>
              <a:rPr lang="en-US" sz="1600" dirty="0">
                <a:solidFill>
                  <a:schemeClr val="bg1"/>
                </a:solidFill>
              </a:rPr>
              <a:t> link: </a:t>
            </a: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https://github.com/nasa/cmr-stac/blob/master/docs/usage.md</a:t>
            </a:r>
            <a:endParaRPr lang="en-US" sz="1600" dirty="0">
              <a:solidFill>
                <a:schemeClr val="bg1"/>
              </a:solidFill>
            </a:endParaRPr>
          </a:p>
          <a:p>
            <a:pPr lvl="2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CMR STAC collection: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https://cmr.earthdata.nasa.gov/stac/POCLOUD/collections/MITgcm_LLC4320_Pre-SWOT_JPL_L4_BassStrait_v1.0.v1.0</a:t>
            </a:r>
            <a:endParaRPr lang="en-US" sz="14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CMR-STAC WIKI documentation (examples and video demo):</a:t>
            </a:r>
          </a:p>
          <a:p>
            <a:pPr marL="1066800" lvl="2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https://wiki.earthdata.nasa.gov/display/ED/CMR+SpatioTemporal+Asset+Catalog+%28CMR-STAC%29+Documentation</a:t>
            </a:r>
            <a:endParaRPr lang="en-US" sz="16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CMR STAC Browser : </a:t>
            </a:r>
            <a:r>
              <a:rPr lang="en-US" sz="1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https://github.com/radiantearth/stac-browser</a:t>
            </a:r>
            <a:endParaRPr lang="en-US" sz="1600" dirty="0">
              <a:solidFill>
                <a:schemeClr val="bg1"/>
              </a:solidFill>
            </a:endParaRPr>
          </a:p>
          <a:p>
            <a:pPr lvl="2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Example:                                                                                        </a:t>
            </a:r>
            <a:r>
              <a:rPr lang="en-US" sz="1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https://radiantearth.github.io/stac-browser/#/external/cmr.earthdata.nasa.gov/stac/LAADS/collections/MYD04_L2.v6</a:t>
            </a:r>
            <a:endParaRPr lang="en-US" sz="1400" dirty="0">
              <a:solidFill>
                <a:schemeClr val="bg1"/>
              </a:solidFill>
            </a:endParaRPr>
          </a:p>
          <a:p>
            <a:pPr marL="1066800" lvl="2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F725B-B888-6D43-B16D-9353A1744D5B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46924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2300">
                <a:solidFill>
                  <a:schemeClr val="bg1"/>
                </a:solidFill>
              </a:rPr>
              <a:t>GCMD Keyword Update</a:t>
            </a:r>
            <a:br>
              <a:rPr lang="en-US" sz="2300">
                <a:solidFill>
                  <a:schemeClr val="bg1"/>
                </a:solidFill>
              </a:rPr>
            </a:br>
            <a:br>
              <a:rPr lang="en-US" sz="2400" b="1">
                <a:solidFill>
                  <a:schemeClr val="bg1"/>
                </a:solidFill>
              </a:rPr>
            </a:br>
            <a:endParaRPr lang="en-US" sz="230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688542"/>
            <a:ext cx="8832301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New GCMD Keyword Forum: </a:t>
            </a:r>
            <a:r>
              <a:rPr 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https://forum.earthdata.nasa.gov/app.php/tag/GCMD+Keywords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Forum lets GCMD metadata providers request new or updates to the GCMD Keywords and allows users to provide feedback and comments.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Forums User Guide: </a:t>
            </a:r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https://forum.earthdata.nasa.gov/docs/assets/sitedocs/userguide.pdf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GCMD Keyword Releases: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Version 11 release: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https://wiki.earthdata.nasa.gov/pages/viewpage.action?pageId=219185711</a:t>
            </a:r>
            <a:endParaRPr lang="en-US" sz="1600" dirty="0">
              <a:solidFill>
                <a:schemeClr val="bg1"/>
              </a:solidFill>
            </a:endParaRP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</a:rPr>
              <a:t>Updates for </a:t>
            </a:r>
            <a:r>
              <a:rPr lang="en-US" sz="1400" dirty="0" err="1">
                <a:solidFill>
                  <a:schemeClr val="bg1"/>
                </a:solidFill>
              </a:rPr>
              <a:t>Related_URL</a:t>
            </a:r>
            <a:r>
              <a:rPr lang="en-US" sz="1400" dirty="0">
                <a:solidFill>
                  <a:schemeClr val="bg1"/>
                </a:solidFill>
              </a:rPr>
              <a:t> type, New Projects, Instruments, and Platforms.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All releases: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https://wiki.earthdata.nasa.gov/display/ED/Keyword+Release+Announcements</a:t>
            </a:r>
            <a:endParaRPr lang="en-US" sz="16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707FA-B896-574D-90E9-067B3AF27674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245245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>
                <a:solidFill>
                  <a:schemeClr val="bg1"/>
                </a:solidFill>
                <a:latin typeface="Avenir Book" panose="02000503020000020003" pitchFamily="2" charset="0"/>
              </a:rPr>
              <a:t>III. </a:t>
            </a:r>
            <a:r>
              <a:rPr lang="en-US" sz="3200" b="1">
                <a:solidFill>
                  <a:schemeClr val="bg1"/>
                </a:solidFill>
                <a:latin typeface="Avenir Book" panose="02000503020000020003" pitchFamily="2" charset="0"/>
              </a:rPr>
              <a:t>IDN Metrics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63CF5-41A4-7D4F-9F3F-6953724B60D7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356747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8E0370-0632-A44A-B5D2-C6AE01708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23" t="39507" r="5658" b="13796"/>
          <a:stretch/>
        </p:blipFill>
        <p:spPr>
          <a:xfrm>
            <a:off x="277857" y="994173"/>
            <a:ext cx="8627058" cy="247895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8A381-FFD5-AA49-BEEC-8D803A8C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1"/>
            <a:ext cx="8406020" cy="994172"/>
          </a:xfrm>
        </p:spPr>
        <p:txBody>
          <a:bodyPr/>
          <a:lstStyle/>
          <a:p>
            <a:r>
              <a:rPr lang="en-US" dirty="0"/>
              <a:t>IDN Homepage Usage</a:t>
            </a:r>
            <a:br>
              <a:rPr lang="en-US" dirty="0"/>
            </a:br>
            <a:r>
              <a:rPr lang="en-US" sz="1600" dirty="0"/>
              <a:t>(January 2021 to September 15, 2021)</a:t>
            </a:r>
            <a:br>
              <a:rPr lang="en-US" dirty="0"/>
            </a:b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en-US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https://idn.ceos.org/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BB81E9A-7A27-7840-ABB8-9015EB6897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080E705-34FC-3C43-88CF-55ABE06A774D}"/>
              </a:ext>
            </a:extLst>
          </p:cNvPr>
          <p:cNvSpPr txBox="1">
            <a:spLocks/>
          </p:cNvSpPr>
          <p:nvPr/>
        </p:nvSpPr>
        <p:spPr>
          <a:xfrm>
            <a:off x="258807" y="3495977"/>
            <a:ext cx="8406020" cy="1515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200" b="1" dirty="0"/>
              <a:t>User</a:t>
            </a:r>
            <a:r>
              <a:rPr lang="en-US" sz="1200" dirty="0"/>
              <a:t>: An individual person browsing the website.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200" b="1" dirty="0"/>
              <a:t>Sessions</a:t>
            </a:r>
            <a:r>
              <a:rPr lang="en-US" sz="1200" dirty="0"/>
              <a:t>: A single visit to the website, consisting of one or more pageviews.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200" b="1" dirty="0"/>
              <a:t>Pageviews</a:t>
            </a:r>
            <a:r>
              <a:rPr lang="en-US" sz="1200" dirty="0"/>
              <a:t>: A pageview is reported when a page has been viewed by a user on the website.</a:t>
            </a:r>
          </a:p>
          <a:p>
            <a:pPr marL="114300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12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200" b="1" dirty="0"/>
              <a:t>Pages/Session</a:t>
            </a:r>
            <a:r>
              <a:rPr lang="en-US" sz="1200" dirty="0"/>
              <a:t>: the average number of pageviews in each session.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200" b="1" dirty="0"/>
              <a:t>Avg. Session Duration</a:t>
            </a:r>
            <a:r>
              <a:rPr lang="en-US" sz="1200" dirty="0"/>
              <a:t>: how long users are spending on your website.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200" b="1" dirty="0"/>
              <a:t>Bounce Rate</a:t>
            </a:r>
            <a:r>
              <a:rPr lang="en-US" sz="1200" dirty="0"/>
              <a:t>: is the percentage of sessions with only one interaction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FB1932-D51E-0346-A4E6-A58359499660}"/>
              </a:ext>
            </a:extLst>
          </p:cNvPr>
          <p:cNvGrpSpPr/>
          <p:nvPr/>
        </p:nvGrpSpPr>
        <p:grpSpPr>
          <a:xfrm>
            <a:off x="487680" y="3243514"/>
            <a:ext cx="2492003" cy="247110"/>
            <a:chOff x="487680" y="3243514"/>
            <a:chExt cx="2492003" cy="2471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78EEEA-918B-BB40-9290-F3DAA5017A1D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" y="3383280"/>
              <a:ext cx="355600" cy="0"/>
            </a:xfrm>
            <a:prstGeom prst="line">
              <a:avLst/>
            </a:prstGeom>
            <a:ln w="31750">
              <a:solidFill>
                <a:srgbClr val="009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F5CD35-2046-8F4A-92CB-1475AD0EE341}"/>
                </a:ext>
              </a:extLst>
            </p:cNvPr>
            <p:cNvSpPr/>
            <p:nvPr/>
          </p:nvSpPr>
          <p:spPr>
            <a:xfrm>
              <a:off x="642620" y="3360420"/>
              <a:ext cx="45719" cy="45719"/>
            </a:xfrm>
            <a:prstGeom prst="ellipse">
              <a:avLst/>
            </a:prstGeom>
            <a:solidFill>
              <a:srgbClr val="0096FF"/>
            </a:solidFill>
            <a:ln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1FC847-DD4A-094C-BB22-DCA445B0E7F4}"/>
                </a:ext>
              </a:extLst>
            </p:cNvPr>
            <p:cNvSpPr txBox="1"/>
            <p:nvPr/>
          </p:nvSpPr>
          <p:spPr>
            <a:xfrm>
              <a:off x="790130" y="3243514"/>
              <a:ext cx="10167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Sessions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DBEADA-E009-F748-A3E5-7006FAA44EA0}"/>
                </a:ext>
              </a:extLst>
            </p:cNvPr>
            <p:cNvCxnSpPr/>
            <p:nvPr/>
          </p:nvCxnSpPr>
          <p:spPr>
            <a:xfrm>
              <a:off x="1608083" y="3383280"/>
              <a:ext cx="310055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E45A2F-F9AE-FB42-AC8F-536D0A40FAB7}"/>
                </a:ext>
              </a:extLst>
            </p:cNvPr>
            <p:cNvSpPr txBox="1"/>
            <p:nvPr/>
          </p:nvSpPr>
          <p:spPr>
            <a:xfrm>
              <a:off x="1844503" y="3244403"/>
              <a:ext cx="11351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Trend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CD5F01-88C1-734A-9F7D-8CFABC06E8BA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8100012" y="1675468"/>
            <a:ext cx="415338" cy="5581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16B48F7-E4D7-B440-91BE-81475DE55865}"/>
              </a:ext>
            </a:extLst>
          </p:cNvPr>
          <p:cNvSpPr txBox="1"/>
          <p:nvPr/>
        </p:nvSpPr>
        <p:spPr>
          <a:xfrm>
            <a:off x="7652613" y="1275358"/>
            <a:ext cx="894797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Half monthly</a:t>
            </a:r>
          </a:p>
          <a:p>
            <a:r>
              <a:rPr lang="en-US" sz="1000" dirty="0"/>
              <a:t>counts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4A9905-6F05-2344-9EF3-AFF2B02BCF66}"/>
              </a:ext>
            </a:extLst>
          </p:cNvPr>
          <p:cNvSpPr txBox="1"/>
          <p:nvPr/>
        </p:nvSpPr>
        <p:spPr>
          <a:xfrm>
            <a:off x="3314258" y="3127126"/>
            <a:ext cx="862737" cy="2462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WGISS-51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04D1C0-7898-0C49-A2C9-065A5A5280A6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3745627" y="2839864"/>
            <a:ext cx="0" cy="2872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EA01C8-0E4A-D049-9654-24133FAF79AF}"/>
              </a:ext>
            </a:extLst>
          </p:cNvPr>
          <p:cNvSpPr txBox="1"/>
          <p:nvPr/>
        </p:nvSpPr>
        <p:spPr>
          <a:xfrm>
            <a:off x="8231812" y="2693360"/>
            <a:ext cx="62869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Sep 2021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D7B801-30D8-7E4A-8141-D145DE85BF59}"/>
              </a:ext>
            </a:extLst>
          </p:cNvPr>
          <p:cNvSpPr txBox="1"/>
          <p:nvPr/>
        </p:nvSpPr>
        <p:spPr>
          <a:xfrm>
            <a:off x="7798357" y="479646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4011792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A381-FFD5-AA49-BEEC-8D803A8C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1"/>
            <a:ext cx="8406020" cy="994172"/>
          </a:xfrm>
        </p:spPr>
        <p:txBody>
          <a:bodyPr/>
          <a:lstStyle/>
          <a:p>
            <a:r>
              <a:rPr lang="en-US" dirty="0"/>
              <a:t>IDN Homepage Usage (continue)</a:t>
            </a:r>
            <a:br>
              <a:rPr lang="en-US" dirty="0"/>
            </a:br>
            <a:r>
              <a:rPr lang="en-US" sz="1600" dirty="0"/>
              <a:t>(January 2021 to September 15, 2021)</a:t>
            </a:r>
            <a:br>
              <a:rPr lang="en-US" sz="1200" dirty="0"/>
            </a:b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en-US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https://idn.ceos.org/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AC56A3-8FFE-FD43-95DB-78726AF860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03" t="37741" r="22600" b="14944"/>
          <a:stretch/>
        </p:blipFill>
        <p:spPr>
          <a:xfrm>
            <a:off x="725792" y="3184425"/>
            <a:ext cx="3579222" cy="1940909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1CEDA60-0CB7-6048-8807-B92B1A9E23B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9C77A8E-40A3-9048-80A5-3216A5982EFE}"/>
              </a:ext>
            </a:extLst>
          </p:cNvPr>
          <p:cNvSpPr txBox="1">
            <a:spLocks/>
          </p:cNvSpPr>
          <p:nvPr/>
        </p:nvSpPr>
        <p:spPr>
          <a:xfrm>
            <a:off x="4232852" y="3284688"/>
            <a:ext cx="4911148" cy="348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en-US" sz="1000" b="1" dirty="0"/>
              <a:t>Direct</a:t>
            </a:r>
            <a:r>
              <a:rPr lang="en-US" sz="1000" dirty="0"/>
              <a:t>: includes people who typed your website’s URL into their browser or clicked a link in an email application.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en-US" sz="1000" b="1" dirty="0"/>
              <a:t>Referral: </a:t>
            </a:r>
            <a:r>
              <a:rPr lang="en-US" sz="1000" dirty="0"/>
              <a:t>A referral is reported when a user clicks through to your website from another third-party website.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en-US" sz="1000" b="1" dirty="0"/>
              <a:t>Organic</a:t>
            </a:r>
            <a:r>
              <a:rPr lang="en-US" sz="1000" dirty="0"/>
              <a:t>: refers to people clicking on a free link from a search results page. For example, people clicking through to your website from a free result on a Google search results page.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197AFE-54EB-1E47-BA6A-AB98DFAC4C6D}"/>
              </a:ext>
            </a:extLst>
          </p:cNvPr>
          <p:cNvSpPr txBox="1"/>
          <p:nvPr/>
        </p:nvSpPr>
        <p:spPr>
          <a:xfrm>
            <a:off x="1041992" y="4365634"/>
            <a:ext cx="682541" cy="215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800"/>
              <a:t>Organic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E9BDFC-F6A0-AB4F-9624-192576B85ADF}"/>
              </a:ext>
            </a:extLst>
          </p:cNvPr>
          <p:cNvSpPr txBox="1"/>
          <p:nvPr/>
        </p:nvSpPr>
        <p:spPr>
          <a:xfrm>
            <a:off x="741290" y="3268724"/>
            <a:ext cx="3500524" cy="33855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How are users finding the IDN?</a:t>
            </a:r>
          </a:p>
        </p:txBody>
      </p:sp>
      <p:pic>
        <p:nvPicPr>
          <p:cNvPr id="8" name="Content Placeholder 7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6D393A3A-BD81-F943-A6F6-8C061618C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4449" t="27246" r="8616" b="22694"/>
          <a:stretch/>
        </p:blipFill>
        <p:spPr>
          <a:xfrm>
            <a:off x="729127" y="941748"/>
            <a:ext cx="6465888" cy="227393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ABAD7D-E189-0D42-A9C1-771B5CABBF05}"/>
              </a:ext>
            </a:extLst>
          </p:cNvPr>
          <p:cNvSpPr txBox="1"/>
          <p:nvPr/>
        </p:nvSpPr>
        <p:spPr>
          <a:xfrm>
            <a:off x="1037183" y="4048081"/>
            <a:ext cx="594217" cy="215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166DBC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800" dirty="0"/>
              <a:t>Direct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62B711-B5DE-724E-967A-FC445AFCD271}"/>
              </a:ext>
            </a:extLst>
          </p:cNvPr>
          <p:cNvSpPr txBox="1"/>
          <p:nvPr/>
        </p:nvSpPr>
        <p:spPr>
          <a:xfrm>
            <a:off x="1037182" y="4204256"/>
            <a:ext cx="687110" cy="215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FF000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800" dirty="0"/>
              <a:t>Referral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838DA9-D567-604C-84B2-9B20383EC94B}"/>
              </a:ext>
            </a:extLst>
          </p:cNvPr>
          <p:cNvSpPr/>
          <p:nvPr/>
        </p:nvSpPr>
        <p:spPr>
          <a:xfrm>
            <a:off x="5304845" y="1917648"/>
            <a:ext cx="365806" cy="169277"/>
          </a:xfrm>
          <a:prstGeom prst="rect">
            <a:avLst/>
          </a:prstGeom>
          <a:solidFill>
            <a:srgbClr val="007AFF"/>
          </a:solidFill>
        </p:spPr>
        <p:txBody>
          <a:bodyPr wrap="non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</a:rPr>
              <a:t>33.7%</a:t>
            </a:r>
            <a:endParaRPr lang="en-US" sz="5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5B876B-B38F-444C-8D65-70E3AA594B05}"/>
              </a:ext>
            </a:extLst>
          </p:cNvPr>
          <p:cNvSpPr/>
          <p:nvPr/>
        </p:nvSpPr>
        <p:spPr>
          <a:xfrm>
            <a:off x="5121942" y="2783373"/>
            <a:ext cx="365806" cy="16927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</a:rPr>
              <a:t>16.4%</a:t>
            </a:r>
            <a:endParaRPr lang="en-US" sz="5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0E8D3A-8F63-FC4B-8C07-6F2E4A5AF4B2}"/>
              </a:ext>
            </a:extLst>
          </p:cNvPr>
          <p:cNvSpPr/>
          <p:nvPr/>
        </p:nvSpPr>
        <p:spPr>
          <a:xfrm>
            <a:off x="4268825" y="1852578"/>
            <a:ext cx="312906" cy="169277"/>
          </a:xfrm>
          <a:prstGeom prst="rect">
            <a:avLst/>
          </a:prstGeom>
          <a:solidFill>
            <a:srgbClr val="FF2F92"/>
          </a:solidFill>
        </p:spPr>
        <p:txBody>
          <a:bodyPr wrap="non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</a:rPr>
              <a:t>28%</a:t>
            </a:r>
            <a:endParaRPr lang="en-US" sz="5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9C215E-C520-8849-8C9A-F5A5AC71FB05}"/>
              </a:ext>
            </a:extLst>
          </p:cNvPr>
          <p:cNvSpPr/>
          <p:nvPr/>
        </p:nvSpPr>
        <p:spPr>
          <a:xfrm>
            <a:off x="5121942" y="2732332"/>
            <a:ext cx="365806" cy="16927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</a:rPr>
              <a:t>17.8%</a:t>
            </a:r>
            <a:endParaRPr lang="en-US" sz="5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EC47AC-1D32-1A4B-8D96-65C4101E0B5E}"/>
              </a:ext>
            </a:extLst>
          </p:cNvPr>
          <p:cNvSpPr/>
          <p:nvPr/>
        </p:nvSpPr>
        <p:spPr>
          <a:xfrm>
            <a:off x="4729009" y="2985727"/>
            <a:ext cx="330540" cy="1692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</a:rPr>
              <a:t>3.5%</a:t>
            </a:r>
            <a:endParaRPr lang="en-US" sz="5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4541DC-90FB-2F44-995B-8F2849E306C7}"/>
              </a:ext>
            </a:extLst>
          </p:cNvPr>
          <p:cNvSpPr/>
          <p:nvPr/>
        </p:nvSpPr>
        <p:spPr>
          <a:xfrm>
            <a:off x="4559144" y="2975719"/>
            <a:ext cx="330540" cy="1692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</a:rPr>
              <a:t>3.2%</a:t>
            </a:r>
            <a:endParaRPr lang="en-US" sz="5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1357B7-ADFF-3E42-8ADF-9C2955B77361}"/>
              </a:ext>
            </a:extLst>
          </p:cNvPr>
          <p:cNvSpPr/>
          <p:nvPr/>
        </p:nvSpPr>
        <p:spPr>
          <a:xfrm>
            <a:off x="4430616" y="2868011"/>
            <a:ext cx="330540" cy="1692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</a:rPr>
              <a:t>2.7%</a:t>
            </a:r>
            <a:endParaRPr lang="en-US" sz="5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B3A1DE-6921-FF4B-882B-1DEA5171347A}"/>
              </a:ext>
            </a:extLst>
          </p:cNvPr>
          <p:cNvSpPr/>
          <p:nvPr/>
        </p:nvSpPr>
        <p:spPr>
          <a:xfrm>
            <a:off x="4288315" y="2802665"/>
            <a:ext cx="330540" cy="1692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</a:rPr>
              <a:t>2.7%</a:t>
            </a:r>
            <a:endParaRPr lang="en-US" sz="5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D3B097-AB5C-694D-A6BA-06F8A4E49A38}"/>
              </a:ext>
            </a:extLst>
          </p:cNvPr>
          <p:cNvSpPr/>
          <p:nvPr/>
        </p:nvSpPr>
        <p:spPr>
          <a:xfrm>
            <a:off x="4214873" y="2705485"/>
            <a:ext cx="330540" cy="1692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</a:rPr>
              <a:t>2.5%</a:t>
            </a:r>
            <a:endParaRPr lang="en-US" sz="5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9CCA45-1FBD-0F4B-8CA3-4E37EB6AA111}"/>
              </a:ext>
            </a:extLst>
          </p:cNvPr>
          <p:cNvSpPr/>
          <p:nvPr/>
        </p:nvSpPr>
        <p:spPr>
          <a:xfrm>
            <a:off x="4155210" y="2634586"/>
            <a:ext cx="277640" cy="1692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</a:rPr>
              <a:t>2%</a:t>
            </a:r>
            <a:endParaRPr lang="en-US" sz="5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0B4442-3D33-A144-A381-56F92D0759A3}"/>
              </a:ext>
            </a:extLst>
          </p:cNvPr>
          <p:cNvSpPr/>
          <p:nvPr/>
        </p:nvSpPr>
        <p:spPr>
          <a:xfrm>
            <a:off x="4127798" y="2535865"/>
            <a:ext cx="277640" cy="1692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</a:rPr>
              <a:t>2%</a:t>
            </a:r>
            <a:endParaRPr lang="en-US" sz="5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7B4DF8-025E-6E49-80DE-25DA1152A229}"/>
              </a:ext>
            </a:extLst>
          </p:cNvPr>
          <p:cNvSpPr/>
          <p:nvPr/>
        </p:nvSpPr>
        <p:spPr>
          <a:xfrm>
            <a:off x="4072987" y="2461803"/>
            <a:ext cx="277640" cy="1692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</a:rPr>
              <a:t>2%</a:t>
            </a:r>
            <a:endParaRPr lang="en-US" sz="5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3C243C-7792-B043-9D07-5EC629406C44}"/>
              </a:ext>
            </a:extLst>
          </p:cNvPr>
          <p:cNvSpPr/>
          <p:nvPr/>
        </p:nvSpPr>
        <p:spPr>
          <a:xfrm>
            <a:off x="2194621" y="4721107"/>
            <a:ext cx="655240" cy="215444"/>
          </a:xfrm>
          <a:prstGeom prst="rect">
            <a:avLst/>
          </a:prstGeom>
          <a:solidFill>
            <a:srgbClr val="007AFF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</a:rPr>
              <a:t>69.8%</a:t>
            </a:r>
            <a:endParaRPr lang="en-US" sz="8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38AE5DF-DC92-C04A-ADA5-11B218DE7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4645" y="4580340"/>
            <a:ext cx="254000" cy="152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B32AA5E-7123-A841-B79B-908CC1E4F342}"/>
              </a:ext>
            </a:extLst>
          </p:cNvPr>
          <p:cNvSpPr txBox="1"/>
          <p:nvPr/>
        </p:nvSpPr>
        <p:spPr>
          <a:xfrm>
            <a:off x="2207311" y="3669774"/>
            <a:ext cx="4203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3.8%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2DD081-DBE0-8A40-A2FB-7EC7BD87CAAC}"/>
              </a:ext>
            </a:extLst>
          </p:cNvPr>
          <p:cNvSpPr txBox="1"/>
          <p:nvPr/>
        </p:nvSpPr>
        <p:spPr>
          <a:xfrm>
            <a:off x="1740439" y="4192707"/>
            <a:ext cx="444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26.4</a:t>
            </a:r>
            <a:r>
              <a:rPr lang="en-US" sz="500" dirty="0"/>
              <a:t>%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3E8B197-D49D-E147-820C-DEBA20F5DD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750" y="4058622"/>
            <a:ext cx="215900" cy="1397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24F4495-7E53-F649-8466-B235B59368D0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368708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56D83AE-3FF9-2546-B953-7A0716B94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347" y="630895"/>
            <a:ext cx="6606176" cy="4027187"/>
          </a:xfrm>
        </p:spPr>
        <p:txBody>
          <a:bodyPr/>
          <a:lstStyle/>
          <a:p>
            <a:pPr marL="342900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35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CEOS/IDN Collaborations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/>
              <a:t>Current NOAA-IDN Activities 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/>
              <a:t>Reconciling NOAA TPIO and GCMD keywords 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/>
              <a:t>ESA </a:t>
            </a:r>
            <a:r>
              <a:rPr lang="en-US" sz="1000" dirty="0" err="1"/>
              <a:t>FedEO</a:t>
            </a:r>
            <a:r>
              <a:rPr lang="en-US" sz="1000" dirty="0"/>
              <a:t> Collaborations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 err="1"/>
              <a:t>ChinaGEOSS</a:t>
            </a:r>
            <a:r>
              <a:rPr lang="en-US" sz="1000" dirty="0"/>
              <a:t> new collections</a:t>
            </a:r>
          </a:p>
          <a:p>
            <a:pPr marL="342900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35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IDN Developments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 err="1"/>
              <a:t>Related_URL</a:t>
            </a:r>
            <a:r>
              <a:rPr lang="en-US" sz="1000" dirty="0"/>
              <a:t> OSDD implementation for IDN granule search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/>
              <a:t>Use Constraints fields Usage/Licensing Policy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/>
              <a:t>Associated DOIs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/>
              <a:t>CEOS Tools records ingested into CMR for IDN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/>
              <a:t>UMM-Services/Tools integration into Draft MMT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/>
              <a:t>Dynamic CMR STAC browsing support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/>
              <a:t>New GCMD Keyword Form</a:t>
            </a:r>
          </a:p>
          <a:p>
            <a:pPr marL="342900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35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IDN Metric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/>
              <a:t>IDN Homepage Usage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/>
              <a:t>IDN Search Portal</a:t>
            </a:r>
          </a:p>
          <a:p>
            <a:pPr marL="800100" lvl="1" algn="l">
              <a:lnSpc>
                <a:spcPct val="11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000" dirty="0"/>
              <a:t>Draft Metadata Management Tool (MMT)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</a:t>
            </a:fld>
            <a:endParaRPr lang="en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457200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/>
              <a:t>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B4C39-53CF-104F-A718-C6AEC5EAED1B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413958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3FDFA2-6F31-C74F-9225-4E37A8621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962" t="27222" r="24430" b="22942"/>
          <a:stretch/>
        </p:blipFill>
        <p:spPr>
          <a:xfrm>
            <a:off x="478321" y="1055585"/>
            <a:ext cx="7994137" cy="360763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8A381-FFD5-AA49-BEEC-8D803A8C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0"/>
            <a:ext cx="8406020" cy="745435"/>
          </a:xfrm>
        </p:spPr>
        <p:txBody>
          <a:bodyPr>
            <a:normAutofit fontScale="90000"/>
          </a:bodyPr>
          <a:lstStyle/>
          <a:p>
            <a:r>
              <a:rPr lang="en-US" sz="2325" dirty="0"/>
              <a:t>IDN Search Portal Usage</a:t>
            </a:r>
            <a:br>
              <a:rPr lang="en-US" sz="2325" dirty="0"/>
            </a:br>
            <a:r>
              <a:rPr lang="en-US" sz="1300" dirty="0"/>
              <a:t>(May 2020 to September 15, 2021)</a:t>
            </a:r>
            <a:br>
              <a:rPr lang="en-US" dirty="0"/>
            </a:br>
            <a:r>
              <a:rPr lang="en-US" sz="1350" dirty="0">
                <a:solidFill>
                  <a:schemeClr val="bg1"/>
                </a:solidFill>
              </a:rPr>
              <a:t>(</a:t>
            </a:r>
            <a:r>
              <a:rPr lang="en-US" sz="135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https://search.earthdata.nasa.gov/portal/idn/search</a:t>
            </a:r>
            <a:r>
              <a:rPr lang="en-US" sz="1350" dirty="0"/>
              <a:t>)</a:t>
            </a:r>
            <a:br>
              <a:rPr lang="en-US" sz="1350" dirty="0"/>
            </a:br>
            <a:endParaRPr lang="en-US" sz="135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758FCA0-26BC-D044-AEF8-B13AB42888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35816-5272-8246-A739-1EFD59205E0A}"/>
              </a:ext>
            </a:extLst>
          </p:cNvPr>
          <p:cNvSpPr txBox="1"/>
          <p:nvPr/>
        </p:nvSpPr>
        <p:spPr>
          <a:xfrm>
            <a:off x="1091394" y="4174207"/>
            <a:ext cx="177590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GCMD decommission</a:t>
            </a:r>
          </a:p>
          <a:p>
            <a:r>
              <a:rPr lang="en-US" sz="1000" dirty="0"/>
              <a:t>Links redirected to IDN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1829DA-65FD-FB4E-9D20-B41224D79AF2}"/>
              </a:ext>
            </a:extLst>
          </p:cNvPr>
          <p:cNvCxnSpPr>
            <a:cxnSpLocks/>
          </p:cNvCxnSpPr>
          <p:nvPr/>
        </p:nvCxnSpPr>
        <p:spPr>
          <a:xfrm flipV="1">
            <a:off x="1816100" y="3948701"/>
            <a:ext cx="0" cy="2255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A42E687-0AF4-4A43-88D0-F61F7E34809D}"/>
              </a:ext>
            </a:extLst>
          </p:cNvPr>
          <p:cNvSpPr/>
          <p:nvPr/>
        </p:nvSpPr>
        <p:spPr>
          <a:xfrm>
            <a:off x="1187534" y="2252960"/>
            <a:ext cx="791811" cy="232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DBA9EA-B07C-DD4B-94CD-B3019EC6880D}"/>
              </a:ext>
            </a:extLst>
          </p:cNvPr>
          <p:cNvGrpSpPr/>
          <p:nvPr/>
        </p:nvGrpSpPr>
        <p:grpSpPr>
          <a:xfrm>
            <a:off x="1229913" y="2245019"/>
            <a:ext cx="2492003" cy="247110"/>
            <a:chOff x="487680" y="3243514"/>
            <a:chExt cx="2492003" cy="24711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6B9350-B93A-794C-B129-A9F0B883B33B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" y="3383280"/>
              <a:ext cx="355600" cy="0"/>
            </a:xfrm>
            <a:prstGeom prst="line">
              <a:avLst/>
            </a:prstGeom>
            <a:ln w="31750">
              <a:solidFill>
                <a:srgbClr val="009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2BE4337-01D3-C340-B39C-D3B197C58593}"/>
                </a:ext>
              </a:extLst>
            </p:cNvPr>
            <p:cNvSpPr/>
            <p:nvPr/>
          </p:nvSpPr>
          <p:spPr>
            <a:xfrm>
              <a:off x="642620" y="3360420"/>
              <a:ext cx="45719" cy="45719"/>
            </a:xfrm>
            <a:prstGeom prst="ellipse">
              <a:avLst/>
            </a:prstGeom>
            <a:solidFill>
              <a:srgbClr val="0096FF"/>
            </a:solidFill>
            <a:ln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97C726-6A51-B648-82EC-4B512800292C}"/>
                </a:ext>
              </a:extLst>
            </p:cNvPr>
            <p:cNvSpPr txBox="1"/>
            <p:nvPr/>
          </p:nvSpPr>
          <p:spPr>
            <a:xfrm>
              <a:off x="790130" y="3243514"/>
              <a:ext cx="10167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Sessions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70DCF59-83DA-7447-9D46-A9D9D708F0D8}"/>
                </a:ext>
              </a:extLst>
            </p:cNvPr>
            <p:cNvCxnSpPr/>
            <p:nvPr/>
          </p:nvCxnSpPr>
          <p:spPr>
            <a:xfrm>
              <a:off x="1608083" y="3383280"/>
              <a:ext cx="310055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D04058-AE8D-AC4F-A7BE-FF5B787EDE45}"/>
                </a:ext>
              </a:extLst>
            </p:cNvPr>
            <p:cNvSpPr txBox="1"/>
            <p:nvPr/>
          </p:nvSpPr>
          <p:spPr>
            <a:xfrm>
              <a:off x="1844503" y="3244403"/>
              <a:ext cx="11351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Trend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E1EF2FA-A5BC-9A45-B4DA-22BA549AAF74}"/>
              </a:ext>
            </a:extLst>
          </p:cNvPr>
          <p:cNvSpPr txBox="1"/>
          <p:nvPr/>
        </p:nvSpPr>
        <p:spPr>
          <a:xfrm>
            <a:off x="5587558" y="4270126"/>
            <a:ext cx="862737" cy="2462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WGISS-51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BEF8F8-F8DE-DA43-8022-68DA3A19C571}"/>
              </a:ext>
            </a:extLst>
          </p:cNvPr>
          <p:cNvCxnSpPr>
            <a:stCxn id="29" idx="0"/>
          </p:cNvCxnSpPr>
          <p:nvPr/>
        </p:nvCxnSpPr>
        <p:spPr>
          <a:xfrm flipH="1" flipV="1">
            <a:off x="6008255" y="3985491"/>
            <a:ext cx="10672" cy="2846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946109C-0867-F64A-9FA7-FA10BD1B727E}"/>
              </a:ext>
            </a:extLst>
          </p:cNvPr>
          <p:cNvSpPr txBox="1"/>
          <p:nvPr/>
        </p:nvSpPr>
        <p:spPr>
          <a:xfrm>
            <a:off x="2961523" y="4172468"/>
            <a:ext cx="997918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WGISS-50:  site’s 1</a:t>
            </a:r>
            <a:r>
              <a:rPr lang="en-US" sz="1000" baseline="30000" dirty="0"/>
              <a:t>st</a:t>
            </a:r>
            <a:r>
              <a:rPr lang="en-US" sz="1000" dirty="0"/>
              <a:t> demo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BF162CD-F421-E541-96D0-E27D06E6B32D}"/>
              </a:ext>
            </a:extLst>
          </p:cNvPr>
          <p:cNvCxnSpPr>
            <a:cxnSpLocks/>
          </p:cNvCxnSpPr>
          <p:nvPr/>
        </p:nvCxnSpPr>
        <p:spPr>
          <a:xfrm flipH="1" flipV="1">
            <a:off x="3070790" y="3839721"/>
            <a:ext cx="260510" cy="3327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BC1C6DF-F9D6-864A-995E-B300C30DABC5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7584386" y="2653070"/>
            <a:ext cx="415338" cy="5581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1E425D4-6FE5-B543-8C70-16889566C0A2}"/>
              </a:ext>
            </a:extLst>
          </p:cNvPr>
          <p:cNvSpPr txBox="1"/>
          <p:nvPr/>
        </p:nvSpPr>
        <p:spPr>
          <a:xfrm>
            <a:off x="7136987" y="2252960"/>
            <a:ext cx="894797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Half monthly</a:t>
            </a:r>
          </a:p>
          <a:p>
            <a:r>
              <a:rPr lang="en-US" sz="1000" dirty="0"/>
              <a:t>counts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C55E1-FE6D-4743-B8E1-CD2DF13C90AC}"/>
              </a:ext>
            </a:extLst>
          </p:cNvPr>
          <p:cNvSpPr txBox="1"/>
          <p:nvPr/>
        </p:nvSpPr>
        <p:spPr>
          <a:xfrm>
            <a:off x="7843482" y="3721791"/>
            <a:ext cx="62869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Sep 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266E4B-8FE5-C644-A6D0-2F4D49264573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95881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A381-FFD5-AA49-BEEC-8D803A8C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0"/>
            <a:ext cx="8406020" cy="745435"/>
          </a:xfrm>
        </p:spPr>
        <p:txBody>
          <a:bodyPr>
            <a:normAutofit fontScale="90000"/>
          </a:bodyPr>
          <a:lstStyle/>
          <a:p>
            <a:r>
              <a:rPr lang="en-US" sz="2325" dirty="0"/>
              <a:t>IDN Search Portal Usage</a:t>
            </a:r>
            <a:br>
              <a:rPr lang="en-US" sz="2325" dirty="0"/>
            </a:br>
            <a:r>
              <a:rPr lang="en-US" sz="1300" dirty="0"/>
              <a:t>(September 2020 to September 15, 2021)</a:t>
            </a:r>
            <a:br>
              <a:rPr lang="en-US" dirty="0"/>
            </a:br>
            <a:r>
              <a:rPr lang="en-US" sz="1350" dirty="0"/>
              <a:t>(</a:t>
            </a:r>
            <a:r>
              <a:rPr lang="en-US" sz="1350" dirty="0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-US" sz="135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ttps://search.earthdata.nasa.gov/portal/idn/search</a:t>
            </a:r>
            <a:r>
              <a:rPr lang="en-US" sz="1350" dirty="0"/>
              <a:t>)</a:t>
            </a:r>
            <a:br>
              <a:rPr lang="en-US" sz="1350" dirty="0"/>
            </a:br>
            <a:endParaRPr lang="en-US" sz="135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51C1759-D580-3943-A5E9-7240518C89F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07281A8-CB1C-D841-84B0-CEC7FB1EB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832682"/>
              </p:ext>
            </p:extLst>
          </p:nvPr>
        </p:nvGraphicFramePr>
        <p:xfrm>
          <a:off x="230102" y="1421832"/>
          <a:ext cx="8683796" cy="26610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25926">
                  <a:extLst>
                    <a:ext uri="{9D8B030D-6E8A-4147-A177-3AD203B41FA5}">
                      <a16:colId xmlns:a16="http://schemas.microsoft.com/office/drawing/2014/main" val="3295528489"/>
                    </a:ext>
                  </a:extLst>
                </a:gridCol>
                <a:gridCol w="1545021">
                  <a:extLst>
                    <a:ext uri="{9D8B030D-6E8A-4147-A177-3AD203B41FA5}">
                      <a16:colId xmlns:a16="http://schemas.microsoft.com/office/drawing/2014/main" val="770665288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4220131076"/>
                    </a:ext>
                  </a:extLst>
                </a:gridCol>
                <a:gridCol w="1267525">
                  <a:extLst>
                    <a:ext uri="{9D8B030D-6E8A-4147-A177-3AD203B41FA5}">
                      <a16:colId xmlns:a16="http://schemas.microsoft.com/office/drawing/2014/main" val="3977029420"/>
                    </a:ext>
                  </a:extLst>
                </a:gridCol>
              </a:tblGrid>
              <a:tr h="366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Sessions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Pageviews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8944012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 err="1">
                          <a:effectLst/>
                          <a:latin typeface="+mn-lt"/>
                        </a:rPr>
                        <a:t>search.earthdata.nasa.gov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/portal/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idn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/search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  <a:latin typeface="+mn-lt"/>
                        </a:rPr>
                        <a:t>10922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12053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19470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987848682"/>
                  </a:ext>
                </a:extLst>
              </a:tr>
              <a:tr h="467022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 err="1">
                          <a:effectLst/>
                          <a:latin typeface="+mn-lt"/>
                        </a:rPr>
                        <a:t>search.earthdata.nasa.gov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/portal/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idn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/search/granules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  <a:latin typeface="+mn-lt"/>
                        </a:rPr>
                        <a:t>5876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842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8690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205609191"/>
                  </a:ext>
                </a:extLst>
              </a:tr>
              <a:tr h="405565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 err="1">
                          <a:effectLst/>
                          <a:latin typeface="+mn-lt"/>
                        </a:rPr>
                        <a:t>search.earthdata.nasa.gov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/portal/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idn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/projects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857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1297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823480569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search.earthdata.nasa.gov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/portal/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idn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/downloads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  <a:latin typeface="+mn-lt"/>
                        </a:rPr>
                        <a:t>764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948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53541210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 err="1">
                          <a:effectLst/>
                          <a:latin typeface="+mn-lt"/>
                        </a:rPr>
                        <a:t>search.earthdata.nasa.gov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/portal/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idn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/preferences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834309716"/>
                  </a:ext>
                </a:extLst>
              </a:tr>
              <a:tr h="288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99643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3DA63E-172E-9046-85BA-4F89EABE6B4D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700719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A381-FFD5-AA49-BEEC-8D803A8C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0"/>
            <a:ext cx="8406020" cy="745435"/>
          </a:xfrm>
        </p:spPr>
        <p:txBody>
          <a:bodyPr>
            <a:normAutofit fontScale="90000"/>
          </a:bodyPr>
          <a:lstStyle/>
          <a:p>
            <a:r>
              <a:rPr lang="en-US" sz="2325" dirty="0"/>
              <a:t>IDN Search Portal Usage</a:t>
            </a:r>
            <a:br>
              <a:rPr lang="en-US" sz="2325" dirty="0"/>
            </a:br>
            <a:r>
              <a:rPr lang="en-US" sz="1300" dirty="0"/>
              <a:t>(September 2020 to September 15, 2021)</a:t>
            </a:r>
            <a:br>
              <a:rPr lang="en-US" dirty="0"/>
            </a:br>
            <a:r>
              <a:rPr lang="en-US" sz="1350" dirty="0">
                <a:solidFill>
                  <a:schemeClr val="bg1"/>
                </a:solidFill>
              </a:rPr>
              <a:t>(</a:t>
            </a:r>
            <a:r>
              <a:rPr lang="en-US" sz="135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https://search.earthdata.nasa.gov/portal/idn/search</a:t>
            </a:r>
            <a:r>
              <a:rPr lang="en-US" sz="1350" dirty="0"/>
              <a:t>)</a:t>
            </a:r>
            <a:br>
              <a:rPr lang="en-US" sz="1350" dirty="0"/>
            </a:br>
            <a:endParaRPr lang="en-US" sz="135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758FCA0-26BC-D044-AEF8-B13AB42888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8" name="Content Placeholder 7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6B666295-854F-A34B-A4FD-2A63694AE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8011" t="25323" r="23361" b="38765"/>
          <a:stretch/>
        </p:blipFill>
        <p:spPr>
          <a:xfrm>
            <a:off x="380981" y="1404491"/>
            <a:ext cx="8386899" cy="2772981"/>
          </a:xfrm>
          <a:solidFill>
            <a:srgbClr val="C00000"/>
          </a:solidFill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3E24619D-0ED1-DB4C-A12E-AE83EE900D34}"/>
              </a:ext>
            </a:extLst>
          </p:cNvPr>
          <p:cNvSpPr/>
          <p:nvPr/>
        </p:nvSpPr>
        <p:spPr>
          <a:xfrm rot="953628">
            <a:off x="5589226" y="2882081"/>
            <a:ext cx="227486" cy="1076198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D74D51-3D96-BC48-8D13-13C4E62CE098}"/>
              </a:ext>
            </a:extLst>
          </p:cNvPr>
          <p:cNvSpPr/>
          <p:nvPr/>
        </p:nvSpPr>
        <p:spPr>
          <a:xfrm>
            <a:off x="7176052" y="3049502"/>
            <a:ext cx="125636" cy="126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4A730-89FC-4C46-BCFB-6A580E5FC54E}"/>
              </a:ext>
            </a:extLst>
          </p:cNvPr>
          <p:cNvSpPr txBox="1"/>
          <p:nvPr/>
        </p:nvSpPr>
        <p:spPr>
          <a:xfrm>
            <a:off x="7312705" y="2364465"/>
            <a:ext cx="109196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United States</a:t>
            </a:r>
          </a:p>
          <a:p>
            <a:r>
              <a:rPr lang="en-US" sz="1000" dirty="0"/>
              <a:t>China</a:t>
            </a:r>
          </a:p>
          <a:p>
            <a:r>
              <a:rPr lang="en-US" sz="1000" dirty="0"/>
              <a:t>India</a:t>
            </a:r>
          </a:p>
          <a:p>
            <a:r>
              <a:rPr lang="en-US" sz="1000" dirty="0"/>
              <a:t>United Kingdom</a:t>
            </a:r>
          </a:p>
          <a:p>
            <a:r>
              <a:rPr lang="en-US" sz="1000" dirty="0"/>
              <a:t>Canada</a:t>
            </a:r>
          </a:p>
          <a:p>
            <a:r>
              <a:rPr lang="en-US" sz="1000" dirty="0"/>
              <a:t>other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A3323F-E244-9147-8D96-DD87FE483773}"/>
              </a:ext>
            </a:extLst>
          </p:cNvPr>
          <p:cNvSpPr txBox="1"/>
          <p:nvPr/>
        </p:nvSpPr>
        <p:spPr>
          <a:xfrm>
            <a:off x="5841466" y="3759968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4.5%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2C2D3-4519-4E42-B6BA-839ADCC90519}"/>
              </a:ext>
            </a:extLst>
          </p:cNvPr>
          <p:cNvSpPr txBox="1"/>
          <p:nvPr/>
        </p:nvSpPr>
        <p:spPr>
          <a:xfrm>
            <a:off x="5583029" y="3831362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3.5%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9571E-26F5-8740-9DAE-61212CB2A93C}"/>
              </a:ext>
            </a:extLst>
          </p:cNvPr>
          <p:cNvSpPr txBox="1"/>
          <p:nvPr/>
        </p:nvSpPr>
        <p:spPr>
          <a:xfrm>
            <a:off x="5376343" y="3710608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3.4%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C99177-E93A-B245-8312-F02A75A821BA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1584109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203" y="158462"/>
            <a:ext cx="6700169" cy="657562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Draft MMT Usage:</a:t>
            </a:r>
            <a:br>
              <a:rPr lang="en-US" sz="2200" dirty="0"/>
            </a:br>
            <a:r>
              <a:rPr lang="en-US" sz="2200" dirty="0">
                <a:solidFill>
                  <a:schemeClr val="bg1"/>
                </a:solidFill>
              </a:rPr>
              <a:t>April 2021 to September 20, 2021</a:t>
            </a:r>
            <a:br>
              <a:rPr lang="en-US" dirty="0"/>
            </a:br>
            <a:r>
              <a:rPr lang="en-US" sz="135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https://draftmmt.earthdata.nasa.gov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EF105-CDA8-3F42-9AA8-A3DB990255CE}"/>
              </a:ext>
            </a:extLst>
          </p:cNvPr>
          <p:cNvSpPr/>
          <p:nvPr/>
        </p:nvSpPr>
        <p:spPr>
          <a:xfrm>
            <a:off x="225706" y="2794005"/>
            <a:ext cx="6607410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Break down of Drafts created, submitted, and approved.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E24619-4410-864E-B35A-98751EC81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68017"/>
              </p:ext>
            </p:extLst>
          </p:nvPr>
        </p:nvGraphicFramePr>
        <p:xfrm>
          <a:off x="1091713" y="1646024"/>
          <a:ext cx="6550296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432">
                  <a:extLst>
                    <a:ext uri="{9D8B030D-6E8A-4147-A177-3AD203B41FA5}">
                      <a16:colId xmlns:a16="http://schemas.microsoft.com/office/drawing/2014/main" val="1283667109"/>
                    </a:ext>
                  </a:extLst>
                </a:gridCol>
                <a:gridCol w="2183432">
                  <a:extLst>
                    <a:ext uri="{9D8B030D-6E8A-4147-A177-3AD203B41FA5}">
                      <a16:colId xmlns:a16="http://schemas.microsoft.com/office/drawing/2014/main" val="1875246473"/>
                    </a:ext>
                  </a:extLst>
                </a:gridCol>
                <a:gridCol w="2183432">
                  <a:extLst>
                    <a:ext uri="{9D8B030D-6E8A-4147-A177-3AD203B41FA5}">
                      <a16:colId xmlns:a16="http://schemas.microsoft.com/office/drawing/2014/main" val="244531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lvl="1" algn="ctr"/>
                      <a:r>
                        <a:rPr lang="en-US" sz="1400"/>
                        <a:t>User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400"/>
                        <a:t>Unique Login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400"/>
                        <a:t>Total Logins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46049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1"/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IDN Metadata Author</a:t>
                      </a:r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400" dirty="0"/>
                        <a:t>47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2" algn="ctr"/>
                      <a:r>
                        <a:rPr lang="en-US" sz="1400" dirty="0"/>
                        <a:t>162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79952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lvl="1"/>
                      <a:r>
                        <a:rPr lang="en-US" sz="1400"/>
                        <a:t>IDN Approver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40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400" dirty="0"/>
                        <a:t>137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922573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D9702C-DE10-AC42-B7B5-6A4E5392E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89274"/>
              </p:ext>
            </p:extLst>
          </p:nvPr>
        </p:nvGraphicFramePr>
        <p:xfrm>
          <a:off x="1091711" y="3247999"/>
          <a:ext cx="6550298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0">
                  <a:extLst>
                    <a:ext uri="{9D8B030D-6E8A-4147-A177-3AD203B41FA5}">
                      <a16:colId xmlns:a16="http://schemas.microsoft.com/office/drawing/2014/main" val="1283667109"/>
                    </a:ext>
                  </a:extLst>
                </a:gridCol>
                <a:gridCol w="1291575">
                  <a:extLst>
                    <a:ext uri="{9D8B030D-6E8A-4147-A177-3AD203B41FA5}">
                      <a16:colId xmlns:a16="http://schemas.microsoft.com/office/drawing/2014/main" val="1875246473"/>
                    </a:ext>
                  </a:extLst>
                </a:gridCol>
                <a:gridCol w="1291575">
                  <a:extLst>
                    <a:ext uri="{9D8B030D-6E8A-4147-A177-3AD203B41FA5}">
                      <a16:colId xmlns:a16="http://schemas.microsoft.com/office/drawing/2014/main" val="1394437940"/>
                    </a:ext>
                  </a:extLst>
                </a:gridCol>
                <a:gridCol w="1752908">
                  <a:extLst>
                    <a:ext uri="{9D8B030D-6E8A-4147-A177-3AD203B41FA5}">
                      <a16:colId xmlns:a16="http://schemas.microsoft.com/office/drawing/2014/main" val="244531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Created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Submitted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Approved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46049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/>
                        <a:t>New Draft Proposals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79952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/>
                        <a:t>Update Collections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92257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71274F-0B12-194F-B163-D761E705ECF5}"/>
              </a:ext>
            </a:extLst>
          </p:cNvPr>
          <p:cNvSpPr txBox="1"/>
          <p:nvPr/>
        </p:nvSpPr>
        <p:spPr>
          <a:xfrm>
            <a:off x="225706" y="1166911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DraftMMT</a:t>
            </a:r>
            <a:r>
              <a:rPr lang="en-US" sz="1800" dirty="0">
                <a:solidFill>
                  <a:schemeClr val="bg1"/>
                </a:solidFill>
              </a:rPr>
              <a:t> Usage from September 2020 to February 2021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43230-89F3-B947-AEBA-3A9077370E3C}"/>
              </a:ext>
            </a:extLst>
          </p:cNvPr>
          <p:cNvSpPr txBox="1"/>
          <p:nvPr/>
        </p:nvSpPr>
        <p:spPr>
          <a:xfrm>
            <a:off x="1308862" y="4407590"/>
            <a:ext cx="6434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Draft MMT will only save unsubmitted collection metadata for 30 days.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C9757B6-8638-D84B-994C-AC283F1D7C8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CD4BF-63E4-FD4A-88A0-4FBA79095519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406712570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99440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60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57200" y="1150706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ctr"/>
            <a:r>
              <a:rPr lang="en-US" sz="2400" dirty="0">
                <a:solidFill>
                  <a:schemeClr val="bg1"/>
                </a:solidFill>
              </a:rPr>
              <a:t>Please provide questions/comments to:</a:t>
            </a:r>
          </a:p>
          <a:p>
            <a:pPr lvl="1"/>
            <a:endParaRPr lang="en-US" sz="2400" dirty="0"/>
          </a:p>
          <a:p>
            <a:pPr lvl="1" algn="ctr"/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michael.p.morahan@nasa.gov</a:t>
            </a:r>
            <a:r>
              <a:rPr lang="en-US" sz="2400" dirty="0">
                <a:solidFill>
                  <a:schemeClr val="bg1"/>
                </a:solidFill>
              </a:rPr>
              <a:t> (KBR)</a:t>
            </a:r>
          </a:p>
          <a:p>
            <a:pPr lvl="1" algn="ctr"/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valerie.dixon@nasa.gov</a:t>
            </a:r>
            <a:r>
              <a:rPr lang="en-US" sz="2400" dirty="0">
                <a:solidFill>
                  <a:schemeClr val="bg1"/>
                </a:solidFill>
              </a:rPr>
              <a:t> (NASA)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D4A20-B988-CF42-8DE3-421AEE727E92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2003531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>
                <a:solidFill>
                  <a:schemeClr val="bg1"/>
                </a:solidFill>
                <a:latin typeface="Avenir Book" panose="02000503020000020003" pitchFamily="2" charset="0"/>
              </a:rPr>
              <a:t>Background Slides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A80D5-9C1F-494D-99F9-6434287E8488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1188177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Useful Links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23230"/>
            <a:ext cx="8301723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International Directory Network (IDN)</a:t>
            </a:r>
            <a:endParaRPr lang="en-US" sz="1800" dirty="0">
              <a:solidFill>
                <a:srgbClr val="0097A7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https://idn.ceos.org/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International Directory Network (IDN) Search Portal</a:t>
            </a:r>
            <a:endParaRPr lang="en-US" sz="1800" dirty="0">
              <a:hlinkClick r:id="rId3"/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https://search.earthdata.nasa.gov/portal/idn/search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 err="1">
                <a:solidFill>
                  <a:schemeClr val="bg1"/>
                </a:solidFill>
              </a:rPr>
              <a:t>EarthData</a:t>
            </a:r>
            <a:r>
              <a:rPr lang="en-US" sz="1800" b="1" u="sng" dirty="0">
                <a:solidFill>
                  <a:schemeClr val="bg1"/>
                </a:solidFill>
              </a:rPr>
              <a:t> Login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https://</a:t>
            </a:r>
            <a:r>
              <a:rPr lang="en-US" sz="1600" dirty="0" err="1">
                <a:solidFill>
                  <a:schemeClr val="bg1"/>
                </a:solidFill>
              </a:rPr>
              <a:t>urs.earthdata.nasa.gov</a:t>
            </a:r>
            <a:r>
              <a:rPr lang="en-US" sz="1600" dirty="0">
                <a:solidFill>
                  <a:schemeClr val="bg1"/>
                </a:solidFill>
              </a:rPr>
              <a:t>/home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Draft MMT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https://draftmmt.earthdata.nasa.gov/</a:t>
            </a:r>
            <a:endParaRPr lang="en-US" sz="16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b="1" u="sng" dirty="0">
                <a:solidFill>
                  <a:schemeClr val="bg1"/>
                </a:solidFill>
              </a:rPr>
              <a:t>Draft Metadata Management Tool (</a:t>
            </a:r>
            <a:r>
              <a:rPr lang="en-US" sz="1600" b="1" u="sng" dirty="0" err="1">
                <a:solidFill>
                  <a:schemeClr val="bg1"/>
                </a:solidFill>
              </a:rPr>
              <a:t>dMMT</a:t>
            </a:r>
            <a:r>
              <a:rPr lang="en-US" sz="1600" b="1" u="sng" dirty="0">
                <a:solidFill>
                  <a:schemeClr val="bg1"/>
                </a:solidFill>
              </a:rPr>
              <a:t>) User's Guide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https://wiki.earthdata.nasa.gov/display/CMR/Draft+Metadata+Management+Tool+%28dMMT%29+User%27s+Guide</a:t>
            </a:r>
            <a:endParaRPr lang="en-US" sz="1400" dirty="0">
              <a:solidFill>
                <a:schemeClr val="bg1"/>
              </a:solidFill>
            </a:endParaRPr>
          </a:p>
          <a:p>
            <a:pPr marL="609600" lvl="1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02A33-7C83-384B-9C2A-5A2F56F1D702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361854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Useful Links (continue)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23230"/>
            <a:ext cx="8482443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GCMD Keywords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https://earthdata.nasa.gov/earth-observation-data/find-data/gcmd/gcmd-keywords</a:t>
            </a:r>
            <a:endParaRPr lang="en-US" sz="2000" b="1" u="sng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b="1" u="sng" dirty="0">
                <a:solidFill>
                  <a:schemeClr val="bg1"/>
                </a:solidFill>
              </a:rPr>
              <a:t>GCMD Keyword Viewer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https://gcmd.earthdata.nasa.gov/KeywordViewer/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New KMS URLs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GET Capabilities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https://gcmd.earthdata.nasa.gov/kms/</a:t>
            </a:r>
            <a:endParaRPr lang="en-US" sz="14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All Science Keyword in CSV format 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https://gcmd.earthdata.nasa.gov/kms/concepts/concept_scheme/sciencekeywords?case=native&amp;format=csv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  <a:endParaRPr lang="en-US" sz="1400" b="1" u="sng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D23C2-9626-B248-8767-02174283863C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764991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Useful Links (continue)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23230"/>
            <a:ext cx="8301723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UMM-C, UMM-G, UMM-S, UMM-T, UMM-V Documents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https://wiki.earthdata.nasa.gov/display/CMR/CMR+Documents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CMR Collection Metadata Schemas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https://git.earthdata.nasa.gov/projects/EMFD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CMR Search API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https://cmr.earthdata.nasa.gov/search/site/docs/search/api.html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CMR OpenSearch Documentation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https://cmr.earthdata.nasa.gov/opensearch/home/docs</a:t>
            </a:r>
            <a:endParaRPr lang="en-US" sz="16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600" b="1" u="sng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2DF1C-682C-EE48-AA42-0FA8548C8F07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2862623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104553" y="2085203"/>
            <a:ext cx="8785949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This work was supported by NASA/GSFC under Raytheon Technologies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 contract number 80GSFC21CA001.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64437-C650-2F46-A5C1-D29F6DBED816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288986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>
                <a:solidFill>
                  <a:schemeClr val="bg1"/>
                </a:solidFill>
                <a:latin typeface="Avenir Book" panose="02000503020000020003" pitchFamily="2" charset="0"/>
              </a:rPr>
              <a:t>I. </a:t>
            </a:r>
            <a:r>
              <a:rPr lang="en-US" sz="3200">
                <a:solidFill>
                  <a:schemeClr val="bg1"/>
                </a:solidFill>
              </a:rPr>
              <a:t>CEOS/IDN Collaborations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853E2A-02D7-C14C-B10D-2650A956E078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377591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439" y="214659"/>
            <a:ext cx="5547122" cy="376238"/>
          </a:xfrm>
        </p:spPr>
        <p:txBody>
          <a:bodyPr/>
          <a:lstStyle/>
          <a:p>
            <a:pPr algn="ctr"/>
            <a:r>
              <a:rPr lang="en-US" b="0" dirty="0"/>
              <a:t>Current NOAA-IDN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794264"/>
            <a:ext cx="8832300" cy="21936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dirty="0"/>
              <a:t>IDN has ingested 21,609 NOAA dataset metadata records: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12,949 NOAA Ocean records 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8,660 records from other ocean, local and regional, and Paleoclimate divisions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IDN Search Portal query: 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https://search.earthdata.nasa.gov/portal/idn/search?q=NOAA_NCEI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dirty="0"/>
              <a:t>Another ~11,450 records plan to be added after some minor updates for ISO mapping issues.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dirty="0"/>
              <a:t>IDN pulled the dataset metadata records directly from the NOAA Web Accessible Folders and ingested them into CMR for the IDN.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dirty="0"/>
              <a:t>The </a:t>
            </a:r>
            <a:r>
              <a:rPr lang="en-US" dirty="0" err="1"/>
              <a:t>datasets’</a:t>
            </a:r>
            <a:r>
              <a:rPr lang="en-US" dirty="0"/>
              <a:t> OpenSearch Description Documents (OSDD) links will be registered for IDN Search Portal granule searches.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1A27C-08AC-D640-A051-AD73801C5819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0A6328D-D671-9D4A-BBAB-928F536E730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30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44" y="214659"/>
            <a:ext cx="7992534" cy="376238"/>
          </a:xfrm>
        </p:spPr>
        <p:txBody>
          <a:bodyPr/>
          <a:lstStyle/>
          <a:p>
            <a:r>
              <a:rPr lang="en-US"/>
              <a:t>Reconciling NOAA TPIO and GCMD keywords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99" y="1000075"/>
            <a:ext cx="8739703" cy="2193600"/>
          </a:xfrm>
        </p:spPr>
        <p:txBody>
          <a:bodyPr/>
          <a:lstStyle/>
          <a:p>
            <a:r>
              <a:rPr lang="en-US" dirty="0"/>
              <a:t>The GCMD/IDN Team has been working with the NOAA Technology, Planning, and Integration for Observation (TPIO) Team and the USGS to align their keywords more closely with the GCMD Keywords. </a:t>
            </a:r>
          </a:p>
          <a:p>
            <a:r>
              <a:rPr lang="en-US" dirty="0"/>
              <a:t>There are several science keywords sets that will go through cross-team review. These include: Atmosphere, Oceans, Sun-Earth Interactions, Terrestrial Hydrosphere, Cryosphere, Solid Earth, Human Dimensions, Land Surface, Biosphere, Spectral/Engineering, Agriculture, Climate Indicators</a:t>
            </a:r>
          </a:p>
          <a:p>
            <a:r>
              <a:rPr lang="en-US" dirty="0"/>
              <a:t>The first set reviewed and released were the Atmosphere Keywords as part of the 10.0 version on March 15, 2021. See the keyword release notes at 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https://wiki.earthdata.nasa.gov/x/aoMWD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dirty="0"/>
              <a:t>The Ocean keywords are currently being reviewed by stakeholders through the NASA ESDIS Standards Office (ESO). These keywords are expected to be released in October 2021.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8E1AB46-86D9-6847-9BE7-AAE00D9064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E0998-F410-EF44-8B8E-FAB6444A002F}"/>
              </a:ext>
            </a:extLst>
          </p:cNvPr>
          <p:cNvSpPr txBox="1"/>
          <p:nvPr/>
        </p:nvSpPr>
        <p:spPr>
          <a:xfrm>
            <a:off x="7798357" y="478595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296178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ESA </a:t>
            </a:r>
            <a:r>
              <a:rPr lang="en-US" sz="3200" dirty="0" err="1">
                <a:solidFill>
                  <a:schemeClr val="bg1"/>
                </a:solidFill>
              </a:rPr>
              <a:t>FedEO</a:t>
            </a:r>
            <a:r>
              <a:rPr lang="en-US" sz="3200" dirty="0">
                <a:solidFill>
                  <a:schemeClr val="bg1"/>
                </a:solidFill>
              </a:rPr>
              <a:t> Collaborations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672045"/>
            <a:ext cx="8832301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altLang="en-US" sz="1800" dirty="0" err="1"/>
              <a:t>FedEO</a:t>
            </a:r>
            <a:r>
              <a:rPr lang="en-US" altLang="en-US" sz="1800" dirty="0"/>
              <a:t> dataset records were ingested into CMR for the IDN: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altLang="en-US" sz="1600" dirty="0"/>
              <a:t>URL Updates made for 162 ESA, 53 DLR, and 44 VITO dataset records.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altLang="en-US" sz="1400" dirty="0"/>
              <a:t>IDN Search Portal (all </a:t>
            </a:r>
            <a:r>
              <a:rPr lang="en-US" altLang="en-US" sz="1400" dirty="0" err="1"/>
              <a:t>FedEO</a:t>
            </a:r>
            <a:r>
              <a:rPr lang="en-US" altLang="en-US" sz="1400" dirty="0"/>
              <a:t> dataset records): </a:t>
            </a:r>
            <a:r>
              <a:rPr lang="en-US" alt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https://search.earthdata.nasa.gov/portal/idn/search?fpj=FedEO</a:t>
            </a:r>
            <a:endParaRPr lang="en-US" altLang="en-US" sz="1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altLang="en-US" sz="1800" dirty="0"/>
              <a:t>Provided examples to populate the DOIs (for Associated DOIs (input data or services)) and </a:t>
            </a:r>
            <a:r>
              <a:rPr lang="en-US" sz="1800" dirty="0" err="1"/>
              <a:t>Related_URL</a:t>
            </a:r>
            <a:r>
              <a:rPr lang="en-US" sz="1800" dirty="0"/>
              <a:t> for OSDD URL entries.</a:t>
            </a:r>
            <a:r>
              <a:rPr lang="en-US" altLang="en-US" sz="1800" dirty="0"/>
              <a:t> 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altLang="en-US" sz="1800" dirty="0"/>
              <a:t>Continue to add new </a:t>
            </a:r>
            <a:r>
              <a:rPr lang="en-US" altLang="en-US" sz="1800" dirty="0" err="1"/>
              <a:t>FedEO</a:t>
            </a:r>
            <a:r>
              <a:rPr lang="en-US" altLang="en-US" sz="1800" dirty="0"/>
              <a:t> keywords to the GCMD Keyword catalog</a:t>
            </a:r>
          </a:p>
          <a:p>
            <a:pPr marL="914400" lvl="2" indent="-317500">
              <a:spcBef>
                <a:spcPts val="600"/>
              </a:spcBef>
              <a:buClr>
                <a:schemeClr val="bg1"/>
              </a:buClr>
              <a:buSzPts val="1400"/>
              <a:buFont typeface="Arial"/>
              <a:buChar char="●"/>
            </a:pPr>
            <a:r>
              <a:rPr lang="en-US" altLang="en-US" sz="1800" dirty="0"/>
              <a:t>Updated platform and instrument information for the following: </a:t>
            </a:r>
            <a:r>
              <a:rPr lang="en-US" altLang="en-US" sz="1800" dirty="0" err="1"/>
              <a:t>FSSCat</a:t>
            </a:r>
            <a:r>
              <a:rPr lang="en-US" altLang="en-US" sz="1800" dirty="0"/>
              <a:t>, GEO-KOMPSAT-2B, and </a:t>
            </a:r>
            <a:r>
              <a:rPr lang="en-US" sz="1800" dirty="0"/>
              <a:t>COSMO-</a:t>
            </a:r>
            <a:r>
              <a:rPr lang="en-US" sz="1800" dirty="0" err="1"/>
              <a:t>SkyMed</a:t>
            </a:r>
            <a:r>
              <a:rPr lang="en-US" sz="1800" dirty="0"/>
              <a:t> Second Generation.</a:t>
            </a:r>
            <a:endParaRPr lang="en-US" altLang="en-US" sz="1800" dirty="0"/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altLang="en-US" sz="1600" dirty="0"/>
              <a:t>GCMD Keyword Viewer: </a:t>
            </a:r>
            <a:r>
              <a:rPr lang="en-US" alt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https://gcmd.earthdata.nasa.gov/KeywordViewer/</a:t>
            </a:r>
            <a:endParaRPr lang="en-US" altLang="en-US" sz="1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IDN has received approval to automate CMR ingest between </a:t>
            </a:r>
            <a:r>
              <a:rPr lang="en-US" sz="1800" dirty="0" err="1"/>
              <a:t>FedEO</a:t>
            </a:r>
            <a:r>
              <a:rPr lang="en-US" sz="1800" dirty="0"/>
              <a:t> and IDN.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The task will be scheduled for calendar quarter 1 for 2022. </a:t>
            </a:r>
            <a:endParaRPr lang="en-US" alt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A7ABB-3D37-694C-82D3-14B3D3ABD3F3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427394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3200" dirty="0" err="1"/>
              <a:t>ChinaGEOSS</a:t>
            </a:r>
            <a:r>
              <a:rPr lang="en-US" sz="3200" dirty="0"/>
              <a:t> &amp; NRSCC Datasets</a:t>
            </a:r>
            <a:br>
              <a:rPr lang="en-US" sz="3200" dirty="0"/>
            </a:b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634567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endParaRPr lang="en-US" sz="20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5 new </a:t>
            </a:r>
            <a:r>
              <a:rPr lang="en-US" sz="1800" dirty="0" err="1"/>
              <a:t>ChinaGEOSS</a:t>
            </a:r>
            <a:r>
              <a:rPr lang="en-US" sz="1800" dirty="0"/>
              <a:t> registered metadata records into the IDN: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https://search.earthdata.nasa.gov/portal/idn/search?fdc=CN/ChinaGEOSS</a:t>
            </a:r>
            <a:endParaRPr lang="en-US" sz="16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8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IDN Search Portal offers 24 NRSCC collections’ granules: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https://search.earthdata.nasa.gov/portal/idn/search?q=NRSCC_GLASS</a:t>
            </a:r>
            <a:endParaRPr lang="en-US" sz="16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800" dirty="0"/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8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F154B-B260-4940-A232-1A6DAA806AD8}"/>
              </a:ext>
            </a:extLst>
          </p:cNvPr>
          <p:cNvSpPr txBox="1"/>
          <p:nvPr/>
        </p:nvSpPr>
        <p:spPr>
          <a:xfrm>
            <a:off x="7798357" y="477544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102603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>
                <a:solidFill>
                  <a:schemeClr val="bg1"/>
                </a:solidFill>
                <a:latin typeface="Avenir Book" panose="02000503020000020003" pitchFamily="2" charset="0"/>
              </a:rPr>
              <a:t>II. </a:t>
            </a:r>
            <a:r>
              <a:rPr lang="en-US" sz="3200" b="1">
                <a:solidFill>
                  <a:schemeClr val="bg1"/>
                </a:solidFill>
                <a:latin typeface="Avenir Book" panose="02000503020000020003" pitchFamily="2" charset="0"/>
              </a:rPr>
              <a:t>IDN Developments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086B4-2D54-E04A-8F6A-D5983CC80AB6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361482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2300" err="1">
                <a:solidFill>
                  <a:schemeClr val="bg1"/>
                </a:solidFill>
              </a:rPr>
              <a:t>Related_URL</a:t>
            </a:r>
            <a:r>
              <a:rPr lang="en-US" sz="2300">
                <a:solidFill>
                  <a:schemeClr val="bg1"/>
                </a:solidFill>
              </a:rPr>
              <a:t> OSDD implementation for IDN granule search</a:t>
            </a:r>
            <a:br>
              <a:rPr lang="en-US" sz="2300">
                <a:solidFill>
                  <a:schemeClr val="bg1"/>
                </a:solidFill>
              </a:rPr>
            </a:br>
            <a:br>
              <a:rPr lang="en-US" sz="2300">
                <a:solidFill>
                  <a:schemeClr val="bg1"/>
                </a:solidFill>
              </a:rPr>
            </a:br>
            <a:endParaRPr lang="en-US" sz="23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832301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altLang="en-US" sz="1800" dirty="0"/>
              <a:t>CMR has implemented </a:t>
            </a:r>
            <a:r>
              <a:rPr lang="en-US" sz="1800" dirty="0"/>
              <a:t>OpenSearch collection-specific, granule search API for a collection through an Open Search Descriptor Document (OSDD) in the collection metadata record.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Adding the OSDD tag is no longer need to implement OpenSearch collection-specific, granule searches for CEOS providers. 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altLang="en-US" sz="1800" dirty="0"/>
              <a:t>The UMM-C </a:t>
            </a:r>
            <a:r>
              <a:rPr lang="en-US" altLang="en-US" sz="1800" dirty="0" err="1"/>
              <a:t>Related_URL</a:t>
            </a:r>
            <a:r>
              <a:rPr lang="en-US" altLang="en-US" sz="1800" dirty="0"/>
              <a:t> field and sub-fields will be used to populate the OSSD link.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altLang="en-US" sz="1800" dirty="0"/>
              <a:t>Metadata providers can populate their collections with the OSDD links using the </a:t>
            </a:r>
            <a:r>
              <a:rPr lang="en-US" altLang="en-US" sz="1800" dirty="0" err="1"/>
              <a:t>dMMT</a:t>
            </a:r>
            <a:r>
              <a:rPr lang="en-US" altLang="en-US" sz="1800" dirty="0"/>
              <a:t> (</a:t>
            </a:r>
            <a:r>
              <a:rPr lang="en-US" alt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https://draftmmt.earthdata.nasa.gov/</a:t>
            </a:r>
            <a:r>
              <a:rPr lang="en-US" altLang="en-US" sz="180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3EFE3-C82F-BF4A-9A9E-AAEFE8EDAFB8}"/>
              </a:ext>
            </a:extLst>
          </p:cNvPr>
          <p:cNvSpPr txBox="1"/>
          <p:nvPr/>
        </p:nvSpPr>
        <p:spPr>
          <a:xfrm>
            <a:off x="7798357" y="4764938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WGISS-1021-MM</a:t>
            </a:r>
          </a:p>
        </p:txBody>
      </p:sp>
    </p:spTree>
    <p:extLst>
      <p:ext uri="{BB962C8B-B14F-4D97-AF65-F5344CB8AC3E}">
        <p14:creationId xmlns:p14="http://schemas.microsoft.com/office/powerpoint/2010/main" val="57616409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NASA_One" id="{4866F4A5-16FF-C74E-B4C4-7A1EF43703DC}" vid="{952A0154-8618-0245-BD67-EB68C0D4E94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23069</TotalTime>
  <Words>2687</Words>
  <Application>Microsoft Macintosh PowerPoint</Application>
  <PresentationFormat>On-screen Show (16:9)</PresentationFormat>
  <Paragraphs>332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Avenir Book</vt:lpstr>
      <vt:lpstr>Arial</vt:lpstr>
      <vt:lpstr>Courier New</vt:lpstr>
      <vt:lpstr>Simple Light</vt:lpstr>
      <vt:lpstr>International Directory Network (IDN) Report</vt:lpstr>
      <vt:lpstr>PowerPoint Presentation</vt:lpstr>
      <vt:lpstr>PowerPoint Presentation</vt:lpstr>
      <vt:lpstr>Current NOAA-IDN Activities </vt:lpstr>
      <vt:lpstr>Reconciling NOAA TPIO and GCMD keywords </vt:lpstr>
      <vt:lpstr>ESA FedEO Collaborations </vt:lpstr>
      <vt:lpstr>ChinaGEOSS &amp; NRSCC Datasets  </vt:lpstr>
      <vt:lpstr>PowerPoint Presentation</vt:lpstr>
      <vt:lpstr>Related_URL OSDD implementation for IDN granule search  </vt:lpstr>
      <vt:lpstr>Related_URL OSDD DIF-10 Example  </vt:lpstr>
      <vt:lpstr>Use Constraints fields Usage/Licensing Policy  </vt:lpstr>
      <vt:lpstr>Associated DOIs</vt:lpstr>
      <vt:lpstr>CEOS Tools records ingested into CMR for IDN</vt:lpstr>
      <vt:lpstr>UMM-Services/Tools integration into Draft MMT https://draftmmt.earthdata.nasa.gov/</vt:lpstr>
      <vt:lpstr>Dynamic CMR STAC browsing support </vt:lpstr>
      <vt:lpstr>GCMD Keyword Update  </vt:lpstr>
      <vt:lpstr>PowerPoint Presentation</vt:lpstr>
      <vt:lpstr>IDN Homepage Usage (January 2021 to September 15, 2021) (https://idn.ceos.org/)</vt:lpstr>
      <vt:lpstr>IDN Homepage Usage (continue) (January 2021 to September 15, 2021) (https://idn.ceos.org/)</vt:lpstr>
      <vt:lpstr>IDN Search Portal Usage (May 2020 to September 15, 2021) (https://search.earthdata.nasa.gov/portal/idn/search) </vt:lpstr>
      <vt:lpstr>IDN Search Portal Usage (September 2020 to September 15, 2021) (https://search.earthdata.nasa.gov/portal/idn/search) </vt:lpstr>
      <vt:lpstr>IDN Search Portal Usage (September 2020 to September 15, 2021) (https://search.earthdata.nasa.gov/portal/idn/search) </vt:lpstr>
      <vt:lpstr>Draft MMT Usage: April 2021 to September 20, 2021 https://draftmmt.earthdata.nasa.gov</vt:lpstr>
      <vt:lpstr>PowerPoint Presentation</vt:lpstr>
      <vt:lpstr>PowerPoint Presentation</vt:lpstr>
      <vt:lpstr>Useful Links</vt:lpstr>
      <vt:lpstr>Useful Links (continue)</vt:lpstr>
      <vt:lpstr>Useful Links (continue)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IDN Update</dc:title>
  <dc:subject/>
  <dc:creator/>
  <cp:keywords/>
  <dc:description/>
  <cp:lastModifiedBy>Morahan, Michael P. (GSFC-423.0)[KBRwyle]</cp:lastModifiedBy>
  <cp:revision>536</cp:revision>
  <cp:lastPrinted>2019-08-26T11:57:20Z</cp:lastPrinted>
  <dcterms:modified xsi:type="dcterms:W3CDTF">2021-09-30T16:49:26Z</dcterms:modified>
  <cp:category/>
</cp:coreProperties>
</file>