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78" r:id="rId2"/>
    <p:sldId id="305" r:id="rId3"/>
    <p:sldId id="322" r:id="rId4"/>
    <p:sldId id="317" r:id="rId5"/>
    <p:sldId id="307" r:id="rId6"/>
    <p:sldId id="325" r:id="rId7"/>
  </p:sldIdLst>
  <p:sldSz cx="12192000" cy="6858000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97"/>
    <p:restoredTop sz="85986"/>
  </p:normalViewPr>
  <p:slideViewPr>
    <p:cSldViewPr>
      <p:cViewPr varScale="1">
        <p:scale>
          <a:sx n="120" d="100"/>
          <a:sy n="120" d="100"/>
        </p:scale>
        <p:origin x="1539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2021/9/23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 dirty="0">
              <a:latin typeface="Times New Roman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815388"/>
            <a:ext cx="2960687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r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105F5-BAE2-9F4A-B85A-608305CAB83A}" type="slidenum">
              <a:rPr kumimoji="0" lang="en-US" altLang="x-non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  <a:cs typeface="+mn-cs"/>
              </a:rPr>
              <a:pPr marL="0" marR="0" lvl="0" indent="0" algn="r" defTabSz="977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x-non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6629" name="Header Placeholder 4"/>
          <p:cNvSpPr>
            <a:spLocks noGrp="1"/>
          </p:cNvSpPr>
          <p:nvPr>
            <p:ph type="hdr" sz="quarter"/>
          </p:nvPr>
        </p:nvSpPr>
        <p:spPr>
          <a:xfrm>
            <a:off x="12700" y="12700"/>
            <a:ext cx="2960688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l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altLang="x-non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026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815388"/>
            <a:ext cx="2960687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r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105F5-BAE2-9F4A-B85A-608305CAB83A}" type="slidenum">
              <a:rPr kumimoji="0" lang="en-US" altLang="x-non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  <a:cs typeface="+mn-cs"/>
              </a:rPr>
              <a:pPr marL="0" marR="0" lvl="0" indent="0" algn="r" defTabSz="977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x-non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6629" name="Header Placeholder 4"/>
          <p:cNvSpPr>
            <a:spLocks noGrp="1"/>
          </p:cNvSpPr>
          <p:nvPr>
            <p:ph type="hdr" sz="quarter"/>
          </p:nvPr>
        </p:nvSpPr>
        <p:spPr>
          <a:xfrm>
            <a:off x="12700" y="12700"/>
            <a:ext cx="2960688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l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altLang="x-non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803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815388"/>
            <a:ext cx="2960687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r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105F5-BAE2-9F4A-B85A-608305CAB83A}" type="slidenum">
              <a:rPr kumimoji="0" lang="en-US" altLang="x-non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  <a:cs typeface="+mn-cs"/>
              </a:rPr>
              <a:pPr marL="0" marR="0" lvl="0" indent="0" algn="r" defTabSz="977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x-non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6629" name="Header Placeholder 4"/>
          <p:cNvSpPr>
            <a:spLocks noGrp="1"/>
          </p:cNvSpPr>
          <p:nvPr>
            <p:ph type="hdr" sz="quarter"/>
          </p:nvPr>
        </p:nvSpPr>
        <p:spPr>
          <a:xfrm>
            <a:off x="12700" y="12700"/>
            <a:ext cx="2960688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l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altLang="x-non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0634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815388"/>
            <a:ext cx="2960687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r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105F5-BAE2-9F4A-B85A-608305CAB83A}" type="slidenum">
              <a:rPr kumimoji="0" lang="en-US" altLang="x-non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  <a:cs typeface="+mn-cs"/>
              </a:rPr>
              <a:pPr marL="0" marR="0" lvl="0" indent="0" algn="r" defTabSz="977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x-non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6629" name="Header Placeholder 4"/>
          <p:cNvSpPr>
            <a:spLocks noGrp="1"/>
          </p:cNvSpPr>
          <p:nvPr>
            <p:ph type="hdr" sz="quarter"/>
          </p:nvPr>
        </p:nvSpPr>
        <p:spPr>
          <a:xfrm>
            <a:off x="12700" y="12700"/>
            <a:ext cx="2960688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l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altLang="x-non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22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815388"/>
            <a:ext cx="2960687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r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105F5-BAE2-9F4A-B85A-608305CAB83A}" type="slidenum">
              <a:rPr kumimoji="0" lang="en-US" altLang="x-non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  <a:cs typeface="+mn-cs"/>
              </a:rPr>
              <a:pPr marL="0" marR="0" lvl="0" indent="0" algn="r" defTabSz="977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x-non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6629" name="Header Placeholder 4"/>
          <p:cNvSpPr>
            <a:spLocks noGrp="1"/>
          </p:cNvSpPr>
          <p:nvPr>
            <p:ph type="hdr" sz="quarter"/>
          </p:nvPr>
        </p:nvSpPr>
        <p:spPr>
          <a:xfrm>
            <a:off x="12700" y="12700"/>
            <a:ext cx="2960688" cy="466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 defTabSz="977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marR="0" lvl="0" indent="0" algn="l" defTabSz="977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altLang="x-non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009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385" y="2492915"/>
            <a:ext cx="10363200" cy="72276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386" y="3847065"/>
            <a:ext cx="5961633" cy="22126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74336"/>
            <a:ext cx="2743200" cy="365125"/>
          </a:xfrm>
          <a:prstGeom prst="rect">
            <a:avLst/>
          </a:prstGeom>
        </p:spPr>
        <p:txBody>
          <a:bodyPr/>
          <a:lstStyle/>
          <a:p>
            <a:fld id="{0AA59793-C156-499B-A27C-B13B45B618E6}" type="datetime1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74336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CEOS AC-VC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2000" y="6546852"/>
            <a:ext cx="2540000" cy="369332"/>
          </a:xfrm>
          <a:prstGeom prst="rect">
            <a:avLst/>
          </a:prstGeom>
        </p:spPr>
        <p:txBody>
          <a:bodyPr/>
          <a:lstStyle/>
          <a:p>
            <a:fld id="{D11591C9-1069-47C8-BF2F-DC125323CA9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ceos_logo.png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830385" y="1217405"/>
            <a:ext cx="3343875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0"/>
          <p:cNvSpPr txBox="1">
            <a:spLocks/>
          </p:cNvSpPr>
          <p:nvPr userDrawn="1"/>
        </p:nvSpPr>
        <p:spPr>
          <a:xfrm>
            <a:off x="830386" y="2246635"/>
            <a:ext cx="3741615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395"/>
          <a:stretch/>
        </p:blipFill>
        <p:spPr>
          <a:xfrm>
            <a:off x="0" y="-68239"/>
            <a:ext cx="12192000" cy="6926239"/>
          </a:xfrm>
          <a:prstGeom prst="rect">
            <a:avLst/>
          </a:prstGeom>
        </p:spPr>
      </p:pic>
      <p:pic>
        <p:nvPicPr>
          <p:cNvPr id="12" name="ceos_logo.png"/>
          <p:cNvPicPr/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189" y="1375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0"/>
          <p:cNvSpPr txBox="1">
            <a:spLocks/>
          </p:cNvSpPr>
          <p:nvPr userDrawn="1"/>
        </p:nvSpPr>
        <p:spPr>
          <a:xfrm>
            <a:off x="394189" y="1146837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14" name="Shape 10"/>
          <p:cNvSpPr txBox="1">
            <a:spLocks/>
          </p:cNvSpPr>
          <p:nvPr userDrawn="1"/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endParaRPr lang="en-US" sz="44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Shape 11"/>
          <p:cNvSpPr/>
          <p:nvPr userDrawn="1"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94632875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80D6D6E-E54C-B54E-A61D-5F255BA9ED02}"/>
              </a:ext>
            </a:extLst>
          </p:cNvPr>
          <p:cNvSpPr/>
          <p:nvPr userDrawn="1"/>
        </p:nvSpPr>
        <p:spPr>
          <a:xfrm>
            <a:off x="0" y="1310640"/>
            <a:ext cx="12192000" cy="554736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03566" y="152400"/>
            <a:ext cx="7733211" cy="990600"/>
          </a:xfrm>
          <a:prstGeom prst="rect">
            <a:avLst/>
          </a:prstGeom>
        </p:spPr>
        <p:txBody>
          <a:bodyPr anchor="ctr"/>
          <a:lstStyle>
            <a:lvl1pPr algn="l">
              <a:defRPr sz="2800">
                <a:latin typeface="+mj-lt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713041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B16E3AB-8152-4C0F-AF27-CE4ED75772B0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2000" y="6546851"/>
            <a:ext cx="2540000" cy="246221"/>
          </a:xfrm>
          <a:prstGeom prst="rect">
            <a:avLst/>
          </a:prstGeom>
        </p:spPr>
        <p:txBody>
          <a:bodyPr/>
          <a:lstStyle/>
          <a:p>
            <a:fld id="{1917B5BD-2987-4E60-A91D-AE799D5A13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9117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849B0D-220D-4143-9000-B8A2B691A690}"/>
              </a:ext>
            </a:extLst>
          </p:cNvPr>
          <p:cNvSpPr/>
          <p:nvPr userDrawn="1"/>
        </p:nvSpPr>
        <p:spPr>
          <a:xfrm>
            <a:off x="0" y="1310640"/>
            <a:ext cx="12192000" cy="554736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0"/>
            <a:ext cx="12192000" cy="1266667"/>
            <a:chOff x="0" y="1156447"/>
            <a:chExt cx="12192000" cy="1266667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1156447"/>
              <a:ext cx="8364071" cy="126666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958571" y="1156447"/>
              <a:ext cx="4233429" cy="12666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758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8" r:id="rId3"/>
  </p:sldLayoutIdLst>
  <p:transition spd="slow">
    <p:fade/>
  </p:transition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4">
            <a:extLst>
              <a:ext uri="{FF2B5EF4-FFF2-40B4-BE49-F238E27FC236}">
                <a16:creationId xmlns:a16="http://schemas.microsoft.com/office/drawing/2014/main" id="{E7621508-6C03-8047-97F0-3C79340BAB24}"/>
              </a:ext>
            </a:extLst>
          </p:cNvPr>
          <p:cNvSpPr txBox="1">
            <a:spLocks/>
          </p:cNvSpPr>
          <p:nvPr/>
        </p:nvSpPr>
        <p:spPr>
          <a:xfrm>
            <a:off x="340801" y="2743200"/>
            <a:ext cx="5947356" cy="35667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Diane Davies – NASA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Andrew Mitchell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NASA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WGISS 52</a:t>
            </a: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914400">
              <a:buNone/>
            </a:pP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</a:t>
            </a:r>
            <a:r>
              <a:rPr lang="en-US" baseline="30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October 2021</a:t>
            </a: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14400"/>
            <a:endParaRPr 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2AE0C1-1CAA-EE41-B0A7-B2FDBD58D047}"/>
              </a:ext>
            </a:extLst>
          </p:cNvPr>
          <p:cNvSpPr txBox="1">
            <a:spLocks/>
          </p:cNvSpPr>
          <p:nvPr/>
        </p:nvSpPr>
        <p:spPr>
          <a:xfrm>
            <a:off x="349766" y="1478340"/>
            <a:ext cx="11004034" cy="156966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 defTabSz="914400">
              <a:defRPr/>
            </a:pPr>
            <a:r>
              <a:rPr lang="en-US" sz="3200" b="1" kern="1200" dirty="0" smtClean="0">
                <a:latin typeface="Tahoma" pitchFamily="-110" charset="0"/>
                <a:ea typeface="+mn-ea"/>
                <a:cs typeface="+mn-cs"/>
              </a:rPr>
              <a:t>Enabling Open Science via Science Data Systems</a:t>
            </a:r>
          </a:p>
          <a:p>
            <a:pPr algn="ctr" defTabSz="914400">
              <a:defRPr/>
            </a:pPr>
            <a:r>
              <a:rPr lang="en-US" sz="3200" b="1" kern="1200" dirty="0" smtClean="0">
                <a:latin typeface="Tahoma" pitchFamily="-110" charset="0"/>
                <a:ea typeface="+mn-ea"/>
                <a:cs typeface="+mn-cs"/>
              </a:rPr>
              <a:t>-SESSION-</a:t>
            </a:r>
            <a:endParaRPr lang="en-US" sz="3200" b="1" kern="1200" dirty="0">
              <a:latin typeface="Tahoma" pitchFamily="-110" charset="0"/>
              <a:ea typeface="+mn-ea"/>
              <a:cs typeface="+mn-cs"/>
            </a:endParaRPr>
          </a:p>
          <a:p>
            <a:pPr defTabSz="914400">
              <a:defRPr/>
            </a:pPr>
            <a:endParaRPr lang="en-US" sz="3200" kern="1200" dirty="0">
              <a:latin typeface="Tahoma" pitchFamily="-11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74748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453491" y="304800"/>
            <a:ext cx="7909709" cy="707886"/>
          </a:xfrm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en-US" sz="4000" b="1" kern="1200" dirty="0" smtClean="0">
                <a:latin typeface="Tahoma" pitchFamily="-110" charset="0"/>
                <a:ea typeface="+mn-ea"/>
                <a:cs typeface="+mn-cs"/>
              </a:rPr>
              <a:t>CEOS 2021 </a:t>
            </a:r>
            <a:r>
              <a:rPr lang="en-US" sz="4000" b="1" kern="1200" dirty="0">
                <a:latin typeface="Tahoma" pitchFamily="-110" charset="0"/>
                <a:ea typeface="+mn-ea"/>
                <a:cs typeface="+mn-cs"/>
              </a:rPr>
              <a:t>Chair Theme </a:t>
            </a:r>
            <a:endParaRPr lang="en-US" sz="4000" kern="1200" dirty="0">
              <a:latin typeface="Tahoma" pitchFamily="-110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600200"/>
            <a:ext cx="1159226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lvl="0" indent="0" algn="l" defTabSz="914400" rtl="0">
              <a:spcBef>
                <a:spcPct val="20000"/>
              </a:spcBef>
              <a:defRPr/>
            </a:pPr>
            <a:endParaRPr lang="en-US" altLang="x-none" sz="1600" kern="1200" dirty="0">
              <a:solidFill>
                <a:prstClr val="black"/>
              </a:solidFill>
              <a:latin typeface="Calibri" charset="0"/>
            </a:endParaRPr>
          </a:p>
          <a:p>
            <a:pPr marL="0" lvl="0" indent="0" algn="ctr" defTabSz="914400" rtl="0">
              <a:spcBef>
                <a:spcPct val="20000"/>
              </a:spcBef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“</a:t>
            </a:r>
            <a:r>
              <a:rPr lang="en-US" altLang="x-none" sz="2400" b="1" i="1" kern="1200" dirty="0">
                <a:solidFill>
                  <a:prstClr val="black"/>
                </a:solidFill>
                <a:latin typeface="Calibri" charset="0"/>
              </a:rPr>
              <a:t>Space-based Earth Observation Data for Open Science and Decision Support”</a:t>
            </a: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.</a:t>
            </a:r>
          </a:p>
          <a:p>
            <a:pPr marL="0" lvl="0" indent="0" algn="l" defTabSz="914400" rtl="0">
              <a:spcBef>
                <a:spcPct val="20000"/>
              </a:spcBef>
              <a:defRPr/>
            </a:pPr>
            <a:endParaRPr lang="en-US" altLang="x-none" sz="1600" kern="1200" dirty="0">
              <a:solidFill>
                <a:prstClr val="black"/>
              </a:solidFill>
              <a:latin typeface="Calibri" charset="0"/>
            </a:endParaRPr>
          </a:p>
          <a:p>
            <a:pPr lvl="0" algn="l" defTabSz="914400" rtl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x-none" sz="2400" kern="1200" dirty="0" smtClean="0">
                <a:solidFill>
                  <a:prstClr val="black"/>
                </a:solidFill>
                <a:latin typeface="Calibri" charset="0"/>
              </a:rPr>
              <a:t>The </a:t>
            </a: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intent is to not add to the significant number of commitments that CEOS already has. Instead, the concept </a:t>
            </a:r>
            <a:r>
              <a:rPr lang="en-US" altLang="x-none" sz="2400" kern="1200" dirty="0" smtClean="0">
                <a:solidFill>
                  <a:prstClr val="black"/>
                </a:solidFill>
                <a:latin typeface="Calibri" charset="0"/>
              </a:rPr>
              <a:t>was </a:t>
            </a: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to broadly disseminate the relevance of CEOS remote sensing activities and contributions in support of Open Science and decision making.</a:t>
            </a:r>
          </a:p>
          <a:p>
            <a:pPr lvl="0" algn="l" defTabSz="914400" rtl="0">
              <a:spcBef>
                <a:spcPct val="20000"/>
              </a:spcBef>
              <a:buFont typeface="Arial" charset="0"/>
              <a:buChar char="•"/>
              <a:defRPr/>
            </a:pPr>
            <a:endParaRPr lang="en-US" altLang="x-none" sz="1600" kern="1200" dirty="0">
              <a:solidFill>
                <a:prstClr val="black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251102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8534400" cy="523220"/>
          </a:xfrm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en-US" sz="2800" b="1" kern="1200" dirty="0">
                <a:latin typeface="Tahoma" pitchFamily="-110" charset="0"/>
                <a:ea typeface="+mn-ea"/>
                <a:cs typeface="+mn-cs"/>
              </a:rPr>
              <a:t>What are Open Science and Decision Support? </a:t>
            </a:r>
            <a:endParaRPr lang="en-US" sz="2800" kern="1200" dirty="0">
              <a:latin typeface="Tahoma" pitchFamily="-110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2266" y="1452820"/>
            <a:ext cx="11287467" cy="505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algn="l" defTabSz="914400" rtl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x-none" sz="2400" b="1" kern="1200" dirty="0">
                <a:solidFill>
                  <a:prstClr val="black"/>
                </a:solidFill>
                <a:latin typeface="Calibri" charset="0"/>
              </a:rPr>
              <a:t>Across communities, common themes characterize the concept of “Open Science”</a:t>
            </a:r>
            <a:br>
              <a:rPr lang="en-US" altLang="x-none" sz="2400" b="1" kern="1200" dirty="0">
                <a:solidFill>
                  <a:prstClr val="black"/>
                </a:solidFill>
                <a:latin typeface="Calibri" charset="0"/>
              </a:rPr>
            </a:b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(e.g., availability, accessibility, transparency, collaboration).</a:t>
            </a:r>
          </a:p>
          <a:p>
            <a:pPr algn="l" defTabSz="914400" rtl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x-none" sz="2400" kern="1200" dirty="0">
              <a:solidFill>
                <a:prstClr val="black"/>
              </a:solidFill>
              <a:latin typeface="Calibri" charset="0"/>
            </a:endParaRPr>
          </a:p>
          <a:p>
            <a:pPr algn="l" defTabSz="914400" rtl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All of them align with increasing impact and accelerating science and decision support by </a:t>
            </a:r>
            <a:r>
              <a:rPr lang="en-US" altLang="x-none" sz="2400" b="1" i="1" kern="1200" dirty="0">
                <a:solidFill>
                  <a:prstClr val="black"/>
                </a:solidFill>
                <a:latin typeface="Calibri" charset="0"/>
              </a:rPr>
              <a:t>lowering the barriers for all to contribute and benefit</a:t>
            </a: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.</a:t>
            </a:r>
          </a:p>
          <a:p>
            <a:pPr marL="0" indent="0" algn="l" defTabSz="914400" rtl="0">
              <a:spcBef>
                <a:spcPct val="20000"/>
              </a:spcBef>
              <a:defRPr/>
            </a:pPr>
            <a:endParaRPr lang="en-US" altLang="x-none" sz="1400" b="1" kern="1200" dirty="0">
              <a:solidFill>
                <a:prstClr val="black"/>
              </a:solidFill>
              <a:latin typeface="Calibri" charset="0"/>
            </a:endParaRPr>
          </a:p>
          <a:p>
            <a:pPr marL="0" indent="0" algn="l" defTabSz="914400" rtl="0">
              <a:spcBef>
                <a:spcPct val="20000"/>
              </a:spcBef>
              <a:defRPr/>
            </a:pPr>
            <a:endParaRPr lang="en-US" altLang="x-none" sz="1400" b="1" kern="1200" dirty="0">
              <a:solidFill>
                <a:prstClr val="black"/>
              </a:solidFill>
              <a:latin typeface="Calibri" charset="0"/>
            </a:endParaRPr>
          </a:p>
          <a:p>
            <a:pPr marL="0" indent="0" algn="l" defTabSz="914400" rtl="0">
              <a:spcBef>
                <a:spcPct val="20000"/>
              </a:spcBef>
              <a:defRPr/>
            </a:pPr>
            <a:r>
              <a:rPr lang="en-US" altLang="x-none" sz="1600" b="1" kern="1200" dirty="0">
                <a:solidFill>
                  <a:prstClr val="black"/>
                </a:solidFill>
                <a:latin typeface="Calibri" charset="0"/>
              </a:rPr>
              <a:t>Open Science </a:t>
            </a: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aims to ensure the </a:t>
            </a:r>
            <a:r>
              <a:rPr lang="en-US" altLang="x-none" sz="1600" u="sng" kern="1200" dirty="0">
                <a:solidFill>
                  <a:prstClr val="black"/>
                </a:solidFill>
                <a:latin typeface="Calibri" charset="0"/>
              </a:rPr>
              <a:t>free availability and usability </a:t>
            </a: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of scholarly publications, the data that result from scholarly research, and the methodologies, including code or algorithms, that were used to generate those data. </a:t>
            </a:r>
            <a:r>
              <a:rPr lang="en-US" altLang="x-none" sz="1400" b="1" kern="1200" dirty="0">
                <a:solidFill>
                  <a:srgbClr val="0070C0"/>
                </a:solidFill>
                <a:latin typeface="Calibri" charset="0"/>
              </a:rPr>
              <a:t>(Reference: Open Science by Design, Realizing a Vision for 21st Century Research (2018))</a:t>
            </a:r>
            <a:endParaRPr lang="en-US" altLang="x-none" sz="1800" b="1" kern="1200" dirty="0">
              <a:solidFill>
                <a:prstClr val="black"/>
              </a:solidFill>
              <a:latin typeface="Calibri" charset="0"/>
            </a:endParaRPr>
          </a:p>
          <a:p>
            <a:pPr marL="0" lvl="0" indent="0" algn="l" defTabSz="914400" rtl="0">
              <a:spcBef>
                <a:spcPct val="20000"/>
              </a:spcBef>
              <a:defRPr/>
            </a:pPr>
            <a:endParaRPr lang="en-US" altLang="x-none" kern="1200" dirty="0">
              <a:solidFill>
                <a:prstClr val="black"/>
              </a:solidFill>
              <a:latin typeface="Calibri" charset="0"/>
            </a:endParaRPr>
          </a:p>
          <a:p>
            <a:pPr marL="0" lvl="0" indent="0" algn="l" defTabSz="914400" rtl="0">
              <a:spcBef>
                <a:spcPct val="20000"/>
              </a:spcBef>
              <a:defRPr/>
            </a:pP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The </a:t>
            </a:r>
            <a:r>
              <a:rPr lang="en-US" altLang="x-none" sz="1600" b="1" kern="1200" dirty="0">
                <a:solidFill>
                  <a:prstClr val="black"/>
                </a:solidFill>
                <a:latin typeface="Calibri" charset="0"/>
              </a:rPr>
              <a:t>Open Decision </a:t>
            </a: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framework describes a process for making </a:t>
            </a:r>
            <a:r>
              <a:rPr lang="en-US" altLang="x-none" sz="1600" u="sng" kern="1200" dirty="0">
                <a:solidFill>
                  <a:prstClr val="black"/>
                </a:solidFill>
                <a:latin typeface="Calibri" charset="0"/>
              </a:rPr>
              <a:t>transparent, inclusive decisions </a:t>
            </a: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in organizations that embrace open source principles. It </a:t>
            </a:r>
            <a:r>
              <a:rPr lang="en-US" altLang="x-none" sz="1600" u="sng" kern="1200" dirty="0">
                <a:solidFill>
                  <a:prstClr val="black"/>
                </a:solidFill>
                <a:latin typeface="Calibri" charset="0"/>
              </a:rPr>
              <a:t>brings together ideas and best practices </a:t>
            </a: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from across the organization into a flexible tool that helps you make better business decisions. </a:t>
            </a:r>
            <a:r>
              <a:rPr lang="en-US" altLang="x-none" sz="1400" b="1" kern="1200" dirty="0">
                <a:solidFill>
                  <a:srgbClr val="0070C0"/>
                </a:solidFill>
                <a:latin typeface="Calibri" charset="0"/>
              </a:rPr>
              <a:t>(Reference: https://openpracticelibrary.com/blog/open-decision-framework/) </a:t>
            </a:r>
            <a:endParaRPr lang="en-US" altLang="x-none" sz="1800" b="1" kern="1200" dirty="0">
              <a:solidFill>
                <a:prstClr val="black"/>
              </a:solidFill>
              <a:latin typeface="Calibri" charset="0"/>
            </a:endParaRPr>
          </a:p>
          <a:p>
            <a:pPr marL="0" indent="0" algn="l" defTabSz="914400" rtl="0">
              <a:spcBef>
                <a:spcPct val="20000"/>
              </a:spcBef>
              <a:defRPr/>
            </a:pPr>
            <a:endParaRPr lang="en-US" altLang="x-none" b="1" kern="1200" dirty="0">
              <a:solidFill>
                <a:prstClr val="black"/>
              </a:solidFill>
              <a:latin typeface="Calibri" charset="0"/>
            </a:endParaRPr>
          </a:p>
          <a:p>
            <a:pPr marL="0" indent="0" algn="l" defTabSz="914400" rtl="0">
              <a:spcBef>
                <a:spcPct val="20000"/>
              </a:spcBef>
              <a:defRPr/>
            </a:pPr>
            <a:r>
              <a:rPr lang="en-US" altLang="x-none" sz="1600" b="1" kern="1200" dirty="0">
                <a:solidFill>
                  <a:prstClr val="black"/>
                </a:solidFill>
                <a:latin typeface="Calibri" charset="0"/>
              </a:rPr>
              <a:t>Open Science </a:t>
            </a: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is the movement to make scientific research and its dissemination </a:t>
            </a:r>
            <a:r>
              <a:rPr lang="en-US" altLang="x-none" sz="1600" u="sng" kern="1200" dirty="0">
                <a:solidFill>
                  <a:prstClr val="black"/>
                </a:solidFill>
                <a:latin typeface="Calibri" charset="0"/>
              </a:rPr>
              <a:t>accessible</a:t>
            </a: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 to all levels of an inquiring society, amateur or professional. Open science is </a:t>
            </a:r>
            <a:r>
              <a:rPr lang="en-US" altLang="x-none" sz="1600" u="sng" kern="1200" dirty="0">
                <a:solidFill>
                  <a:prstClr val="black"/>
                </a:solidFill>
                <a:latin typeface="Calibri" charset="0"/>
              </a:rPr>
              <a:t>transparent and accessible knowledge </a:t>
            </a:r>
            <a:r>
              <a:rPr lang="en-US" altLang="x-none" sz="1600" kern="1200" dirty="0">
                <a:solidFill>
                  <a:prstClr val="black"/>
                </a:solidFill>
                <a:latin typeface="Calibri" charset="0"/>
              </a:rPr>
              <a:t>that is shared and developed through </a:t>
            </a:r>
            <a:r>
              <a:rPr lang="en-US" altLang="x-none" sz="1600" u="sng" kern="1200" dirty="0">
                <a:solidFill>
                  <a:prstClr val="black"/>
                </a:solidFill>
                <a:latin typeface="Calibri" charset="0"/>
              </a:rPr>
              <a:t>collaborative networks</a:t>
            </a:r>
            <a:r>
              <a:rPr lang="en-US" altLang="x-none" sz="1800" kern="1200" dirty="0">
                <a:solidFill>
                  <a:prstClr val="black"/>
                </a:solidFill>
                <a:latin typeface="Calibri" charset="0"/>
              </a:rPr>
              <a:t>. </a:t>
            </a:r>
            <a:r>
              <a:rPr lang="en-US" altLang="x-none" sz="1400" b="1" kern="1200" dirty="0">
                <a:solidFill>
                  <a:srgbClr val="0070C0"/>
                </a:solidFill>
                <a:latin typeface="Calibri" charset="0"/>
              </a:rPr>
              <a:t>(Reference: Wikipedia)</a:t>
            </a:r>
            <a:endParaRPr lang="en-US" altLang="x-none" sz="1600" b="1" kern="1200" dirty="0">
              <a:solidFill>
                <a:prstClr val="black"/>
              </a:solidFill>
              <a:latin typeface="Calibri" charset="0"/>
            </a:endParaRPr>
          </a:p>
          <a:p>
            <a:pPr marL="0" lvl="0" indent="0" algn="l" defTabSz="914400" rtl="0">
              <a:spcBef>
                <a:spcPct val="20000"/>
              </a:spcBef>
              <a:defRPr/>
            </a:pPr>
            <a:endParaRPr lang="en-US" altLang="x-none" sz="1600" kern="1200" dirty="0">
              <a:solidFill>
                <a:prstClr val="black"/>
              </a:solidFill>
              <a:latin typeface="Calibri" charset="0"/>
            </a:endParaRPr>
          </a:p>
          <a:p>
            <a:pPr marL="0" lvl="0" indent="0" algn="l" defTabSz="914400" rtl="0">
              <a:spcBef>
                <a:spcPct val="20000"/>
              </a:spcBef>
              <a:defRPr/>
            </a:pPr>
            <a:endParaRPr lang="en-US" altLang="x-none" sz="1600" kern="1200" dirty="0">
              <a:solidFill>
                <a:prstClr val="black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2288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514600" y="204950"/>
            <a:ext cx="7909709" cy="769441"/>
          </a:xfrm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en-US" sz="4400" b="1" kern="1200" dirty="0">
                <a:latin typeface="Tahoma" pitchFamily="-110" charset="0"/>
                <a:ea typeface="+mn-ea"/>
                <a:cs typeface="+mn-cs"/>
              </a:rPr>
              <a:t>Why Open Science? </a:t>
            </a:r>
            <a:endParaRPr lang="en-US" sz="4400" kern="1200" dirty="0">
              <a:latin typeface="Tahoma" pitchFamily="-110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2166" y="1543409"/>
            <a:ext cx="8076996" cy="359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lvl="0" algn="l" defTabSz="914400" rtl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Growing volumes of free/open data</a:t>
            </a:r>
          </a:p>
          <a:p>
            <a:pPr lvl="0" algn="l" defTabSz="914400" rtl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Growing numbers of global data users</a:t>
            </a:r>
          </a:p>
          <a:p>
            <a:pPr lvl="0" algn="l" defTabSz="914400" rtl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Growing demand … climate, disasters, COVID-19</a:t>
            </a:r>
          </a:p>
          <a:p>
            <a:pPr lvl="0" algn="l" defTabSz="914400" rtl="0">
              <a:spcBef>
                <a:spcPct val="20000"/>
              </a:spcBef>
              <a:buFont typeface="Arial" charset="0"/>
              <a:buChar char="•"/>
              <a:defRPr/>
            </a:pPr>
            <a:endParaRPr lang="en-US" altLang="x-none" sz="2400" kern="1200" dirty="0">
              <a:solidFill>
                <a:prstClr val="black"/>
              </a:solidFill>
              <a:latin typeface="Calibri" charset="0"/>
            </a:endParaRPr>
          </a:p>
          <a:p>
            <a:pPr lvl="0" algn="l" defTabSz="914400" rtl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Aligning with global endeavors …</a:t>
            </a:r>
          </a:p>
          <a:p>
            <a:pPr marL="917575" lvl="0" indent="-225425" algn="l" defTabSz="914400" rtl="0">
              <a:spcBef>
                <a:spcPct val="20000"/>
              </a:spcBef>
              <a:buFontTx/>
              <a:buChar char="-"/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U.N. Sustainable Development Goals (SDG)</a:t>
            </a:r>
          </a:p>
          <a:p>
            <a:pPr marL="917575" lvl="0" indent="-225425" algn="l" defTabSz="914400" rtl="0">
              <a:spcBef>
                <a:spcPct val="20000"/>
              </a:spcBef>
              <a:buFontTx/>
              <a:buChar char="-"/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First UNFCCC Global Stocktake in 2023</a:t>
            </a:r>
          </a:p>
          <a:p>
            <a:pPr marL="917575" lvl="0" indent="-225425" algn="l" defTabSz="914400" rtl="0">
              <a:spcBef>
                <a:spcPct val="20000"/>
              </a:spcBef>
              <a:buFontTx/>
              <a:buChar char="-"/>
              <a:defRPr/>
            </a:pPr>
            <a:r>
              <a:rPr lang="en-US" altLang="x-none" sz="2400" kern="1200" dirty="0">
                <a:solidFill>
                  <a:prstClr val="black"/>
                </a:solidFill>
                <a:latin typeface="Calibri" charset="0"/>
              </a:rPr>
              <a:t>Alignment with the GEO Knowledge Hub</a:t>
            </a:r>
          </a:p>
        </p:txBody>
      </p:sp>
      <p:pic>
        <p:nvPicPr>
          <p:cNvPr id="1028" name="Picture 4" descr="Earth and Space Science Informatics | Big Earth Science Data – Boon or bane?">
            <a:extLst>
              <a:ext uri="{FF2B5EF4-FFF2-40B4-BE49-F238E27FC236}">
                <a16:creationId xmlns:a16="http://schemas.microsoft.com/office/drawing/2014/main" id="{C3439531-A017-384B-BB84-B5C404CDC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5742" y="1676400"/>
            <a:ext cx="4270359" cy="191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946AE1-AF5B-7E46-8601-54F29CDD9B3A}"/>
              </a:ext>
            </a:extLst>
          </p:cNvPr>
          <p:cNvSpPr txBox="1"/>
          <p:nvPr/>
        </p:nvSpPr>
        <p:spPr>
          <a:xfrm>
            <a:off x="8001000" y="6409573"/>
            <a:ext cx="406297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Image Credit: European Geoscience Union (EGU)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9E6AEC-0B1B-BD4C-857B-0AFB8438330D}"/>
              </a:ext>
            </a:extLst>
          </p:cNvPr>
          <p:cNvSpPr txBox="1">
            <a:spLocks/>
          </p:cNvSpPr>
          <p:nvPr/>
        </p:nvSpPr>
        <p:spPr bwMode="auto">
          <a:xfrm>
            <a:off x="457404" y="5326756"/>
            <a:ext cx="11201401" cy="89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indent="0" algn="ctr" defTabSz="914400" rtl="0">
              <a:spcBef>
                <a:spcPct val="20000"/>
              </a:spcBef>
              <a:defRPr/>
            </a:pP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CEOS data must be </a:t>
            </a:r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accessible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, its use must be </a:t>
            </a:r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transparent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and the products must be </a:t>
            </a:r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reproducible.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55ED7B-0EB4-4C86-8EBA-4AA2F9925C6E}"/>
              </a:ext>
            </a:extLst>
          </p:cNvPr>
          <p:cNvSpPr txBox="1"/>
          <p:nvPr/>
        </p:nvSpPr>
        <p:spPr>
          <a:xfrm>
            <a:off x="2667000" y="2965908"/>
            <a:ext cx="65017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81267662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362200" y="324465"/>
            <a:ext cx="7909709" cy="523220"/>
          </a:xfrm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en-US" sz="2800" b="1" kern="1200" dirty="0">
                <a:latin typeface="Tahoma" pitchFamily="-110" charset="0"/>
                <a:ea typeface="+mn-ea"/>
                <a:cs typeface="+mn-cs"/>
              </a:rPr>
              <a:t>Demonstrating Open Science with Purpose</a:t>
            </a:r>
            <a:endParaRPr lang="en-US" sz="2800" kern="1200" dirty="0">
              <a:latin typeface="Tahoma" pitchFamily="-110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6066" y="1524000"/>
            <a:ext cx="1143986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lvl="0" algn="l" defTabSz="914400" rtl="0"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altLang="x-none" sz="2600" b="1" kern="1200" dirty="0">
                <a:solidFill>
                  <a:prstClr val="black"/>
                </a:solidFill>
                <a:latin typeface="Calibri" charset="0"/>
              </a:rPr>
              <a:t>Accessibility</a:t>
            </a:r>
            <a:r>
              <a:rPr lang="en-US" altLang="x-none" sz="2600" kern="1200" dirty="0">
                <a:solidFill>
                  <a:prstClr val="black"/>
                </a:solidFill>
                <a:latin typeface="Calibri" charset="0"/>
              </a:rPr>
              <a:t> … call attention to CEOS datasets (free and open) and create more efficient access points (e.g., MIM, CWIC/FedEO, COVE) with connected training and capacity building.</a:t>
            </a:r>
          </a:p>
          <a:p>
            <a:pPr lvl="0" algn="l" defTabSz="914400" rtl="0"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altLang="x-none" sz="2600" b="1" kern="1200" dirty="0">
                <a:solidFill>
                  <a:prstClr val="black"/>
                </a:solidFill>
                <a:latin typeface="Calibri" charset="0"/>
              </a:rPr>
              <a:t>Transparency</a:t>
            </a:r>
            <a:r>
              <a:rPr lang="en-US" altLang="x-none" sz="2600" kern="1200" dirty="0">
                <a:solidFill>
                  <a:prstClr val="black"/>
                </a:solidFill>
                <a:latin typeface="Calibri" charset="0"/>
              </a:rPr>
              <a:t> … promote sharing of data and algorithms among users and call attention to CEOS projects (e.g., EAIL, ODC Sandbox, COVERAGE) where this is demonstrated.</a:t>
            </a:r>
            <a:endParaRPr lang="en-US" altLang="x-none" sz="2600" b="1" kern="1200" dirty="0">
              <a:solidFill>
                <a:prstClr val="black"/>
              </a:solidFill>
              <a:latin typeface="Calibri" charset="0"/>
            </a:endParaRPr>
          </a:p>
          <a:p>
            <a:pPr lvl="0" algn="l" defTabSz="914400" rtl="0"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altLang="x-none" sz="2600" b="1" kern="1200" dirty="0">
                <a:solidFill>
                  <a:prstClr val="black"/>
                </a:solidFill>
                <a:latin typeface="Calibri" charset="0"/>
              </a:rPr>
              <a:t>Reproducibility</a:t>
            </a:r>
            <a:r>
              <a:rPr lang="en-US" altLang="x-none" sz="2600" kern="1200" dirty="0">
                <a:solidFill>
                  <a:prstClr val="black"/>
                </a:solidFill>
                <a:latin typeface="Calibri" charset="0"/>
              </a:rPr>
              <a:t> … promote workflows (e.g., CARD4L, GEO Knowledge Hub) that support reproducible products where users can demonstrate open science </a:t>
            </a:r>
          </a:p>
          <a:p>
            <a:pPr lvl="0" algn="l" defTabSz="914400" rtl="0"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altLang="x-none" sz="2600" b="1" kern="1200" dirty="0">
                <a:solidFill>
                  <a:prstClr val="black"/>
                </a:solidFill>
                <a:latin typeface="Calibri" charset="0"/>
              </a:rPr>
              <a:t>Support Global Initiatives </a:t>
            </a:r>
            <a:r>
              <a:rPr lang="en-US" altLang="x-none" sz="2600" kern="1200" dirty="0">
                <a:solidFill>
                  <a:prstClr val="black"/>
                </a:solidFill>
                <a:latin typeface="Calibri" charset="0"/>
              </a:rPr>
              <a:t>… demonstrate decision support for global endeavors (e.g.,  UN-SDG, GFOI, GEOGLAM) using an “open science” approach.</a:t>
            </a:r>
          </a:p>
        </p:txBody>
      </p:sp>
    </p:spTree>
    <p:extLst>
      <p:ext uri="{BB962C8B-B14F-4D97-AF65-F5344CB8AC3E}">
        <p14:creationId xmlns:p14="http://schemas.microsoft.com/office/powerpoint/2010/main" val="280209243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362200" y="324465"/>
            <a:ext cx="7909709" cy="523220"/>
          </a:xfrm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en-US" sz="2800" b="1" kern="1200" dirty="0" smtClean="0">
                <a:latin typeface="Tahoma" pitchFamily="-110" charset="0"/>
                <a:ea typeface="+mn-ea"/>
                <a:cs typeface="+mn-cs"/>
              </a:rPr>
              <a:t>Session Goals</a:t>
            </a:r>
            <a:endParaRPr lang="en-US" sz="2800" kern="1200" dirty="0">
              <a:latin typeface="Tahoma" pitchFamily="-110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6066" y="1524000"/>
            <a:ext cx="1143986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1pPr>
            <a:lvl2pPr marL="37931725" indent="-37474525"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2pPr>
            <a:lvl3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3pPr>
            <a:lvl4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4pPr>
            <a:lvl5pPr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charset="0"/>
                <a:ea typeface="ＭＳ Ｐゴシック" charset="-128"/>
              </a:defRPr>
            </a:lvl9pPr>
          </a:lstStyle>
          <a:p>
            <a:pPr marL="0" lvl="0" indent="0" algn="l" defTabSz="914400" rtl="0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altLang="x-none" sz="2600" b="1" kern="1200" dirty="0" smtClean="0">
                <a:solidFill>
                  <a:prstClr val="black"/>
                </a:solidFill>
                <a:latin typeface="Calibri" charset="0"/>
              </a:rPr>
              <a:t>The </a:t>
            </a:r>
            <a:r>
              <a:rPr lang="en-US" altLang="x-none" sz="2600" b="1" kern="1200" dirty="0">
                <a:solidFill>
                  <a:prstClr val="black"/>
                </a:solidFill>
                <a:latin typeface="Calibri" charset="0"/>
              </a:rPr>
              <a:t>goal of the session is to understand what open-science means to </a:t>
            </a:r>
            <a:r>
              <a:rPr lang="en-US" altLang="x-none" sz="2600" b="1" kern="1200" dirty="0" smtClean="0">
                <a:solidFill>
                  <a:prstClr val="black"/>
                </a:solidFill>
                <a:latin typeface="Calibri" charset="0"/>
              </a:rPr>
              <a:t>WGISS agency/program data systems.</a:t>
            </a:r>
            <a:r>
              <a:rPr lang="en-US" altLang="x-none" sz="2600" b="1" kern="1200" dirty="0">
                <a:solidFill>
                  <a:prstClr val="black"/>
                </a:solidFill>
                <a:latin typeface="Calibri" charset="0"/>
              </a:rPr>
              <a:t>  </a:t>
            </a:r>
          </a:p>
          <a:p>
            <a:pPr marL="0" lvl="0" indent="0" algn="l" defTabSz="914400" rtl="0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altLang="x-none" sz="2600" kern="1200" dirty="0" smtClean="0">
                <a:solidFill>
                  <a:prstClr val="black"/>
                </a:solidFill>
                <a:latin typeface="Calibri" charset="0"/>
              </a:rPr>
              <a:t>We </a:t>
            </a:r>
            <a:r>
              <a:rPr lang="en-US" altLang="x-none" sz="2600" kern="1200" dirty="0">
                <a:solidFill>
                  <a:prstClr val="black"/>
                </a:solidFill>
                <a:latin typeface="Calibri" charset="0"/>
              </a:rPr>
              <a:t>have invited presenters to cover the following:</a:t>
            </a:r>
          </a:p>
          <a:p>
            <a:pPr lvl="0" algn="l" defTabSz="914400" rtl="0"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altLang="x-none" sz="2600" b="1" i="1" kern="1200" dirty="0" smtClean="0">
                <a:solidFill>
                  <a:prstClr val="black"/>
                </a:solidFill>
                <a:latin typeface="Calibri" charset="0"/>
              </a:rPr>
              <a:t>Define </a:t>
            </a:r>
            <a:r>
              <a:rPr lang="en-US" altLang="x-none" sz="2600" b="1" i="1" kern="1200" dirty="0">
                <a:solidFill>
                  <a:prstClr val="black"/>
                </a:solidFill>
                <a:latin typeface="Calibri" charset="0"/>
              </a:rPr>
              <a:t>open-science from your agency perspective.</a:t>
            </a:r>
          </a:p>
          <a:p>
            <a:pPr lvl="0" algn="l" defTabSz="914400" rtl="0"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altLang="x-none" sz="2600" b="1" i="1" kern="1200" dirty="0">
                <a:solidFill>
                  <a:prstClr val="black"/>
                </a:solidFill>
                <a:latin typeface="Calibri" charset="0"/>
              </a:rPr>
              <a:t>Describe the potential impact to your agency.</a:t>
            </a:r>
          </a:p>
          <a:p>
            <a:pPr lvl="0" algn="l" defTabSz="914400" rtl="0"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altLang="x-none" sz="2600" b="1" i="1" kern="1200" dirty="0">
                <a:solidFill>
                  <a:prstClr val="black"/>
                </a:solidFill>
                <a:latin typeface="Calibri" charset="0"/>
              </a:rPr>
              <a:t>Describe relevant investments in open-science (or planned investments) and the expected outcome</a:t>
            </a:r>
          </a:p>
          <a:p>
            <a:pPr lvl="0" algn="l" defTabSz="914400" rtl="0"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defRPr/>
            </a:pPr>
            <a:endParaRPr lang="en-US" altLang="x-none" sz="2600" kern="1200" dirty="0">
              <a:solidFill>
                <a:prstClr val="black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88235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2_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30809</TotalTime>
  <Words>554</Words>
  <Application>Microsoft Office PowerPoint</Application>
  <PresentationFormat>Widescreen</PresentationFormat>
  <Paragraphs>51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ＭＳ Ｐゴシック</vt:lpstr>
      <vt:lpstr>Arial</vt:lpstr>
      <vt:lpstr>Arial Bold</vt:lpstr>
      <vt:lpstr>Avenir Roman</vt:lpstr>
      <vt:lpstr>Calibri</vt:lpstr>
      <vt:lpstr>Droid Serif</vt:lpstr>
      <vt:lpstr>Helvetica</vt:lpstr>
      <vt:lpstr>Tahoma</vt:lpstr>
      <vt:lpstr>Times New Roman</vt:lpstr>
      <vt:lpstr>2_Default</vt:lpstr>
      <vt:lpstr>PowerPoint Presentation</vt:lpstr>
      <vt:lpstr>CEOS 2021 Chair Theme </vt:lpstr>
      <vt:lpstr>What are Open Science and Decision Support? </vt:lpstr>
      <vt:lpstr>Why Open Science? </vt:lpstr>
      <vt:lpstr>Demonstrating Open Science with Purpose</vt:lpstr>
      <vt:lpstr>Session 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Mitchell, Andrew E. (GSFC-4230)</cp:lastModifiedBy>
  <cp:revision>419</cp:revision>
  <dcterms:modified xsi:type="dcterms:W3CDTF">2021-10-04T15:49:24Z</dcterms:modified>
</cp:coreProperties>
</file>