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58" r:id="rId2"/>
    <p:sldId id="378" r:id="rId3"/>
    <p:sldId id="379" r:id="rId4"/>
    <p:sldId id="446" r:id="rId5"/>
    <p:sldId id="429" r:id="rId6"/>
    <p:sldId id="364" r:id="rId7"/>
    <p:sldId id="366" r:id="rId8"/>
    <p:sldId id="298" r:id="rId9"/>
    <p:sldId id="332" r:id="rId10"/>
    <p:sldId id="447" r:id="rId11"/>
  </p:sldIdLst>
  <p:sldSz cx="9144000" cy="6858000" type="screen4x3"/>
  <p:notesSz cx="6985000" cy="92710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5D153"/>
    <a:srgbClr val="FFE33D"/>
    <a:srgbClr val="EDC074"/>
    <a:srgbClr val="180F9B"/>
    <a:srgbClr val="007B71"/>
    <a:srgbClr val="FFFF99"/>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82614" autoAdjust="0"/>
  </p:normalViewPr>
  <p:slideViewPr>
    <p:cSldViewPr snapToGrid="0" snapToObjects="1">
      <p:cViewPr varScale="1">
        <p:scale>
          <a:sx n="71" d="100"/>
          <a:sy n="71" d="100"/>
        </p:scale>
        <p:origin x="1747" y="48"/>
      </p:cViewPr>
      <p:guideLst>
        <p:guide orient="horz"/>
        <p:guide/>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henry, Ryan" userId="1ded93a3-44e0-45b7-8498-a32d3da27d44" providerId="ADAL" clId="{C0C04E06-D86A-422F-A251-2106B5933CFC}"/>
    <pc:docChg chg="custSel modSld">
      <pc:chgData name="Longhenry, Ryan" userId="1ded93a3-44e0-45b7-8498-a32d3da27d44" providerId="ADAL" clId="{C0C04E06-D86A-422F-A251-2106B5933CFC}" dt="2021-04-20T12:00:20.555" v="15" actId="20577"/>
      <pc:docMkLst>
        <pc:docMk/>
      </pc:docMkLst>
      <pc:sldChg chg="modSp mod">
        <pc:chgData name="Longhenry, Ryan" userId="1ded93a3-44e0-45b7-8498-a32d3da27d44" providerId="ADAL" clId="{C0C04E06-D86A-422F-A251-2106B5933CFC}" dt="2021-04-20T12:00:10.340" v="10" actId="20577"/>
        <pc:sldMkLst>
          <pc:docMk/>
          <pc:sldMk cId="1534550340" sldId="378"/>
        </pc:sldMkLst>
        <pc:spChg chg="mod">
          <ac:chgData name="Longhenry, Ryan" userId="1ded93a3-44e0-45b7-8498-a32d3da27d44" providerId="ADAL" clId="{C0C04E06-D86A-422F-A251-2106B5933CFC}" dt="2021-04-20T12:00:10.340" v="10" actId="20577"/>
          <ac:spMkLst>
            <pc:docMk/>
            <pc:sldMk cId="1534550340" sldId="378"/>
            <ac:spMk id="5123" creationId="{00000000-0000-0000-0000-000000000000}"/>
          </ac:spMkLst>
        </pc:spChg>
      </pc:sldChg>
      <pc:sldChg chg="modSp mod">
        <pc:chgData name="Longhenry, Ryan" userId="1ded93a3-44e0-45b7-8498-a32d3da27d44" providerId="ADAL" clId="{C0C04E06-D86A-422F-A251-2106B5933CFC}" dt="2021-04-20T12:00:20.555" v="15" actId="20577"/>
        <pc:sldMkLst>
          <pc:docMk/>
          <pc:sldMk cId="1338874532" sldId="379"/>
        </pc:sldMkLst>
        <pc:spChg chg="mod">
          <ac:chgData name="Longhenry, Ryan" userId="1ded93a3-44e0-45b7-8498-a32d3da27d44" providerId="ADAL" clId="{C0C04E06-D86A-422F-A251-2106B5933CFC}" dt="2021-04-20T12:00:20.555" v="15" actId="20577"/>
          <ac:spMkLst>
            <pc:docMk/>
            <pc:sldMk cId="1338874532" sldId="379"/>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0164" y="4404443"/>
            <a:ext cx="5124674" cy="4171790"/>
          </a:xfrm>
          <a:prstGeom prst="rect">
            <a:avLst/>
          </a:prstGeom>
          <a:noFill/>
          <a:ln w="12700">
            <a:noFill/>
            <a:miter lim="800000"/>
            <a:headEnd/>
            <a:tailEnd/>
          </a:ln>
          <a:effectLst/>
        </p:spPr>
        <p:txBody>
          <a:bodyPr vert="horz" wrap="square" lIns="92129" tIns="45257" rIns="92129" bIns="45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176338" y="695325"/>
            <a:ext cx="4633912" cy="34766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34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54C7C97-A47A-460F-920E-145CA9F917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5194C6FB-F826-4DED-A2D5-8E7847B74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274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xfrm>
            <a:off x="3956050" y="8805863"/>
            <a:ext cx="3027363" cy="4635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E0C9D35-2739-4619-9515-24C41530A9D5}" type="slidenum">
              <a:rPr lang="en-US" smtClean="0"/>
              <a:pPr eaLnBrk="1" hangingPunct="1">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432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026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065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D94F4EF-55A6-44CC-B806-1BCF25532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6B3DD981-0DC0-41B3-A9D4-64FA470BC9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454C7C97-A47A-460F-920E-145CA9F917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5194C6FB-F826-4DED-A2D5-8E7847B74B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rPr>
              <a:t>The Antarctic Flight Line Maps feature hand-drawn flight lines along with the frame numbers of aerial photographs taken during the flight. The flight lines are labeled with TMA numbers, which is a reference to the trimetrogon aerial (TMA) photography acquired by the U.S. Navy for use in topographic mapping. TMA photography is a system of cameras positioned to take left oblique, vertical, and right oblique images simultaneously. The images are taken along a single flight line with the oblique cameras pointed at a depression angle of 30°. Each of the three cameras has an angular field of view of 60°, which provides 180° horizon to horizon coverage when the images are placed side-by-side. Not all flights were equipped with oblique cameras, and equipment malfunctions limited the availability of complete sets of photography. Flight lines continue to be cataloged by TMA number even though missions flown after January 1975 acquired images with a single vertical camera.</a:t>
            </a:r>
          </a:p>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11" descr="D:\Vugraph Info\Vugraph Templates\Templates-NEW-NMP and Bureau\ident-small_4_onscreen_png.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spd="slow"/>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125000"/>
        <a:buFont typeface="Arial"/>
        <a:buChar char="•"/>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125000"/>
        <a:buFont typeface="Arial"/>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arthexplorer.usgs.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glovis.usg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422" y="2475599"/>
            <a:ext cx="8305800" cy="778457"/>
          </a:xfrm>
        </p:spPr>
        <p:txBody>
          <a:bodyPr/>
          <a:lstStyle/>
          <a:p>
            <a:pPr>
              <a:defRPr/>
            </a:pPr>
            <a:r>
              <a:rPr lang="en-US" sz="2800" dirty="0">
                <a:solidFill>
                  <a:schemeClr val="bg1"/>
                </a:solidFill>
                <a:effectLst>
                  <a:outerShdw blurRad="38100" dist="38100" dir="2700000" algn="tl">
                    <a:srgbClr val="C0C0C0"/>
                  </a:outerShdw>
                </a:effectLst>
              </a:rPr>
              <a:t>Data Preservation and Stewardship</a:t>
            </a:r>
          </a:p>
        </p:txBody>
      </p:sp>
      <p:sp>
        <p:nvSpPr>
          <p:cNvPr id="4" name="Rectangle 1031"/>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w="9525">
            <a:noFill/>
            <a:miter lim="800000"/>
            <a:headEnd/>
            <a:tailEnd/>
          </a:ln>
        </p:spPr>
      </p:pic>
      <p:sp>
        <p:nvSpPr>
          <p:cNvPr id="6" name="Rectangle 1031"/>
          <p:cNvSpPr>
            <a:spLocks noChangeArrowheads="1"/>
          </p:cNvSpPr>
          <p:nvPr/>
        </p:nvSpPr>
        <p:spPr bwMode="auto">
          <a:xfrm>
            <a:off x="6266100" y="5889126"/>
            <a:ext cx="2588850" cy="397545"/>
          </a:xfrm>
          <a:prstGeom prst="rect">
            <a:avLst/>
          </a:prstGeom>
          <a:noFill/>
          <a:ln w="12700">
            <a:noFill/>
            <a:miter lim="800000"/>
            <a:headEnd/>
            <a:tailEnd/>
          </a:ln>
        </p:spPr>
        <p:txBody>
          <a:bodyPr wrap="none" lIns="88900" tIns="44450" rIns="88900" bIns="44450">
            <a:spAutoFit/>
          </a:bodyPr>
          <a:lstStyle/>
          <a:p>
            <a:pPr defTabSz="885825"/>
            <a:r>
              <a:rPr lang="en-US" sz="2000" b="1" dirty="0">
                <a:solidFill>
                  <a:schemeClr val="bg1"/>
                </a:solidFill>
              </a:rPr>
              <a:t>USGS EROS Center</a:t>
            </a:r>
          </a:p>
        </p:txBody>
      </p:sp>
      <p:sp>
        <p:nvSpPr>
          <p:cNvPr id="7" name="TextBox 5"/>
          <p:cNvSpPr txBox="1">
            <a:spLocks noChangeArrowheads="1"/>
          </p:cNvSpPr>
          <p:nvPr/>
        </p:nvSpPr>
        <p:spPr bwMode="auto">
          <a:xfrm>
            <a:off x="418924" y="2056166"/>
            <a:ext cx="8800518" cy="615553"/>
          </a:xfrm>
          <a:prstGeom prst="rect">
            <a:avLst/>
          </a:prstGeom>
          <a:noFill/>
          <a:ln w="9525">
            <a:noFill/>
            <a:miter lim="800000"/>
            <a:headEnd/>
            <a:tailEnd/>
          </a:ln>
        </p:spPr>
        <p:txBody>
          <a:bodyPr wrap="square" tIns="0" bIns="0">
            <a:spAutoFit/>
          </a:bodyPr>
          <a:lstStyle/>
          <a:p>
            <a:r>
              <a:rPr lang="en-US" b="1" dirty="0">
                <a:solidFill>
                  <a:srgbClr val="FFC000"/>
                </a:solidFill>
                <a:effectLst>
                  <a:outerShdw blurRad="50800" dist="38100" dir="2700000" algn="tl" rotWithShape="0">
                    <a:srgbClr val="000000">
                      <a:alpha val="43000"/>
                    </a:srgbClr>
                  </a:outerShdw>
                </a:effectLst>
              </a:rPr>
              <a:t>USGS EROS Center</a:t>
            </a:r>
            <a:endParaRPr lang="en-US" sz="3200" b="1" dirty="0">
              <a:solidFill>
                <a:srgbClr val="FFC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95656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31CB3656-2FEF-4A9F-9811-DFCDEB241B58}"/>
              </a:ext>
            </a:extLst>
          </p:cNvPr>
          <p:cNvSpPr>
            <a:spLocks noChangeArrowheads="1"/>
          </p:cNvSpPr>
          <p:nvPr/>
        </p:nvSpPr>
        <p:spPr bwMode="auto">
          <a:xfrm>
            <a:off x="152400" y="1524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400">
                <a:solidFill>
                  <a:schemeClr val="tx1"/>
                </a:solidFill>
                <a:latin typeface="Calibri" panose="020F0502020204030204" pitchFamily="34" charset="0"/>
              </a:defRPr>
            </a:lvl4pPr>
            <a:lvl5pPr marL="2057400" indent="-228600" eaLnBrk="0" hangingPunct="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eaLnBrk="1" hangingPunct="1">
              <a:spcBef>
                <a:spcPct val="0"/>
              </a:spcBef>
              <a:buFontTx/>
              <a:buNone/>
            </a:pPr>
            <a:r>
              <a:rPr lang="en-US" altLang="en-US" sz="3200" dirty="0">
                <a:solidFill>
                  <a:srgbClr val="FFC000"/>
                </a:solidFill>
                <a:latin typeface="Arial" panose="020B0604020202020204" pitchFamily="34" charset="0"/>
              </a:rPr>
              <a:t>Data Holdings</a:t>
            </a:r>
          </a:p>
        </p:txBody>
      </p:sp>
      <p:sp>
        <p:nvSpPr>
          <p:cNvPr id="20483" name="Rectangle 12">
            <a:extLst>
              <a:ext uri="{FF2B5EF4-FFF2-40B4-BE49-F238E27FC236}">
                <a16:creationId xmlns:a16="http://schemas.microsoft.com/office/drawing/2014/main" id="{F41A5FD8-44CB-49F5-9E13-36EC5CE110A1}"/>
              </a:ext>
            </a:extLst>
          </p:cNvPr>
          <p:cNvSpPr>
            <a:spLocks noChangeArrowheads="1"/>
          </p:cNvSpPr>
          <p:nvPr/>
        </p:nvSpPr>
        <p:spPr bwMode="auto">
          <a:xfrm>
            <a:off x="380214" y="5269584"/>
            <a:ext cx="8839200" cy="37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342900" indent="-342900" eaLnBrk="0" hangingPunct="0">
              <a:spcBef>
                <a:spcPct val="20000"/>
              </a:spcBef>
              <a:buChar char="•"/>
              <a:defRPr sz="2400" b="1">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400">
                <a:solidFill>
                  <a:schemeClr val="tx1"/>
                </a:solidFill>
                <a:latin typeface="Calibri" panose="020F0502020204030204" pitchFamily="34" charset="0"/>
              </a:defRPr>
            </a:lvl4pPr>
            <a:lvl5pPr marL="2057400" indent="-228600" eaLnBrk="0" hangingPunct="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marL="0" indent="0" eaLnBrk="1" hangingPunct="1">
              <a:lnSpc>
                <a:spcPct val="90000"/>
              </a:lnSpc>
              <a:buSzPct val="125000"/>
              <a:buNone/>
            </a:pPr>
            <a:r>
              <a:rPr lang="en-US" altLang="en-US" sz="1600" dirty="0">
                <a:solidFill>
                  <a:schemeClr val="bg1"/>
                </a:solidFill>
                <a:latin typeface="Arial" panose="020B0604020202020204" pitchFamily="34" charset="0"/>
                <a:ea typeface="MS PGothic" panose="020B0600070205080204" pitchFamily="34" charset="-128"/>
              </a:rPr>
              <a:t>*Represents all copies of holdings in uncompressed form</a:t>
            </a:r>
          </a:p>
          <a:p>
            <a:pPr marL="0" indent="0" eaLnBrk="1" hangingPunct="1">
              <a:lnSpc>
                <a:spcPct val="90000"/>
              </a:lnSpc>
              <a:buSzPct val="125000"/>
              <a:buNone/>
            </a:pPr>
            <a:r>
              <a:rPr lang="en-US" altLang="en-US" sz="1600" dirty="0">
                <a:solidFill>
                  <a:schemeClr val="bg1"/>
                </a:solidFill>
                <a:latin typeface="Arial" panose="020B0604020202020204" pitchFamily="34" charset="0"/>
                <a:ea typeface="MS PGothic" panose="020B0600070205080204" pitchFamily="34" charset="-128"/>
              </a:rPr>
              <a:t>**Does not include Landsat Collection-2 data stored within the cloud</a:t>
            </a:r>
            <a:endParaRPr lang="en-US" altLang="en-US" sz="1600" dirty="0">
              <a:solidFill>
                <a:srgbClr val="000000"/>
              </a:solidFill>
              <a:latin typeface="Arial" panose="020B0604020202020204" pitchFamily="34" charset="0"/>
              <a:ea typeface="MS PGothic" panose="020B0600070205080204" pitchFamily="34" charset="-128"/>
            </a:endParaRPr>
          </a:p>
        </p:txBody>
      </p:sp>
      <p:pic>
        <p:nvPicPr>
          <p:cNvPr id="2" name="Picture 1">
            <a:extLst>
              <a:ext uri="{FF2B5EF4-FFF2-40B4-BE49-F238E27FC236}">
                <a16:creationId xmlns:a16="http://schemas.microsoft.com/office/drawing/2014/main" id="{374ACFAF-826B-49C6-9879-B17F8CC97FB8}"/>
              </a:ext>
            </a:extLst>
          </p:cNvPr>
          <p:cNvPicPr>
            <a:picLocks noChangeAspect="1"/>
          </p:cNvPicPr>
          <p:nvPr/>
        </p:nvPicPr>
        <p:blipFill>
          <a:blip r:embed="rId3"/>
          <a:stretch>
            <a:fillRect/>
          </a:stretch>
        </p:blipFill>
        <p:spPr>
          <a:xfrm>
            <a:off x="479186" y="1154782"/>
            <a:ext cx="6925618" cy="3996966"/>
          </a:xfrm>
          <a:prstGeom prst="rect">
            <a:avLst/>
          </a:prstGeom>
        </p:spPr>
      </p:pic>
    </p:spTree>
    <p:extLst>
      <p:ext uri="{BB962C8B-B14F-4D97-AF65-F5344CB8AC3E}">
        <p14:creationId xmlns:p14="http://schemas.microsoft.com/office/powerpoint/2010/main" val="291535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dirty="0"/>
              <a:t>Goals and objectives:</a:t>
            </a:r>
            <a:endParaRPr lang="en-US" altLang="en-US" sz="3200" dirty="0">
              <a:solidFill>
                <a:srgbClr val="FF0000"/>
              </a:solidFill>
            </a:endParaRPr>
          </a:p>
        </p:txBody>
      </p:sp>
      <p:sp>
        <p:nvSpPr>
          <p:cNvPr id="5123" name="Rectangle 3"/>
          <p:cNvSpPr>
            <a:spLocks noGrp="1" noChangeArrowheads="1"/>
          </p:cNvSpPr>
          <p:nvPr>
            <p:ph type="body" idx="1"/>
          </p:nvPr>
        </p:nvSpPr>
        <p:spPr>
          <a:xfrm>
            <a:off x="0" y="1181100"/>
            <a:ext cx="8382000" cy="4495800"/>
          </a:xfrm>
        </p:spPr>
        <p:txBody>
          <a:bodyPr/>
          <a:lstStyle/>
          <a:p>
            <a:pPr eaLnBrk="1" hangingPunct="1">
              <a:defRPr/>
            </a:pPr>
            <a:r>
              <a:rPr lang="en-US" sz="2000" b="0" dirty="0"/>
              <a:t>Provide data management, access, archive, and distribution for all data sets within the USGS Historical Archives that have long term relevance to science and support the USGS mission</a:t>
            </a:r>
          </a:p>
          <a:p>
            <a:pPr eaLnBrk="1" hangingPunct="1">
              <a:defRPr/>
            </a:pPr>
            <a:r>
              <a:rPr lang="en-US" sz="2000" b="0" dirty="0"/>
              <a:t>Improve access to the land archive</a:t>
            </a:r>
          </a:p>
          <a:p>
            <a:pPr eaLnBrk="1" hangingPunct="1">
              <a:defRPr/>
            </a:pPr>
            <a:r>
              <a:rPr lang="en-US" sz="2000" b="0" dirty="0"/>
              <a:t>Utilize consistent data management </a:t>
            </a:r>
            <a:br>
              <a:rPr lang="en-US" sz="2000" b="0" dirty="0"/>
            </a:br>
            <a:r>
              <a:rPr lang="en-US" sz="2000" b="0" dirty="0"/>
              <a:t>approaches across all data sets.</a:t>
            </a:r>
          </a:p>
          <a:p>
            <a:pPr eaLnBrk="1" hangingPunct="1">
              <a:defRPr/>
            </a:pPr>
            <a:r>
              <a:rPr lang="en-US" sz="2000" b="0" dirty="0"/>
              <a:t>Develop and maintain data access, </a:t>
            </a:r>
            <a:br>
              <a:rPr lang="en-US" sz="2000" b="0" dirty="0"/>
            </a:br>
            <a:r>
              <a:rPr lang="en-US" sz="2000" b="0" dirty="0"/>
              <a:t>preservation, and distribution infrastructure </a:t>
            </a:r>
            <a:br>
              <a:rPr lang="en-US" sz="2000" b="0" dirty="0"/>
            </a:br>
            <a:r>
              <a:rPr lang="en-US" sz="2000" b="0" dirty="0"/>
              <a:t>to support the mission and other projects. </a:t>
            </a:r>
          </a:p>
          <a:p>
            <a:pPr marL="0" indent="0" eaLnBrk="1" hangingPunct="1">
              <a:buFontTx/>
              <a:buNone/>
              <a:defRPr/>
            </a:pPr>
            <a:endParaRPr lang="en-US" sz="2000" b="0" dirty="0"/>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87" y="2324100"/>
            <a:ext cx="28559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Graphical user interface, application&#10;&#10;Description automatically generated">
            <a:extLst>
              <a:ext uri="{FF2B5EF4-FFF2-40B4-BE49-F238E27FC236}">
                <a16:creationId xmlns:a16="http://schemas.microsoft.com/office/drawing/2014/main" id="{0D5404E7-353B-4309-81DA-29DA1053CEE5}"/>
              </a:ext>
            </a:extLst>
          </p:cNvPr>
          <p:cNvPicPr>
            <a:picLocks noChangeAspect="1"/>
          </p:cNvPicPr>
          <p:nvPr/>
        </p:nvPicPr>
        <p:blipFill rotWithShape="1">
          <a:blip r:embed="rId4"/>
          <a:srcRect l="6361" t="12914" r="6373" b="9447"/>
          <a:stretch/>
        </p:blipFill>
        <p:spPr>
          <a:xfrm>
            <a:off x="762000" y="4267349"/>
            <a:ext cx="4675695" cy="14856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455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89"/>
          <a:stretch/>
        </p:blipFill>
        <p:spPr bwMode="auto">
          <a:xfrm>
            <a:off x="4330700" y="1219200"/>
            <a:ext cx="4533066" cy="432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228600" y="228600"/>
            <a:ext cx="8458200" cy="990600"/>
          </a:xfrm>
          <a:prstGeom prst="rect">
            <a:avLst/>
          </a:prstGeom>
        </p:spPr>
        <p:txBody>
          <a:bodyPr/>
          <a:lstStyle/>
          <a:p>
            <a:pPr>
              <a:defRPr/>
            </a:pPr>
            <a:r>
              <a:rPr lang="en-US" sz="3200" b="1" kern="0" dirty="0">
                <a:solidFill>
                  <a:srgbClr val="FFC000"/>
                </a:solidFill>
                <a:latin typeface="+mj-lt"/>
                <a:ea typeface="ＭＳ Ｐゴシック"/>
                <a:cs typeface="ＭＳ Ｐゴシック"/>
              </a:rPr>
              <a:t>Land Data Management &amp; Distribution</a:t>
            </a:r>
          </a:p>
        </p:txBody>
      </p:sp>
      <p:sp>
        <p:nvSpPr>
          <p:cNvPr id="4" name="Rectangle 3"/>
          <p:cNvSpPr txBox="1">
            <a:spLocks noChangeArrowheads="1"/>
          </p:cNvSpPr>
          <p:nvPr/>
        </p:nvSpPr>
        <p:spPr>
          <a:xfrm>
            <a:off x="311150" y="1200150"/>
            <a:ext cx="4019550" cy="40386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80000"/>
              </a:lnSpc>
              <a:buClr>
                <a:schemeClr val="bg1"/>
              </a:buClr>
              <a:buSzPct val="125000"/>
              <a:buFont typeface="Wingdings" pitchFamily="2" charset="2"/>
              <a:buChar char="§"/>
              <a:defRPr/>
            </a:pPr>
            <a:r>
              <a:rPr lang="en-US" sz="1800" dirty="0">
                <a:solidFill>
                  <a:schemeClr val="bg1"/>
                </a:solidFill>
              </a:rPr>
              <a:t>Utilize repeatable functions and processes</a:t>
            </a:r>
          </a:p>
          <a:p>
            <a:pPr>
              <a:lnSpc>
                <a:spcPct val="80000"/>
              </a:lnSpc>
              <a:buSzPct val="125000"/>
              <a:buFont typeface="Wingdings" charset="2"/>
              <a:buChar char="§"/>
              <a:defRPr/>
            </a:pPr>
            <a:r>
              <a:rPr lang="en-US" sz="1800" dirty="0">
                <a:solidFill>
                  <a:schemeClr val="bg1"/>
                </a:solidFill>
                <a:ea typeface="ＭＳ Ｐゴシック" charset="-128"/>
              </a:rPr>
              <a:t>Develop efficient automated data ingest routines</a:t>
            </a:r>
          </a:p>
          <a:p>
            <a:pPr lvl="1">
              <a:lnSpc>
                <a:spcPct val="80000"/>
              </a:lnSpc>
              <a:buSzPct val="125000"/>
              <a:buFont typeface="Wingdings" charset="2"/>
              <a:buChar char="§"/>
              <a:defRPr/>
            </a:pPr>
            <a:r>
              <a:rPr lang="en-US" sz="1800" dirty="0">
                <a:solidFill>
                  <a:schemeClr val="bg1"/>
                </a:solidFill>
                <a:ea typeface="ＭＳ Ｐゴシック" charset="-128"/>
              </a:rPr>
              <a:t>Data receipt, transfer from internet or media, QA/QC</a:t>
            </a:r>
          </a:p>
          <a:p>
            <a:pPr>
              <a:lnSpc>
                <a:spcPct val="80000"/>
              </a:lnSpc>
              <a:buSzPct val="125000"/>
              <a:buFont typeface="Wingdings" charset="2"/>
              <a:buChar char="§"/>
              <a:defRPr/>
            </a:pPr>
            <a:r>
              <a:rPr lang="en-US" sz="1800" dirty="0">
                <a:solidFill>
                  <a:schemeClr val="bg1"/>
                </a:solidFill>
                <a:ea typeface="ＭＳ Ｐゴシック" charset="-128"/>
              </a:rPr>
              <a:t>Utilize consistent data management approach</a:t>
            </a:r>
          </a:p>
          <a:p>
            <a:pPr lvl="1">
              <a:lnSpc>
                <a:spcPct val="80000"/>
              </a:lnSpc>
              <a:buSzPct val="125000"/>
              <a:buFont typeface="Wingdings" charset="2"/>
              <a:buChar char="§"/>
              <a:defRPr/>
            </a:pPr>
            <a:r>
              <a:rPr lang="en-US" sz="1800" dirty="0">
                <a:solidFill>
                  <a:schemeClr val="bg1"/>
                </a:solidFill>
                <a:ea typeface="ＭＳ Ｐゴシック" charset="-128"/>
              </a:rPr>
              <a:t>FGDC metadata, browse and image data linked and data base driven</a:t>
            </a:r>
          </a:p>
          <a:p>
            <a:pPr marL="742950" lvl="2" indent="-342900">
              <a:lnSpc>
                <a:spcPct val="80000"/>
              </a:lnSpc>
              <a:buSzPct val="125000"/>
              <a:buFont typeface="Wingdings" charset="2"/>
              <a:buChar char="§"/>
              <a:defRPr/>
            </a:pPr>
            <a:r>
              <a:rPr lang="en-US" sz="1800" dirty="0">
                <a:solidFill>
                  <a:schemeClr val="bg1"/>
                </a:solidFill>
                <a:ea typeface="ＭＳ Ｐゴシック" charset="-128"/>
              </a:rPr>
              <a:t>Key to web-enabling diverse collections</a:t>
            </a:r>
          </a:p>
          <a:p>
            <a:pPr>
              <a:lnSpc>
                <a:spcPct val="80000"/>
              </a:lnSpc>
              <a:buSzPct val="125000"/>
              <a:buFont typeface="Wingdings" charset="2"/>
              <a:buChar char="§"/>
              <a:defRPr/>
            </a:pPr>
            <a:r>
              <a:rPr lang="en-US" sz="1800" dirty="0">
                <a:solidFill>
                  <a:schemeClr val="bg1"/>
                </a:solidFill>
                <a:ea typeface="ＭＳ Ｐゴシック" charset="-128"/>
              </a:rPr>
              <a:t>Maintain effective long-term records management</a:t>
            </a:r>
          </a:p>
          <a:p>
            <a:pPr lvl="1">
              <a:lnSpc>
                <a:spcPct val="80000"/>
              </a:lnSpc>
              <a:buSzPct val="125000"/>
              <a:buFont typeface="Wingdings" charset="2"/>
              <a:buChar char="§"/>
              <a:defRPr/>
            </a:pPr>
            <a:r>
              <a:rPr lang="en-US" sz="1800" dirty="0">
                <a:solidFill>
                  <a:schemeClr val="bg1"/>
                </a:solidFill>
                <a:ea typeface="ＭＳ Ｐゴシック" charset="-128"/>
              </a:rPr>
              <a:t>Inventory controls, data base catalog management</a:t>
            </a:r>
          </a:p>
          <a:p>
            <a:pPr>
              <a:lnSpc>
                <a:spcPct val="80000"/>
              </a:lnSpc>
              <a:buSzPct val="125000"/>
              <a:buFont typeface="Wingdings" charset="2"/>
              <a:buChar char="§"/>
              <a:defRPr/>
            </a:pPr>
            <a:endParaRPr lang="en-US" sz="1800" dirty="0">
              <a:solidFill>
                <a:schemeClr val="bg1"/>
              </a:solidFill>
              <a:ea typeface="ＭＳ Ｐゴシック" charset="-128"/>
            </a:endParaRPr>
          </a:p>
          <a:p>
            <a:pPr marL="0" indent="0">
              <a:lnSpc>
                <a:spcPct val="80000"/>
              </a:lnSpc>
              <a:buSzPct val="125000"/>
              <a:buFontTx/>
              <a:buNone/>
              <a:defRPr/>
            </a:pPr>
            <a:endParaRPr lang="en-US" sz="1800" dirty="0">
              <a:solidFill>
                <a:schemeClr val="bg1"/>
              </a:solidFill>
              <a:ea typeface="ＭＳ Ｐゴシック" charset="-128"/>
            </a:endParaRPr>
          </a:p>
          <a:p>
            <a:pPr>
              <a:lnSpc>
                <a:spcPct val="80000"/>
              </a:lnSpc>
              <a:buSzPct val="125000"/>
              <a:buFont typeface="Wingdings" charset="2"/>
              <a:buChar char="§"/>
              <a:defRPr/>
            </a:pPr>
            <a:endParaRPr lang="en-US" sz="1800" dirty="0">
              <a:solidFill>
                <a:schemeClr val="bg1"/>
              </a:solidFill>
              <a:ea typeface="ＭＳ Ｐゴシック" charset="-128"/>
            </a:endParaRPr>
          </a:p>
          <a:p>
            <a:pPr lvl="1">
              <a:lnSpc>
                <a:spcPct val="80000"/>
              </a:lnSpc>
              <a:buClr>
                <a:schemeClr val="tx1"/>
              </a:buClr>
              <a:buSzPct val="125000"/>
              <a:defRPr/>
            </a:pPr>
            <a:endParaRPr lang="en-US" sz="1800" dirty="0">
              <a:solidFill>
                <a:schemeClr val="bg1"/>
              </a:solidFill>
              <a:ea typeface="ＭＳ Ｐゴシック" charset="-128"/>
            </a:endParaRPr>
          </a:p>
        </p:txBody>
      </p:sp>
    </p:spTree>
    <p:extLst>
      <p:ext uri="{BB962C8B-B14F-4D97-AF65-F5344CB8AC3E}">
        <p14:creationId xmlns:p14="http://schemas.microsoft.com/office/powerpoint/2010/main" val="13388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427037" y="152400"/>
            <a:ext cx="8335963" cy="1143000"/>
          </a:xfrm>
        </p:spPr>
        <p:txBody>
          <a:bodyPr/>
          <a:lstStyle/>
          <a:p>
            <a:r>
              <a:rPr lang="en-US" dirty="0">
                <a:latin typeface="Arial" charset="0"/>
                <a:ea typeface="ＭＳ Ｐゴシック" charset="0"/>
                <a:cs typeface="ＭＳ Ｐゴシック" charset="0"/>
              </a:rPr>
              <a:t>Robotic Tape Library System</a:t>
            </a:r>
          </a:p>
        </p:txBody>
      </p:sp>
      <p:sp>
        <p:nvSpPr>
          <p:cNvPr id="23554" name="Rectangle 8"/>
          <p:cNvSpPr>
            <a:spLocks noChangeArrowheads="1"/>
          </p:cNvSpPr>
          <p:nvPr/>
        </p:nvSpPr>
        <p:spPr bwMode="auto">
          <a:xfrm>
            <a:off x="361950" y="1295854"/>
            <a:ext cx="8172450" cy="365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85750" indent="-285750">
              <a:spcBef>
                <a:spcPct val="20000"/>
              </a:spcBef>
              <a:buClr>
                <a:srgbClr val="FFFF99"/>
              </a:buClr>
              <a:buFontTx/>
              <a:buChar char="•"/>
            </a:pPr>
            <a:r>
              <a:rPr lang="en-US" sz="2200" dirty="0">
                <a:solidFill>
                  <a:schemeClr val="bg1"/>
                </a:solidFill>
              </a:rPr>
              <a:t>Utilizes a </a:t>
            </a:r>
            <a:r>
              <a:rPr lang="en-US" sz="2200" dirty="0" err="1">
                <a:solidFill>
                  <a:schemeClr val="bg1"/>
                </a:solidFill>
              </a:rPr>
              <a:t>Spectralogic</a:t>
            </a:r>
            <a:r>
              <a:rPr lang="en-US" sz="2200" dirty="0">
                <a:solidFill>
                  <a:schemeClr val="bg1"/>
                </a:solidFill>
              </a:rPr>
              <a:t> </a:t>
            </a:r>
            <a:r>
              <a:rPr lang="en-US" sz="2200" dirty="0" err="1">
                <a:solidFill>
                  <a:schemeClr val="bg1"/>
                </a:solidFill>
              </a:rPr>
              <a:t>Tfinity</a:t>
            </a:r>
            <a:r>
              <a:rPr lang="en-US" sz="2200" dirty="0">
                <a:solidFill>
                  <a:schemeClr val="bg1"/>
                </a:solidFill>
              </a:rPr>
              <a:t> </a:t>
            </a:r>
            <a:br>
              <a:rPr lang="en-US" sz="2200" dirty="0">
                <a:solidFill>
                  <a:schemeClr val="bg1"/>
                </a:solidFill>
              </a:rPr>
            </a:br>
            <a:r>
              <a:rPr lang="en-US" sz="2200" dirty="0">
                <a:solidFill>
                  <a:schemeClr val="bg1"/>
                </a:solidFill>
              </a:rPr>
              <a:t>tape library systems</a:t>
            </a:r>
          </a:p>
          <a:p>
            <a:pPr marL="285750" indent="-285750">
              <a:spcBef>
                <a:spcPct val="20000"/>
              </a:spcBef>
              <a:buClr>
                <a:srgbClr val="FFFF99"/>
              </a:buClr>
              <a:buFontTx/>
              <a:buChar char="•"/>
            </a:pPr>
            <a:r>
              <a:rPr lang="en-US" sz="2200" dirty="0">
                <a:solidFill>
                  <a:schemeClr val="bg1"/>
                </a:solidFill>
              </a:rPr>
              <a:t>Currently holds approximately </a:t>
            </a:r>
            <a:br>
              <a:rPr lang="en-US" sz="2200" dirty="0">
                <a:solidFill>
                  <a:schemeClr val="bg1"/>
                </a:solidFill>
              </a:rPr>
            </a:br>
            <a:r>
              <a:rPr lang="en-US" sz="2200" dirty="0">
                <a:solidFill>
                  <a:schemeClr val="bg1"/>
                </a:solidFill>
              </a:rPr>
              <a:t>16 PB with 150 PB capacity</a:t>
            </a:r>
          </a:p>
          <a:p>
            <a:pPr marL="285750" indent="-285750">
              <a:spcBef>
                <a:spcPct val="20000"/>
              </a:spcBef>
              <a:buClr>
                <a:srgbClr val="FFFF99"/>
              </a:buClr>
              <a:buFontTx/>
              <a:buChar char="•"/>
            </a:pPr>
            <a:r>
              <a:rPr lang="en-US" sz="2200" dirty="0">
                <a:solidFill>
                  <a:schemeClr val="bg1"/>
                </a:solidFill>
              </a:rPr>
              <a:t>Offsite copies are stored NARA’s </a:t>
            </a:r>
            <a:br>
              <a:rPr lang="en-US" sz="2200" dirty="0">
                <a:solidFill>
                  <a:schemeClr val="bg1"/>
                </a:solidFill>
              </a:rPr>
            </a:br>
            <a:r>
              <a:rPr lang="en-US" sz="2200" dirty="0">
                <a:solidFill>
                  <a:schemeClr val="bg1"/>
                </a:solidFill>
              </a:rPr>
              <a:t>Kansas City facility </a:t>
            </a:r>
          </a:p>
          <a:p>
            <a:pPr marL="342900" indent="-342900">
              <a:spcBef>
                <a:spcPct val="20000"/>
              </a:spcBef>
              <a:buClr>
                <a:srgbClr val="FFFF99"/>
              </a:buClr>
              <a:buFont typeface="Arial"/>
              <a:buChar char="•"/>
            </a:pPr>
            <a:r>
              <a:rPr lang="en-US" sz="2200" dirty="0">
                <a:solidFill>
                  <a:schemeClr val="bg1"/>
                </a:solidFill>
              </a:rPr>
              <a:t>Media are periodically updated as </a:t>
            </a:r>
            <a:br>
              <a:rPr lang="en-US" sz="2200" dirty="0">
                <a:solidFill>
                  <a:schemeClr val="bg1"/>
                </a:solidFill>
              </a:rPr>
            </a:br>
            <a:r>
              <a:rPr lang="en-US" sz="2200" dirty="0">
                <a:solidFill>
                  <a:schemeClr val="bg1"/>
                </a:solidFill>
              </a:rPr>
              <a:t>new technology becomes available</a:t>
            </a:r>
          </a:p>
          <a:p>
            <a:pPr marL="342900" indent="-342900">
              <a:spcBef>
                <a:spcPct val="20000"/>
              </a:spcBef>
              <a:buClr>
                <a:srgbClr val="FFFF99"/>
              </a:buClr>
              <a:buFont typeface="Arial"/>
              <a:buChar char="•"/>
            </a:pPr>
            <a:r>
              <a:rPr lang="en-US" sz="2200" dirty="0">
                <a:solidFill>
                  <a:schemeClr val="bg1"/>
                </a:solidFill>
              </a:rPr>
              <a:t>Implementation of hierarchical store management  enables distribution directly from the archived</a:t>
            </a:r>
          </a:p>
          <a:p>
            <a:pPr marL="800100" lvl="1" indent="-342900">
              <a:spcBef>
                <a:spcPct val="20000"/>
              </a:spcBef>
              <a:buClr>
                <a:srgbClr val="FFFF99"/>
              </a:buClr>
              <a:buFont typeface="Arial"/>
              <a:buChar char="•"/>
            </a:pPr>
            <a:r>
              <a:rPr lang="en-US" sz="2200" dirty="0">
                <a:solidFill>
                  <a:schemeClr val="bg1"/>
                </a:solidFill>
              </a:rPr>
              <a:t>Utilizes varying “tiers” of disk (SATA/SAS/Solid State) that are used as a front-end cache to the tape</a:t>
            </a:r>
          </a:p>
          <a:p>
            <a:pPr marL="342900" indent="-342900">
              <a:spcBef>
                <a:spcPct val="20000"/>
              </a:spcBef>
              <a:buClr>
                <a:srgbClr val="FFFF99"/>
              </a:buClr>
              <a:buFontTx/>
              <a:buChar char="•"/>
            </a:pPr>
            <a:endParaRPr lang="en-US" sz="1400" b="1" dirty="0">
              <a:solidFill>
                <a:schemeClr val="bg1"/>
              </a:solidFill>
            </a:endParaRPr>
          </a:p>
        </p:txBody>
      </p:sp>
      <p:pic>
        <p:nvPicPr>
          <p:cNvPr id="5" name="Picture 4">
            <a:extLst>
              <a:ext uri="{FF2B5EF4-FFF2-40B4-BE49-F238E27FC236}">
                <a16:creationId xmlns:a16="http://schemas.microsoft.com/office/drawing/2014/main" id="{60AA3529-3557-44C7-B0A0-575C58036B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5532" y1="30856" x2="33733" y2="42568"/>
                        <a14:foregroundMark x1="33733" y1="42568" x2="34183" y2="51802"/>
                        <a14:foregroundMark x1="49025" y1="36036" x2="46177" y2="60586"/>
                        <a14:foregroundMark x1="46177" y1="60586" x2="46777" y2="64414"/>
                        <a14:foregroundMark x1="60120" y1="37387" x2="58771" y2="66667"/>
                        <a14:foregroundMark x1="68666" y1="35811" x2="68966" y2="52252"/>
                      </a14:backgroundRemoval>
                    </a14:imgEffect>
                  </a14:imgLayer>
                </a14:imgProps>
              </a:ext>
            </a:extLst>
          </a:blip>
          <a:stretch>
            <a:fillRect/>
          </a:stretch>
        </p:blipFill>
        <p:spPr>
          <a:xfrm>
            <a:off x="3961254" y="768343"/>
            <a:ext cx="5691794" cy="3788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25435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350838" y="152400"/>
            <a:ext cx="8335962" cy="1143000"/>
          </a:xfrm>
        </p:spPr>
        <p:txBody>
          <a:bodyPr/>
          <a:lstStyle/>
          <a:p>
            <a:r>
              <a:rPr lang="en-US" dirty="0">
                <a:latin typeface="Arial" charset="0"/>
                <a:ea typeface="ＭＳ Ｐゴシック" charset="0"/>
                <a:cs typeface="ＭＳ Ｐゴシック" charset="0"/>
              </a:rPr>
              <a:t>Data Archiving</a:t>
            </a:r>
          </a:p>
        </p:txBody>
      </p:sp>
      <p:sp>
        <p:nvSpPr>
          <p:cNvPr id="23554" name="Rectangle 8"/>
          <p:cNvSpPr>
            <a:spLocks noChangeArrowheads="1"/>
          </p:cNvSpPr>
          <p:nvPr/>
        </p:nvSpPr>
        <p:spPr bwMode="auto">
          <a:xfrm>
            <a:off x="361950" y="1241424"/>
            <a:ext cx="8172450" cy="452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Clr>
                <a:srgbClr val="FFFF99"/>
              </a:buClr>
              <a:buFontTx/>
              <a:buChar char="•"/>
            </a:pPr>
            <a:r>
              <a:rPr lang="en-US" sz="2200" dirty="0">
                <a:solidFill>
                  <a:schemeClr val="bg1"/>
                </a:solidFill>
              </a:rPr>
              <a:t>Data is managed and preserved</a:t>
            </a:r>
            <a:br>
              <a:rPr lang="en-US" sz="2200" dirty="0">
                <a:solidFill>
                  <a:schemeClr val="bg1"/>
                </a:solidFill>
              </a:rPr>
            </a:br>
            <a:r>
              <a:rPr lang="en-US" sz="2200" dirty="0">
                <a:solidFill>
                  <a:schemeClr val="bg1"/>
                </a:solidFill>
              </a:rPr>
              <a:t>using 3 copies: nearline, offline, and offsite</a:t>
            </a:r>
          </a:p>
          <a:p>
            <a:pPr marL="800100" lvl="1" indent="-342900">
              <a:spcBef>
                <a:spcPct val="20000"/>
              </a:spcBef>
              <a:buClr>
                <a:srgbClr val="FFFF99"/>
              </a:buClr>
              <a:buFontTx/>
              <a:buChar char="•"/>
            </a:pPr>
            <a:r>
              <a:rPr lang="en-US" sz="2200" dirty="0">
                <a:solidFill>
                  <a:schemeClr val="bg1"/>
                </a:solidFill>
              </a:rPr>
              <a:t>Offsite copies are stored </a:t>
            </a:r>
          </a:p>
          <a:p>
            <a:pPr lvl="1">
              <a:spcBef>
                <a:spcPct val="20000"/>
              </a:spcBef>
              <a:buClr>
                <a:srgbClr val="FFFF99"/>
              </a:buClr>
            </a:pPr>
            <a:r>
              <a:rPr lang="en-US" sz="2200" dirty="0">
                <a:solidFill>
                  <a:schemeClr val="bg1"/>
                </a:solidFill>
              </a:rPr>
              <a:t>    NARA’s Kansas City facility </a:t>
            </a:r>
          </a:p>
          <a:p>
            <a:pPr marL="342900" indent="-342900">
              <a:spcBef>
                <a:spcPct val="20000"/>
              </a:spcBef>
              <a:buClr>
                <a:srgbClr val="FFFF99"/>
              </a:buClr>
              <a:buFont typeface="Arial"/>
              <a:buChar char="•"/>
            </a:pPr>
            <a:r>
              <a:rPr lang="en-US" sz="2200" dirty="0">
                <a:solidFill>
                  <a:schemeClr val="bg1"/>
                </a:solidFill>
              </a:rPr>
              <a:t>Multiple media types are utilized to </a:t>
            </a:r>
            <a:br>
              <a:rPr lang="en-US" sz="2200" dirty="0">
                <a:solidFill>
                  <a:schemeClr val="bg1"/>
                </a:solidFill>
              </a:rPr>
            </a:br>
            <a:r>
              <a:rPr lang="en-US" sz="2200" dirty="0">
                <a:solidFill>
                  <a:schemeClr val="bg1"/>
                </a:solidFill>
              </a:rPr>
              <a:t>ensure long term readability</a:t>
            </a:r>
          </a:p>
          <a:p>
            <a:pPr marL="800100" lvl="1" indent="-342900">
              <a:spcBef>
                <a:spcPct val="20000"/>
              </a:spcBef>
              <a:buClr>
                <a:srgbClr val="FFFF99"/>
              </a:buClr>
              <a:buFont typeface="Arial"/>
              <a:buChar char="•"/>
            </a:pPr>
            <a:r>
              <a:rPr lang="en-US" sz="2200" dirty="0">
                <a:solidFill>
                  <a:schemeClr val="bg1"/>
                </a:solidFill>
              </a:rPr>
              <a:t>Currently using LTO-8 and </a:t>
            </a:r>
            <a:br>
              <a:rPr lang="en-US" sz="2200" dirty="0">
                <a:solidFill>
                  <a:schemeClr val="bg1"/>
                </a:solidFill>
              </a:rPr>
            </a:br>
            <a:r>
              <a:rPr lang="en-US" sz="2200" dirty="0">
                <a:solidFill>
                  <a:schemeClr val="bg1"/>
                </a:solidFill>
              </a:rPr>
              <a:t>IBM TS1160 tapes</a:t>
            </a:r>
          </a:p>
          <a:p>
            <a:pPr marL="342900" indent="-342900">
              <a:spcBef>
                <a:spcPct val="20000"/>
              </a:spcBef>
              <a:buClr>
                <a:srgbClr val="FFFF99"/>
              </a:buClr>
              <a:buFont typeface="Arial"/>
              <a:buChar char="•"/>
            </a:pPr>
            <a:r>
              <a:rPr lang="en-US" sz="2200" dirty="0">
                <a:solidFill>
                  <a:schemeClr val="bg1"/>
                </a:solidFill>
              </a:rPr>
              <a:t>Media are periodically updated </a:t>
            </a:r>
            <a:br>
              <a:rPr lang="en-US" sz="2200" dirty="0">
                <a:solidFill>
                  <a:schemeClr val="bg1"/>
                </a:solidFill>
              </a:rPr>
            </a:br>
            <a:r>
              <a:rPr lang="en-US" sz="2200" dirty="0">
                <a:solidFill>
                  <a:schemeClr val="bg1"/>
                </a:solidFill>
              </a:rPr>
              <a:t>as tapes technology advances.</a:t>
            </a:r>
          </a:p>
          <a:p>
            <a:pPr marL="285750" indent="-285750">
              <a:spcBef>
                <a:spcPct val="20000"/>
              </a:spcBef>
              <a:buClr>
                <a:srgbClr val="FFFF99"/>
              </a:buClr>
              <a:buFontTx/>
              <a:buChar char="•"/>
            </a:pPr>
            <a:r>
              <a:rPr lang="en-US" sz="2200" dirty="0">
                <a:solidFill>
                  <a:schemeClr val="bg1"/>
                </a:solidFill>
              </a:rPr>
              <a:t>Records management schedules are </a:t>
            </a:r>
            <a:br>
              <a:rPr lang="en-US" sz="2200" dirty="0">
                <a:solidFill>
                  <a:schemeClr val="bg1"/>
                </a:solidFill>
              </a:rPr>
            </a:br>
            <a:r>
              <a:rPr lang="en-US" sz="2200" dirty="0">
                <a:solidFill>
                  <a:schemeClr val="bg1"/>
                </a:solidFill>
              </a:rPr>
              <a:t>worked with NARA</a:t>
            </a:r>
          </a:p>
          <a:p>
            <a:pPr marL="342900" indent="-342900">
              <a:spcBef>
                <a:spcPct val="20000"/>
              </a:spcBef>
              <a:buClr>
                <a:srgbClr val="FFFF99"/>
              </a:buClr>
              <a:buFontTx/>
              <a:buChar char="•"/>
            </a:pPr>
            <a:endParaRPr lang="en-US" sz="1400" b="1" dirty="0">
              <a:solidFill>
                <a:schemeClr val="bg1"/>
              </a:solidFill>
            </a:endParaRPr>
          </a:p>
        </p:txBody>
      </p:sp>
      <p:sp>
        <p:nvSpPr>
          <p:cNvPr id="2" name="AutoShape 2" descr="data:image/jpeg;base64,/9j/4AAQSkZJRgABAQAAAQABAAD/2wCEAAkGBxAQEBAPEA8QDxAPEA8PDxAUEBAPDw8PFBUWFhURFBQYHSggGBolHBQVITEhJSkrLi4uFx8zODMsNygtLisBCgoKDg0OFA8PFCsZFBksKywrLCwsLCw3LDc3LCsrKys3LCwsNywrKyssKysrKysrKysrKys3KysrKysrKysrK//AABEIAK0A8AMBIgACEQEDEQH/xAAcAAACAgMBAQAAAAAAAAAAAAAAAQIDBQYHBAj/xABLEAABAwIABwoGEAYDAQEAAAABAAIDBBEFBhIhMUFRBxMiYXFzkbHB0TJygZOhshUWIzM0NUJDUlNUYoKDkqIUJHSjwtIlROHwF//EABYBAQEBAAAAAAAAAAAAAAAAAAABAv/EABkRAQEBAQEBAAAAAAAAAAAAAAARARICMf/aAAwDAQACEQMRAD8A7ihCEAhCEAhCEAhCEAhCEAhCEGmY64wmnlZEJd54GWTci9zbUOJYKix7MZJdURy5rZLnPsOMWCx27C61XHzDfWK5u+RazE12b/8ASWbaf9UvcvM/GaokJe15DXG4yX2b5Ac65HCQTn8EcJ3IF5ZZMolxAuTcqzErrcmOT2ktdOQRmIMithxmnkGUyVxGi4kHauWtkgNi7fsqwvYMIvxXKrlyL8DKt94AH0JFrrPs5VfWv843vR7N1X1r/ON71yZvIFc0pErqns5VfXOH4296i7DVVqmf+tveuY3CGPB1JCumezFX9e/zje9P2Zqvr5PODvXNClm2JCukzYxTRgZdQ8X0e6X6ioRY0SOOS2ocSdA3zvXP4ZGWIdlaQRkgHPn28qUxjIGSZLg6CG2t5CkK6S7DVSfnX+db3qs4Wqfr5fPN71zW/EEXGxIV0n2VqddRJ55veshgfCUv8RDlVMpaZA1zDI17XXzZxfaQuUAhZ7E5uVXUo0e7MPQbpFrvqFp2Ecf6eGokpt7c50Tskuyg1pdrAXroMdKd998vCRo0vBHKAsK2ZC1jCeOELYnmnO+zW9zaWvDMrjOxYL251eTlPYxltJDHFvLcqwdESXNX45VJ+Xbka0LzyY11J+ecPK0diQdSQuTjDFU8XEkzgdYLyOlVSVU58Iv/ABOI6ykK626Vo0uA5SAqnV0I0yxj8be9cifV28KSMcssfeqnV0Q0zx+cv1K8pXW34aphpnj6bqh2MdIPngeQErkrsJwD55nQ93Yqn4agHzhPJG5OSstujQ/x1QySBzSxsQYSbt4Vye1ag3FWU6ZWDyOKyjsPwjQZTyMaOty81Vhw5jGOC4Hw/CFjbUrmJVJxWcGOG/DhWuRGdA1aVFuKbdcrzyNaOspQ4wvBcHRNfotwnMtp2aVI4xu1QRDldI7tVgsbizCNL5D+Jo6gvLXYAIzxAED5Jddx5LhT9sEp+TE38F+sqt2HKjU5reRjEgxLo3NNnNLTsIIKmxeuuqnysBkOUQ+wNgLC2jMvE0qiwxOdqtykN60xTP0jJPI9vek1SSIZvoILTsKV0XSKB3RdJJBK6aii6CYWfxMdaupeeYsAFnsTfh1LzzOtTVx48cZsjC1UdQqDcbdCi7DU+gSFo1AAAD0KrH340q+fPYse5ynlde6TC050zyfrcvIKp75AHSPLRdzrucbtGry5lQ92ZOkFmOdrkNh4je89S0jK+zlToEpaNgDRm8gVUzAXOO+tsST8rqsvEmCiLA9zRk74SBe1i4DoKrKCkSipXUXSWQGk5gCTsAJPQk6ld8osbxFwJHkF0Q2vugqG8kaHN6SFKx15kxQrWVLwLB1gNGhVJKicsznWynE241XdBSUDupNUEwVUWzeAPHPqqoKch9zHOH1R3qtqgsCkohSVAhCSASKaSKAmEkwoJhbBiV8OpeeZ1rX2rYcSvh1LzzFNMYrH8f8AJ1f9QexYslZTdA+M6vnz2LEuUxdV1BJs0aXENHKcy9clhwRoYA0cg1rz0md7n6oxm8d2YdqtAWsQ01FNUNBQEIGHEaDa6ihCBWQmhAkk0IEUkykVAigFCVkFr/e284/1WqDFN/vbecf6rFFiCYCkogpgqoaE0igihBSRQmEkAoLAtjxK+HUvPMWuNWx4k/DqXnmLOmMTugfGdVz57FiJnWCy+6B8ZVf9Q7sWGczLeGaieFxNGcqYurYmZLGjW7hu259A6FK6b3XJO30cSitIaaSAVRJASTCILIspgJ5KCuyLKeSokIIlJMhJAiolSSKildNIoCCx/vbeck9Vig1Sf723nJPVYk1BJSClTvDTctyhs0elBOfsRAkU1EqhIQhAWQEJoptWx4kfDqXnmLXQtixH+H0vOtWdMYrH/wCMqv8AqHdixFKM8juRg8uc9iy+6D8Z1X9QexYim8G+1zj2dimLqxCEFaQJhJMIJBSaFEKxqqakAmhCiBRc1SQgpIUCrHKsopJIQUUkXQhBOQ8BnjydTFFiJfBZ40nUxRaVBcCpKsFO6qJlIpXQqEmsngDBYqphDl73dr3B1soXaLgHYDoutjOIBB+FxuaS0AtYXEkuyTmvfNp5EK0qyYXQYsQqYOax9Y8ucbtAiyLtFrnhcp6F5MacTYaSAytlmLgWANfHwTfwuGM2ZErS2hbHiOP5+l51q9uDcRZJKcVMkwha5hkDd7dI4RgXy3AHMF48SB/P0vPN7VnVxhd0X4yq+fd2LFUvgNWV3RvjKs553UFiqXwApjWrUk0lpAmEkwUEgrGqoKxpVRNWMaxws8ltrm4F78SrCkoCyiU1FxREHlVuU3KBRUUFMhJFJIqRSsgc/gR+NJ/gq2q2ccCPxpP8FBrFBNqamymcdDXHyFWfwjvov6CqlUICsdCRxcoUTGeVBkcAYZko5hPEGOeGubZwJaQ7ToIWcr90KvlBa17IAdO9Ms4/icSVqKYQja4sIYVmFxlSB0bXZZbDcx3cAcp3HdU4SdhKQOimEuTHlSPjs1rALAlxDdOYhYVmEZg0MErw0DJDQ4gBum3IpnCU5OVv0hcQQTlG5BsCPQOhWo2aWXDL4t4cJTGGBlrQhxjF+DlDhFvBPQvJiMf56l51vasR7K1BNzPLfbluvbP3npWXxF+H0vOjqWdXGF3Rh/yNXzzuoLE0vgBdK3bIaUiGWPI/id8fHKWnhFobezxtBt0rm1N4IU8tamhNJaQIQkgkpAqCaC4OTuqQVK6ImXKBckSolA7rPYuYtOrWyubPFDvRYDl3sQ4E5Qtst6Vr91tGKeODsHslY2Bk2+ua67nEZJAI0AZ9KDM0e50C8NlqTny/eoi8DJc1ozgnTlX5AVlcH4mYLz5RkkLBZ++SmEZWsi1s2noWq1uPWEah7QyXeeEAyOINY3KJsAb3v5VNlHheXOZHC2WLGWJhzFwdYDTna9B6cM4pxeyVPQwMdA2RoMhdI2U5icp4zm2YaDZLdCwFQ0UcLKdhEz3OJc6V7pBG3NdzTwc5ObRoWKpcX6qVzJTMxrpMp2+OldlAtDCS4gXBOX6CvLhvBBiYJTVxzuc/ey0El4zE5WfORq8qDHMZdjTsc/NkucNWxXtjH0B5qb/ZV04uxubQXapTs+iVc1o2D9FT3oLA37v9uo/2U2t2Nt+XUf7KIaNg/RVd6mGDZ+yq71QOZfS0HlinP+Sg6AH5JHJFJ2kqzIGz+3Vd6YYPo/26n/ZQeWSlOpriONjmrzOito6NaygYPojzdT/slJADqtyRzdpKDFBTCulgI1EHVcWuqgLZjmUAFseIvw+l50dRWuhbHiN8PpudCmrjDbozz7I1bbm2/uNtV7DOsPS+AFvG7Ji6IJ21bX3FU5xcw+E17QLkbWlaRSjghPK6sSTKS0gQhCBIU2xkr0RU5OcNJtr1IjzAKW9nZ1L2Mht4RAHjsHarMlmrJ8r3O9UIMfvJ4ulBiOz0rI72Dq6GSnrskafif0Nb1lBjSDrFklkDFxgcr296pfCNnlGhBRG8tIc0kOaQQRmII13V0ldK43dNI459L3a7318Z6VU+Mjk2qpBIvO09KgmhRXtpm8BvK7VIdf3Ve1n/ANk1K6BuW4ApKqkkfPA2V7Z3NBJcLNyWm2Y7SVuftKwb9kj6X96nRHDw3i/bUqwM4v21Peu2+0vB32Rn6pO9P2mYO+yM/VJ3p0scTbHxftqe9WCH7v7anvXaBidg/wCys6X96sGKlB9lj/d3qdEcRlaW2swHzzbdJSiJJsWAcd5XegOXcParQ/ZY/Se1L2qUH2WP096dEcX/AIYH5I83Oe1USUBtmDncW9uHWu3+1Sh+zM6X96PapQ/ZmdL+9OiOEOoiNTm8oNlncSoCK6mOb30LrRxUofszOl3erqPF6kheJI6djHt0OAJI5LlSkcd3W8ZHzyuo3MaBS1D8kgZ3AtAz8edaZTHgDkWU3R/jGs553UFiqIe5tWsNWpFSRZaREK1sYGn/AMVkMBOgXPUvWxuToyhtOVG3/wBRFccTRpcx3F7o71Qrsj7vRC8+sVEybX9M5PoCMx+ifJM9UTDSNTh+CFnegv2uPlnaPQ1IM+7/AGW/5lSyiNbh5YY+oIIZj9E+WZ/UE97+70Qk+sUZe13TM4+gBAYDqafwyu7lAxfjHkhYkTtPTKD6Aphlvk2/KjHrFRdJbNw82wtb6oQVOjvotyAPPpIXlkp9mbaFkI3ZW3ZwnvJ9Cn/D31dDXnrQYYtslZZh1Gfo5uOwVLqC+hp8lyorqW4x8Cm/qD6jV0FaRuS0boqKTKY9mVO5zcppaS3JaLgHVe63dY361gQhCgEIQgEIQgEIQgEIQg4HurYtzw1UlSRlQ1Dy9jx8km12O2FarRxnIbmOtfT1ZRxzRuilY2RjxZzXC4IXP59zaESFkc7mR+E1pjDy0HVlZQv0K5sTXKhAdeZXw042tby3uehdbpdzWAZzPITtDIx13WQixBpB4T53fmZI6GgLXRHG96FvBB4xHI7rsvI+Vw1MH4G9oXeI8SaAaYC/xpJHdq9EeKWDm/8ARpj40TH+tdOiOCQzktBLrXF/fGMHoCuZG52i7+R8snqhfQFPgSkj97paePxYIm9QXsbG0aAByABTpI+focCVL/BppHfkTH1rL3wYn4QdopJRxlkDPWK7pZCdLHG4cQcJH5trPGqGN9QFe6Dc0rD4clO382eQ+qF1dCnWkc6g3Mvp1DPwwk9bl74tzelzZckrjxZLB0ALdkJVjVocQaFuhsp/NcOpe2PFGgb/ANZrvGL39ZWcQoMfFgSkZ4NLAPymX6l62U7G+CxjeINAVqEAEIQgEIQgEIQgEIQgEIQgEIQg/9k="/>
          <p:cNvSpPr>
            <a:spLocks noChangeAspect="1" noChangeArrowheads="1"/>
          </p:cNvSpPr>
          <p:nvPr/>
        </p:nvSpPr>
        <p:spPr bwMode="auto">
          <a:xfrm>
            <a:off x="155575" y="-990600"/>
            <a:ext cx="2857500"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6667" y1="15607" x2="26667" y2="15607"/>
                        <a14:foregroundMark x1="67917" y1="2890" x2="67917" y2="2890"/>
                      </a14:backgroundRemoval>
                    </a14:imgEffect>
                  </a14:imgLayer>
                </a14:imgProps>
              </a:ext>
              <a:ext uri="{28A0092B-C50C-407E-A947-70E740481C1C}">
                <a14:useLocalDpi xmlns:a14="http://schemas.microsoft.com/office/drawing/2010/main" val="0"/>
              </a:ext>
            </a:extLst>
          </a:blip>
          <a:srcRect/>
          <a:stretch>
            <a:fillRect/>
          </a:stretch>
        </p:blipFill>
        <p:spPr bwMode="auto">
          <a:xfrm>
            <a:off x="6324600" y="1241424"/>
            <a:ext cx="2286000" cy="1647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11B8C492-3367-4D58-9F46-DBD42E3FEB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7625" r="93375">
                        <a14:foregroundMark x1="7625" y1="58667" x2="7625" y2="58667"/>
                        <a14:foregroundMark x1="93375" y1="49833" x2="93375" y2="49833"/>
                      </a14:backgroundRemoval>
                    </a14:imgEffect>
                  </a14:imgLayer>
                </a14:imgProps>
              </a:ext>
            </a:extLst>
          </a:blip>
          <a:stretch>
            <a:fillRect/>
          </a:stretch>
        </p:blipFill>
        <p:spPr>
          <a:xfrm>
            <a:off x="5591929" y="3503059"/>
            <a:ext cx="2942471" cy="2206853"/>
          </a:xfrm>
          <a:prstGeom prst="rect">
            <a:avLst/>
          </a:prstGeom>
        </p:spPr>
      </p:pic>
    </p:spTree>
    <p:extLst>
      <p:ext uri="{BB962C8B-B14F-4D97-AF65-F5344CB8AC3E}">
        <p14:creationId xmlns:p14="http://schemas.microsoft.com/office/powerpoint/2010/main" val="300815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ea typeface="ＭＳ Ｐゴシック" pitchFamily="34" charset="-128"/>
              </a:rPr>
              <a:t>Data Discovery- EarthExplorer </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t="5745" r="50000" b="3539"/>
          <a:stretch>
            <a:fillRect/>
          </a:stretch>
        </p:blipFill>
        <p:spPr bwMode="auto">
          <a:xfrm>
            <a:off x="1621972" y="2116138"/>
            <a:ext cx="5290457" cy="354259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Content Placeholder 3"/>
          <p:cNvSpPr>
            <a:spLocks noGrp="1"/>
          </p:cNvSpPr>
          <p:nvPr>
            <p:ph idx="1"/>
          </p:nvPr>
        </p:nvSpPr>
        <p:spPr>
          <a:xfrm>
            <a:off x="381000" y="990600"/>
            <a:ext cx="8305800" cy="1066800"/>
          </a:xfrm>
        </p:spPr>
        <p:txBody>
          <a:bodyPr/>
          <a:lstStyle/>
          <a:p>
            <a:pPr marL="0" lvl="1" indent="0" eaLnBrk="1" hangingPunct="1">
              <a:spcBef>
                <a:spcPct val="0"/>
              </a:spcBef>
              <a:buFont typeface="Wingdings" pitchFamily="2" charset="2"/>
              <a:buNone/>
            </a:pPr>
            <a:r>
              <a:rPr lang="en-US" dirty="0">
                <a:ea typeface="ＭＳ Ｐゴシック" pitchFamily="34" charset="-128"/>
              </a:rPr>
              <a:t>EarthExplorer - </a:t>
            </a:r>
            <a:r>
              <a:rPr lang="en-US" i="1" dirty="0">
                <a:solidFill>
                  <a:srgbClr val="FFFF99"/>
                </a:solidFill>
                <a:ea typeface="ＭＳ Ｐゴシック" pitchFamily="34" charset="-128"/>
                <a:hlinkClick r:id="rId4"/>
              </a:rPr>
              <a:t>http://earthexplorer.usgs.gov</a:t>
            </a:r>
            <a:endParaRPr lang="en-US" i="1" dirty="0">
              <a:solidFill>
                <a:srgbClr val="FFFF99"/>
              </a:solidFill>
              <a:ea typeface="ＭＳ Ｐゴシック" pitchFamily="34" charset="-128"/>
            </a:endParaRPr>
          </a:p>
          <a:p>
            <a:pPr marL="800100" lvl="2" indent="-342900" eaLnBrk="1" hangingPunct="1">
              <a:spcBef>
                <a:spcPct val="0"/>
              </a:spcBef>
              <a:buClr>
                <a:schemeClr val="bg1"/>
              </a:buClr>
            </a:pPr>
            <a:r>
              <a:rPr lang="en-GB" dirty="0">
                <a:ea typeface="ＭＳ Ｐゴシック" pitchFamily="34" charset="-128"/>
              </a:rPr>
              <a:t>400 plus data sets</a:t>
            </a:r>
          </a:p>
          <a:p>
            <a:pPr marL="800100" lvl="2" indent="-342900" eaLnBrk="1" hangingPunct="1">
              <a:spcBef>
                <a:spcPct val="0"/>
              </a:spcBef>
              <a:buClr>
                <a:schemeClr val="bg1"/>
              </a:buClr>
            </a:pPr>
            <a:r>
              <a:rPr lang="en-GB" dirty="0">
                <a:ea typeface="ＭＳ Ｐゴシック" pitchFamily="34" charset="-128"/>
              </a:rPr>
              <a:t>Restrict access available based upon agreements and licensing</a:t>
            </a:r>
          </a:p>
        </p:txBody>
      </p:sp>
    </p:spTree>
    <p:extLst>
      <p:ext uri="{BB962C8B-B14F-4D97-AF65-F5344CB8AC3E}">
        <p14:creationId xmlns:p14="http://schemas.microsoft.com/office/powerpoint/2010/main" val="183217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04800"/>
            <a:ext cx="8667466" cy="842963"/>
          </a:xfrm>
        </p:spPr>
        <p:txBody>
          <a:bodyPr/>
          <a:lstStyle/>
          <a:p>
            <a:r>
              <a:rPr lang="en-US" dirty="0">
                <a:ea typeface="ＭＳ Ｐゴシック" pitchFamily="34" charset="-128"/>
              </a:rPr>
              <a:t>Data Discovery - </a:t>
            </a:r>
            <a:r>
              <a:rPr lang="en-US" dirty="0" err="1">
                <a:ea typeface="ＭＳ Ｐゴシック" pitchFamily="34" charset="-128"/>
              </a:rPr>
              <a:t>GloVis</a:t>
            </a:r>
            <a:endParaRPr lang="en-US" dirty="0">
              <a:ea typeface="ＭＳ Ｐゴシック" pitchFamily="34" charset="-128"/>
            </a:endParaRPr>
          </a:p>
        </p:txBody>
      </p:sp>
      <p:sp>
        <p:nvSpPr>
          <p:cNvPr id="21507" name="Content Placeholder 3"/>
          <p:cNvSpPr>
            <a:spLocks noGrp="1"/>
          </p:cNvSpPr>
          <p:nvPr>
            <p:ph idx="1"/>
          </p:nvPr>
        </p:nvSpPr>
        <p:spPr>
          <a:xfrm>
            <a:off x="381000" y="990600"/>
            <a:ext cx="8305800" cy="1066800"/>
          </a:xfrm>
        </p:spPr>
        <p:txBody>
          <a:bodyPr/>
          <a:lstStyle/>
          <a:p>
            <a:pPr marL="0" lvl="1" indent="0" eaLnBrk="1" hangingPunct="1">
              <a:spcBef>
                <a:spcPts val="600"/>
              </a:spcBef>
              <a:spcAft>
                <a:spcPts val="300"/>
              </a:spcAft>
              <a:buFont typeface="Wingdings" pitchFamily="2" charset="2"/>
              <a:buNone/>
            </a:pPr>
            <a:r>
              <a:rPr lang="en-US" dirty="0">
                <a:ea typeface="ＭＳ Ｐゴシック" pitchFamily="34" charset="-128"/>
              </a:rPr>
              <a:t>Global Visualization Viewer - </a:t>
            </a:r>
            <a:r>
              <a:rPr lang="en-US" i="1" dirty="0">
                <a:solidFill>
                  <a:srgbClr val="FFFF99"/>
                </a:solidFill>
                <a:ea typeface="ＭＳ Ｐゴシック" pitchFamily="34" charset="-128"/>
                <a:hlinkClick r:id="rId3"/>
              </a:rPr>
              <a:t>http://glovis.usgs.gov</a:t>
            </a:r>
            <a:endParaRPr lang="en-US" i="1" dirty="0">
              <a:solidFill>
                <a:srgbClr val="FFFF99"/>
              </a:solidFill>
              <a:ea typeface="ＭＳ Ｐゴシック" pitchFamily="34" charset="-128"/>
            </a:endParaRPr>
          </a:p>
          <a:p>
            <a:pPr marL="800100" lvl="2">
              <a:spcBef>
                <a:spcPct val="0"/>
              </a:spcBef>
              <a:buClr>
                <a:schemeClr val="bg1"/>
              </a:buClr>
            </a:pPr>
            <a:r>
              <a:rPr lang="en-GB" dirty="0">
                <a:ea typeface="ＭＳ Ｐゴシック" pitchFamily="34" charset="-128"/>
              </a:rPr>
              <a:t>Full resolution scene-based imagery</a:t>
            </a:r>
          </a:p>
          <a:p>
            <a:pPr marL="800100" lvl="2">
              <a:spcBef>
                <a:spcPct val="0"/>
              </a:spcBef>
              <a:buClr>
                <a:schemeClr val="bg1"/>
              </a:buClr>
            </a:pPr>
            <a:r>
              <a:rPr lang="en-GB" dirty="0">
                <a:ea typeface="ＭＳ Ｐゴシック" pitchFamily="34" charset="-128"/>
              </a:rPr>
              <a:t>Recently redesigned to implement new features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061" y="2176669"/>
            <a:ext cx="5794705" cy="367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7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5D0EDBE-D107-4EF4-99BB-1F011B57B4E7}"/>
              </a:ext>
            </a:extLst>
          </p:cNvPr>
          <p:cNvSpPr txBox="1">
            <a:spLocks noChangeArrowheads="1"/>
          </p:cNvSpPr>
          <p:nvPr/>
        </p:nvSpPr>
        <p:spPr>
          <a:xfrm>
            <a:off x="228600" y="228600"/>
            <a:ext cx="8458200" cy="990600"/>
          </a:xfrm>
          <a:prstGeom prst="rect">
            <a:avLst/>
          </a:prstGeom>
        </p:spPr>
        <p:txBody>
          <a:bodyPr/>
          <a:lstStyle/>
          <a:p>
            <a:pPr>
              <a:defRPr/>
            </a:pPr>
            <a:r>
              <a:rPr lang="en-US" sz="3200" b="1" kern="0" dirty="0">
                <a:solidFill>
                  <a:srgbClr val="FFC000"/>
                </a:solidFill>
                <a:ea typeface="ＭＳ Ｐゴシック"/>
                <a:cs typeface="ＭＳ Ｐゴシック"/>
              </a:rPr>
              <a:t>Aerial Photography Collection - Programs</a:t>
            </a:r>
          </a:p>
        </p:txBody>
      </p:sp>
      <p:sp>
        <p:nvSpPr>
          <p:cNvPr id="4" name="Rectangle 3">
            <a:extLst>
              <a:ext uri="{FF2B5EF4-FFF2-40B4-BE49-F238E27FC236}">
                <a16:creationId xmlns:a16="http://schemas.microsoft.com/office/drawing/2014/main" id="{DCEBABA4-F143-41DF-8E3B-5C50A6B6D7EE}"/>
              </a:ext>
            </a:extLst>
          </p:cNvPr>
          <p:cNvSpPr txBox="1">
            <a:spLocks noChangeArrowheads="1"/>
          </p:cNvSpPr>
          <p:nvPr/>
        </p:nvSpPr>
        <p:spPr>
          <a:xfrm>
            <a:off x="311150" y="1104107"/>
            <a:ext cx="8604250" cy="238125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80000"/>
              </a:lnSpc>
              <a:buClr>
                <a:schemeClr val="bg1"/>
              </a:buClr>
              <a:buSzPct val="125000"/>
              <a:buFont typeface="Wingdings" pitchFamily="2" charset="2"/>
              <a:buChar char="§"/>
              <a:defRPr/>
            </a:pPr>
            <a:r>
              <a:rPr lang="en-US" sz="1800" dirty="0">
                <a:solidFill>
                  <a:schemeClr val="bg1"/>
                </a:solidFill>
              </a:rPr>
              <a:t>U.S. Geological Survey Photography	1939  - 1995</a:t>
            </a:r>
          </a:p>
          <a:p>
            <a:pPr>
              <a:lnSpc>
                <a:spcPct val="80000"/>
              </a:lnSpc>
              <a:buClr>
                <a:schemeClr val="bg1"/>
              </a:buClr>
              <a:buSzPct val="125000"/>
              <a:buFont typeface="Wingdings" pitchFamily="2" charset="2"/>
              <a:buChar char="§"/>
              <a:defRPr/>
            </a:pPr>
            <a:r>
              <a:rPr lang="en-US" sz="1800" dirty="0">
                <a:solidFill>
                  <a:schemeClr val="bg1"/>
                </a:solidFill>
              </a:rPr>
              <a:t>National High Altitude Photography	1980  - 1989</a:t>
            </a:r>
          </a:p>
          <a:p>
            <a:pPr>
              <a:lnSpc>
                <a:spcPct val="80000"/>
              </a:lnSpc>
              <a:buClr>
                <a:schemeClr val="bg1"/>
              </a:buClr>
              <a:buSzPct val="125000"/>
              <a:buFont typeface="Wingdings" pitchFamily="2" charset="2"/>
              <a:buChar char="§"/>
              <a:defRPr/>
            </a:pPr>
            <a:r>
              <a:rPr lang="en-US" sz="1800" dirty="0">
                <a:solidFill>
                  <a:schemeClr val="bg1"/>
                </a:solidFill>
              </a:rPr>
              <a:t>National Aerial Photography Program	1987  - 2004</a:t>
            </a:r>
          </a:p>
          <a:p>
            <a:pPr>
              <a:lnSpc>
                <a:spcPct val="80000"/>
              </a:lnSpc>
              <a:buClr>
                <a:schemeClr val="bg1"/>
              </a:buClr>
              <a:buSzPct val="125000"/>
              <a:buFont typeface="Wingdings" pitchFamily="2" charset="2"/>
              <a:buChar char="§"/>
              <a:defRPr/>
            </a:pPr>
            <a:r>
              <a:rPr lang="en-US" sz="1800" dirty="0">
                <a:solidFill>
                  <a:schemeClr val="bg1"/>
                </a:solidFill>
              </a:rPr>
              <a:t>Space Acquired Photography		1969  - 1984</a:t>
            </a:r>
          </a:p>
          <a:p>
            <a:pPr>
              <a:lnSpc>
                <a:spcPct val="80000"/>
              </a:lnSpc>
              <a:buClr>
                <a:schemeClr val="bg1"/>
              </a:buClr>
              <a:buSzPct val="125000"/>
              <a:buFont typeface="Wingdings" pitchFamily="2" charset="2"/>
              <a:buChar char="§"/>
              <a:defRPr/>
            </a:pPr>
            <a:r>
              <a:rPr lang="en-US" sz="1800" dirty="0">
                <a:solidFill>
                  <a:schemeClr val="bg1"/>
                </a:solidFill>
              </a:rPr>
              <a:t>Other U.S. Federal Aerial Photography	1937  - 1999</a:t>
            </a:r>
          </a:p>
          <a:p>
            <a:pPr>
              <a:lnSpc>
                <a:spcPct val="80000"/>
              </a:lnSpc>
              <a:buClr>
                <a:schemeClr val="bg1"/>
              </a:buClr>
              <a:buSzPct val="125000"/>
              <a:buFont typeface="Wingdings" pitchFamily="2" charset="2"/>
              <a:buChar char="§"/>
              <a:defRPr/>
            </a:pPr>
            <a:r>
              <a:rPr lang="en-US" sz="1800" dirty="0">
                <a:solidFill>
                  <a:schemeClr val="bg1"/>
                </a:solidFill>
              </a:rPr>
              <a:t>Side-Looking Airborne Radar		1980  - 1994</a:t>
            </a:r>
          </a:p>
          <a:p>
            <a:pPr>
              <a:lnSpc>
                <a:spcPct val="80000"/>
              </a:lnSpc>
              <a:buClr>
                <a:schemeClr val="bg1"/>
              </a:buClr>
              <a:buSzPct val="125000"/>
              <a:buFont typeface="Wingdings" pitchFamily="2" charset="2"/>
              <a:buChar char="§"/>
              <a:defRPr/>
            </a:pPr>
            <a:r>
              <a:rPr lang="en-US" sz="1800" dirty="0">
                <a:solidFill>
                  <a:schemeClr val="bg1"/>
                </a:solidFill>
              </a:rPr>
              <a:t>High Resolution 			2003  -  Present</a:t>
            </a:r>
          </a:p>
          <a:p>
            <a:pPr>
              <a:lnSpc>
                <a:spcPct val="80000"/>
              </a:lnSpc>
              <a:buClr>
                <a:schemeClr val="bg1"/>
              </a:buClr>
              <a:buSzPct val="125000"/>
              <a:buFont typeface="Wingdings" pitchFamily="2" charset="2"/>
              <a:buChar char="§"/>
              <a:defRPr/>
            </a:pPr>
            <a:r>
              <a:rPr lang="en-US" sz="1800" dirty="0">
                <a:solidFill>
                  <a:schemeClr val="bg1"/>
                </a:solidFill>
                <a:ea typeface="ＭＳ Ｐゴシック" charset="-128"/>
              </a:rPr>
              <a:t>Unmanned Aircraft Systems (UAS)	2008  -  Present</a:t>
            </a:r>
            <a:endParaRPr lang="en-US" sz="1600" dirty="0">
              <a:solidFill>
                <a:schemeClr val="bg1"/>
              </a:solidFill>
              <a:ea typeface="ＭＳ Ｐゴシック" charset="-128"/>
            </a:endParaRPr>
          </a:p>
          <a:p>
            <a:pPr>
              <a:lnSpc>
                <a:spcPct val="80000"/>
              </a:lnSpc>
              <a:buSzPct val="125000"/>
              <a:buFont typeface="Wingdings" charset="2"/>
              <a:buChar char="§"/>
              <a:defRPr/>
            </a:pPr>
            <a:r>
              <a:rPr lang="en-US" sz="1800" dirty="0">
                <a:ea typeface="ＭＳ Ｐゴシック" charset="-128"/>
              </a:rPr>
              <a:t> </a:t>
            </a:r>
          </a:p>
          <a:p>
            <a:pPr marL="0" indent="0">
              <a:lnSpc>
                <a:spcPct val="80000"/>
              </a:lnSpc>
              <a:buSzPct val="125000"/>
              <a:buFontTx/>
              <a:buNone/>
              <a:defRPr/>
            </a:pPr>
            <a:endParaRPr lang="en-US" sz="1600" dirty="0">
              <a:ea typeface="ＭＳ Ｐゴシック" charset="-128"/>
            </a:endParaRPr>
          </a:p>
          <a:p>
            <a:pPr>
              <a:lnSpc>
                <a:spcPct val="80000"/>
              </a:lnSpc>
              <a:buSzPct val="125000"/>
              <a:buFont typeface="Wingdings" charset="2"/>
              <a:buChar char="§"/>
              <a:defRPr/>
            </a:pPr>
            <a:endParaRPr lang="en-US" sz="1600" dirty="0">
              <a:ea typeface="ＭＳ Ｐゴシック" charset="-128"/>
            </a:endParaRPr>
          </a:p>
          <a:p>
            <a:pPr lvl="1">
              <a:lnSpc>
                <a:spcPct val="80000"/>
              </a:lnSpc>
              <a:buClr>
                <a:schemeClr val="tx1"/>
              </a:buClr>
              <a:buSzPct val="125000"/>
              <a:defRPr/>
            </a:pPr>
            <a:endParaRPr lang="en-US" sz="2000" dirty="0">
              <a:ea typeface="ＭＳ Ｐゴシック" charset="-128"/>
              <a:cs typeface="+mn-cs"/>
            </a:endParaRPr>
          </a:p>
        </p:txBody>
      </p:sp>
      <p:pic>
        <p:nvPicPr>
          <p:cNvPr id="10244" name="Picture 5">
            <a:extLst>
              <a:ext uri="{FF2B5EF4-FFF2-40B4-BE49-F238E27FC236}">
                <a16:creationId xmlns:a16="http://schemas.microsoft.com/office/drawing/2014/main" id="{DD5EB0C6-1EC0-428D-BB7A-B3BE4B5E5CA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61963" y="3373438"/>
            <a:ext cx="2509837"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5" name="Picture 6">
            <a:extLst>
              <a:ext uri="{FF2B5EF4-FFF2-40B4-BE49-F238E27FC236}">
                <a16:creationId xmlns:a16="http://schemas.microsoft.com/office/drawing/2014/main" id="{7721AA24-96F9-4193-9486-849BCE28D3E9}"/>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3505200" y="3370263"/>
            <a:ext cx="24384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6" name="Picture 7">
            <a:extLst>
              <a:ext uri="{FF2B5EF4-FFF2-40B4-BE49-F238E27FC236}">
                <a16:creationId xmlns:a16="http://schemas.microsoft.com/office/drawing/2014/main" id="{D25C873A-594D-4C57-B5CF-A492C03AA74A}"/>
              </a:ext>
            </a:extLst>
          </p:cNvPr>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6400800" y="3324225"/>
            <a:ext cx="22812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7">
            <a:extLst>
              <a:ext uri="{FF2B5EF4-FFF2-40B4-BE49-F238E27FC236}">
                <a16:creationId xmlns:a16="http://schemas.microsoft.com/office/drawing/2014/main" id="{31CB3656-2FEF-4A9F-9811-DFCDEB241B58}"/>
              </a:ext>
            </a:extLst>
          </p:cNvPr>
          <p:cNvSpPr>
            <a:spLocks noChangeArrowheads="1"/>
          </p:cNvSpPr>
          <p:nvPr/>
        </p:nvSpPr>
        <p:spPr bwMode="auto">
          <a:xfrm>
            <a:off x="152400" y="1524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400">
                <a:solidFill>
                  <a:schemeClr val="tx1"/>
                </a:solidFill>
                <a:latin typeface="Calibri" panose="020F0502020204030204" pitchFamily="34" charset="0"/>
              </a:defRPr>
            </a:lvl4pPr>
            <a:lvl5pPr marL="2057400" indent="-228600" eaLnBrk="0" hangingPunct="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eaLnBrk="1" hangingPunct="1">
              <a:spcBef>
                <a:spcPct val="0"/>
              </a:spcBef>
              <a:buFontTx/>
              <a:buNone/>
            </a:pPr>
            <a:r>
              <a:rPr lang="en-US" altLang="en-US" sz="3200" dirty="0">
                <a:solidFill>
                  <a:srgbClr val="FFC000"/>
                </a:solidFill>
                <a:latin typeface="Arial" panose="020B0604020202020204" pitchFamily="34" charset="0"/>
              </a:rPr>
              <a:t>Satellite Collections</a:t>
            </a:r>
          </a:p>
        </p:txBody>
      </p:sp>
      <p:sp>
        <p:nvSpPr>
          <p:cNvPr id="20483" name="Rectangle 12">
            <a:extLst>
              <a:ext uri="{FF2B5EF4-FFF2-40B4-BE49-F238E27FC236}">
                <a16:creationId xmlns:a16="http://schemas.microsoft.com/office/drawing/2014/main" id="{F41A5FD8-44CB-49F5-9E13-36EC5CE110A1}"/>
              </a:ext>
            </a:extLst>
          </p:cNvPr>
          <p:cNvSpPr>
            <a:spLocks noChangeArrowheads="1"/>
          </p:cNvSpPr>
          <p:nvPr/>
        </p:nvSpPr>
        <p:spPr bwMode="auto">
          <a:xfrm>
            <a:off x="304800" y="1064623"/>
            <a:ext cx="883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marL="342900" indent="-342900" eaLnBrk="0" hangingPunct="0">
              <a:spcBef>
                <a:spcPct val="20000"/>
              </a:spcBef>
              <a:buChar char="•"/>
              <a:defRPr sz="2400" b="1">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a:solidFill>
                  <a:schemeClr val="tx1"/>
                </a:solidFill>
                <a:latin typeface="Calibri" panose="020F0502020204030204" pitchFamily="34" charset="0"/>
              </a:defRPr>
            </a:lvl3pPr>
            <a:lvl4pPr marL="1600200" indent="-228600" eaLnBrk="0" hangingPunct="0">
              <a:spcBef>
                <a:spcPct val="20000"/>
              </a:spcBef>
              <a:buChar char="–"/>
              <a:defRPr sz="1400">
                <a:solidFill>
                  <a:schemeClr val="tx1"/>
                </a:solidFill>
                <a:latin typeface="Calibri" panose="020F0502020204030204" pitchFamily="34" charset="0"/>
              </a:defRPr>
            </a:lvl4pPr>
            <a:lvl5pPr marL="2057400" indent="-228600" eaLnBrk="0" hangingPunct="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Declass 1 (Corona) </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Declass 2 (KH-7, KH-9)</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SPOT Pan/Multispectral</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SPOT Data Buy</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Landsat MSS</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Landsat Thematic Mapper</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Landsat 7 ETM+</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Landsat 8 OLI</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EOS/MODIS	</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EOS/ASTER</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AVHRR LAC/HRPT</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EO-1		</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SIR-C	</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Commercial Data Purchases  </a:t>
            </a:r>
          </a:p>
          <a:p>
            <a:pPr eaLnBrk="1" hangingPunct="1">
              <a:lnSpc>
                <a:spcPct val="90000"/>
              </a:lnSpc>
              <a:buSzPct val="125000"/>
              <a:buFont typeface="Wingdings" panose="05000000000000000000" pitchFamily="2" charset="2"/>
              <a:buChar char="§"/>
            </a:pPr>
            <a:r>
              <a:rPr lang="en-US" altLang="en-US" sz="1600" dirty="0" err="1">
                <a:solidFill>
                  <a:schemeClr val="bg1"/>
                </a:solidFill>
                <a:latin typeface="Arial" panose="020B0604020202020204" pitchFamily="34" charset="0"/>
                <a:ea typeface="MS PGothic" panose="020B0600070205080204" pitchFamily="34" charset="-128"/>
              </a:rPr>
              <a:t>TerraLook</a:t>
            </a:r>
            <a:endParaRPr lang="en-US" altLang="en-US" sz="1600" dirty="0">
              <a:solidFill>
                <a:schemeClr val="bg1"/>
              </a:solidFill>
              <a:latin typeface="Arial" panose="020B0604020202020204" pitchFamily="34" charset="0"/>
              <a:ea typeface="MS PGothic" panose="020B0600070205080204" pitchFamily="34" charset="-128"/>
            </a:endParaRPr>
          </a:p>
          <a:p>
            <a:pPr eaLnBrk="1" hangingPunct="1">
              <a:lnSpc>
                <a:spcPct val="90000"/>
              </a:lnSpc>
              <a:buSzPct val="125000"/>
              <a:buFont typeface="Wingdings" panose="05000000000000000000" pitchFamily="2" charset="2"/>
              <a:buChar char="§"/>
            </a:pPr>
            <a:r>
              <a:rPr lang="en-US" altLang="en-US" sz="1600" dirty="0" err="1">
                <a:solidFill>
                  <a:schemeClr val="bg1"/>
                </a:solidFill>
                <a:latin typeface="Arial" panose="020B0604020202020204" pitchFamily="34" charset="0"/>
                <a:ea typeface="MS PGothic" panose="020B0600070205080204" pitchFamily="34" charset="-128"/>
              </a:rPr>
              <a:t>Orbview</a:t>
            </a:r>
            <a:endParaRPr lang="en-US" altLang="en-US" sz="1600" dirty="0">
              <a:solidFill>
                <a:schemeClr val="bg1"/>
              </a:solidFill>
              <a:latin typeface="Arial" panose="020B0604020202020204" pitchFamily="34" charset="0"/>
              <a:ea typeface="MS PGothic" panose="020B0600070205080204" pitchFamily="34" charset="-128"/>
            </a:endParaRP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ResourceSat-2</a:t>
            </a:r>
          </a:p>
          <a:p>
            <a:pPr eaLnBrk="1" hangingPunct="1">
              <a:lnSpc>
                <a:spcPct val="90000"/>
              </a:lnSpc>
              <a:buSzPct val="125000"/>
              <a:buFont typeface="Wingdings" panose="05000000000000000000" pitchFamily="2" charset="2"/>
              <a:buChar char="§"/>
            </a:pPr>
            <a:r>
              <a:rPr lang="en-US" altLang="en-US" sz="1600" dirty="0">
                <a:solidFill>
                  <a:schemeClr val="bg1"/>
                </a:solidFill>
                <a:latin typeface="Arial" panose="020B0604020202020204" pitchFamily="34" charset="0"/>
                <a:ea typeface="MS PGothic" panose="020B0600070205080204" pitchFamily="34" charset="-128"/>
              </a:rPr>
              <a:t>Sentinel-2</a:t>
            </a:r>
          </a:p>
          <a:p>
            <a:pPr eaLnBrk="1" hangingPunct="1">
              <a:lnSpc>
                <a:spcPct val="90000"/>
              </a:lnSpc>
              <a:buSzPct val="125000"/>
              <a:buFont typeface="Wingdings" panose="05000000000000000000" pitchFamily="2" charset="2"/>
              <a:buNone/>
            </a:pPr>
            <a:endParaRPr lang="en-US" altLang="en-US" sz="1600" dirty="0">
              <a:solidFill>
                <a:srgbClr val="000000"/>
              </a:solidFill>
              <a:latin typeface="Arial" panose="020B0604020202020204" pitchFamily="34" charset="0"/>
              <a:ea typeface="MS PGothic" panose="020B0600070205080204" pitchFamily="34" charset="-128"/>
            </a:endParaRPr>
          </a:p>
        </p:txBody>
      </p:sp>
      <p:pic>
        <p:nvPicPr>
          <p:cNvPr id="20484" name="Picture 15">
            <a:extLst>
              <a:ext uri="{FF2B5EF4-FFF2-40B4-BE49-F238E27FC236}">
                <a16:creationId xmlns:a16="http://schemas.microsoft.com/office/drawing/2014/main" id="{8E63853E-ABA9-40FB-829D-FB5F448D448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1219200"/>
            <a:ext cx="2451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a:extLst>
              <a:ext uri="{FF2B5EF4-FFF2-40B4-BE49-F238E27FC236}">
                <a16:creationId xmlns:a16="http://schemas.microsoft.com/office/drawing/2014/main" id="{DB9C53E5-4E2A-40EF-AACA-737100A22EB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25003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4">
            <a:extLst>
              <a:ext uri="{FF2B5EF4-FFF2-40B4-BE49-F238E27FC236}">
                <a16:creationId xmlns:a16="http://schemas.microsoft.com/office/drawing/2014/main" id="{94DF0DB5-6125-4E31-91A2-C31FBC75F40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325" y="3328988"/>
            <a:ext cx="24511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25672</TotalTime>
  <Pages>4</Pages>
  <Words>680</Words>
  <Application>Microsoft Office PowerPoint</Application>
  <PresentationFormat>On-screen Show (4:3)</PresentationFormat>
  <Paragraphs>79</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10</vt:i4>
      </vt:variant>
      <vt:variant>
        <vt:lpstr>Custom Shows</vt:lpstr>
      </vt:variant>
      <vt:variant>
        <vt:i4>1</vt:i4>
      </vt:variant>
    </vt:vector>
  </HeadingPairs>
  <TitlesOfParts>
    <vt:vector size="15" baseType="lpstr">
      <vt:lpstr>Arial</vt:lpstr>
      <vt:lpstr>Times New Roman</vt:lpstr>
      <vt:lpstr>Wingdings</vt:lpstr>
      <vt:lpstr>Office Theme</vt:lpstr>
      <vt:lpstr>Data Preservation and Stewardship</vt:lpstr>
      <vt:lpstr>Goals and objectives:</vt:lpstr>
      <vt:lpstr>PowerPoint Presentation</vt:lpstr>
      <vt:lpstr>Robotic Tape Library System</vt:lpstr>
      <vt:lpstr>Data Archiving</vt:lpstr>
      <vt:lpstr>Data Discovery- EarthExplorer </vt:lpstr>
      <vt:lpstr>Data Discovery - GloVis</vt:lpstr>
      <vt:lpstr>PowerPoint Presentation</vt:lpstr>
      <vt:lpstr>PowerPoint Presentation</vt:lpstr>
      <vt:lpstr>PowerPoint Presentation</vt:lpstr>
      <vt:lpstr>Custom Show 1</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Longhenry, Ryan</cp:lastModifiedBy>
  <cp:revision>469</cp:revision>
  <cp:lastPrinted>2013-08-26T21:22:31Z</cp:lastPrinted>
  <dcterms:created xsi:type="dcterms:W3CDTF">2011-02-08T14:39:04Z</dcterms:created>
  <dcterms:modified xsi:type="dcterms:W3CDTF">2021-04-20T12:00:29Z</dcterms:modified>
</cp:coreProperties>
</file>