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5143500" type="screen16x9"/>
  <p:notesSz cx="6858000" cy="9144000"/>
  <p:embeddedFontLst>
    <p:embeddedFont>
      <p:font typeface="Arial Narrow" panose="020B0604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1e317ddf7_0_0:notes"/>
          <p:cNvSpPr txBox="1">
            <a:spLocks noGrp="1"/>
          </p:cNvSpPr>
          <p:nvPr>
            <p:ph type="body" idx="1"/>
          </p:nvPr>
        </p:nvSpPr>
        <p:spPr>
          <a:xfrm>
            <a:off x="685799" y="4343399"/>
            <a:ext cx="5486400" cy="4114800"/>
          </a:xfrm>
          <a:prstGeom prst="rect">
            <a:avLst/>
          </a:prstGeom>
          <a:noFill/>
          <a:ln>
            <a:noFill/>
          </a:ln>
        </p:spPr>
        <p:txBody>
          <a:bodyPr spcFirstLastPara="1" wrap="square" lIns="89575" tIns="89575" rIns="89575" bIns="8957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4" name="Google Shape;214;g61e317ddf7_0_0:notes"/>
          <p:cNvSpPr>
            <a:spLocks noGrp="1" noRot="1" noChangeAspect="1"/>
          </p:cNvSpPr>
          <p:nvPr>
            <p:ph type="sldImg" idx="2"/>
          </p:nvPr>
        </p:nvSpPr>
        <p:spPr>
          <a:xfrm>
            <a:off x="398913" y="686112"/>
            <a:ext cx="6060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1c7d8b6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61c7d8b67c_0_0: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US Federal Data Strategy: The Federal Data Strategy (FDS) encompasses a 10-year vision for how the Federal Government will accelerate the use of data to deliver on mission, serve the public, and steward resources while protecting security, privacy, and confidentiality.</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The NOAA Data Strategy Consists of Five Goals:</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1: Align data management leadership roles across the organization.</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2: Govern and manage data strategically to most effectively steward the US taxpayers’ investment.</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3: Share data as openly and widely as possible to promote maximum utilization of NOAA data. </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4: Promote data innovation and quality improvements to facilitate science and support data-driven decision making.</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5: Engage stakeholders and leverage partnerships to maximize the value of NOAA data to the Nation.</a:t>
            </a:r>
            <a:endParaRPr>
              <a:solidFill>
                <a:schemeClr val="dk1"/>
              </a:solidFill>
              <a:latin typeface="Calibri"/>
              <a:ea typeface="Calibri"/>
              <a:cs typeface="Calibri"/>
              <a:sym typeface="Calibri"/>
            </a:endParaRPr>
          </a:p>
        </p:txBody>
      </p:sp>
      <p:sp>
        <p:nvSpPr>
          <p:cNvPr id="222" name="Google Shape;222;g61c7d8b67c_0_0:notes"/>
          <p:cNvSpPr txBox="1">
            <a:spLocks noGrp="1"/>
          </p:cNvSpPr>
          <p:nvPr>
            <p:ph type="sldNum" idx="12"/>
          </p:nvPr>
        </p:nvSpPr>
        <p:spPr>
          <a:xfrm>
            <a:off x="3884613" y="8685214"/>
            <a:ext cx="2971800" cy="4590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chemeClr val="dk1"/>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de4f2da4c_0_1: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cde4f2da4c_0_1: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US Federal Data Strategy: The Federal Data Strategy (FDS) encompasses a 10-year vision for how the Federal Government will accelerate the use of data to deliver on mission, serve the public, and steward resources while protecting security, privacy, and confidentiality.</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The NOAA Data Strategy Consists of Five Goals:</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1: Align data management leadership roles across the organization.</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2: Govern and manage data strategically to most effectively steward the US taxpayers’ investment.</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3: Share data as openly and widely as possible to promote maximum utilization of NOAA data. </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4: Promote data innovation and quality improvements to facilitate science and support data-driven decision making.</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Goal 5: Engage stakeholders and leverage partnerships to maximize the value of NOAA data to the Nation.</a:t>
            </a:r>
            <a:endParaRPr>
              <a:solidFill>
                <a:schemeClr val="dk1"/>
              </a:solidFill>
              <a:latin typeface="Calibri"/>
              <a:ea typeface="Calibri"/>
              <a:cs typeface="Calibri"/>
              <a:sym typeface="Calibri"/>
            </a:endParaRPr>
          </a:p>
        </p:txBody>
      </p:sp>
      <p:sp>
        <p:nvSpPr>
          <p:cNvPr id="229" name="Google Shape;229;gcde4f2da4c_0_1:notes"/>
          <p:cNvSpPr txBox="1">
            <a:spLocks noGrp="1"/>
          </p:cNvSpPr>
          <p:nvPr>
            <p:ph type="sldNum" idx="12"/>
          </p:nvPr>
        </p:nvSpPr>
        <p:spPr>
          <a:xfrm>
            <a:off x="3884613" y="8685214"/>
            <a:ext cx="2971800" cy="4590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chemeClr val="dk1"/>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1e317ddf7_0_59:notes"/>
          <p:cNvSpPr>
            <a:spLocks noGrp="1" noRot="1" noChangeAspect="1"/>
          </p:cNvSpPr>
          <p:nvPr>
            <p:ph type="sldImg" idx="2"/>
          </p:nvPr>
        </p:nvSpPr>
        <p:spPr>
          <a:xfrm>
            <a:off x="398921" y="686112"/>
            <a:ext cx="6060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1e317ddf7_0_59:notes"/>
          <p:cNvSpPr txBox="1">
            <a:spLocks noGrp="1"/>
          </p:cNvSpPr>
          <p:nvPr>
            <p:ph type="body" idx="1"/>
          </p:nvPr>
        </p:nvSpPr>
        <p:spPr>
          <a:xfrm>
            <a:off x="685799" y="4343399"/>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61e317ddf7_0_59:notes"/>
          <p:cNvSpPr txBox="1">
            <a:spLocks noGrp="1"/>
          </p:cNvSpPr>
          <p:nvPr>
            <p:ph type="sldNum" idx="12"/>
          </p:nvPr>
        </p:nvSpPr>
        <p:spPr>
          <a:xfrm>
            <a:off x="3884612" y="8685213"/>
            <a:ext cx="2971800" cy="4572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Clr>
                <a:schemeClr val="dk1"/>
              </a:buClr>
              <a:buSzPts val="300"/>
              <a:buFont typeface="Calibri"/>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1e317ddf7_0_68:notes"/>
          <p:cNvSpPr>
            <a:spLocks noGrp="1" noRot="1" noChangeAspect="1"/>
          </p:cNvSpPr>
          <p:nvPr>
            <p:ph type="sldImg" idx="2"/>
          </p:nvPr>
        </p:nvSpPr>
        <p:spPr>
          <a:xfrm>
            <a:off x="398913" y="686112"/>
            <a:ext cx="6060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1e317ddf7_0_68:notes"/>
          <p:cNvSpPr txBox="1">
            <a:spLocks noGrp="1"/>
          </p:cNvSpPr>
          <p:nvPr>
            <p:ph type="body" idx="1"/>
          </p:nvPr>
        </p:nvSpPr>
        <p:spPr>
          <a:xfrm>
            <a:off x="685799" y="4343399"/>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provides a simplistic representation of of the NESDIS Common Cloud Framework (NCCF). The NCCF consists of several functional areas, each composed of numerous functions that can be pieced together to support the many NESDIS workflows…. Product generation, algorithm development, archiving, emergency response, etc.</a:t>
            </a:r>
            <a:endParaRPr/>
          </a:p>
        </p:txBody>
      </p:sp>
      <p:sp>
        <p:nvSpPr>
          <p:cNvPr id="246" name="Google Shape;246;g61e317ddf7_0_68:notes"/>
          <p:cNvSpPr txBox="1">
            <a:spLocks noGrp="1"/>
          </p:cNvSpPr>
          <p:nvPr>
            <p:ph type="sldNum" idx="12"/>
          </p:nvPr>
        </p:nvSpPr>
        <p:spPr>
          <a:xfrm>
            <a:off x="3884612" y="8685213"/>
            <a:ext cx="2971800" cy="4572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Clr>
                <a:schemeClr val="dk1"/>
              </a:buClr>
              <a:buSzPts val="300"/>
              <a:buFont typeface="Calibri"/>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61c7d8b67c_0_36: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61c7d8b67c_0_36: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89" name="Google Shape;289;g61c7d8b67c_0_36:notes"/>
          <p:cNvSpPr txBox="1">
            <a:spLocks noGrp="1"/>
          </p:cNvSpPr>
          <p:nvPr>
            <p:ph type="sldNum" idx="12"/>
          </p:nvPr>
        </p:nvSpPr>
        <p:spPr>
          <a:xfrm>
            <a:off x="3884613" y="8685214"/>
            <a:ext cx="2971800" cy="4590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chemeClr val="dk1"/>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cde4f2da4c_0_7: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cde4f2da4c_0_7: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6" name="Google Shape;296;gcde4f2da4c_0_7:notes"/>
          <p:cNvSpPr txBox="1">
            <a:spLocks noGrp="1"/>
          </p:cNvSpPr>
          <p:nvPr>
            <p:ph type="sldNum" idx="12"/>
          </p:nvPr>
        </p:nvSpPr>
        <p:spPr>
          <a:xfrm>
            <a:off x="3884613" y="8685214"/>
            <a:ext cx="2971800" cy="4590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chemeClr val="dk1"/>
              </a:buClr>
              <a:buSzPts val="1200"/>
              <a:buFont typeface="Calibri"/>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1e317ddf7_0_179:notes"/>
          <p:cNvSpPr>
            <a:spLocks noGrp="1" noRot="1" noChangeAspect="1"/>
          </p:cNvSpPr>
          <p:nvPr>
            <p:ph type="sldImg" idx="2"/>
          </p:nvPr>
        </p:nvSpPr>
        <p:spPr>
          <a:xfrm>
            <a:off x="398913" y="686112"/>
            <a:ext cx="6060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1e317ddf7_0_179:notes"/>
          <p:cNvSpPr txBox="1">
            <a:spLocks noGrp="1"/>
          </p:cNvSpPr>
          <p:nvPr>
            <p:ph type="body" idx="1"/>
          </p:nvPr>
        </p:nvSpPr>
        <p:spPr>
          <a:xfrm>
            <a:off x="685799" y="4343399"/>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61e317ddf7_0_179:notes"/>
          <p:cNvSpPr txBox="1">
            <a:spLocks noGrp="1"/>
          </p:cNvSpPr>
          <p:nvPr>
            <p:ph type="sldNum" idx="12"/>
          </p:nvPr>
        </p:nvSpPr>
        <p:spPr>
          <a:xfrm>
            <a:off x="3884612" y="8685213"/>
            <a:ext cx="2971800" cy="4572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Clr>
                <a:schemeClr val="dk1"/>
              </a:buClr>
              <a:buSzPts val="300"/>
              <a:buFont typeface="Calibri"/>
              <a:buNone/>
            </a:pPr>
            <a:fld id="{00000000-1234-1234-1234-123412341234}" type="slidenum">
              <a:rPr lang="en" sz="1400"/>
              <a:t>8</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body" idx="1"/>
          </p:nvPr>
        </p:nvSpPr>
        <p:spPr>
          <a:xfrm>
            <a:off x="309300" y="1122850"/>
            <a:ext cx="8525400" cy="3521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 name="Google Shape;58;p14"/>
          <p:cNvSpPr txBox="1">
            <a:spLocks noGrp="1"/>
          </p:cNvSpPr>
          <p:nvPr>
            <p:ph type="sldNum" idx="12"/>
          </p:nvPr>
        </p:nvSpPr>
        <p:spPr>
          <a:xfrm>
            <a:off x="8666200" y="4842281"/>
            <a:ext cx="405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4"/>
          <p:cNvPicPr preferRelativeResize="0"/>
          <p:nvPr/>
        </p:nvPicPr>
        <p:blipFill rotWithShape="1">
          <a:blip r:embed="rId2">
            <a:alphaModFix/>
          </a:blip>
          <a:srcRect t="53159" b="24485"/>
          <a:stretch/>
        </p:blipFill>
        <p:spPr>
          <a:xfrm>
            <a:off x="0" y="-11073"/>
            <a:ext cx="9143999" cy="437325"/>
          </a:xfrm>
          <a:prstGeom prst="rect">
            <a:avLst/>
          </a:prstGeom>
          <a:noFill/>
          <a:ln>
            <a:noFill/>
          </a:ln>
        </p:spPr>
      </p:pic>
      <p:pic>
        <p:nvPicPr>
          <p:cNvPr id="60" name="Google Shape;60;p14"/>
          <p:cNvPicPr preferRelativeResize="0"/>
          <p:nvPr/>
        </p:nvPicPr>
        <p:blipFill rotWithShape="1">
          <a:blip r:embed="rId3">
            <a:alphaModFix/>
          </a:blip>
          <a:srcRect/>
          <a:stretch/>
        </p:blipFill>
        <p:spPr>
          <a:xfrm>
            <a:off x="63500" y="4725590"/>
            <a:ext cx="390525" cy="390524"/>
          </a:xfrm>
          <a:prstGeom prst="rect">
            <a:avLst/>
          </a:prstGeom>
          <a:noFill/>
          <a:ln>
            <a:noFill/>
          </a:ln>
        </p:spPr>
      </p:pic>
      <p:sp>
        <p:nvSpPr>
          <p:cNvPr id="61" name="Google Shape;61;p14"/>
          <p:cNvSpPr txBox="1">
            <a:spLocks noGrp="1"/>
          </p:cNvSpPr>
          <p:nvPr>
            <p:ph type="title"/>
          </p:nvPr>
        </p:nvSpPr>
        <p:spPr>
          <a:xfrm>
            <a:off x="0" y="426244"/>
            <a:ext cx="9144000" cy="696600"/>
          </a:xfrm>
          <a:prstGeom prst="rect">
            <a:avLst/>
          </a:prstGeom>
          <a:solidFill>
            <a:schemeClr val="lt2"/>
          </a:solid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3600"/>
              <a:buNone/>
              <a:defRPr sz="3600" b="1"/>
            </a:lvl1pPr>
            <a:lvl2pPr lvl="1" algn="ctr" rtl="0">
              <a:lnSpc>
                <a:spcPct val="100000"/>
              </a:lnSpc>
              <a:spcBef>
                <a:spcPts val="0"/>
              </a:spcBef>
              <a:spcAft>
                <a:spcPts val="0"/>
              </a:spcAft>
              <a:buSzPts val="3600"/>
              <a:buFont typeface="Calibri"/>
              <a:buNone/>
              <a:defRPr sz="3600" b="1">
                <a:latin typeface="Calibri"/>
                <a:ea typeface="Calibri"/>
                <a:cs typeface="Calibri"/>
                <a:sym typeface="Calibri"/>
              </a:defRPr>
            </a:lvl2pPr>
            <a:lvl3pPr lvl="2" algn="ctr" rtl="0">
              <a:lnSpc>
                <a:spcPct val="100000"/>
              </a:lnSpc>
              <a:spcBef>
                <a:spcPts val="0"/>
              </a:spcBef>
              <a:spcAft>
                <a:spcPts val="0"/>
              </a:spcAft>
              <a:buSzPts val="3600"/>
              <a:buFont typeface="Calibri"/>
              <a:buNone/>
              <a:defRPr sz="3600" b="1">
                <a:latin typeface="Calibri"/>
                <a:ea typeface="Calibri"/>
                <a:cs typeface="Calibri"/>
                <a:sym typeface="Calibri"/>
              </a:defRPr>
            </a:lvl3pPr>
            <a:lvl4pPr lvl="3" algn="ctr" rtl="0">
              <a:lnSpc>
                <a:spcPct val="100000"/>
              </a:lnSpc>
              <a:spcBef>
                <a:spcPts val="0"/>
              </a:spcBef>
              <a:spcAft>
                <a:spcPts val="0"/>
              </a:spcAft>
              <a:buSzPts val="3600"/>
              <a:buFont typeface="Calibri"/>
              <a:buNone/>
              <a:defRPr sz="3600" b="1">
                <a:latin typeface="Calibri"/>
                <a:ea typeface="Calibri"/>
                <a:cs typeface="Calibri"/>
                <a:sym typeface="Calibri"/>
              </a:defRPr>
            </a:lvl4pPr>
            <a:lvl5pPr lvl="4" algn="ctr" rtl="0">
              <a:lnSpc>
                <a:spcPct val="100000"/>
              </a:lnSpc>
              <a:spcBef>
                <a:spcPts val="0"/>
              </a:spcBef>
              <a:spcAft>
                <a:spcPts val="0"/>
              </a:spcAft>
              <a:buSzPts val="3600"/>
              <a:buFont typeface="Calibri"/>
              <a:buNone/>
              <a:defRPr sz="3600" b="1">
                <a:latin typeface="Calibri"/>
                <a:ea typeface="Calibri"/>
                <a:cs typeface="Calibri"/>
                <a:sym typeface="Calibri"/>
              </a:defRPr>
            </a:lvl5pPr>
            <a:lvl6pPr lvl="5" algn="ctr" rtl="0">
              <a:lnSpc>
                <a:spcPct val="100000"/>
              </a:lnSpc>
              <a:spcBef>
                <a:spcPts val="0"/>
              </a:spcBef>
              <a:spcAft>
                <a:spcPts val="0"/>
              </a:spcAft>
              <a:buSzPts val="3600"/>
              <a:buFont typeface="Calibri"/>
              <a:buNone/>
              <a:defRPr sz="3600" b="1">
                <a:latin typeface="Calibri"/>
                <a:ea typeface="Calibri"/>
                <a:cs typeface="Calibri"/>
                <a:sym typeface="Calibri"/>
              </a:defRPr>
            </a:lvl6pPr>
            <a:lvl7pPr lvl="6" algn="ctr" rtl="0">
              <a:lnSpc>
                <a:spcPct val="100000"/>
              </a:lnSpc>
              <a:spcBef>
                <a:spcPts val="0"/>
              </a:spcBef>
              <a:spcAft>
                <a:spcPts val="0"/>
              </a:spcAft>
              <a:buSzPts val="3600"/>
              <a:buFont typeface="Calibri"/>
              <a:buNone/>
              <a:defRPr sz="3600" b="1">
                <a:latin typeface="Calibri"/>
                <a:ea typeface="Calibri"/>
                <a:cs typeface="Calibri"/>
                <a:sym typeface="Calibri"/>
              </a:defRPr>
            </a:lvl7pPr>
            <a:lvl8pPr lvl="7" algn="ctr" rtl="0">
              <a:lnSpc>
                <a:spcPct val="100000"/>
              </a:lnSpc>
              <a:spcBef>
                <a:spcPts val="0"/>
              </a:spcBef>
              <a:spcAft>
                <a:spcPts val="0"/>
              </a:spcAft>
              <a:buSzPts val="3600"/>
              <a:buFont typeface="Calibri"/>
              <a:buNone/>
              <a:defRPr sz="3600" b="1">
                <a:latin typeface="Calibri"/>
                <a:ea typeface="Calibri"/>
                <a:cs typeface="Calibri"/>
                <a:sym typeface="Calibri"/>
              </a:defRPr>
            </a:lvl8pPr>
            <a:lvl9pPr lvl="8" algn="ctr" rtl="0">
              <a:lnSpc>
                <a:spcPct val="100000"/>
              </a:lnSpc>
              <a:spcBef>
                <a:spcPts val="0"/>
              </a:spcBef>
              <a:spcAft>
                <a:spcPts val="0"/>
              </a:spcAft>
              <a:buSzPts val="3600"/>
              <a:buFont typeface="Calibri"/>
              <a:buNone/>
              <a:defRPr sz="3600" b="1">
                <a:latin typeface="Calibri"/>
                <a:ea typeface="Calibri"/>
                <a:cs typeface="Calibri"/>
                <a:sym typeface="Calibri"/>
              </a:defRPr>
            </a:lvl9pPr>
          </a:lstStyle>
          <a:p>
            <a:endParaRPr/>
          </a:p>
        </p:txBody>
      </p:sp>
      <p:sp>
        <p:nvSpPr>
          <p:cNvPr id="62" name="Google Shape;62;p14"/>
          <p:cNvSpPr txBox="1"/>
          <p:nvPr/>
        </p:nvSpPr>
        <p:spPr>
          <a:xfrm>
            <a:off x="301200" y="4796981"/>
            <a:ext cx="2642700" cy="27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b="0" i="0" u="none" strike="noStrike" cap="none">
                <a:solidFill>
                  <a:srgbClr val="80AECC"/>
                </a:solidFill>
                <a:latin typeface="Arial Narrow"/>
                <a:ea typeface="Arial Narrow"/>
                <a:cs typeface="Arial Narrow"/>
                <a:sym typeface="Arial Narrow"/>
              </a:rPr>
              <a:t>NOAA Satellite and Information Service</a:t>
            </a:r>
            <a:endParaRPr sz="1100" b="0" i="0" u="none" strike="noStrike" cap="none">
              <a:solidFill>
                <a:srgbClr val="80AECC"/>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1143000" y="2799988"/>
            <a:ext cx="6858000" cy="17763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5" name="Google Shape;65;p15"/>
          <p:cNvSpPr txBox="1"/>
          <p:nvPr/>
        </p:nvSpPr>
        <p:spPr>
          <a:xfrm>
            <a:off x="0" y="4854125"/>
            <a:ext cx="9144000" cy="27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b="0" i="0" u="none" strike="noStrike" cap="none">
                <a:solidFill>
                  <a:srgbClr val="80AECC"/>
                </a:solidFill>
                <a:latin typeface="Arial Narrow"/>
                <a:ea typeface="Arial Narrow"/>
                <a:cs typeface="Arial Narrow"/>
                <a:sym typeface="Arial Narrow"/>
              </a:rPr>
              <a:t>National Oceanic and Atmospheric Administration   |   NOAA Satellite and Information Service</a:t>
            </a:r>
            <a:endParaRPr sz="1100" b="0" i="0" u="none" strike="noStrike" cap="none">
              <a:solidFill>
                <a:srgbClr val="80AECC"/>
              </a:solidFill>
              <a:latin typeface="Arial Narrow"/>
              <a:ea typeface="Arial Narrow"/>
              <a:cs typeface="Arial Narrow"/>
              <a:sym typeface="Arial Narrow"/>
            </a:endParaRPr>
          </a:p>
        </p:txBody>
      </p:sp>
      <p:pic>
        <p:nvPicPr>
          <p:cNvPr id="66" name="Google Shape;66;p15"/>
          <p:cNvPicPr preferRelativeResize="0"/>
          <p:nvPr/>
        </p:nvPicPr>
        <p:blipFill rotWithShape="1">
          <a:blip r:embed="rId2">
            <a:alphaModFix/>
          </a:blip>
          <a:srcRect t="23088"/>
          <a:stretch/>
        </p:blipFill>
        <p:spPr>
          <a:xfrm>
            <a:off x="0" y="-8175"/>
            <a:ext cx="9143999" cy="1161900"/>
          </a:xfrm>
          <a:prstGeom prst="rect">
            <a:avLst/>
          </a:prstGeom>
          <a:noFill/>
          <a:ln>
            <a:noFill/>
          </a:ln>
        </p:spPr>
      </p:pic>
      <p:sp>
        <p:nvSpPr>
          <p:cNvPr id="67" name="Google Shape;67;p15"/>
          <p:cNvSpPr/>
          <p:nvPr/>
        </p:nvSpPr>
        <p:spPr>
          <a:xfrm>
            <a:off x="139175" y="84375"/>
            <a:ext cx="876900" cy="838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5"/>
          <p:cNvSpPr/>
          <p:nvPr/>
        </p:nvSpPr>
        <p:spPr>
          <a:xfrm>
            <a:off x="0" y="1112825"/>
            <a:ext cx="9144000" cy="1776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 name="Google Shape;69;p15"/>
          <p:cNvSpPr txBox="1">
            <a:spLocks noGrp="1"/>
          </p:cNvSpPr>
          <p:nvPr>
            <p:ph type="ctrTitle"/>
          </p:nvPr>
        </p:nvSpPr>
        <p:spPr>
          <a:xfrm>
            <a:off x="1143000" y="1222774"/>
            <a:ext cx="6858000" cy="1241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800"/>
              <a:buFont typeface="Calibri"/>
              <a:buNone/>
              <a:defRPr sz="4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623888" y="3442097"/>
            <a:ext cx="7886700" cy="1125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3" name="Google Shape;73;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629841" y="1260872"/>
            <a:ext cx="3868500" cy="6177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6" name="Google Shape;86;p18"/>
          <p:cNvSpPr txBox="1">
            <a:spLocks noGrp="1"/>
          </p:cNvSpPr>
          <p:nvPr>
            <p:ph type="body" idx="2"/>
          </p:nvPr>
        </p:nvSpPr>
        <p:spPr>
          <a:xfrm>
            <a:off x="629841" y="1878806"/>
            <a:ext cx="38685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7" name="Google Shape;87;p18"/>
          <p:cNvSpPr txBox="1">
            <a:spLocks noGrp="1"/>
          </p:cNvSpPr>
          <p:nvPr>
            <p:ph type="body" idx="3"/>
          </p:nvPr>
        </p:nvSpPr>
        <p:spPr>
          <a:xfrm>
            <a:off x="4629150" y="1260872"/>
            <a:ext cx="3887400" cy="6177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8" name="Google Shape;88;p18"/>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9841" y="342900"/>
            <a:ext cx="2949000" cy="1200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3" name="Google Shape;103;p2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04" name="Google Shape;104;p21"/>
          <p:cNvSpPr txBox="1">
            <a:spLocks noGrp="1"/>
          </p:cNvSpPr>
          <p:nvPr>
            <p:ph type="body" idx="2"/>
          </p:nvPr>
        </p:nvSpPr>
        <p:spPr>
          <a:xfrm>
            <a:off x="629841" y="1543050"/>
            <a:ext cx="29490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5" name="Google Shape;105;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29841" y="342900"/>
            <a:ext cx="2949000" cy="1200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22"/>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1"/>
          </p:nvPr>
        </p:nvSpPr>
        <p:spPr>
          <a:xfrm>
            <a:off x="629841" y="1543050"/>
            <a:ext cx="29490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 name="Google Shape;124;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2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27"/>
          <p:cNvSpPr/>
          <p:nvPr/>
        </p:nvSpPr>
        <p:spPr>
          <a:xfrm>
            <a:off x="0" y="1303020"/>
            <a:ext cx="9144000" cy="3561300"/>
          </a:xfrm>
          <a:prstGeom prst="rect">
            <a:avLst/>
          </a:prstGeom>
          <a:solidFill>
            <a:srgbClr val="D8D8D8">
              <a:alpha val="6941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140" name="Google Shape;140;p27"/>
          <p:cNvSpPr txBox="1">
            <a:spLocks noGrp="1"/>
          </p:cNvSpPr>
          <p:nvPr>
            <p:ph type="title"/>
          </p:nvPr>
        </p:nvSpPr>
        <p:spPr>
          <a:xfrm>
            <a:off x="209550" y="273844"/>
            <a:ext cx="8658300" cy="9942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rgbClr val="002060"/>
              </a:buClr>
              <a:buSzPts val="4100"/>
              <a:buFont typeface="Arial Narrow"/>
              <a:buNone/>
              <a:defRPr sz="4100" b="1" i="0" u="none" strike="noStrike" cap="non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1" name="Google Shape;141;p27"/>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90000"/>
              </a:lnSpc>
              <a:spcBef>
                <a:spcPts val="800"/>
              </a:spcBef>
              <a:spcAft>
                <a:spcPts val="0"/>
              </a:spcAft>
              <a:buClr>
                <a:srgbClr val="1F3864"/>
              </a:buClr>
              <a:buSzPts val="2700"/>
              <a:buFont typeface="Arial"/>
              <a:buChar char="•"/>
              <a:defRPr sz="2700" b="0" i="0" u="none" strike="noStrike" cap="none">
                <a:solidFill>
                  <a:srgbClr val="1F3864"/>
                </a:solidFill>
                <a:latin typeface="Calibri"/>
                <a:ea typeface="Calibri"/>
                <a:cs typeface="Calibri"/>
                <a:sym typeface="Calibri"/>
              </a:defRPr>
            </a:lvl1pPr>
            <a:lvl2pPr marL="914400" marR="0" lvl="1" indent="-361950" algn="l" rtl="0">
              <a:lnSpc>
                <a:spcPct val="90000"/>
              </a:lnSpc>
              <a:spcBef>
                <a:spcPts val="400"/>
              </a:spcBef>
              <a:spcAft>
                <a:spcPts val="0"/>
              </a:spcAft>
              <a:buClr>
                <a:srgbClr val="1E4E79"/>
              </a:buClr>
              <a:buSzPts val="2100"/>
              <a:buFont typeface="Merriweather Sans"/>
              <a:buChar char="-"/>
              <a:defRPr sz="2100" b="0" i="0" u="none" strike="noStrike" cap="none">
                <a:solidFill>
                  <a:srgbClr val="1E4E79"/>
                </a:solidFill>
                <a:latin typeface="Calibri"/>
                <a:ea typeface="Calibri"/>
                <a:cs typeface="Calibri"/>
                <a:sym typeface="Calibri"/>
              </a:defRPr>
            </a:lvl2pPr>
            <a:lvl3pPr marL="1371600" marR="0" lvl="2" indent="-336550" algn="l" rtl="0">
              <a:lnSpc>
                <a:spcPct val="90000"/>
              </a:lnSpc>
              <a:spcBef>
                <a:spcPts val="400"/>
              </a:spcBef>
              <a:spcAft>
                <a:spcPts val="0"/>
              </a:spcAft>
              <a:buClr>
                <a:srgbClr val="385623"/>
              </a:buClr>
              <a:buSzPts val="1700"/>
              <a:buFont typeface="Merriweather Sans"/>
              <a:buChar char="‣"/>
              <a:defRPr sz="1700" b="0" i="0" u="none" strike="noStrike" cap="none">
                <a:solidFill>
                  <a:srgbClr val="385623"/>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2" name="Google Shape;142;p27"/>
          <p:cNvPicPr preferRelativeResize="0"/>
          <p:nvPr/>
        </p:nvPicPr>
        <p:blipFill rotWithShape="1">
          <a:blip r:embed="rId2">
            <a:alphaModFix/>
          </a:blip>
          <a:srcRect/>
          <a:stretch/>
        </p:blipFill>
        <p:spPr>
          <a:xfrm>
            <a:off x="47625" y="4725590"/>
            <a:ext cx="390525" cy="3905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3"/>
        <p:cNvGrpSpPr/>
        <p:nvPr/>
      </p:nvGrpSpPr>
      <p:grpSpPr>
        <a:xfrm>
          <a:off x="0" y="0"/>
          <a:ext cx="0" cy="0"/>
          <a:chOff x="0" y="0"/>
          <a:chExt cx="0" cy="0"/>
        </a:xfrm>
      </p:grpSpPr>
      <p:sp>
        <p:nvSpPr>
          <p:cNvPr id="144" name="Google Shape;144;p28"/>
          <p:cNvSpPr/>
          <p:nvPr/>
        </p:nvSpPr>
        <p:spPr>
          <a:xfrm>
            <a:off x="0" y="1303020"/>
            <a:ext cx="9144000" cy="3561300"/>
          </a:xfrm>
          <a:prstGeom prst="rect">
            <a:avLst/>
          </a:prstGeom>
          <a:solidFill>
            <a:srgbClr val="D8D8D8">
              <a:alpha val="6941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145" name="Google Shape;145;p28"/>
          <p:cNvSpPr txBox="1">
            <a:spLocks noGrp="1"/>
          </p:cNvSpPr>
          <p:nvPr>
            <p:ph type="title"/>
          </p:nvPr>
        </p:nvSpPr>
        <p:spPr>
          <a:xfrm>
            <a:off x="209550" y="273844"/>
            <a:ext cx="8658300" cy="9942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rgbClr val="002060"/>
              </a:buClr>
              <a:buSzPts val="4100"/>
              <a:buFont typeface="Arial Narrow"/>
              <a:buNone/>
              <a:defRPr sz="4100" b="1" i="0" u="none" strike="noStrike" cap="non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6" name="Google Shape;146;p28"/>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90000"/>
              </a:lnSpc>
              <a:spcBef>
                <a:spcPts val="800"/>
              </a:spcBef>
              <a:spcAft>
                <a:spcPts val="0"/>
              </a:spcAft>
              <a:buClr>
                <a:srgbClr val="1F3864"/>
              </a:buClr>
              <a:buSzPts val="2700"/>
              <a:buFont typeface="Arial"/>
              <a:buChar char="•"/>
              <a:defRPr sz="2700" b="0" i="0" u="none" strike="noStrike" cap="none">
                <a:solidFill>
                  <a:srgbClr val="1F3864"/>
                </a:solidFill>
                <a:latin typeface="Calibri"/>
                <a:ea typeface="Calibri"/>
                <a:cs typeface="Calibri"/>
                <a:sym typeface="Calibri"/>
              </a:defRPr>
            </a:lvl1pPr>
            <a:lvl2pPr marL="914400" marR="0" lvl="1" indent="-361950" algn="l" rtl="0">
              <a:lnSpc>
                <a:spcPct val="90000"/>
              </a:lnSpc>
              <a:spcBef>
                <a:spcPts val="400"/>
              </a:spcBef>
              <a:spcAft>
                <a:spcPts val="0"/>
              </a:spcAft>
              <a:buClr>
                <a:srgbClr val="1E4E79"/>
              </a:buClr>
              <a:buSzPts val="2100"/>
              <a:buFont typeface="Arial"/>
              <a:buChar char="•"/>
              <a:defRPr sz="2100" b="0" i="0" u="none" strike="noStrike" cap="none">
                <a:solidFill>
                  <a:srgbClr val="1E4E79"/>
                </a:solidFill>
                <a:latin typeface="Calibri"/>
                <a:ea typeface="Calibri"/>
                <a:cs typeface="Calibri"/>
                <a:sym typeface="Calibri"/>
              </a:defRPr>
            </a:lvl2pPr>
            <a:lvl3pPr marL="1371600" marR="0" lvl="2" indent="-336550" algn="l" rtl="0">
              <a:lnSpc>
                <a:spcPct val="90000"/>
              </a:lnSpc>
              <a:spcBef>
                <a:spcPts val="400"/>
              </a:spcBef>
              <a:spcAft>
                <a:spcPts val="0"/>
              </a:spcAft>
              <a:buClr>
                <a:srgbClr val="385623"/>
              </a:buClr>
              <a:buSzPts val="1700"/>
              <a:buFont typeface="Arial"/>
              <a:buChar char="•"/>
              <a:defRPr sz="1700" b="0" i="0" u="none" strike="noStrike" cap="none">
                <a:solidFill>
                  <a:srgbClr val="385623"/>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47" name="Google Shape;147;p28"/>
          <p:cNvPicPr preferRelativeResize="0"/>
          <p:nvPr/>
        </p:nvPicPr>
        <p:blipFill rotWithShape="1">
          <a:blip r:embed="rId2">
            <a:alphaModFix/>
          </a:blip>
          <a:srcRect/>
          <a:stretch/>
        </p:blipFill>
        <p:spPr>
          <a:xfrm>
            <a:off x="47625" y="4725590"/>
            <a:ext cx="390525" cy="3905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29"/>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0" name="Google Shape;150;p29"/>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51" name="Google Shape;151;p2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2" name="Google Shape;152;p2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 name="Google Shape;153;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6" name="Google Shape;156;p30"/>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57" name="Google Shape;157;p3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8" name="Google Shape;158;p3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628650" y="426249"/>
            <a:ext cx="7886700" cy="8418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2" name="Google Shape;162;p31"/>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3" name="Google Shape;163;p31"/>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4" name="Google Shape;164;p3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5" name="Google Shape;165;p3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6" name="Google Shape;166;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9" name="Google Shape;169;p32"/>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70" name="Google Shape;170;p32"/>
          <p:cNvSpPr txBox="1">
            <a:spLocks noGrp="1"/>
          </p:cNvSpPr>
          <p:nvPr>
            <p:ph type="body" idx="2"/>
          </p:nvPr>
        </p:nvSpPr>
        <p:spPr>
          <a:xfrm>
            <a:off x="629841" y="1878806"/>
            <a:ext cx="38685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1" name="Google Shape;171;p32"/>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72" name="Google Shape;172;p32"/>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3" name="Google Shape;173;p3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4" name="Google Shape;174;p3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628650" y="426249"/>
            <a:ext cx="7886700" cy="8418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8" name="Google Shape;178;p3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9" name="Google Shape;179;p3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0" name="Google Shape;18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3" name="Google Shape;183;p34"/>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4" name="Google Shape;184;p34"/>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0" name="Google Shape;190;p35"/>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1" name="Google Shape;191;p35"/>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92" name="Google Shape;192;p3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3" name="Google Shape;193;p3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4" name="Google Shape;19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628650" y="426249"/>
            <a:ext cx="7886700" cy="8418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7" name="Google Shape;197;p3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8" name="Google Shape;198;p3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9" name="Google Shape;199;p3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0" name="Google Shape;200;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3" name="Google Shape;203;p3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4" name="Google Shape;204;p3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5" name="Google Shape;205;p3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6" name="Google Shape;206;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ub-Bullet Slide">
  <p:cSld name="TITLE_1_1">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805475" y="78563"/>
            <a:ext cx="7537200" cy="4923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SzPts val="3600"/>
              <a:buFont typeface="Open Sans"/>
              <a:buNone/>
              <a:defRPr b="1">
                <a:latin typeface="Open Sans"/>
                <a:ea typeface="Open Sans"/>
                <a:cs typeface="Open Sans"/>
                <a:sym typeface="Open Sans"/>
              </a:defRPr>
            </a:lvl1pPr>
            <a:lvl2pPr marL="0" marR="0" lvl="1" indent="0" algn="l" rtl="0">
              <a:lnSpc>
                <a:spcPct val="100000"/>
              </a:lnSpc>
              <a:spcBef>
                <a:spcPts val="0"/>
              </a:spcBef>
              <a:spcAft>
                <a:spcPts val="0"/>
              </a:spcAft>
              <a:buSzPts val="1700"/>
              <a:buFont typeface="Open Sans"/>
              <a:buNone/>
              <a:defRPr sz="1700" b="1">
                <a:latin typeface="Open Sans"/>
                <a:ea typeface="Open Sans"/>
                <a:cs typeface="Open Sans"/>
                <a:sym typeface="Open Sans"/>
              </a:defRPr>
            </a:lvl2pPr>
            <a:lvl3pPr marL="0" marR="0" lvl="2" indent="0" algn="l" rtl="0">
              <a:spcBef>
                <a:spcPts val="0"/>
              </a:spcBef>
              <a:spcAft>
                <a:spcPts val="0"/>
              </a:spcAft>
              <a:buSzPts val="1700"/>
              <a:buFont typeface="Open Sans"/>
              <a:buNone/>
              <a:defRPr sz="1700" b="1">
                <a:latin typeface="Open Sans"/>
                <a:ea typeface="Open Sans"/>
                <a:cs typeface="Open Sans"/>
                <a:sym typeface="Open Sans"/>
              </a:defRPr>
            </a:lvl3pPr>
            <a:lvl4pPr marL="0" marR="0" lvl="3" indent="0" algn="l" rtl="0">
              <a:spcBef>
                <a:spcPts val="0"/>
              </a:spcBef>
              <a:spcAft>
                <a:spcPts val="0"/>
              </a:spcAft>
              <a:buSzPts val="1700"/>
              <a:buFont typeface="Open Sans"/>
              <a:buNone/>
              <a:defRPr sz="1700" b="1">
                <a:latin typeface="Open Sans"/>
                <a:ea typeface="Open Sans"/>
                <a:cs typeface="Open Sans"/>
                <a:sym typeface="Open Sans"/>
              </a:defRPr>
            </a:lvl4pPr>
            <a:lvl5pPr marL="0" marR="0" lvl="4" indent="0" algn="l" rtl="0">
              <a:spcBef>
                <a:spcPts val="0"/>
              </a:spcBef>
              <a:spcAft>
                <a:spcPts val="0"/>
              </a:spcAft>
              <a:buSzPts val="1700"/>
              <a:buFont typeface="Open Sans"/>
              <a:buNone/>
              <a:defRPr sz="1700" b="1">
                <a:latin typeface="Open Sans"/>
                <a:ea typeface="Open Sans"/>
                <a:cs typeface="Open Sans"/>
                <a:sym typeface="Open Sans"/>
              </a:defRPr>
            </a:lvl5pPr>
            <a:lvl6pPr marL="444500" marR="0" lvl="5" indent="0" algn="l" rtl="0">
              <a:spcBef>
                <a:spcPts val="0"/>
              </a:spcBef>
              <a:spcAft>
                <a:spcPts val="0"/>
              </a:spcAft>
              <a:buSzPts val="1700"/>
              <a:buFont typeface="Open Sans"/>
              <a:buNone/>
              <a:defRPr sz="1700" b="1">
                <a:latin typeface="Open Sans"/>
                <a:ea typeface="Open Sans"/>
                <a:cs typeface="Open Sans"/>
                <a:sym typeface="Open Sans"/>
              </a:defRPr>
            </a:lvl6pPr>
            <a:lvl7pPr marL="889000" marR="0" lvl="6" indent="0" algn="l" rtl="0">
              <a:spcBef>
                <a:spcPts val="0"/>
              </a:spcBef>
              <a:spcAft>
                <a:spcPts val="0"/>
              </a:spcAft>
              <a:buSzPts val="1700"/>
              <a:buFont typeface="Open Sans"/>
              <a:buNone/>
              <a:defRPr sz="1700" b="1">
                <a:latin typeface="Open Sans"/>
                <a:ea typeface="Open Sans"/>
                <a:cs typeface="Open Sans"/>
                <a:sym typeface="Open Sans"/>
              </a:defRPr>
            </a:lvl7pPr>
            <a:lvl8pPr marL="1320800" marR="0" lvl="7" indent="0" algn="l" rtl="0">
              <a:spcBef>
                <a:spcPts val="0"/>
              </a:spcBef>
              <a:spcAft>
                <a:spcPts val="0"/>
              </a:spcAft>
              <a:buSzPts val="1700"/>
              <a:buFont typeface="Open Sans"/>
              <a:buNone/>
              <a:defRPr sz="1700" b="1">
                <a:latin typeface="Open Sans"/>
                <a:ea typeface="Open Sans"/>
                <a:cs typeface="Open Sans"/>
                <a:sym typeface="Open Sans"/>
              </a:defRPr>
            </a:lvl8pPr>
            <a:lvl9pPr marL="1778000" marR="0" lvl="8" indent="0" algn="l" rtl="0">
              <a:spcBef>
                <a:spcPts val="0"/>
              </a:spcBef>
              <a:spcAft>
                <a:spcPts val="0"/>
              </a:spcAft>
              <a:buSzPts val="1700"/>
              <a:buFont typeface="Open Sans"/>
              <a:buNone/>
              <a:defRPr sz="1700" b="1">
                <a:latin typeface="Open Sans"/>
                <a:ea typeface="Open Sans"/>
                <a:cs typeface="Open Sans"/>
                <a:sym typeface="Open Sans"/>
              </a:defRPr>
            </a:lvl9pPr>
          </a:lstStyle>
          <a:p>
            <a:endParaRPr/>
          </a:p>
        </p:txBody>
      </p:sp>
      <p:sp>
        <p:nvSpPr>
          <p:cNvPr id="209" name="Google Shape;209;p38"/>
          <p:cNvSpPr txBox="1">
            <a:spLocks noGrp="1"/>
          </p:cNvSpPr>
          <p:nvPr>
            <p:ph type="body" idx="1"/>
          </p:nvPr>
        </p:nvSpPr>
        <p:spPr>
          <a:xfrm>
            <a:off x="0" y="1108331"/>
            <a:ext cx="9144000" cy="38025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500"/>
              </a:spcBef>
              <a:spcAft>
                <a:spcPts val="0"/>
              </a:spcAft>
              <a:buClr>
                <a:srgbClr val="1C4587"/>
              </a:buClr>
              <a:buSzPts val="2100"/>
              <a:buFont typeface="Arial"/>
              <a:buChar char="•"/>
              <a:defRPr>
                <a:solidFill>
                  <a:srgbClr val="1C4587"/>
                </a:solidFill>
                <a:latin typeface="Arial"/>
                <a:ea typeface="Arial"/>
                <a:cs typeface="Arial"/>
                <a:sym typeface="Arial"/>
              </a:defRPr>
            </a:lvl1pPr>
            <a:lvl2pPr marL="914400" marR="0" lvl="1" indent="-342900" algn="l" rtl="0">
              <a:lnSpc>
                <a:spcPct val="100000"/>
              </a:lnSpc>
              <a:spcBef>
                <a:spcPts val="500"/>
              </a:spcBef>
              <a:spcAft>
                <a:spcPts val="0"/>
              </a:spcAft>
              <a:buClr>
                <a:srgbClr val="1C4587"/>
              </a:buClr>
              <a:buSzPts val="1800"/>
              <a:buFont typeface="Arial"/>
              <a:buChar char="–"/>
              <a:defRPr>
                <a:solidFill>
                  <a:srgbClr val="1C4587"/>
                </a:solidFill>
                <a:latin typeface="Arial"/>
                <a:ea typeface="Arial"/>
                <a:cs typeface="Arial"/>
                <a:sym typeface="Arial"/>
              </a:defRPr>
            </a:lvl2pPr>
            <a:lvl3pPr marL="1371600" marR="0" lvl="2" indent="-323850" algn="l" rtl="0">
              <a:lnSpc>
                <a:spcPct val="100000"/>
              </a:lnSpc>
              <a:spcBef>
                <a:spcPts val="400"/>
              </a:spcBef>
              <a:spcAft>
                <a:spcPts val="0"/>
              </a:spcAft>
              <a:buClr>
                <a:srgbClr val="1C4587"/>
              </a:buClr>
              <a:buSzPts val="1500"/>
              <a:buFont typeface="Arial"/>
              <a:buChar char="•"/>
              <a:defRPr>
                <a:solidFill>
                  <a:srgbClr val="1C4587"/>
                </a:solidFill>
                <a:latin typeface="Arial"/>
                <a:ea typeface="Arial"/>
                <a:cs typeface="Arial"/>
                <a:sym typeface="Arial"/>
              </a:defRPr>
            </a:lvl3pPr>
            <a:lvl4pPr marL="1828800" marR="0" lvl="3" indent="-317500" algn="l" rtl="0">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4pPr>
            <a:lvl5pPr marL="2286000" marR="0" lvl="4" indent="-317500" algn="l" rtl="0">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5pPr>
            <a:lvl6pPr marL="2743200" marR="0" lvl="5" indent="-317500" algn="l" rtl="0">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6pPr>
            <a:lvl7pPr marL="3200400" marR="0" lvl="6" indent="-317500" algn="l" rtl="0">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7pPr>
            <a:lvl8pPr marL="3657600" marR="0" lvl="7" indent="-317500" algn="l" rtl="0">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8pPr>
            <a:lvl9pPr marL="4114800" marR="0" lvl="8" indent="-317500" algn="l" rtl="0">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9pPr>
          </a:lstStyle>
          <a:p>
            <a:endParaRPr/>
          </a:p>
        </p:txBody>
      </p:sp>
      <p:sp>
        <p:nvSpPr>
          <p:cNvPr id="210" name="Google Shape;210;p38"/>
          <p:cNvSpPr txBox="1">
            <a:spLocks noGrp="1"/>
          </p:cNvSpPr>
          <p:nvPr>
            <p:ph type="subTitle" idx="2"/>
          </p:nvPr>
        </p:nvSpPr>
        <p:spPr>
          <a:xfrm>
            <a:off x="162300" y="593447"/>
            <a:ext cx="8819400" cy="492300"/>
          </a:xfrm>
          <a:prstGeom prst="rect">
            <a:avLst/>
          </a:prstGeom>
        </p:spPr>
        <p:txBody>
          <a:bodyPr spcFirstLastPara="1" wrap="square" lIns="68575" tIns="68575" rIns="68575" bIns="68575" anchor="ctr" anchorCtr="0">
            <a:noAutofit/>
          </a:bodyPr>
          <a:lstStyle>
            <a:lvl1pPr lvl="0" algn="ctr" rtl="0">
              <a:spcBef>
                <a:spcPts val="800"/>
              </a:spcBef>
              <a:spcAft>
                <a:spcPts val="0"/>
              </a:spcAft>
              <a:buNone/>
              <a:defRPr sz="2900" b="1">
                <a:latin typeface="Arial"/>
                <a:ea typeface="Arial"/>
                <a:cs typeface="Arial"/>
                <a:sym typeface="Arial"/>
              </a:defRPr>
            </a:lvl1pPr>
            <a:lvl2pPr lvl="1" rtl="0">
              <a:spcBef>
                <a:spcPts val="800"/>
              </a:spcBef>
              <a:spcAft>
                <a:spcPts val="0"/>
              </a:spcAft>
              <a:buNone/>
              <a:defRPr sz="2900" b="1"/>
            </a:lvl2pPr>
            <a:lvl3pPr lvl="2" rtl="0">
              <a:spcBef>
                <a:spcPts val="800"/>
              </a:spcBef>
              <a:spcAft>
                <a:spcPts val="0"/>
              </a:spcAft>
              <a:buNone/>
              <a:defRPr sz="2900" b="1"/>
            </a:lvl3pPr>
            <a:lvl4pPr lvl="3" rtl="0">
              <a:spcBef>
                <a:spcPts val="800"/>
              </a:spcBef>
              <a:spcAft>
                <a:spcPts val="0"/>
              </a:spcAft>
              <a:buNone/>
              <a:defRPr sz="2900" b="1"/>
            </a:lvl4pPr>
            <a:lvl5pPr lvl="4" rtl="0">
              <a:spcBef>
                <a:spcPts val="800"/>
              </a:spcBef>
              <a:spcAft>
                <a:spcPts val="0"/>
              </a:spcAft>
              <a:buNone/>
              <a:defRPr sz="2900" b="1"/>
            </a:lvl5pPr>
            <a:lvl6pPr lvl="5" rtl="0">
              <a:spcBef>
                <a:spcPts val="800"/>
              </a:spcBef>
              <a:spcAft>
                <a:spcPts val="0"/>
              </a:spcAft>
              <a:buNone/>
              <a:defRPr sz="2900" b="1"/>
            </a:lvl6pPr>
            <a:lvl7pPr lvl="6" rtl="0">
              <a:spcBef>
                <a:spcPts val="800"/>
              </a:spcBef>
              <a:spcAft>
                <a:spcPts val="0"/>
              </a:spcAft>
              <a:buNone/>
              <a:defRPr sz="2900" b="1"/>
            </a:lvl7pPr>
            <a:lvl8pPr lvl="7" rtl="0">
              <a:spcBef>
                <a:spcPts val="800"/>
              </a:spcBef>
              <a:spcAft>
                <a:spcPts val="0"/>
              </a:spcAft>
              <a:buNone/>
              <a:defRPr sz="2900" b="1"/>
            </a:lvl8pPr>
            <a:lvl9pPr lvl="8" rtl="0">
              <a:spcBef>
                <a:spcPts val="800"/>
              </a:spcBef>
              <a:spcAft>
                <a:spcPts val="0"/>
              </a:spcAft>
              <a:buNone/>
              <a:defRPr sz="2900" b="1"/>
            </a:lvl9pPr>
          </a:lstStyle>
          <a:p>
            <a:endParaRPr/>
          </a:p>
        </p:txBody>
      </p:sp>
      <p:sp>
        <p:nvSpPr>
          <p:cNvPr id="211" name="Google Shape;211;p38"/>
          <p:cNvSpPr txBox="1">
            <a:spLocks noGrp="1"/>
          </p:cNvSpPr>
          <p:nvPr>
            <p:ph type="sldNum" idx="12"/>
          </p:nvPr>
        </p:nvSpPr>
        <p:spPr>
          <a:xfrm>
            <a:off x="8404375" y="4886505"/>
            <a:ext cx="548700" cy="233100"/>
          </a:xfrm>
          <a:prstGeom prst="rect">
            <a:avLst/>
          </a:prstGeom>
          <a:noFill/>
          <a:ln>
            <a:noFill/>
          </a:ln>
        </p:spPr>
        <p:txBody>
          <a:bodyPr spcFirstLastPara="1" wrap="square" lIns="88375" tIns="88375" rIns="88375" bIns="8837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25"/>
          <p:cNvSpPr/>
          <p:nvPr/>
        </p:nvSpPr>
        <p:spPr>
          <a:xfrm>
            <a:off x="-1" y="205978"/>
            <a:ext cx="9139500" cy="1062000"/>
          </a:xfrm>
          <a:prstGeom prst="rect">
            <a:avLst/>
          </a:prstGeom>
          <a:solidFill>
            <a:srgbClr val="D8D8D8">
              <a:alpha val="6941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129" name="Google Shape;129;p25"/>
          <p:cNvSpPr txBox="1">
            <a:spLocks noGrp="1"/>
          </p:cNvSpPr>
          <p:nvPr>
            <p:ph type="title"/>
          </p:nvPr>
        </p:nvSpPr>
        <p:spPr>
          <a:xfrm>
            <a:off x="628650" y="426249"/>
            <a:ext cx="7886700" cy="841800"/>
          </a:xfrm>
          <a:prstGeom prst="rect">
            <a:avLst/>
          </a:prstGeom>
          <a:noFill/>
          <a:ln>
            <a:noFill/>
          </a:ln>
        </p:spPr>
        <p:txBody>
          <a:bodyPr spcFirstLastPara="1" wrap="square" lIns="68575" tIns="68575" rIns="68575" bIns="68575" anchor="ctr" anchorCtr="0">
            <a:noAutofit/>
          </a:bodyPr>
          <a:lstStyle>
            <a:lvl1pPr marR="0" lvl="0" algn="ctr"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0" name="Google Shape;130;p25"/>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Google Shape;131;p25"/>
          <p:cNvSpPr txBox="1"/>
          <p:nvPr/>
        </p:nvSpPr>
        <p:spPr>
          <a:xfrm>
            <a:off x="8213248" y="4867276"/>
            <a:ext cx="812100" cy="1833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fld id="{00000000-1234-1234-1234-123412341234}" type="slidenum">
              <a:rPr lang="en" sz="1100" b="0" i="0" u="none" strike="noStrike" cap="none">
                <a:solidFill>
                  <a:srgbClr val="7F7F7F"/>
                </a:solidFill>
                <a:latin typeface="Calibri"/>
                <a:ea typeface="Calibri"/>
                <a:cs typeface="Calibri"/>
                <a:sym typeface="Calibri"/>
              </a:rPr>
              <a:t>‹#›</a:t>
            </a:fld>
            <a:endParaRPr sz="1100" b="0" i="0" u="none" strike="noStrike" cap="none">
              <a:solidFill>
                <a:srgbClr val="7F7F7F"/>
              </a:solidFill>
              <a:latin typeface="Calibri"/>
              <a:ea typeface="Calibri"/>
              <a:cs typeface="Calibri"/>
              <a:sym typeface="Calibri"/>
            </a:endParaRPr>
          </a:p>
        </p:txBody>
      </p:sp>
      <p:pic>
        <p:nvPicPr>
          <p:cNvPr id="132" name="Google Shape;132;p25"/>
          <p:cNvPicPr preferRelativeResize="0"/>
          <p:nvPr/>
        </p:nvPicPr>
        <p:blipFill rotWithShape="1">
          <a:blip r:embed="rId15">
            <a:alphaModFix/>
          </a:blip>
          <a:srcRect/>
          <a:stretch/>
        </p:blipFill>
        <p:spPr>
          <a:xfrm>
            <a:off x="47625" y="4725590"/>
            <a:ext cx="390525" cy="390524"/>
          </a:xfrm>
          <a:prstGeom prst="rect">
            <a:avLst/>
          </a:prstGeom>
          <a:noFill/>
          <a:ln>
            <a:noFill/>
          </a:ln>
        </p:spPr>
      </p:pic>
      <p:pic>
        <p:nvPicPr>
          <p:cNvPr id="133" name="Google Shape;133;p25"/>
          <p:cNvPicPr preferRelativeResize="0"/>
          <p:nvPr/>
        </p:nvPicPr>
        <p:blipFill rotWithShape="1">
          <a:blip r:embed="rId16">
            <a:alphaModFix/>
          </a:blip>
          <a:srcRect t="53159" b="24485"/>
          <a:stretch/>
        </p:blipFill>
        <p:spPr>
          <a:xfrm>
            <a:off x="0" y="-11073"/>
            <a:ext cx="9143999" cy="437325"/>
          </a:xfrm>
          <a:prstGeom prst="rect">
            <a:avLst/>
          </a:prstGeom>
          <a:noFill/>
          <a:ln>
            <a:noFill/>
          </a:ln>
        </p:spPr>
      </p:pic>
      <p:sp>
        <p:nvSpPr>
          <p:cNvPr id="134" name="Google Shape;134;p25"/>
          <p:cNvSpPr txBox="1"/>
          <p:nvPr/>
        </p:nvSpPr>
        <p:spPr>
          <a:xfrm>
            <a:off x="301200" y="4796981"/>
            <a:ext cx="2642700" cy="27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100" b="0" i="0" u="none" strike="noStrike" cap="none">
                <a:solidFill>
                  <a:srgbClr val="80AECC"/>
                </a:solidFill>
                <a:latin typeface="Arial Narrow"/>
                <a:ea typeface="Arial Narrow"/>
                <a:cs typeface="Arial Narrow"/>
                <a:sym typeface="Arial Narrow"/>
              </a:rPr>
              <a:t>NOAA Satellite and Information Service</a:t>
            </a:r>
            <a:endParaRPr sz="1100" b="0" i="0" u="none" strike="noStrike" cap="none">
              <a:solidFill>
                <a:srgbClr val="80AECC"/>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nosc.noaa.gov/EDMC/documents/EDMC-PD-DataPublicationCitation_2.0-accessible.pdf"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hyperlink" Target="https://sciencecouncil.noaa.gov/Portals/0/2020%20Data%20Strategy.pdf?ver=2020-09-17-150024-997" TargetMode="External"/><Relationship Id="rId4" Type="http://schemas.openxmlformats.org/officeDocument/2006/relationships/hyperlink" Target="https://strategy.dat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descr="Auto Text Box for Title"/>
          <p:cNvSpPr txBox="1">
            <a:spLocks noGrp="1"/>
          </p:cNvSpPr>
          <p:nvPr>
            <p:ph type="ctrTitle"/>
          </p:nvPr>
        </p:nvSpPr>
        <p:spPr>
          <a:xfrm>
            <a:off x="1143000" y="1222775"/>
            <a:ext cx="6858000" cy="1596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 b="1"/>
              <a:t>NOAA Agency Report</a:t>
            </a:r>
            <a:endParaRPr i="1"/>
          </a:p>
        </p:txBody>
      </p:sp>
      <p:pic>
        <p:nvPicPr>
          <p:cNvPr id="217" name="Google Shape;217;p39" descr="Department of Veterans Affairs, Veterans Health Administration, Office of Health Information"/>
          <p:cNvPicPr preferRelativeResize="0"/>
          <p:nvPr/>
        </p:nvPicPr>
        <p:blipFill rotWithShape="1">
          <a:blip r:embed="rId3">
            <a:alphaModFix/>
          </a:blip>
          <a:srcRect/>
          <a:stretch/>
        </p:blipFill>
        <p:spPr>
          <a:xfrm>
            <a:off x="993775" y="371475"/>
            <a:ext cx="123825" cy="123825"/>
          </a:xfrm>
          <a:prstGeom prst="rect">
            <a:avLst/>
          </a:prstGeom>
          <a:noFill/>
          <a:ln>
            <a:noFill/>
          </a:ln>
        </p:spPr>
      </p:pic>
      <p:sp>
        <p:nvSpPr>
          <p:cNvPr id="218" name="Google Shape;218;p39" descr="Auto Text Box for Title"/>
          <p:cNvSpPr txBox="1"/>
          <p:nvPr/>
        </p:nvSpPr>
        <p:spPr>
          <a:xfrm>
            <a:off x="314700" y="3009175"/>
            <a:ext cx="8514600" cy="171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Calibri"/>
              <a:buNone/>
            </a:pPr>
            <a:r>
              <a:rPr lang="en" sz="1800" b="1">
                <a:solidFill>
                  <a:schemeClr val="dk1"/>
                </a:solidFill>
                <a:latin typeface="Calibri"/>
                <a:ea typeface="Calibri"/>
                <a:cs typeface="Calibri"/>
                <a:sym typeface="Calibri"/>
              </a:rPr>
              <a:t>Kenneth Casey, PhD</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800" b="1">
                <a:solidFill>
                  <a:schemeClr val="dk1"/>
                </a:solidFill>
                <a:latin typeface="Calibri"/>
                <a:ea typeface="Calibri"/>
                <a:cs typeface="Calibri"/>
                <a:sym typeface="Calibri"/>
              </a:rPr>
              <a:t>Deputy Director, Data Stewardship Division</a:t>
            </a: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800" b="1">
                <a:solidFill>
                  <a:schemeClr val="dk1"/>
                </a:solidFill>
                <a:latin typeface="Calibri"/>
                <a:ea typeface="Calibri"/>
                <a:cs typeface="Calibri"/>
                <a:sym typeface="Calibri"/>
              </a:rPr>
              <a:t>NOAA/NESDIS National Centers for Environmental Information (NCEI)</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endParaRPr>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April 2021</a:t>
            </a:r>
            <a:endParaRPr sz="12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WGISS-51</a:t>
            </a:r>
            <a:endParaRPr sz="12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Virtual</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p:nvPr/>
        </p:nvSpPr>
        <p:spPr>
          <a:xfrm>
            <a:off x="0" y="432956"/>
            <a:ext cx="9144000" cy="862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 sz="3600" b="1">
                <a:latin typeface="Calibri"/>
                <a:ea typeface="Calibri"/>
                <a:cs typeface="Calibri"/>
                <a:sym typeface="Calibri"/>
              </a:rPr>
              <a:t>Summary</a:t>
            </a:r>
            <a:endParaRPr sz="3600" b="1" i="0" u="none" strike="noStrike" cap="none">
              <a:latin typeface="Calibri"/>
              <a:ea typeface="Calibri"/>
              <a:cs typeface="Calibri"/>
              <a:sym typeface="Calibri"/>
            </a:endParaRPr>
          </a:p>
        </p:txBody>
      </p:sp>
      <p:sp>
        <p:nvSpPr>
          <p:cNvPr id="225" name="Google Shape;225;p40"/>
          <p:cNvSpPr txBox="1"/>
          <p:nvPr/>
        </p:nvSpPr>
        <p:spPr>
          <a:xfrm>
            <a:off x="454200" y="1242581"/>
            <a:ext cx="8235600" cy="33168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chemeClr val="dk1"/>
              </a:buClr>
              <a:buSzPts val="2300"/>
              <a:buFont typeface="Calibri"/>
              <a:buChar char="●"/>
            </a:pPr>
            <a:r>
              <a:rPr lang="en" sz="2300" dirty="0">
                <a:solidFill>
                  <a:schemeClr val="dk1"/>
                </a:solidFill>
                <a:latin typeface="Calibri"/>
                <a:ea typeface="Calibri"/>
                <a:cs typeface="Calibri"/>
                <a:sym typeface="Calibri"/>
              </a:rPr>
              <a:t>Despite the pandemic, NOAA continues to improve its data management environment </a:t>
            </a:r>
            <a:endParaRPr sz="2300" dirty="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dirty="0">
                <a:solidFill>
                  <a:schemeClr val="dk1"/>
                </a:solidFill>
                <a:latin typeface="Calibri"/>
                <a:ea typeface="Calibri"/>
                <a:cs typeface="Calibri"/>
                <a:sym typeface="Calibri"/>
              </a:rPr>
              <a:t>We’ve updated our </a:t>
            </a:r>
            <a:r>
              <a:rPr lang="en" sz="2300" u="sng" dirty="0">
                <a:solidFill>
                  <a:schemeClr val="hlink"/>
                </a:solidFill>
                <a:latin typeface="Calibri"/>
                <a:ea typeface="Calibri"/>
                <a:cs typeface="Calibri"/>
                <a:sym typeface="Calibri"/>
                <a:hlinkClick r:id="rId3"/>
              </a:rPr>
              <a:t>Data Citation Procedural Directive</a:t>
            </a:r>
            <a:endParaRPr sz="2300" dirty="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dirty="0">
                <a:solidFill>
                  <a:schemeClr val="dk1"/>
                </a:solidFill>
                <a:latin typeface="Calibri"/>
                <a:ea typeface="Calibri"/>
                <a:cs typeface="Calibri"/>
                <a:sym typeface="Calibri"/>
              </a:rPr>
              <a:t>We’ve helped lead efforts on the </a:t>
            </a:r>
            <a:r>
              <a:rPr lang="en" sz="2300" u="sng" dirty="0">
                <a:solidFill>
                  <a:schemeClr val="hlink"/>
                </a:solidFill>
                <a:latin typeface="Calibri"/>
                <a:ea typeface="Calibri"/>
                <a:cs typeface="Calibri"/>
                <a:sym typeface="Calibri"/>
                <a:hlinkClick r:id="rId4"/>
              </a:rPr>
              <a:t>US Federal Data Strategy</a:t>
            </a:r>
            <a:r>
              <a:rPr lang="en" sz="2300" dirty="0">
                <a:solidFill>
                  <a:schemeClr val="dk1"/>
                </a:solidFill>
                <a:latin typeface="Calibri"/>
                <a:ea typeface="Calibri"/>
                <a:cs typeface="Calibri"/>
                <a:sym typeface="Calibri"/>
              </a:rPr>
              <a:t> and corresponding </a:t>
            </a:r>
            <a:r>
              <a:rPr lang="en" sz="2300" u="sng" dirty="0">
                <a:solidFill>
                  <a:schemeClr val="hlink"/>
                </a:solidFill>
                <a:latin typeface="Calibri"/>
                <a:ea typeface="Calibri"/>
                <a:cs typeface="Calibri"/>
                <a:sym typeface="Calibri"/>
                <a:hlinkClick r:id="rId5"/>
              </a:rPr>
              <a:t>NOAA Data Strategy</a:t>
            </a:r>
            <a:endParaRPr sz="2300" dirty="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dirty="0">
                <a:solidFill>
                  <a:schemeClr val="dk1"/>
                </a:solidFill>
                <a:latin typeface="Calibri"/>
                <a:ea typeface="Calibri"/>
                <a:cs typeface="Calibri"/>
                <a:sym typeface="Calibri"/>
              </a:rPr>
              <a:t>We’ve operationalized the Collection Metadata Enterprise Tool (</a:t>
            </a:r>
            <a:r>
              <a:rPr lang="en" sz="2300" dirty="0" err="1">
                <a:solidFill>
                  <a:schemeClr val="dk1"/>
                </a:solidFill>
                <a:latin typeface="Calibri"/>
                <a:ea typeface="Calibri"/>
                <a:cs typeface="Calibri"/>
                <a:sym typeface="Calibri"/>
              </a:rPr>
              <a:t>CoMET</a:t>
            </a:r>
            <a:r>
              <a:rPr lang="en" sz="2300" dirty="0">
                <a:solidFill>
                  <a:schemeClr val="dk1"/>
                </a:solidFill>
                <a:latin typeface="Calibri"/>
                <a:ea typeface="Calibri"/>
                <a:cs typeface="Calibri"/>
                <a:sym typeface="Calibri"/>
              </a:rPr>
              <a:t>) and supporting services</a:t>
            </a:r>
            <a:endParaRPr sz="2300" dirty="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dirty="0">
                <a:solidFill>
                  <a:schemeClr val="dk1"/>
                </a:solidFill>
                <a:latin typeface="Calibri"/>
                <a:ea typeface="Calibri"/>
                <a:cs typeface="Calibri"/>
                <a:sym typeface="Calibri"/>
              </a:rPr>
              <a:t>And we continue to make significant progress in moving our data management and stewardship efforts to the cloud (rest of presentation focuses </a:t>
            </a:r>
            <a:r>
              <a:rPr lang="en" sz="2300">
                <a:solidFill>
                  <a:schemeClr val="dk1"/>
                </a:solidFill>
                <a:latin typeface="Calibri"/>
                <a:ea typeface="Calibri"/>
                <a:cs typeface="Calibri"/>
                <a:sym typeface="Calibri"/>
              </a:rPr>
              <a:t>on this topic)</a:t>
            </a:r>
            <a:endParaRPr sz="23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1"/>
          <p:cNvSpPr txBox="1"/>
          <p:nvPr/>
        </p:nvSpPr>
        <p:spPr>
          <a:xfrm>
            <a:off x="0" y="432956"/>
            <a:ext cx="9144000" cy="862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 sz="3600" b="1">
                <a:latin typeface="Calibri"/>
                <a:ea typeface="Calibri"/>
                <a:cs typeface="Calibri"/>
                <a:sym typeface="Calibri"/>
              </a:rPr>
              <a:t>Focus on Cloud</a:t>
            </a:r>
            <a:endParaRPr sz="3600" b="1" i="0" u="none" strike="noStrike" cap="none">
              <a:latin typeface="Calibri"/>
              <a:ea typeface="Calibri"/>
              <a:cs typeface="Calibri"/>
              <a:sym typeface="Calibri"/>
            </a:endParaRPr>
          </a:p>
        </p:txBody>
      </p:sp>
      <p:sp>
        <p:nvSpPr>
          <p:cNvPr id="232" name="Google Shape;232;p41"/>
          <p:cNvSpPr txBox="1"/>
          <p:nvPr/>
        </p:nvSpPr>
        <p:spPr>
          <a:xfrm>
            <a:off x="454200" y="1242581"/>
            <a:ext cx="8235600" cy="331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While all parts of NOAA are moving elements of their work to cloud, NOAA/NESDIS is taking a fully enterprise approach</a:t>
            </a:r>
            <a:endParaRPr sz="230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The goal is to eventually move away from our many stovepiped systems, which result in numerous inefficiencies, to a single, NESDIS Common Cloud Framework (NCCF) where all NESDIS workflows can be handled (recall, NOAA/NESDIS is composed of several offices and programs, each with their own systems)</a:t>
            </a:r>
            <a:endParaRPr sz="23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2"/>
          <p:cNvPicPr preferRelativeResize="0"/>
          <p:nvPr/>
        </p:nvPicPr>
        <p:blipFill>
          <a:blip r:embed="rId3">
            <a:alphaModFix/>
          </a:blip>
          <a:stretch>
            <a:fillRect/>
          </a:stretch>
        </p:blipFill>
        <p:spPr>
          <a:xfrm>
            <a:off x="1785100" y="1219500"/>
            <a:ext cx="5573801" cy="3619200"/>
          </a:xfrm>
          <a:prstGeom prst="rect">
            <a:avLst/>
          </a:prstGeom>
          <a:noFill/>
          <a:ln>
            <a:noFill/>
          </a:ln>
        </p:spPr>
      </p:pic>
      <p:sp>
        <p:nvSpPr>
          <p:cNvPr id="239" name="Google Shape;239;p42"/>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No More Stovepipes!</a:t>
            </a:r>
            <a:endParaRPr sz="2800" i="1"/>
          </a:p>
        </p:txBody>
      </p:sp>
      <p:sp>
        <p:nvSpPr>
          <p:cNvPr id="240" name="Google Shape;240;p42"/>
          <p:cNvSpPr txBox="1">
            <a:spLocks noGrp="1"/>
          </p:cNvSpPr>
          <p:nvPr>
            <p:ph type="sldNum" idx="12"/>
          </p:nvPr>
        </p:nvSpPr>
        <p:spPr>
          <a:xfrm>
            <a:off x="8666200" y="4842281"/>
            <a:ext cx="405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a:t>
            </a:fld>
            <a:endParaRPr/>
          </a:p>
        </p:txBody>
      </p:sp>
      <p:sp>
        <p:nvSpPr>
          <p:cNvPr id="241" name="Google Shape;241;p42"/>
          <p:cNvSpPr txBox="1"/>
          <p:nvPr/>
        </p:nvSpPr>
        <p:spPr>
          <a:xfrm>
            <a:off x="-1981200" y="5925619"/>
            <a:ext cx="6945300" cy="25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Link to NESDIS Cloud Strategy:  https://docs.google.com/document/d/1yv8E1jsXH4hcLLL5MO2pp1IfwS4AA5oXW_tD9XQd1ug/edit</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42" name="Google Shape;242;p42"/>
          <p:cNvSpPr/>
          <p:nvPr/>
        </p:nvSpPr>
        <p:spPr>
          <a:xfrm>
            <a:off x="2640300" y="1204975"/>
            <a:ext cx="3863400" cy="3619200"/>
          </a:xfrm>
          <a:prstGeom prst="noSmoking">
            <a:avLst>
              <a:gd name="adj" fmla="val 187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sldNum" idx="12"/>
          </p:nvPr>
        </p:nvSpPr>
        <p:spPr>
          <a:xfrm>
            <a:off x="8666200" y="4842281"/>
            <a:ext cx="405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5</a:t>
            </a:fld>
            <a:endParaRPr/>
          </a:p>
        </p:txBody>
      </p:sp>
      <p:sp>
        <p:nvSpPr>
          <p:cNvPr id="249" name="Google Shape;249;p43"/>
          <p:cNvSpPr txBox="1">
            <a:spLocks noGrp="1"/>
          </p:cNvSpPr>
          <p:nvPr>
            <p:ph type="title"/>
          </p:nvPr>
        </p:nvSpPr>
        <p:spPr>
          <a:xfrm>
            <a:off x="0" y="426244"/>
            <a:ext cx="9144000" cy="69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a:t>NESDIS Common Cloud Framework</a:t>
            </a:r>
            <a:endParaRPr/>
          </a:p>
        </p:txBody>
      </p:sp>
      <p:grpSp>
        <p:nvGrpSpPr>
          <p:cNvPr id="250" name="Google Shape;250;p43"/>
          <p:cNvGrpSpPr/>
          <p:nvPr/>
        </p:nvGrpSpPr>
        <p:grpSpPr>
          <a:xfrm>
            <a:off x="397975" y="1122851"/>
            <a:ext cx="8058200" cy="3726741"/>
            <a:chOff x="397975" y="2019465"/>
            <a:chExt cx="8058200" cy="4404610"/>
          </a:xfrm>
        </p:grpSpPr>
        <p:sp>
          <p:nvSpPr>
            <p:cNvPr id="251" name="Google Shape;251;p43"/>
            <p:cNvSpPr/>
            <p:nvPr/>
          </p:nvSpPr>
          <p:spPr>
            <a:xfrm>
              <a:off x="4316400" y="2778750"/>
              <a:ext cx="1167300" cy="1458900"/>
            </a:xfrm>
            <a:prstGeom prst="roundRect">
              <a:avLst>
                <a:gd name="adj" fmla="val 16667"/>
              </a:avLst>
            </a:prstGeom>
            <a:solidFill>
              <a:srgbClr val="EA99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Science and Development Sandbox</a:t>
              </a:r>
              <a:endParaRPr sz="1200" b="1">
                <a:latin typeface="Calibri"/>
                <a:ea typeface="Calibri"/>
                <a:cs typeface="Calibri"/>
                <a:sym typeface="Calibri"/>
              </a:endParaRPr>
            </a:p>
          </p:txBody>
        </p:sp>
        <p:sp>
          <p:nvSpPr>
            <p:cNvPr id="252" name="Google Shape;252;p43"/>
            <p:cNvSpPr/>
            <p:nvPr/>
          </p:nvSpPr>
          <p:spPr>
            <a:xfrm>
              <a:off x="1399375" y="4844050"/>
              <a:ext cx="4074900" cy="9612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latin typeface="Calibri"/>
                <a:ea typeface="Calibri"/>
                <a:cs typeface="Calibri"/>
                <a:sym typeface="Calibri"/>
              </a:endParaRPr>
            </a:p>
            <a:p>
              <a:pPr marL="0" lvl="0" indent="0" algn="ctr" rtl="0">
                <a:spcBef>
                  <a:spcPts val="0"/>
                </a:spcBef>
                <a:spcAft>
                  <a:spcPts val="0"/>
                </a:spcAft>
                <a:buNone/>
              </a:pPr>
              <a:endParaRPr sz="1200" b="1">
                <a:latin typeface="Calibri"/>
                <a:ea typeface="Calibri"/>
                <a:cs typeface="Calibri"/>
                <a:sym typeface="Calibri"/>
              </a:endParaRPr>
            </a:p>
            <a:p>
              <a:pPr marL="0" lvl="0" indent="0" algn="ctr" rtl="0">
                <a:spcBef>
                  <a:spcPts val="0"/>
                </a:spcBef>
                <a:spcAft>
                  <a:spcPts val="0"/>
                </a:spcAft>
                <a:buNone/>
              </a:pPr>
              <a:r>
                <a:rPr lang="en" sz="1200" b="1">
                  <a:latin typeface="Calibri"/>
                  <a:ea typeface="Calibri"/>
                  <a:cs typeface="Calibri"/>
                  <a:sym typeface="Calibri"/>
                </a:rPr>
                <a:t>Storage</a:t>
              </a:r>
              <a:endParaRPr sz="1200" b="1">
                <a:latin typeface="Calibri"/>
                <a:ea typeface="Calibri"/>
                <a:cs typeface="Calibri"/>
                <a:sym typeface="Calibri"/>
              </a:endParaRPr>
            </a:p>
          </p:txBody>
        </p:sp>
        <p:sp>
          <p:nvSpPr>
            <p:cNvPr id="253" name="Google Shape;253;p43"/>
            <p:cNvSpPr/>
            <p:nvPr/>
          </p:nvSpPr>
          <p:spPr>
            <a:xfrm>
              <a:off x="2853175" y="2778100"/>
              <a:ext cx="1167300" cy="14589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Product Generation </a:t>
              </a:r>
              <a:endParaRPr sz="1200" b="1">
                <a:latin typeface="Calibri"/>
                <a:ea typeface="Calibri"/>
                <a:cs typeface="Calibri"/>
                <a:sym typeface="Calibri"/>
              </a:endParaRPr>
            </a:p>
          </p:txBody>
        </p:sp>
        <p:sp>
          <p:nvSpPr>
            <p:cNvPr id="254" name="Google Shape;254;p43"/>
            <p:cNvSpPr/>
            <p:nvPr/>
          </p:nvSpPr>
          <p:spPr>
            <a:xfrm>
              <a:off x="1425175" y="2776950"/>
              <a:ext cx="1167300" cy="1458900"/>
            </a:xfrm>
            <a:prstGeom prst="roundRect">
              <a:avLst>
                <a:gd name="adj" fmla="val 16667"/>
              </a:avLst>
            </a:prstGeom>
            <a:solidFill>
              <a:srgbClr val="B6D7A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Consolidated Ingest</a:t>
              </a:r>
              <a:endParaRPr sz="1200" b="1">
                <a:latin typeface="Calibri"/>
                <a:ea typeface="Calibri"/>
                <a:cs typeface="Calibri"/>
                <a:sym typeface="Calibri"/>
              </a:endParaRPr>
            </a:p>
          </p:txBody>
        </p:sp>
        <p:sp>
          <p:nvSpPr>
            <p:cNvPr id="255" name="Google Shape;255;p43"/>
            <p:cNvSpPr/>
            <p:nvPr/>
          </p:nvSpPr>
          <p:spPr>
            <a:xfrm>
              <a:off x="6093575" y="4502700"/>
              <a:ext cx="1051200" cy="1360500"/>
            </a:xfrm>
            <a:prstGeom prst="roundRect">
              <a:avLst>
                <a:gd name="adj" fmla="val 16667"/>
              </a:avLst>
            </a:prstGeom>
            <a:solidFill>
              <a:srgbClr val="9999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Distribution and Access</a:t>
              </a:r>
              <a:endParaRPr sz="1200" b="1">
                <a:latin typeface="Calibri"/>
                <a:ea typeface="Calibri"/>
                <a:cs typeface="Calibri"/>
                <a:sym typeface="Calibri"/>
              </a:endParaRPr>
            </a:p>
          </p:txBody>
        </p:sp>
        <p:sp>
          <p:nvSpPr>
            <p:cNvPr id="256" name="Google Shape;256;p43"/>
            <p:cNvSpPr/>
            <p:nvPr/>
          </p:nvSpPr>
          <p:spPr>
            <a:xfrm>
              <a:off x="7727475" y="4657350"/>
              <a:ext cx="728700" cy="1051200"/>
            </a:xfrm>
            <a:prstGeom prst="roundRect">
              <a:avLst>
                <a:gd name="adj" fmla="val 16667"/>
              </a:avLst>
            </a:prstGeom>
            <a:solidFill>
              <a:srgbClr val="D0E0E3"/>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Users</a:t>
              </a:r>
              <a:endParaRPr sz="1200" b="1">
                <a:latin typeface="Calibri"/>
                <a:ea typeface="Calibri"/>
                <a:cs typeface="Calibri"/>
                <a:sym typeface="Calibri"/>
              </a:endParaRPr>
            </a:p>
          </p:txBody>
        </p:sp>
        <p:sp>
          <p:nvSpPr>
            <p:cNvPr id="257" name="Google Shape;257;p43"/>
            <p:cNvSpPr/>
            <p:nvPr/>
          </p:nvSpPr>
          <p:spPr>
            <a:xfrm>
              <a:off x="1399375" y="6058975"/>
              <a:ext cx="7056600" cy="3651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Configuration and Program Office</a:t>
              </a:r>
              <a:endParaRPr sz="1200" b="1">
                <a:latin typeface="Calibri"/>
                <a:ea typeface="Calibri"/>
                <a:cs typeface="Calibri"/>
                <a:sym typeface="Calibri"/>
              </a:endParaRPr>
            </a:p>
          </p:txBody>
        </p:sp>
        <p:sp>
          <p:nvSpPr>
            <p:cNvPr id="258" name="Google Shape;258;p43"/>
            <p:cNvSpPr/>
            <p:nvPr/>
          </p:nvSpPr>
          <p:spPr>
            <a:xfrm>
              <a:off x="4349700" y="2019465"/>
              <a:ext cx="1100700" cy="524100"/>
            </a:xfrm>
            <a:prstGeom prst="roundRect">
              <a:avLst>
                <a:gd name="adj" fmla="val 16667"/>
              </a:avLst>
            </a:prstGeom>
            <a:solidFill>
              <a:srgbClr val="B4A7D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Calibri"/>
                  <a:ea typeface="Calibri"/>
                  <a:cs typeface="Calibri"/>
                  <a:sym typeface="Calibri"/>
                </a:rPr>
                <a:t>Software and Release Management</a:t>
              </a:r>
              <a:endParaRPr sz="1000" b="1">
                <a:latin typeface="Calibri"/>
                <a:ea typeface="Calibri"/>
                <a:cs typeface="Calibri"/>
                <a:sym typeface="Calibri"/>
              </a:endParaRPr>
            </a:p>
          </p:txBody>
        </p:sp>
        <p:sp>
          <p:nvSpPr>
            <p:cNvPr id="259" name="Google Shape;259;p43"/>
            <p:cNvSpPr/>
            <p:nvPr/>
          </p:nvSpPr>
          <p:spPr>
            <a:xfrm>
              <a:off x="6205800" y="3270900"/>
              <a:ext cx="864900" cy="468900"/>
            </a:xfrm>
            <a:prstGeom prst="roundRect">
              <a:avLst>
                <a:gd name="adj" fmla="val 16667"/>
              </a:avLst>
            </a:prstGeom>
            <a:solidFill>
              <a:srgbClr val="76A5A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Calibri"/>
                  <a:ea typeface="Calibri"/>
                  <a:cs typeface="Calibri"/>
                  <a:sym typeface="Calibri"/>
                </a:rPr>
                <a:t>Developers</a:t>
              </a:r>
              <a:endParaRPr sz="1000" b="1">
                <a:latin typeface="Calibri"/>
                <a:ea typeface="Calibri"/>
                <a:cs typeface="Calibri"/>
                <a:sym typeface="Calibri"/>
              </a:endParaRPr>
            </a:p>
          </p:txBody>
        </p:sp>
        <p:cxnSp>
          <p:nvCxnSpPr>
            <p:cNvPr id="260" name="Google Shape;260;p43"/>
            <p:cNvCxnSpPr/>
            <p:nvPr/>
          </p:nvCxnSpPr>
          <p:spPr>
            <a:xfrm flipH="1">
              <a:off x="1658500" y="4243975"/>
              <a:ext cx="4800" cy="604800"/>
            </a:xfrm>
            <a:prstGeom prst="straightConnector1">
              <a:avLst/>
            </a:prstGeom>
            <a:noFill/>
            <a:ln w="19050" cap="flat" cmpd="sng">
              <a:solidFill>
                <a:srgbClr val="000000"/>
              </a:solidFill>
              <a:prstDash val="dash"/>
              <a:round/>
              <a:headEnd type="none" w="med" len="med"/>
              <a:tailEnd type="triangle" w="med" len="med"/>
            </a:ln>
          </p:spPr>
        </p:cxnSp>
        <p:sp>
          <p:nvSpPr>
            <p:cNvPr id="261" name="Google Shape;261;p43"/>
            <p:cNvSpPr/>
            <p:nvPr/>
          </p:nvSpPr>
          <p:spPr>
            <a:xfrm>
              <a:off x="2779675" y="5000406"/>
              <a:ext cx="1314300" cy="427200"/>
            </a:xfrm>
            <a:prstGeom prst="roundRect">
              <a:avLst>
                <a:gd name="adj" fmla="val 16667"/>
              </a:avLst>
            </a:prstGeom>
            <a:solidFill>
              <a:srgbClr val="BF9000"/>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Calibri"/>
                  <a:ea typeface="Calibri"/>
                  <a:cs typeface="Calibri"/>
                  <a:sym typeface="Calibri"/>
                </a:rPr>
                <a:t>Metadata Catalog</a:t>
              </a:r>
              <a:endParaRPr sz="1200" b="1">
                <a:latin typeface="Calibri"/>
                <a:ea typeface="Calibri"/>
                <a:cs typeface="Calibri"/>
                <a:sym typeface="Calibri"/>
              </a:endParaRPr>
            </a:p>
          </p:txBody>
        </p:sp>
        <p:cxnSp>
          <p:nvCxnSpPr>
            <p:cNvPr id="262" name="Google Shape;262;p43"/>
            <p:cNvCxnSpPr/>
            <p:nvPr/>
          </p:nvCxnSpPr>
          <p:spPr>
            <a:xfrm rot="10800000" flipH="1">
              <a:off x="5286500" y="4241750"/>
              <a:ext cx="900" cy="598200"/>
            </a:xfrm>
            <a:prstGeom prst="straightConnector1">
              <a:avLst/>
            </a:prstGeom>
            <a:noFill/>
            <a:ln w="19050" cap="flat" cmpd="sng">
              <a:solidFill>
                <a:srgbClr val="000000"/>
              </a:solidFill>
              <a:prstDash val="dash"/>
              <a:round/>
              <a:headEnd type="none" w="med" len="med"/>
              <a:tailEnd type="triangle" w="med" len="med"/>
            </a:ln>
          </p:spPr>
        </p:cxnSp>
        <p:cxnSp>
          <p:nvCxnSpPr>
            <p:cNvPr id="263" name="Google Shape;263;p43"/>
            <p:cNvCxnSpPr>
              <a:endCxn id="261" idx="1"/>
            </p:cNvCxnSpPr>
            <p:nvPr/>
          </p:nvCxnSpPr>
          <p:spPr>
            <a:xfrm rot="-5400000" flipH="1">
              <a:off x="2100625" y="4534956"/>
              <a:ext cx="944700" cy="413400"/>
            </a:xfrm>
            <a:prstGeom prst="bentConnector2">
              <a:avLst/>
            </a:prstGeom>
            <a:noFill/>
            <a:ln w="19050" cap="flat" cmpd="sng">
              <a:solidFill>
                <a:srgbClr val="9900FF"/>
              </a:solidFill>
              <a:prstDash val="dot"/>
              <a:round/>
              <a:headEnd type="none" w="med" len="med"/>
              <a:tailEnd type="triangle" w="med" len="med"/>
            </a:ln>
          </p:spPr>
        </p:cxnSp>
        <p:cxnSp>
          <p:nvCxnSpPr>
            <p:cNvPr id="264" name="Google Shape;264;p43"/>
            <p:cNvCxnSpPr/>
            <p:nvPr/>
          </p:nvCxnSpPr>
          <p:spPr>
            <a:xfrm flipH="1">
              <a:off x="3095800" y="4235850"/>
              <a:ext cx="1200" cy="764400"/>
            </a:xfrm>
            <a:prstGeom prst="straightConnector1">
              <a:avLst/>
            </a:prstGeom>
            <a:noFill/>
            <a:ln w="19050" cap="flat" cmpd="sng">
              <a:solidFill>
                <a:srgbClr val="9900FF"/>
              </a:solidFill>
              <a:prstDash val="dot"/>
              <a:round/>
              <a:headEnd type="triangle" w="med" len="med"/>
              <a:tailEnd type="triangle" w="med" len="med"/>
            </a:ln>
          </p:spPr>
        </p:cxnSp>
        <p:cxnSp>
          <p:nvCxnSpPr>
            <p:cNvPr id="265" name="Google Shape;265;p43"/>
            <p:cNvCxnSpPr/>
            <p:nvPr/>
          </p:nvCxnSpPr>
          <p:spPr>
            <a:xfrm>
              <a:off x="3834000" y="4243975"/>
              <a:ext cx="2400" cy="593100"/>
            </a:xfrm>
            <a:prstGeom prst="straightConnector1">
              <a:avLst/>
            </a:prstGeom>
            <a:noFill/>
            <a:ln w="19050" cap="flat" cmpd="sng">
              <a:solidFill>
                <a:srgbClr val="000000"/>
              </a:solidFill>
              <a:prstDash val="dash"/>
              <a:round/>
              <a:headEnd type="triangle" w="med" len="med"/>
              <a:tailEnd type="triangle" w="med" len="med"/>
            </a:ln>
          </p:spPr>
        </p:cxnSp>
        <p:cxnSp>
          <p:nvCxnSpPr>
            <p:cNvPr id="266" name="Google Shape;266;p43"/>
            <p:cNvCxnSpPr>
              <a:endCxn id="261" idx="3"/>
            </p:cNvCxnSpPr>
            <p:nvPr/>
          </p:nvCxnSpPr>
          <p:spPr>
            <a:xfrm rot="5400000">
              <a:off x="3864775" y="4509306"/>
              <a:ext cx="933900" cy="475500"/>
            </a:xfrm>
            <a:prstGeom prst="bentConnector2">
              <a:avLst/>
            </a:prstGeom>
            <a:noFill/>
            <a:ln w="19050" cap="flat" cmpd="sng">
              <a:solidFill>
                <a:srgbClr val="9900FF"/>
              </a:solidFill>
              <a:prstDash val="dot"/>
              <a:round/>
              <a:headEnd type="none" w="med" len="med"/>
              <a:tailEnd type="triangle" w="med" len="med"/>
            </a:ln>
          </p:spPr>
        </p:cxnSp>
        <p:cxnSp>
          <p:nvCxnSpPr>
            <p:cNvPr id="267" name="Google Shape;267;p43"/>
            <p:cNvCxnSpPr>
              <a:stCxn id="255" idx="1"/>
              <a:endCxn id="261" idx="3"/>
            </p:cNvCxnSpPr>
            <p:nvPr/>
          </p:nvCxnSpPr>
          <p:spPr>
            <a:xfrm flipH="1">
              <a:off x="4094075" y="5182950"/>
              <a:ext cx="1999500" cy="31200"/>
            </a:xfrm>
            <a:prstGeom prst="straightConnector1">
              <a:avLst/>
            </a:prstGeom>
            <a:noFill/>
            <a:ln w="19050" cap="flat" cmpd="sng">
              <a:solidFill>
                <a:srgbClr val="9900FF"/>
              </a:solidFill>
              <a:prstDash val="dot"/>
              <a:round/>
              <a:headEnd type="none" w="med" len="med"/>
              <a:tailEnd type="triangle" w="med" len="med"/>
            </a:ln>
          </p:spPr>
        </p:cxnSp>
        <p:cxnSp>
          <p:nvCxnSpPr>
            <p:cNvPr id="268" name="Google Shape;268;p43"/>
            <p:cNvCxnSpPr/>
            <p:nvPr/>
          </p:nvCxnSpPr>
          <p:spPr>
            <a:xfrm>
              <a:off x="5493400" y="5477400"/>
              <a:ext cx="579000" cy="4800"/>
            </a:xfrm>
            <a:prstGeom prst="straightConnector1">
              <a:avLst/>
            </a:prstGeom>
            <a:noFill/>
            <a:ln w="19050" cap="flat" cmpd="sng">
              <a:solidFill>
                <a:srgbClr val="000000"/>
              </a:solidFill>
              <a:prstDash val="dash"/>
              <a:round/>
              <a:headEnd type="none" w="med" len="med"/>
              <a:tailEnd type="triangle" w="med" len="med"/>
            </a:ln>
          </p:spPr>
        </p:cxnSp>
        <p:cxnSp>
          <p:nvCxnSpPr>
            <p:cNvPr id="269" name="Google Shape;269;p43"/>
            <p:cNvCxnSpPr>
              <a:stCxn id="258" idx="1"/>
              <a:endCxn id="253" idx="0"/>
            </p:cNvCxnSpPr>
            <p:nvPr/>
          </p:nvCxnSpPr>
          <p:spPr>
            <a:xfrm flipH="1">
              <a:off x="3436800" y="2281515"/>
              <a:ext cx="912900" cy="496500"/>
            </a:xfrm>
            <a:prstGeom prst="bentConnector2">
              <a:avLst/>
            </a:prstGeom>
            <a:noFill/>
            <a:ln w="19050" cap="flat" cmpd="sng">
              <a:solidFill>
                <a:srgbClr val="FF0000"/>
              </a:solidFill>
              <a:prstDash val="dashDot"/>
              <a:round/>
              <a:headEnd type="none" w="med" len="med"/>
              <a:tailEnd type="triangle" w="med" len="med"/>
            </a:ln>
          </p:spPr>
        </p:cxnSp>
        <p:cxnSp>
          <p:nvCxnSpPr>
            <p:cNvPr id="270" name="Google Shape;270;p43"/>
            <p:cNvCxnSpPr>
              <a:endCxn id="258" idx="2"/>
            </p:cNvCxnSpPr>
            <p:nvPr/>
          </p:nvCxnSpPr>
          <p:spPr>
            <a:xfrm rot="10800000">
              <a:off x="4900050" y="2543565"/>
              <a:ext cx="0" cy="235200"/>
            </a:xfrm>
            <a:prstGeom prst="straightConnector1">
              <a:avLst/>
            </a:prstGeom>
            <a:noFill/>
            <a:ln w="19050" cap="flat" cmpd="sng">
              <a:solidFill>
                <a:srgbClr val="FF0000"/>
              </a:solidFill>
              <a:prstDash val="dashDot"/>
              <a:round/>
              <a:headEnd type="none" w="med" len="med"/>
              <a:tailEnd type="triangle" w="med" len="med"/>
            </a:ln>
          </p:spPr>
        </p:cxnSp>
        <p:cxnSp>
          <p:nvCxnSpPr>
            <p:cNvPr id="271" name="Google Shape;271;p43"/>
            <p:cNvCxnSpPr>
              <a:stCxn id="259" idx="0"/>
              <a:endCxn id="258" idx="3"/>
            </p:cNvCxnSpPr>
            <p:nvPr/>
          </p:nvCxnSpPr>
          <p:spPr>
            <a:xfrm rot="5400000" flipH="1">
              <a:off x="5549550" y="2182200"/>
              <a:ext cx="989400" cy="1188000"/>
            </a:xfrm>
            <a:prstGeom prst="bentConnector2">
              <a:avLst/>
            </a:prstGeom>
            <a:noFill/>
            <a:ln w="19050" cap="flat" cmpd="sng">
              <a:solidFill>
                <a:srgbClr val="FF0000"/>
              </a:solidFill>
              <a:prstDash val="dashDot"/>
              <a:round/>
              <a:headEnd type="none" w="med" len="med"/>
              <a:tailEnd type="triangle" w="med" len="med"/>
            </a:ln>
          </p:spPr>
        </p:cxnSp>
        <p:cxnSp>
          <p:nvCxnSpPr>
            <p:cNvPr id="272" name="Google Shape;272;p43"/>
            <p:cNvCxnSpPr>
              <a:stCxn id="251" idx="3"/>
              <a:endCxn id="259" idx="1"/>
            </p:cNvCxnSpPr>
            <p:nvPr/>
          </p:nvCxnSpPr>
          <p:spPr>
            <a:xfrm rot="10800000" flipH="1">
              <a:off x="5483700" y="3505200"/>
              <a:ext cx="722100" cy="3000"/>
            </a:xfrm>
            <a:prstGeom prst="straightConnector1">
              <a:avLst/>
            </a:prstGeom>
            <a:noFill/>
            <a:ln w="19050" cap="flat" cmpd="sng">
              <a:solidFill>
                <a:srgbClr val="FF0000"/>
              </a:solidFill>
              <a:prstDash val="dashDot"/>
              <a:round/>
              <a:headEnd type="stealth" w="med" len="med"/>
              <a:tailEnd type="triangle" w="med" len="med"/>
            </a:ln>
          </p:spPr>
        </p:cxnSp>
        <p:cxnSp>
          <p:nvCxnSpPr>
            <p:cNvPr id="273" name="Google Shape;273;p43"/>
            <p:cNvCxnSpPr>
              <a:stCxn id="255" idx="3"/>
              <a:endCxn id="256" idx="1"/>
            </p:cNvCxnSpPr>
            <p:nvPr/>
          </p:nvCxnSpPr>
          <p:spPr>
            <a:xfrm>
              <a:off x="7144775" y="5182950"/>
              <a:ext cx="582600" cy="0"/>
            </a:xfrm>
            <a:prstGeom prst="straightConnector1">
              <a:avLst/>
            </a:prstGeom>
            <a:noFill/>
            <a:ln w="19050" cap="flat" cmpd="sng">
              <a:solidFill>
                <a:srgbClr val="000000"/>
              </a:solidFill>
              <a:prstDash val="dash"/>
              <a:round/>
              <a:headEnd type="triangle" w="med" len="med"/>
              <a:tailEnd type="triangle" w="med" len="med"/>
            </a:ln>
          </p:spPr>
        </p:cxnSp>
        <p:cxnSp>
          <p:nvCxnSpPr>
            <p:cNvPr id="274" name="Google Shape;274;p43"/>
            <p:cNvCxnSpPr>
              <a:endCxn id="254" idx="1"/>
            </p:cNvCxnSpPr>
            <p:nvPr/>
          </p:nvCxnSpPr>
          <p:spPr>
            <a:xfrm rot="10800000" flipH="1">
              <a:off x="397975" y="3506400"/>
              <a:ext cx="1027200" cy="2700"/>
            </a:xfrm>
            <a:prstGeom prst="straightConnector1">
              <a:avLst/>
            </a:prstGeom>
            <a:noFill/>
            <a:ln w="19050" cap="flat" cmpd="sng">
              <a:solidFill>
                <a:srgbClr val="000000"/>
              </a:solidFill>
              <a:prstDash val="dash"/>
              <a:round/>
              <a:headEnd type="none" w="med" len="med"/>
              <a:tailEnd type="triangle" w="med" len="med"/>
            </a:ln>
          </p:spPr>
        </p:cxnSp>
        <p:sp>
          <p:nvSpPr>
            <p:cNvPr id="275" name="Google Shape;275;p43"/>
            <p:cNvSpPr txBox="1"/>
            <p:nvPr/>
          </p:nvSpPr>
          <p:spPr>
            <a:xfrm>
              <a:off x="3265200" y="2133339"/>
              <a:ext cx="1051200" cy="31200"/>
            </a:xfrm>
            <a:prstGeom prst="rect">
              <a:avLst/>
            </a:prstGeom>
            <a:solidFill>
              <a:srgbClr val="FFFFFF"/>
            </a:solidFill>
            <a:ln>
              <a:noFill/>
            </a:ln>
          </p:spPr>
          <p:txBody>
            <a:bodyPr spcFirstLastPara="1" wrap="square" lIns="0" tIns="0" rIns="0" bIns="0" anchor="t" anchorCtr="0">
              <a:noAutofit/>
            </a:bodyPr>
            <a:lstStyle/>
            <a:p>
              <a:pPr marL="0" lvl="0" indent="0" algn="ctr" rtl="0">
                <a:spcBef>
                  <a:spcPts val="0"/>
                </a:spcBef>
                <a:spcAft>
                  <a:spcPts val="0"/>
                </a:spcAft>
                <a:buNone/>
              </a:pPr>
              <a:r>
                <a:rPr lang="en" sz="800" b="1">
                  <a:latin typeface="Calibri"/>
                  <a:ea typeface="Calibri"/>
                  <a:cs typeface="Calibri"/>
                  <a:sym typeface="Calibri"/>
                </a:rPr>
                <a:t>Continuous Integration</a:t>
              </a:r>
              <a:endParaRPr sz="800" b="1">
                <a:latin typeface="Calibri"/>
                <a:ea typeface="Calibri"/>
                <a:cs typeface="Calibri"/>
                <a:sym typeface="Calibri"/>
              </a:endParaRPr>
            </a:p>
            <a:p>
              <a:pPr marL="0" lvl="0" indent="0" algn="ctr" rtl="0">
                <a:spcBef>
                  <a:spcPts val="0"/>
                </a:spcBef>
                <a:spcAft>
                  <a:spcPts val="0"/>
                </a:spcAft>
                <a:buNone/>
              </a:pPr>
              <a:r>
                <a:rPr lang="en" sz="800" b="1">
                  <a:latin typeface="Calibri"/>
                  <a:ea typeface="Calibri"/>
                  <a:cs typeface="Calibri"/>
                  <a:sym typeface="Calibri"/>
                </a:rPr>
                <a:t>Continuous Deployment </a:t>
              </a:r>
              <a:endParaRPr sz="800" b="1">
                <a:latin typeface="Calibri"/>
                <a:ea typeface="Calibri"/>
                <a:cs typeface="Calibri"/>
                <a:sym typeface="Calibri"/>
              </a:endParaRPr>
            </a:p>
          </p:txBody>
        </p:sp>
        <p:sp>
          <p:nvSpPr>
            <p:cNvPr id="276" name="Google Shape;276;p43"/>
            <p:cNvSpPr txBox="1"/>
            <p:nvPr/>
          </p:nvSpPr>
          <p:spPr>
            <a:xfrm>
              <a:off x="1541950" y="4490150"/>
              <a:ext cx="2379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Data </a:t>
              </a:r>
              <a:endParaRPr sz="800" b="1">
                <a:latin typeface="Calibri"/>
                <a:ea typeface="Calibri"/>
                <a:cs typeface="Calibri"/>
                <a:sym typeface="Calibri"/>
              </a:endParaRPr>
            </a:p>
          </p:txBody>
        </p:sp>
        <p:sp>
          <p:nvSpPr>
            <p:cNvPr id="277" name="Google Shape;277;p43"/>
            <p:cNvSpPr txBox="1"/>
            <p:nvPr/>
          </p:nvSpPr>
          <p:spPr>
            <a:xfrm>
              <a:off x="677550" y="3458400"/>
              <a:ext cx="3132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1000" b="1">
                  <a:latin typeface="Calibri"/>
                  <a:ea typeface="Calibri"/>
                  <a:cs typeface="Calibri"/>
                  <a:sym typeface="Calibri"/>
                </a:rPr>
                <a:t>Data </a:t>
              </a:r>
              <a:endParaRPr sz="1000" b="1">
                <a:latin typeface="Calibri"/>
                <a:ea typeface="Calibri"/>
                <a:cs typeface="Calibri"/>
                <a:sym typeface="Calibri"/>
              </a:endParaRPr>
            </a:p>
          </p:txBody>
        </p:sp>
        <p:sp>
          <p:nvSpPr>
            <p:cNvPr id="278" name="Google Shape;278;p43"/>
            <p:cNvSpPr txBox="1"/>
            <p:nvPr/>
          </p:nvSpPr>
          <p:spPr>
            <a:xfrm>
              <a:off x="3716250" y="4490725"/>
              <a:ext cx="2379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Data </a:t>
              </a:r>
              <a:endParaRPr sz="800" b="1">
                <a:latin typeface="Calibri"/>
                <a:ea typeface="Calibri"/>
                <a:cs typeface="Calibri"/>
                <a:sym typeface="Calibri"/>
              </a:endParaRPr>
            </a:p>
          </p:txBody>
        </p:sp>
        <p:sp>
          <p:nvSpPr>
            <p:cNvPr id="279" name="Google Shape;279;p43"/>
            <p:cNvSpPr txBox="1"/>
            <p:nvPr/>
          </p:nvSpPr>
          <p:spPr>
            <a:xfrm>
              <a:off x="5168000" y="4496575"/>
              <a:ext cx="2379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Data </a:t>
              </a:r>
              <a:endParaRPr sz="800" b="1">
                <a:latin typeface="Calibri"/>
                <a:ea typeface="Calibri"/>
                <a:cs typeface="Calibri"/>
                <a:sym typeface="Calibri"/>
              </a:endParaRPr>
            </a:p>
          </p:txBody>
        </p:sp>
        <p:sp>
          <p:nvSpPr>
            <p:cNvPr id="280" name="Google Shape;280;p43"/>
            <p:cNvSpPr txBox="1"/>
            <p:nvPr/>
          </p:nvSpPr>
          <p:spPr>
            <a:xfrm>
              <a:off x="5620450" y="5427600"/>
              <a:ext cx="2379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Data </a:t>
              </a:r>
              <a:endParaRPr sz="800" b="1">
                <a:latin typeface="Calibri"/>
                <a:ea typeface="Calibri"/>
                <a:cs typeface="Calibri"/>
                <a:sym typeface="Calibri"/>
              </a:endParaRPr>
            </a:p>
          </p:txBody>
        </p:sp>
        <p:sp>
          <p:nvSpPr>
            <p:cNvPr id="281" name="Google Shape;281;p43"/>
            <p:cNvSpPr txBox="1"/>
            <p:nvPr/>
          </p:nvSpPr>
          <p:spPr>
            <a:xfrm>
              <a:off x="7317175" y="5133150"/>
              <a:ext cx="2379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Data </a:t>
              </a:r>
              <a:endParaRPr sz="800" b="1">
                <a:latin typeface="Calibri"/>
                <a:ea typeface="Calibri"/>
                <a:cs typeface="Calibri"/>
                <a:sym typeface="Calibri"/>
              </a:endParaRPr>
            </a:p>
          </p:txBody>
        </p:sp>
        <p:sp>
          <p:nvSpPr>
            <p:cNvPr id="282" name="Google Shape;282;p43"/>
            <p:cNvSpPr txBox="1"/>
            <p:nvPr/>
          </p:nvSpPr>
          <p:spPr>
            <a:xfrm>
              <a:off x="2156475" y="4490150"/>
              <a:ext cx="4134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Metadata </a:t>
              </a:r>
              <a:endParaRPr sz="800" b="1">
                <a:latin typeface="Calibri"/>
                <a:ea typeface="Calibri"/>
                <a:cs typeface="Calibri"/>
                <a:sym typeface="Calibri"/>
              </a:endParaRPr>
            </a:p>
          </p:txBody>
        </p:sp>
        <p:sp>
          <p:nvSpPr>
            <p:cNvPr id="283" name="Google Shape;283;p43"/>
            <p:cNvSpPr txBox="1"/>
            <p:nvPr/>
          </p:nvSpPr>
          <p:spPr>
            <a:xfrm>
              <a:off x="2899475" y="4490725"/>
              <a:ext cx="4134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Metadata </a:t>
              </a:r>
              <a:endParaRPr sz="800" b="1">
                <a:latin typeface="Calibri"/>
                <a:ea typeface="Calibri"/>
                <a:cs typeface="Calibri"/>
                <a:sym typeface="Calibri"/>
              </a:endParaRPr>
            </a:p>
          </p:txBody>
        </p:sp>
        <p:sp>
          <p:nvSpPr>
            <p:cNvPr id="284" name="Google Shape;284;p43"/>
            <p:cNvSpPr txBox="1"/>
            <p:nvPr/>
          </p:nvSpPr>
          <p:spPr>
            <a:xfrm>
              <a:off x="4280100" y="4421713"/>
              <a:ext cx="583800" cy="2514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Metadata Query </a:t>
              </a:r>
              <a:endParaRPr sz="800" b="1">
                <a:latin typeface="Calibri"/>
                <a:ea typeface="Calibri"/>
                <a:cs typeface="Calibri"/>
                <a:sym typeface="Calibri"/>
              </a:endParaRPr>
            </a:p>
          </p:txBody>
        </p:sp>
        <p:sp>
          <p:nvSpPr>
            <p:cNvPr id="285" name="Google Shape;285;p43"/>
            <p:cNvSpPr txBox="1"/>
            <p:nvPr/>
          </p:nvSpPr>
          <p:spPr>
            <a:xfrm>
              <a:off x="5492025" y="5204175"/>
              <a:ext cx="583800" cy="99600"/>
            </a:xfrm>
            <a:prstGeom prst="rect">
              <a:avLst/>
            </a:prstGeom>
            <a:solidFill>
              <a:srgbClr val="FFFFFF"/>
            </a:solidFill>
            <a:ln>
              <a:noFill/>
            </a:ln>
          </p:spPr>
          <p:txBody>
            <a:bodyPr spcFirstLastPara="1" wrap="square" lIns="0" tIns="0" rIns="0" bIns="0" anchor="b" anchorCtr="0">
              <a:noAutofit/>
            </a:bodyPr>
            <a:lstStyle/>
            <a:p>
              <a:pPr marL="0" lvl="0" indent="0" algn="ctr" rtl="0">
                <a:spcBef>
                  <a:spcPts val="0"/>
                </a:spcBef>
                <a:spcAft>
                  <a:spcPts val="0"/>
                </a:spcAft>
                <a:buNone/>
              </a:pPr>
              <a:r>
                <a:rPr lang="en" sz="800" b="1">
                  <a:latin typeface="Calibri"/>
                  <a:ea typeface="Calibri"/>
                  <a:cs typeface="Calibri"/>
                  <a:sym typeface="Calibri"/>
                </a:rPr>
                <a:t>Metadata Query </a:t>
              </a:r>
              <a:endParaRPr sz="800" b="1">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p:nvPr/>
        </p:nvSpPr>
        <p:spPr>
          <a:xfrm>
            <a:off x="0" y="432956"/>
            <a:ext cx="9144000" cy="862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 sz="3600" b="1">
                <a:latin typeface="Calibri"/>
                <a:ea typeface="Calibri"/>
                <a:cs typeface="Calibri"/>
                <a:sym typeface="Calibri"/>
              </a:rPr>
              <a:t>What Have We Achieved in the Cloud?</a:t>
            </a:r>
            <a:endParaRPr sz="3600" b="1" i="0" u="none" strike="noStrike" cap="none">
              <a:latin typeface="Calibri"/>
              <a:ea typeface="Calibri"/>
              <a:cs typeface="Calibri"/>
              <a:sym typeface="Calibri"/>
            </a:endParaRPr>
          </a:p>
        </p:txBody>
      </p:sp>
      <p:sp>
        <p:nvSpPr>
          <p:cNvPr id="292" name="Google Shape;292;p44"/>
          <p:cNvSpPr txBox="1"/>
          <p:nvPr/>
        </p:nvSpPr>
        <p:spPr>
          <a:xfrm>
            <a:off x="454200" y="1242581"/>
            <a:ext cx="8235600" cy="3316800"/>
          </a:xfrm>
          <a:prstGeom prst="rect">
            <a:avLst/>
          </a:prstGeom>
          <a:noFill/>
          <a:ln>
            <a:noFill/>
          </a:ln>
        </p:spPr>
        <p:txBody>
          <a:bodyPr spcFirstLastPara="1" wrap="square" lIns="91425" tIns="91425" rIns="91425" bIns="91425" anchor="t" anchorCtr="0">
            <a:noAutofit/>
          </a:bodyPr>
          <a:lstStyle/>
          <a:p>
            <a:pPr marL="457200" marR="0" lvl="0" indent="-374650" algn="l" rtl="0">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Since WGISS-59 in Hanoi (October 2019) we have completed two major Cloud Pilots, each involving numerous teams and demonstrating end-to-end capabilities in the cloud</a:t>
            </a:r>
            <a:endParaRPr sz="230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We’ve operationalized secure ingest, product generation (PG), storage services, and cataloging in the cloud with the OneStop-Inventory Manager system (OSIM)</a:t>
            </a:r>
            <a:endParaRPr sz="230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We’ve operationalized Himawari-8 PG and Radio Occultation ingest, working in a hybrid manner with on-prem access</a:t>
            </a:r>
            <a:endParaRPr sz="230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We initiated a new pilot program to fully demonstrate and prepare cloud archiving for operationalization</a:t>
            </a:r>
            <a:endParaRPr sz="23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p:nvPr/>
        </p:nvSpPr>
        <p:spPr>
          <a:xfrm>
            <a:off x="0" y="432956"/>
            <a:ext cx="9144000" cy="862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 sz="3600" b="1">
                <a:latin typeface="Calibri"/>
                <a:ea typeface="Calibri"/>
                <a:cs typeface="Calibri"/>
                <a:sym typeface="Calibri"/>
              </a:rPr>
              <a:t>Near Future Activities</a:t>
            </a:r>
            <a:endParaRPr sz="3600" b="1" i="0" u="none" strike="noStrike" cap="none">
              <a:latin typeface="Calibri"/>
              <a:ea typeface="Calibri"/>
              <a:cs typeface="Calibri"/>
              <a:sym typeface="Calibri"/>
            </a:endParaRPr>
          </a:p>
        </p:txBody>
      </p:sp>
      <p:sp>
        <p:nvSpPr>
          <p:cNvPr id="299" name="Google Shape;299;p45"/>
          <p:cNvSpPr txBox="1"/>
          <p:nvPr/>
        </p:nvSpPr>
        <p:spPr>
          <a:xfrm>
            <a:off x="454200" y="1242581"/>
            <a:ext cx="8235600" cy="33168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We initiated a new pilot program to complete the prototype for cloud archiving and eventual operationalization, which includes piloting the use of NASA’s CMR within NESDIS. </a:t>
            </a: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We are working on a new operationalization effort to migrate all of our legacy product generation and monitoring to the NCCF</a:t>
            </a:r>
            <a:endParaRPr sz="2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Both of these activities are targeted for completion in 2022, with an expected minimally-viable operational cloud archiving capability in March </a:t>
            </a:r>
            <a:endParaRPr sz="23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ctrTitle"/>
          </p:nvPr>
        </p:nvSpPr>
        <p:spPr>
          <a:xfrm>
            <a:off x="1143000" y="1454524"/>
            <a:ext cx="6858000" cy="1241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Macintosh PowerPoint</Application>
  <PresentationFormat>On-screen Show (16:9)</PresentationFormat>
  <Paragraphs>81</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 Narrow</vt:lpstr>
      <vt:lpstr>Open Sans</vt:lpstr>
      <vt:lpstr>Calibri</vt:lpstr>
      <vt:lpstr>Arial</vt:lpstr>
      <vt:lpstr>Merriweather Sans</vt:lpstr>
      <vt:lpstr>Simple Light</vt:lpstr>
      <vt:lpstr>Office Theme</vt:lpstr>
      <vt:lpstr>Office Theme</vt:lpstr>
      <vt:lpstr>NOAA Agency Report</vt:lpstr>
      <vt:lpstr>PowerPoint Presentation</vt:lpstr>
      <vt:lpstr>PowerPoint Presentation</vt:lpstr>
      <vt:lpstr>No More Stovepipes!</vt:lpstr>
      <vt:lpstr>NESDIS Common Cloud Framework</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 Agency Report</dc:title>
  <cp:lastModifiedBy>Microsoft Office User</cp:lastModifiedBy>
  <cp:revision>1</cp:revision>
  <dcterms:modified xsi:type="dcterms:W3CDTF">2021-04-16T13:34:51Z</dcterms:modified>
</cp:coreProperties>
</file>