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42" r:id="rId2"/>
    <p:sldMasterId id="2147483765" r:id="rId3"/>
  </p:sldMasterIdLst>
  <p:notesMasterIdLst>
    <p:notesMasterId r:id="rId23"/>
  </p:notesMasterIdLst>
  <p:sldIdLst>
    <p:sldId id="811" r:id="rId4"/>
    <p:sldId id="852" r:id="rId5"/>
    <p:sldId id="868" r:id="rId6"/>
    <p:sldId id="869" r:id="rId7"/>
    <p:sldId id="870" r:id="rId8"/>
    <p:sldId id="872" r:id="rId9"/>
    <p:sldId id="873" r:id="rId10"/>
    <p:sldId id="874" r:id="rId11"/>
    <p:sldId id="875" r:id="rId12"/>
    <p:sldId id="876" r:id="rId13"/>
    <p:sldId id="877" r:id="rId14"/>
    <p:sldId id="878" r:id="rId15"/>
    <p:sldId id="879" r:id="rId16"/>
    <p:sldId id="880" r:id="rId17"/>
    <p:sldId id="881" r:id="rId18"/>
    <p:sldId id="882" r:id="rId19"/>
    <p:sldId id="843" r:id="rId20"/>
    <p:sldId id="846" r:id="rId21"/>
    <p:sldId id="85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lie Pressley" initials="" lastIdx="1" clrIdx="0"/>
  <p:cmAuthor id="1" name="Mcinerney, Mark A. (GSFC-4230)" initials="MMA(" lastIdx="1" clrIdx="1">
    <p:extLst>
      <p:ext uri="{19B8F6BF-5375-455C-9EA6-DF929625EA0E}">
        <p15:presenceInfo xmlns:p15="http://schemas.microsoft.com/office/powerpoint/2012/main" userId="S-1-5-21-330711430-3775241029-4075259233-263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979" autoAdjust="0"/>
  </p:normalViewPr>
  <p:slideViewPr>
    <p:cSldViewPr snapToGrid="0">
      <p:cViewPr varScale="1">
        <p:scale>
          <a:sx n="88" d="100"/>
          <a:sy n="88" d="100"/>
        </p:scale>
        <p:origin x="86" y="53"/>
      </p:cViewPr>
      <p:guideLst/>
    </p:cSldViewPr>
  </p:slideViewPr>
  <p:notesTextViewPr>
    <p:cViewPr>
      <p:scale>
        <a:sx n="1" d="1"/>
        <a:sy n="1" d="1"/>
      </p:scale>
      <p:origin x="0" y="0"/>
    </p:cViewPr>
  </p:notesTextViewPr>
  <p:notesViewPr>
    <p:cSldViewPr snapToGrid="0">
      <p:cViewPr varScale="1">
        <p:scale>
          <a:sx n="105" d="100"/>
          <a:sy n="105" d="100"/>
        </p:scale>
        <p:origin x="353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F3E3C-6A4A-4859-81B3-FDBB323BEF7F}" type="datetimeFigureOut">
              <a:rPr lang="en-US" smtClean="0"/>
              <a:t>4/16/2021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571CB-AE29-45C4-A319-EB59A61FDD27}" type="slidenum">
              <a:rPr lang="en-US" smtClean="0"/>
              <a:t>‹#›</a:t>
            </a:fld>
            <a:endParaRPr lang="en-US"/>
          </a:p>
        </p:txBody>
      </p:sp>
    </p:spTree>
    <p:extLst>
      <p:ext uri="{BB962C8B-B14F-4D97-AF65-F5344CB8AC3E}">
        <p14:creationId xmlns:p14="http://schemas.microsoft.com/office/powerpoint/2010/main" val="390440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arthdata.nasa.gov/earth-science-data-systems-progra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571CB-AE29-45C4-A319-EB59A61FDD27}" type="slidenum">
              <a:rPr lang="en-US" smtClean="0"/>
              <a:t>1</a:t>
            </a:fld>
            <a:endParaRPr lang="en-US"/>
          </a:p>
        </p:txBody>
      </p:sp>
    </p:spTree>
    <p:extLst>
      <p:ext uri="{BB962C8B-B14F-4D97-AF65-F5344CB8AC3E}">
        <p14:creationId xmlns:p14="http://schemas.microsoft.com/office/powerpoint/2010/main" val="4214381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5968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F852AD-587D-45EC-BFC5-E0BA93343F6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263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To efficiently handle storage and compute needs for the large SWOT and NISAR data volumes, new data management technologies and architectures are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NASA’s  Earth Observing System Data and Information System (EOSDIS) acquires, processes, preserves, and distributes observational data from various sources (satellites, aircraft, field measurements, and various other programs) to support Earth Science research focus areas. From its current size of approximately 30 petabytes (PB), </a:t>
            </a:r>
            <a:r>
              <a:rPr lang="en-US" b="1" i="1" dirty="0"/>
              <a:t>the volume of data in the EOSDIS archive is expected to increase to approximately 250 PB by 2025.</a:t>
            </a:r>
            <a:endParaRPr lang="en-US" dirty="0"/>
          </a:p>
          <a:p>
            <a:endParaRPr lang="en-US" dirty="0"/>
          </a:p>
          <a:p>
            <a:r>
              <a:rPr lang="en-US" altLang="en-US" b="1" dirty="0">
                <a:ea typeface="ＭＳ Ｐゴシック" panose="020B0600070205080204" pitchFamily="34" charset="-128"/>
              </a:rPr>
              <a:t>Growth of Mission Data &amp; Processing</a:t>
            </a:r>
            <a:r>
              <a:rPr lang="en-US" altLang="en-US" dirty="0">
                <a:ea typeface="ＭＳ Ｐゴシック" panose="020B0600070205080204" pitchFamily="34" charset="-128"/>
              </a:rPr>
              <a:t>: Projected rapid archive growth and the need to effectively process significantly larger volumes of new mission data requires rethinking existing architectures.  Estimating 132 TB daily ingest by 2022</a:t>
            </a:r>
          </a:p>
          <a:p>
            <a:r>
              <a:rPr lang="en-US" altLang="en-US" b="1" dirty="0">
                <a:ea typeface="ＭＳ Ｐゴシック" panose="020B0600070205080204" pitchFamily="34" charset="-128"/>
              </a:rPr>
              <a:t>Data Systems</a:t>
            </a:r>
            <a:r>
              <a:rPr lang="en-US" altLang="en-US" dirty="0">
                <a:ea typeface="ＭＳ Ｐゴシック" panose="020B0600070205080204" pitchFamily="34" charset="-128"/>
              </a:rPr>
              <a:t>: More cost effective, flexible, and scalable data system ingest, archive, and distribution solutions are needed to keep pace with new mission advancement and capabilities</a:t>
            </a:r>
          </a:p>
          <a:p>
            <a:r>
              <a:rPr lang="en-US" altLang="en-US" b="1" dirty="0">
                <a:ea typeface="ＭＳ Ｐゴシック" panose="020B0600070205080204" pitchFamily="34" charset="-128"/>
              </a:rPr>
              <a:t>Science Users</a:t>
            </a:r>
            <a:r>
              <a:rPr lang="en-US" altLang="en-US" dirty="0">
                <a:ea typeface="ＭＳ Ｐゴシック" panose="020B0600070205080204" pitchFamily="34" charset="-128"/>
              </a:rPr>
              <a:t>: Significantly larger data volumes requires additional ways to access and utilize these data, with “Data Close to Compute”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NASA’s Earth Science Data and Information System (ESDIS) Project has established the Earthdata Cloud Project aimed at operationalizing how EOSDIS (Earth Observing System Data and Information System) data collections can be archived collectively and disseminated in the cloud. As part of these efforts, EOSDIS successfully demonstrated that cloud environments offer performance and cost benefits. </a:t>
            </a:r>
          </a:p>
          <a:p>
            <a:endParaRPr lang="en-US" dirty="0"/>
          </a:p>
          <a:p>
            <a:r>
              <a:rPr lang="en-US" sz="1200" dirty="0"/>
              <a:t>Goals for EOSDIS cloud evolution:</a:t>
            </a:r>
          </a:p>
          <a:p>
            <a:pPr marL="285750" indent="-285750">
              <a:buFont typeface="Arial" panose="020B0604020202020204" pitchFamily="34" charset="0"/>
              <a:buChar char="•"/>
            </a:pPr>
            <a:r>
              <a:rPr lang="en-US" sz="1200" dirty="0"/>
              <a:t>Improve the efficiency of NASA’s data systems operations – continuing free and open data access to data</a:t>
            </a:r>
          </a:p>
          <a:p>
            <a:pPr marL="285750" indent="-285750">
              <a:buFont typeface="Arial" panose="020B0604020202020204" pitchFamily="34" charset="0"/>
              <a:buChar char="•"/>
            </a:pPr>
            <a:r>
              <a:rPr lang="en-US" sz="1200" dirty="0"/>
              <a:t>Prepare for new high-data-rate on-orbit missions </a:t>
            </a:r>
          </a:p>
          <a:p>
            <a:pPr marL="285750" indent="-285750">
              <a:buFont typeface="Arial" panose="020B0604020202020204" pitchFamily="34" charset="0"/>
              <a:buChar char="•"/>
            </a:pPr>
            <a:r>
              <a:rPr lang="en-US" sz="1200" dirty="0"/>
              <a:t>Increase opportunity for researchers and other users to access/process petabytes of data quickly without the need for complex data management capabilities</a:t>
            </a:r>
          </a:p>
          <a:p>
            <a:pPr marL="285750" indent="-285750">
              <a:buFont typeface="Arial" panose="020B0604020202020204" pitchFamily="34" charset="0"/>
              <a:buChar char="•"/>
            </a:pPr>
            <a:r>
              <a:rPr lang="en-US" sz="1200" dirty="0"/>
              <a:t>Allow for a transparent/extendable open source processing framework</a:t>
            </a:r>
          </a:p>
          <a:p>
            <a:endParaRPr lang="en-US" dirty="0"/>
          </a:p>
          <a:p>
            <a:r>
              <a:rPr lang="en-US" b="1" dirty="0"/>
              <a:t>Strategic Public and Private Partnerships</a:t>
            </a:r>
          </a:p>
          <a:p>
            <a:pPr marL="171450" indent="-171450">
              <a:buFont typeface="Arial" panose="020B0604020202020204" pitchFamily="34" charset="0"/>
              <a:buChar char="•"/>
            </a:pPr>
            <a:r>
              <a:rPr lang="en-US" dirty="0"/>
              <a:t>Demonstrate potential of cloud computing by bringing algorithms to the data to enable processing and analytics at scale.</a:t>
            </a:r>
          </a:p>
          <a:p>
            <a:pPr marL="171450" indent="-171450">
              <a:buFont typeface="Arial" panose="020B0604020202020204" pitchFamily="34" charset="0"/>
              <a:buChar char="•"/>
            </a:pPr>
            <a:r>
              <a:rPr lang="en-US" dirty="0"/>
              <a:t>Improve discovery of NASA data, services, and tools through commercial search engines.</a:t>
            </a:r>
          </a:p>
          <a:p>
            <a:pPr marL="171450" indent="-171450">
              <a:buFont typeface="Arial" panose="020B0604020202020204" pitchFamily="34" charset="0"/>
              <a:buChar char="•"/>
            </a:pPr>
            <a:r>
              <a:rPr lang="en-US" dirty="0"/>
              <a:t>Incorporate NASA Earth observation data into agency workflows.</a:t>
            </a:r>
          </a:p>
          <a:p>
            <a:pPr marL="171450" indent="-171450">
              <a:buFont typeface="Arial" panose="020B0604020202020204" pitchFamily="34" charset="0"/>
              <a:buChar char="•"/>
            </a:pPr>
            <a:r>
              <a:rPr lang="en-US" dirty="0"/>
              <a:t>Improve the ability to find and access Earth observation data and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7E0202-F3ED-AF41-897A-A10399A64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15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NASA’s Earth Science and Data Information System (ESDIS) Project develops and operates the science systems of the EOSDIS</a:t>
            </a:r>
            <a:r>
              <a:rPr lang="en-US" baseline="0" dirty="0"/>
              <a:t> which is a coordinated series of long term global observations.  </a:t>
            </a:r>
          </a:p>
          <a:p>
            <a:endParaRPr lang="en-US" baseline="0" dirty="0"/>
          </a:p>
          <a:p>
            <a:r>
              <a:rPr lang="en-US" dirty="0"/>
              <a:t>NASA's Earth Observing System Data and Information System (EOSDIS) is a key core capability in the Earth Science Data Systems (</a:t>
            </a:r>
            <a:r>
              <a:rPr lang="en-US" u="none" dirty="0">
                <a:solidFill>
                  <a:schemeClr val="tx1"/>
                </a:solidFill>
                <a:hlinkClick r:id="rId3"/>
              </a:rPr>
              <a:t>ESDS</a:t>
            </a:r>
            <a:r>
              <a:rPr lang="en-US" dirty="0"/>
              <a:t>) Program. It provides end-to-end capabilities for managing NASA Earth science data from various sources—satellites, aircraft, field measurements, and various other programs. </a:t>
            </a:r>
          </a:p>
          <a:p>
            <a:endParaRPr lang="en-US" dirty="0"/>
          </a:p>
          <a:p>
            <a:r>
              <a:rPr lang="en-US" dirty="0"/>
              <a:t>NASA</a:t>
            </a:r>
            <a:r>
              <a:rPr lang="ja-JP" altLang="en-US" dirty="0"/>
              <a:t>’</a:t>
            </a:r>
            <a:r>
              <a:rPr lang="en-US" altLang="ja-JP" dirty="0"/>
              <a:t>s Earth Science Data Policy promotes usage of data by the community</a:t>
            </a:r>
          </a:p>
          <a:p>
            <a:pPr lvl="1"/>
            <a:r>
              <a:rPr lang="en-US" dirty="0"/>
              <a:t>No period of exclusive access</a:t>
            </a:r>
          </a:p>
          <a:p>
            <a:pPr lvl="1"/>
            <a:r>
              <a:rPr lang="en-US" dirty="0"/>
              <a:t>Data available at no cost to all users on a non-discriminatory basis, except where agreed upon with international partners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146C70-0362-5E4D-B338-26B3CE31A8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27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477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https://unsplash.com/photos/jY9mXvA15W0</a:t>
            </a:r>
          </a:p>
        </p:txBody>
      </p:sp>
      <p:sp>
        <p:nvSpPr>
          <p:cNvPr id="4" name="Slide Number Placeholder 3"/>
          <p:cNvSpPr>
            <a:spLocks noGrp="1"/>
          </p:cNvSpPr>
          <p:nvPr>
            <p:ph type="sldNum" sz="quarter" idx="10"/>
          </p:nvPr>
        </p:nvSpPr>
        <p:spPr/>
        <p:txBody>
          <a:bodyPr/>
          <a:lstStyle/>
          <a:p>
            <a:fld id="{B1F571CB-AE29-45C4-A319-EB59A61FDD27}" type="slidenum">
              <a:rPr lang="en-US" smtClean="0"/>
              <a:t>5</a:t>
            </a:fld>
            <a:endParaRPr lang="en-US"/>
          </a:p>
        </p:txBody>
      </p:sp>
    </p:spTree>
    <p:extLst>
      <p:ext uri="{BB962C8B-B14F-4D97-AF65-F5344CB8AC3E}">
        <p14:creationId xmlns:p14="http://schemas.microsoft.com/office/powerpoint/2010/main" val="77294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Image Source: https://unsplash.com/photos/QckxruozjRg</a:t>
            </a:r>
            <a:endParaRPr dirty="0"/>
          </a:p>
        </p:txBody>
      </p:sp>
    </p:spTree>
    <p:extLst>
      <p:ext uri="{BB962C8B-B14F-4D97-AF65-F5344CB8AC3E}">
        <p14:creationId xmlns:p14="http://schemas.microsoft.com/office/powerpoint/2010/main" val="87083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69850" algn="l" rtl="0">
              <a:spcBef>
                <a:spcPts val="0"/>
              </a:spcBef>
              <a:spcAft>
                <a:spcPts val="0"/>
              </a:spcAft>
              <a:buClr>
                <a:schemeClr val="dk1"/>
              </a:buClr>
              <a:buSzPts val="1100"/>
              <a:buFont typeface="Arial"/>
              <a:buChar char="●"/>
            </a:pPr>
            <a:r>
              <a:rPr lang="en"/>
              <a:t>Common discovery and visualization tools and services spanning all DAACs and SIPS to improve the discoverability, access and usability.</a:t>
            </a:r>
            <a:endParaRPr/>
          </a:p>
          <a:p>
            <a:pPr marL="0" lvl="0" indent="0" algn="l" rtl="0">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
              <a:t>Open API architecture allows application developers maximum flexibility to “mix-and-match” services. Supports multiple clients</a:t>
            </a:r>
            <a:endParaRPr/>
          </a:p>
          <a:p>
            <a:pPr marL="0" lvl="0" indent="0" algn="l" rtl="0">
              <a:spcBef>
                <a:spcPts val="0"/>
              </a:spcBef>
              <a:spcAft>
                <a:spcPts val="0"/>
              </a:spcAft>
              <a:buClr>
                <a:schemeClr val="dk1"/>
              </a:buClr>
              <a:buSzPts val="1100"/>
              <a:buFont typeface="Arial"/>
              <a:buNone/>
            </a:pPr>
            <a:endParaRPr/>
          </a:p>
          <a:p>
            <a:pPr marL="0" lvl="0" indent="-69850" algn="l" rtl="0">
              <a:spcBef>
                <a:spcPts val="0"/>
              </a:spcBef>
              <a:spcAft>
                <a:spcPts val="0"/>
              </a:spcAft>
              <a:buClr>
                <a:schemeClr val="dk1"/>
              </a:buClr>
              <a:buSzPts val="1100"/>
              <a:buFont typeface="Arial"/>
              <a:buChar char="●"/>
            </a:pPr>
            <a:r>
              <a:rPr lang="en"/>
              <a:t>Interfaces with international organizations and U.S. government agencies to “federate” NASA metadata into their systems.</a:t>
            </a:r>
            <a:endParaRPr/>
          </a:p>
          <a:p>
            <a:pPr marL="0" lvl="0" indent="0" algn="l" rtl="0">
              <a:spcBef>
                <a:spcPts val="0"/>
              </a:spcBef>
              <a:spcAft>
                <a:spcPts val="0"/>
              </a:spcAft>
              <a:buClr>
                <a:schemeClr val="dk1"/>
              </a:buClr>
              <a:buSzPts val="1100"/>
              <a:buFont typeface="Arial"/>
              <a:buNone/>
            </a:pPr>
            <a:endParaRPr/>
          </a:p>
          <a:p>
            <a:pPr marL="0" lvl="0" indent="-69850" algn="l" rtl="0">
              <a:spcBef>
                <a:spcPts val="0"/>
              </a:spcBef>
              <a:spcAft>
                <a:spcPts val="0"/>
              </a:spcAft>
              <a:buClr>
                <a:schemeClr val="dk1"/>
              </a:buClr>
              <a:buSzPts val="1100"/>
              <a:buFont typeface="Arial"/>
              <a:buChar char="●"/>
            </a:pPr>
            <a:r>
              <a:rPr lang="en"/>
              <a:t>Checkout Github for NASA Open Source Software</a:t>
            </a:r>
            <a:endParaRPr/>
          </a:p>
        </p:txBody>
      </p:sp>
      <p:sp>
        <p:nvSpPr>
          <p:cNvPr id="195" name="Google Shape;195;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8567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cf7655b5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cf7655b5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289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e75984624_0_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Google Shape;403;g3e7598462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Image Source: https://www.poynter.org/wp-content/uploads/2019/04/shutterstock_1348582508-1500x750.jpg</a:t>
            </a:r>
          </a:p>
          <a:p>
            <a:pPr marL="0" lvl="0" indent="0">
              <a:spcBef>
                <a:spcPts val="0"/>
              </a:spcBef>
              <a:spcAft>
                <a:spcPts val="0"/>
              </a:spcAft>
              <a:buNone/>
            </a:pPr>
            <a:endParaRPr dirty="0"/>
          </a:p>
        </p:txBody>
      </p:sp>
    </p:spTree>
    <p:extLst>
      <p:ext uri="{BB962C8B-B14F-4D97-AF65-F5344CB8AC3E}">
        <p14:creationId xmlns:p14="http://schemas.microsoft.com/office/powerpoint/2010/main" val="2410136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a:solidFill>
                  <a:schemeClr val="tx1"/>
                </a:solidFill>
                <a:latin typeface="Arial" panose="020B0604020202020204" pitchFamily="34" charset="0"/>
              </a:defRPr>
            </a:lvl1pPr>
            <a:lvl2pPr marL="742950" indent="-285750" defTabSz="949325">
              <a:defRPr sz="2400">
                <a:solidFill>
                  <a:schemeClr val="tx1"/>
                </a:solidFill>
                <a:latin typeface="Arial" panose="020B0604020202020204" pitchFamily="34" charset="0"/>
              </a:defRPr>
            </a:lvl2pPr>
            <a:lvl3pPr marL="1143000" indent="-228600" defTabSz="949325">
              <a:defRPr sz="2400">
                <a:solidFill>
                  <a:schemeClr val="tx1"/>
                </a:solidFill>
                <a:latin typeface="Arial" panose="020B0604020202020204" pitchFamily="34" charset="0"/>
              </a:defRPr>
            </a:lvl3pPr>
            <a:lvl4pPr marL="1600200" indent="-228600" defTabSz="949325">
              <a:defRPr sz="2400">
                <a:solidFill>
                  <a:schemeClr val="tx1"/>
                </a:solidFill>
                <a:latin typeface="Arial" panose="020B0604020202020204" pitchFamily="34" charset="0"/>
              </a:defRPr>
            </a:lvl4pPr>
            <a:lvl5pPr marL="2057400" indent="-228600" defTabSz="949325">
              <a:defRPr sz="2400">
                <a:solidFill>
                  <a:schemeClr val="tx1"/>
                </a:solidFill>
                <a:latin typeface="Arial" panose="020B0604020202020204" pitchFamily="34" charset="0"/>
              </a:defRPr>
            </a:lvl5pPr>
            <a:lvl6pPr marL="2514600" indent="-228600" defTabSz="9493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493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493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49325"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1FFF1D2A-106B-4179-B27E-3ED0636C3A9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123" name="Rectangle 2"/>
          <p:cNvSpPr>
            <a:spLocks noGrp="1" noRot="1" noChangeAspect="1" noChangeArrowheads="1" noTextEdit="1"/>
          </p:cNvSpPr>
          <p:nvPr>
            <p:ph type="sldImg"/>
          </p:nvPr>
        </p:nvSpPr>
        <p:spPr>
          <a:xfrm>
            <a:off x="425450" y="700088"/>
            <a:ext cx="6299200" cy="3543300"/>
          </a:xfrm>
          <a:solidFill>
            <a:srgbClr val="FFFFFF"/>
          </a:solidFill>
          <a:ln/>
        </p:spPr>
      </p:sp>
      <p:sp>
        <p:nvSpPr>
          <p:cNvPr id="5124" name="Rectangle 3"/>
          <p:cNvSpPr>
            <a:spLocks noGrp="1" noChangeArrowheads="1"/>
          </p:cNvSpPr>
          <p:nvPr>
            <p:ph type="body" idx="1"/>
          </p:nvPr>
        </p:nvSpPr>
        <p:spPr>
          <a:solidFill>
            <a:srgbClr val="FFFFFF"/>
          </a:solidFill>
          <a:ln>
            <a:solidFill>
              <a:srgbClr val="000000"/>
            </a:solidFill>
          </a:ln>
        </p:spPr>
        <p:txBody>
          <a:bodyPr lIns="91421" tIns="45710" rIns="91421" bIns="45710"/>
          <a:lstStyle/>
          <a:p>
            <a:pPr eaLnBrk="1" hangingPunct="1">
              <a:tabLst>
                <a:tab pos="457200" algn="l"/>
              </a:tabLst>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497869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Grp="1" noChangeArrowheads="1"/>
          </p:cNvSpPr>
          <p:nvPr/>
        </p:nvSpPr>
        <p:spPr bwMode="auto">
          <a:xfrm>
            <a:off x="10566400" y="6618288"/>
            <a:ext cx="1625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sz="1400">
              <a:cs typeface="+mn-cs"/>
            </a:endParaRPr>
          </a:p>
        </p:txBody>
      </p:sp>
      <p:sp>
        <p:nvSpPr>
          <p:cNvPr id="5125" name="Rectangle 5"/>
          <p:cNvSpPr>
            <a:spLocks noGrp="1" noChangeArrowheads="1"/>
          </p:cNvSpPr>
          <p:nvPr>
            <p:ph type="ctrTitle"/>
          </p:nvPr>
        </p:nvSpPr>
        <p:spPr>
          <a:xfrm>
            <a:off x="626533" y="1103313"/>
            <a:ext cx="11125200" cy="647700"/>
          </a:xfrm>
        </p:spPr>
        <p:txBody>
          <a:bodyPr anchor="t"/>
          <a:lstStyle>
            <a:lvl1pPr>
              <a:defRPr/>
            </a:lvl1pPr>
          </a:lstStyle>
          <a:p>
            <a:r>
              <a:rPr lang="en-US"/>
              <a:t>Click to edit Master title style</a:t>
            </a:r>
          </a:p>
        </p:txBody>
      </p:sp>
      <p:sp>
        <p:nvSpPr>
          <p:cNvPr id="5126" name="Rectangle 6"/>
          <p:cNvSpPr>
            <a:spLocks noGrp="1" noChangeArrowheads="1"/>
          </p:cNvSpPr>
          <p:nvPr>
            <p:ph type="subTitle" idx="1"/>
          </p:nvPr>
        </p:nvSpPr>
        <p:spPr>
          <a:xfrm>
            <a:off x="29634" y="5854700"/>
            <a:ext cx="4944533" cy="889000"/>
          </a:xfrm>
        </p:spPr>
        <p:txBody>
          <a:bodyPr/>
          <a:lstStyle>
            <a:lvl1pPr marL="0" indent="0">
              <a:buFont typeface="Wingdings" pitchFamily="-107" charset="2"/>
              <a:buNone/>
              <a:defRPr sz="1600" b="1">
                <a:solidFill>
                  <a:srgbClr val="104A84"/>
                </a:solidFill>
              </a:defRPr>
            </a:lvl1pPr>
          </a:lstStyle>
          <a:p>
            <a:r>
              <a:rPr lang="en-US"/>
              <a:t>Click to edit Master subtitle style</a:t>
            </a:r>
          </a:p>
        </p:txBody>
      </p:sp>
      <p:sp>
        <p:nvSpPr>
          <p:cNvPr id="6" name="Rectangle 3"/>
          <p:cNvSpPr>
            <a:spLocks noGrp="1" noChangeArrowheads="1"/>
          </p:cNvSpPr>
          <p:nvPr>
            <p:ph type="sldNum" sz="quarter" idx="10"/>
          </p:nvPr>
        </p:nvSpPr>
        <p:spPr>
          <a:xfrm>
            <a:off x="8621184" y="6303963"/>
            <a:ext cx="2540000" cy="457200"/>
          </a:xfrm>
        </p:spPr>
        <p:txBody>
          <a:bodyPr/>
          <a:lstStyle>
            <a:lvl1pPr>
              <a:defRPr smtClean="0"/>
            </a:lvl1pPr>
          </a:lstStyle>
          <a:p>
            <a:pPr>
              <a:defRPr/>
            </a:pPr>
            <a:fld id="{B33EAD2A-D920-EA42-AF02-14088A78B456}" type="slidenum">
              <a:rPr lang="en-US"/>
              <a:pPr>
                <a:defRPr/>
              </a:pPr>
              <a:t>‹#›</a:t>
            </a:fld>
            <a:endParaRPr lang="en-US"/>
          </a:p>
        </p:txBody>
      </p:sp>
      <p:pic>
        <p:nvPicPr>
          <p:cNvPr id="7" name="Picture 10" descr="Gray Wolf:Users:cboquist:Desktop:EOSDIS 1.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12666" y="166311"/>
            <a:ext cx="221403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083207"/>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593E585D-CF05-DD4A-A38A-6A591DAFE8BE}" type="slidenum">
              <a:rPr lang="en-US"/>
              <a:pPr>
                <a:defRPr/>
              </a:pPr>
              <a:t>‹#›</a:t>
            </a:fld>
            <a:endParaRPr lang="en-US"/>
          </a:p>
        </p:txBody>
      </p:sp>
    </p:spTree>
    <p:extLst>
      <p:ext uri="{BB962C8B-B14F-4D97-AF65-F5344CB8AC3E}">
        <p14:creationId xmlns:p14="http://schemas.microsoft.com/office/powerpoint/2010/main" val="2276016122"/>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43E50478-0220-E946-BE77-CC480DF3B3C9}" type="slidenum">
              <a:rPr lang="en-US"/>
              <a:pPr>
                <a:defRPr/>
              </a:pPr>
              <a:t>‹#›</a:t>
            </a:fld>
            <a:endParaRPr lang="en-US"/>
          </a:p>
        </p:txBody>
      </p:sp>
    </p:spTree>
    <p:extLst>
      <p:ext uri="{BB962C8B-B14F-4D97-AF65-F5344CB8AC3E}">
        <p14:creationId xmlns:p14="http://schemas.microsoft.com/office/powerpoint/2010/main" val="182974085"/>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FCA2A7AA-70C5-7348-A2DA-DBA25CE596A1}" type="slidenum">
              <a:rPr lang="en-US"/>
              <a:pPr>
                <a:defRPr/>
              </a:pPr>
              <a:t>‹#›</a:t>
            </a:fld>
            <a:endParaRPr lang="en-US"/>
          </a:p>
        </p:txBody>
      </p:sp>
    </p:spTree>
    <p:extLst>
      <p:ext uri="{BB962C8B-B14F-4D97-AF65-F5344CB8AC3E}">
        <p14:creationId xmlns:p14="http://schemas.microsoft.com/office/powerpoint/2010/main" val="2025159449"/>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33DD8496-CFCD-B743-ACA9-7BB1FB18E073}" type="slidenum">
              <a:rPr lang="en-US"/>
              <a:pPr>
                <a:defRPr/>
              </a:pPr>
              <a:t>‹#›</a:t>
            </a:fld>
            <a:endParaRPr lang="en-US"/>
          </a:p>
        </p:txBody>
      </p:sp>
    </p:spTree>
    <p:extLst>
      <p:ext uri="{BB962C8B-B14F-4D97-AF65-F5344CB8AC3E}">
        <p14:creationId xmlns:p14="http://schemas.microsoft.com/office/powerpoint/2010/main" val="2497035666"/>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BE05C87D-D1C8-3544-95F7-AE413ED69751}" type="slidenum">
              <a:rPr lang="en-US"/>
              <a:pPr>
                <a:defRPr/>
              </a:pPr>
              <a:t>‹#›</a:t>
            </a:fld>
            <a:endParaRPr lang="en-US"/>
          </a:p>
        </p:txBody>
      </p:sp>
    </p:spTree>
    <p:extLst>
      <p:ext uri="{BB962C8B-B14F-4D97-AF65-F5344CB8AC3E}">
        <p14:creationId xmlns:p14="http://schemas.microsoft.com/office/powerpoint/2010/main" val="3418228151"/>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C242F8F3-1741-A249-8B6A-ABB0B953E375}" type="slidenum">
              <a:rPr lang="en-US"/>
              <a:pPr>
                <a:defRPr/>
              </a:pPr>
              <a:t>‹#›</a:t>
            </a:fld>
            <a:endParaRPr lang="en-US"/>
          </a:p>
        </p:txBody>
      </p:sp>
    </p:spTree>
    <p:extLst>
      <p:ext uri="{BB962C8B-B14F-4D97-AF65-F5344CB8AC3E}">
        <p14:creationId xmlns:p14="http://schemas.microsoft.com/office/powerpoint/2010/main" val="1546713053"/>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1301" y="36514"/>
            <a:ext cx="2614084" cy="6391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84817" y="36514"/>
            <a:ext cx="7643283" cy="6391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9473118E-B5C2-654A-8825-66CEC245A492}" type="slidenum">
              <a:rPr lang="en-US"/>
              <a:pPr>
                <a:defRPr/>
              </a:pPr>
              <a:t>‹#›</a:t>
            </a:fld>
            <a:endParaRPr lang="en-US"/>
          </a:p>
        </p:txBody>
      </p:sp>
    </p:spTree>
    <p:extLst>
      <p:ext uri="{BB962C8B-B14F-4D97-AF65-F5344CB8AC3E}">
        <p14:creationId xmlns:p14="http://schemas.microsoft.com/office/powerpoint/2010/main" val="1129802580"/>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lgn="l">
              <a:lnSpc>
                <a:spcPct val="100000"/>
              </a:lnSpc>
              <a:spcAft>
                <a:spcPts val="0"/>
              </a:spcAft>
              <a:defRPr b="1" i="0">
                <a:solidFill>
                  <a:schemeClr val="bg1"/>
                </a:solidFill>
              </a:defRPr>
            </a:lvl1pPr>
          </a:lstStyle>
          <a:p>
            <a:r>
              <a:rPr lang="en-US" dirty="0"/>
              <a:t>Click to edit Master title style and maybe more</a:t>
            </a:r>
          </a:p>
        </p:txBody>
      </p:sp>
      <p:sp>
        <p:nvSpPr>
          <p:cNvPr id="3" name="Subtitle 2"/>
          <p:cNvSpPr>
            <a:spLocks noGrp="1"/>
          </p:cNvSpPr>
          <p:nvPr>
            <p:ph type="subTitle" idx="1"/>
          </p:nvPr>
        </p:nvSpPr>
        <p:spPr>
          <a:xfrm>
            <a:off x="914400" y="4009490"/>
            <a:ext cx="9448800" cy="1752600"/>
          </a:xfrm>
        </p:spPr>
        <p:txBody>
          <a:bodyPr>
            <a:normAutofit/>
          </a:bodyPr>
          <a:lstStyle>
            <a:lvl1pPr marL="0" indent="0" algn="l">
              <a:buNone/>
              <a:defRPr sz="24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698205E0-90A0-482E-B2A2-DC16BCB1B42F}" type="datetime1">
              <a:rPr lang="en-US" smtClean="0"/>
              <a:t>4/16/2021</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7A0FE22E-E07B-4D4D-A66A-A36E422BA9A7}" type="slidenum">
              <a:rPr lang="en-US" smtClean="0"/>
              <a:pPr/>
              <a:t>‹#›</a:t>
            </a:fld>
            <a:endParaRPr lang="en-US"/>
          </a:p>
        </p:txBody>
      </p:sp>
      <p:pic>
        <p:nvPicPr>
          <p:cNvPr id="9" name="Picture 8" descr="eosdis-logo-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480831"/>
            <a:ext cx="6062484" cy="1282215"/>
          </a:xfrm>
          <a:prstGeom prst="rect">
            <a:avLst/>
          </a:prstGeom>
        </p:spPr>
      </p:pic>
      <p:pic>
        <p:nvPicPr>
          <p:cNvPr id="8" name="Shape 129" descr="NASA Logo transparent.png"/>
          <p:cNvPicPr preferRelativeResize="0"/>
          <p:nvPr userDrawn="1"/>
        </p:nvPicPr>
        <p:blipFill rotWithShape="1">
          <a:blip r:embed="rId3">
            <a:alphaModFix/>
          </a:blip>
          <a:srcRect/>
          <a:stretch/>
        </p:blipFill>
        <p:spPr>
          <a:xfrm>
            <a:off x="11155794" y="162339"/>
            <a:ext cx="757237" cy="636984"/>
          </a:xfrm>
          <a:prstGeom prst="rect">
            <a:avLst/>
          </a:prstGeom>
          <a:noFill/>
          <a:ln>
            <a:noFill/>
          </a:ln>
          <a:effectLst>
            <a:outerShdw blurRad="63500" dist="88900" dir="2700000">
              <a:schemeClr val="dk1">
                <a:alpha val="43921"/>
              </a:schemeClr>
            </a:outerShdw>
          </a:effectLst>
        </p:spPr>
      </p:pic>
    </p:spTree>
    <p:extLst>
      <p:ext uri="{BB962C8B-B14F-4D97-AF65-F5344CB8AC3E}">
        <p14:creationId xmlns:p14="http://schemas.microsoft.com/office/powerpoint/2010/main" val="1926812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601739"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370685-2E22-46EA-9416-CAB49E1E1884}" type="datetime1">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FE22E-E07B-4D4D-A66A-A36E422BA9A7}" type="slidenum">
              <a:rPr lang="en-US" smtClean="0"/>
              <a:pPr/>
              <a:t>‹#›</a:t>
            </a:fld>
            <a:endParaRPr lang="en-US"/>
          </a:p>
        </p:txBody>
      </p:sp>
      <p:pic>
        <p:nvPicPr>
          <p:cNvPr id="7" name="Shape 129" descr="NASA Logo transparent.png"/>
          <p:cNvPicPr preferRelativeResize="0"/>
          <p:nvPr userDrawn="1"/>
        </p:nvPicPr>
        <p:blipFill rotWithShape="1">
          <a:blip r:embed="rId2">
            <a:alphaModFix/>
          </a:blip>
          <a:srcRect/>
          <a:stretch/>
        </p:blipFill>
        <p:spPr>
          <a:xfrm>
            <a:off x="11347950" y="209154"/>
            <a:ext cx="757237" cy="636984"/>
          </a:xfrm>
          <a:prstGeom prst="rect">
            <a:avLst/>
          </a:prstGeom>
          <a:noFill/>
          <a:ln>
            <a:noFill/>
          </a:ln>
          <a:effectLst>
            <a:outerShdw blurRad="63500" dist="88900" dir="2700000">
              <a:schemeClr val="dk1">
                <a:alpha val="43921"/>
              </a:schemeClr>
            </a:outerShdw>
          </a:effectLst>
        </p:spPr>
      </p:pic>
    </p:spTree>
    <p:extLst>
      <p:ext uri="{BB962C8B-B14F-4D97-AF65-F5344CB8AC3E}">
        <p14:creationId xmlns:p14="http://schemas.microsoft.com/office/powerpoint/2010/main" val="3366644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C0959002-16F4-49A4-9B4C-A439DBC530EC}" type="datetime1">
              <a:rPr lang="en-US" smtClean="0"/>
              <a:t>4/16/2021</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7A0FE22E-E07B-4D4D-A66A-A36E422BA9A7}" type="slidenum">
              <a:rPr lang="en-US" smtClean="0"/>
              <a:pPr/>
              <a:t>‹#›</a:t>
            </a:fld>
            <a:endParaRPr lang="en-US"/>
          </a:p>
        </p:txBody>
      </p:sp>
    </p:spTree>
    <p:extLst>
      <p:ext uri="{BB962C8B-B14F-4D97-AF65-F5344CB8AC3E}">
        <p14:creationId xmlns:p14="http://schemas.microsoft.com/office/powerpoint/2010/main" val="369789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sldNum" sz="quarter" idx="10"/>
          </p:nvPr>
        </p:nvSpPr>
        <p:spPr>
          <a:ln/>
        </p:spPr>
        <p:txBody>
          <a:bodyPr/>
          <a:lstStyle>
            <a:lvl1pPr>
              <a:defRPr/>
            </a:lvl1pPr>
          </a:lstStyle>
          <a:p>
            <a:pPr>
              <a:defRPr/>
            </a:pPr>
            <a:r>
              <a:rPr lang="en-US" dirty="0"/>
              <a:t>April 05, 2018 | </a:t>
            </a:r>
            <a:fld id="{E8817532-08B0-6E40-9127-BF63DC1576CE}" type="slidenum">
              <a:rPr lang="en-US" smtClean="0"/>
              <a:pPr>
                <a:defRPr/>
              </a:pPr>
              <a:t>‹#›</a:t>
            </a:fld>
            <a:endParaRPr lang="en-US" dirty="0"/>
          </a:p>
        </p:txBody>
      </p:sp>
    </p:spTree>
    <p:extLst>
      <p:ext uri="{BB962C8B-B14F-4D97-AF65-F5344CB8AC3E}">
        <p14:creationId xmlns:p14="http://schemas.microsoft.com/office/powerpoint/2010/main" val="2579908752"/>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22226"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DA381C-0021-45C0-8474-421589F42F31}" type="datetime1">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FE22E-E07B-4D4D-A66A-A36E422BA9A7}" type="slidenum">
              <a:rPr lang="en-US" smtClean="0"/>
              <a:pPr/>
              <a:t>‹#›</a:t>
            </a:fld>
            <a:endParaRPr lang="en-US"/>
          </a:p>
        </p:txBody>
      </p:sp>
      <p:pic>
        <p:nvPicPr>
          <p:cNvPr id="8" name="Shape 129" descr="NASA Logo transparent.png"/>
          <p:cNvPicPr preferRelativeResize="0"/>
          <p:nvPr userDrawn="1"/>
        </p:nvPicPr>
        <p:blipFill rotWithShape="1">
          <a:blip r:embed="rId2">
            <a:alphaModFix/>
          </a:blip>
          <a:srcRect/>
          <a:stretch/>
        </p:blipFill>
        <p:spPr>
          <a:xfrm>
            <a:off x="11316425" y="209154"/>
            <a:ext cx="757237" cy="636984"/>
          </a:xfrm>
          <a:prstGeom prst="rect">
            <a:avLst/>
          </a:prstGeom>
          <a:noFill/>
          <a:ln>
            <a:noFill/>
          </a:ln>
          <a:effectLst>
            <a:outerShdw blurRad="63500" dist="88900" dir="2700000">
              <a:schemeClr val="dk1">
                <a:alpha val="43921"/>
              </a:schemeClr>
            </a:outerShdw>
          </a:effectLst>
        </p:spPr>
      </p:pic>
    </p:spTree>
    <p:extLst>
      <p:ext uri="{BB962C8B-B14F-4D97-AF65-F5344CB8AC3E}">
        <p14:creationId xmlns:p14="http://schemas.microsoft.com/office/powerpoint/2010/main" val="4060319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700190-91B7-4EC3-AEF7-5C5A575B6C71}" type="datetime1">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FE22E-E07B-4D4D-A66A-A36E422BA9A7}" type="slidenum">
              <a:rPr lang="en-US" smtClean="0"/>
              <a:pPr/>
              <a:t>‹#›</a:t>
            </a:fld>
            <a:endParaRPr lang="en-US"/>
          </a:p>
        </p:txBody>
      </p:sp>
    </p:spTree>
    <p:extLst>
      <p:ext uri="{BB962C8B-B14F-4D97-AF65-F5344CB8AC3E}">
        <p14:creationId xmlns:p14="http://schemas.microsoft.com/office/powerpoint/2010/main" val="750174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75235"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4FBBB74-B0A3-4DFF-9CC2-5DA19CDD8C6A}" type="datetime1">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FE22E-E07B-4D4D-A66A-A36E422BA9A7}" type="slidenum">
              <a:rPr lang="en-US" smtClean="0"/>
              <a:pPr/>
              <a:t>‹#›</a:t>
            </a:fld>
            <a:endParaRPr lang="en-US"/>
          </a:p>
        </p:txBody>
      </p:sp>
      <p:pic>
        <p:nvPicPr>
          <p:cNvPr id="7" name="Shape 129" descr="NASA Logo transparent.png"/>
          <p:cNvPicPr preferRelativeResize="0"/>
          <p:nvPr userDrawn="1"/>
        </p:nvPicPr>
        <p:blipFill rotWithShape="1">
          <a:blip r:embed="rId2">
            <a:alphaModFix/>
          </a:blip>
          <a:srcRect/>
          <a:stretch/>
        </p:blipFill>
        <p:spPr>
          <a:xfrm>
            <a:off x="11321446" y="209154"/>
            <a:ext cx="757237" cy="636984"/>
          </a:xfrm>
          <a:prstGeom prst="rect">
            <a:avLst/>
          </a:prstGeom>
          <a:noFill/>
          <a:ln>
            <a:noFill/>
          </a:ln>
          <a:effectLst>
            <a:outerShdw blurRad="63500" dist="88900" dir="2700000">
              <a:schemeClr val="dk1">
                <a:alpha val="43921"/>
              </a:schemeClr>
            </a:outerShdw>
          </a:effectLst>
        </p:spPr>
      </p:pic>
    </p:spTree>
    <p:extLst>
      <p:ext uri="{BB962C8B-B14F-4D97-AF65-F5344CB8AC3E}">
        <p14:creationId xmlns:p14="http://schemas.microsoft.com/office/powerpoint/2010/main" val="2959420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6771D-D0C7-42C4-9EB6-4532377E9EA5}" type="datetime1">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0FE22E-E07B-4D4D-A66A-A36E422BA9A7}" type="slidenum">
              <a:rPr lang="en-US" smtClean="0"/>
              <a:pPr/>
              <a:t>‹#›</a:t>
            </a:fld>
            <a:endParaRPr lang="en-US"/>
          </a:p>
        </p:txBody>
      </p:sp>
      <p:pic>
        <p:nvPicPr>
          <p:cNvPr id="5" name="Shape 129" descr="NASA Logo transparent.png"/>
          <p:cNvPicPr preferRelativeResize="0"/>
          <p:nvPr userDrawn="1"/>
        </p:nvPicPr>
        <p:blipFill rotWithShape="1">
          <a:blip r:embed="rId2">
            <a:alphaModFix/>
          </a:blip>
          <a:srcRect/>
          <a:stretch/>
        </p:blipFill>
        <p:spPr>
          <a:xfrm>
            <a:off x="11341324" y="226116"/>
            <a:ext cx="757237" cy="636984"/>
          </a:xfrm>
          <a:prstGeom prst="rect">
            <a:avLst/>
          </a:prstGeom>
          <a:noFill/>
          <a:ln>
            <a:noFill/>
          </a:ln>
          <a:effectLst>
            <a:outerShdw blurRad="63500" dist="88900" dir="2700000">
              <a:schemeClr val="dk1">
                <a:alpha val="43921"/>
              </a:schemeClr>
            </a:outerShdw>
          </a:effectLst>
        </p:spPr>
      </p:pic>
    </p:spTree>
    <p:extLst>
      <p:ext uri="{BB962C8B-B14F-4D97-AF65-F5344CB8AC3E}">
        <p14:creationId xmlns:p14="http://schemas.microsoft.com/office/powerpoint/2010/main" val="1601394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431E07-8A0F-46B2-B2BA-00A0D5D093EF}" type="datetime1">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FE22E-E07B-4D4D-A66A-A36E422BA9A7}" type="slidenum">
              <a:rPr lang="en-US" smtClean="0"/>
              <a:pPr/>
              <a:t>‹#›</a:t>
            </a:fld>
            <a:endParaRPr lang="en-US"/>
          </a:p>
        </p:txBody>
      </p:sp>
    </p:spTree>
    <p:extLst>
      <p:ext uri="{BB962C8B-B14F-4D97-AF65-F5344CB8AC3E}">
        <p14:creationId xmlns:p14="http://schemas.microsoft.com/office/powerpoint/2010/main" val="2634430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A66B8C-75A4-4E0E-97F9-5E02F2DC3269}" type="datetime1">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FE22E-E07B-4D4D-A66A-A36E422BA9A7}" type="slidenum">
              <a:rPr lang="en-US" smtClean="0"/>
              <a:pPr/>
              <a:t>‹#›</a:t>
            </a:fld>
            <a:endParaRPr lang="en-US"/>
          </a:p>
        </p:txBody>
      </p:sp>
    </p:spTree>
    <p:extLst>
      <p:ext uri="{BB962C8B-B14F-4D97-AF65-F5344CB8AC3E}">
        <p14:creationId xmlns:p14="http://schemas.microsoft.com/office/powerpoint/2010/main" val="254535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D3829B-D314-41F8-97E6-BC7F4C014EF3}" type="datetime1">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FE22E-E07B-4D4D-A66A-A36E422BA9A7}" type="slidenum">
              <a:rPr lang="en-US" smtClean="0"/>
              <a:pPr/>
              <a:t>‹#›</a:t>
            </a:fld>
            <a:endParaRPr lang="en-US"/>
          </a:p>
        </p:txBody>
      </p:sp>
    </p:spTree>
    <p:extLst>
      <p:ext uri="{BB962C8B-B14F-4D97-AF65-F5344CB8AC3E}">
        <p14:creationId xmlns:p14="http://schemas.microsoft.com/office/powerpoint/2010/main" val="728794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3680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4495E"/>
              </a:buClr>
              <a:buSzPts val="2800"/>
              <a:buFont typeface="Avenir"/>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283159"/>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00000"/>
              </a:lnSpc>
              <a:spcBef>
                <a:spcPts val="0"/>
              </a:spcBef>
              <a:spcAft>
                <a:spcPts val="0"/>
              </a:spcAft>
              <a:buClr>
                <a:srgbClr val="393939"/>
              </a:buClr>
              <a:buSzPts val="1800"/>
              <a:buChar char="●"/>
              <a:defRPr/>
            </a:lvl1pPr>
            <a:lvl2pPr marL="1219170" lvl="1" indent="-423323" algn="l">
              <a:lnSpc>
                <a:spcPct val="100000"/>
              </a:lnSpc>
              <a:spcBef>
                <a:spcPts val="2133"/>
              </a:spcBef>
              <a:spcAft>
                <a:spcPts val="0"/>
              </a:spcAft>
              <a:buClr>
                <a:srgbClr val="393939"/>
              </a:buClr>
              <a:buSzPts val="1400"/>
              <a:buChar char="○"/>
              <a:defRPr/>
            </a:lvl2pPr>
            <a:lvl3pPr marL="1828754" lvl="2" indent="-423323" algn="l">
              <a:lnSpc>
                <a:spcPct val="100000"/>
              </a:lnSpc>
              <a:spcBef>
                <a:spcPts val="2133"/>
              </a:spcBef>
              <a:spcAft>
                <a:spcPts val="0"/>
              </a:spcAft>
              <a:buClr>
                <a:srgbClr val="8A8A8A"/>
              </a:buClr>
              <a:buSzPts val="1400"/>
              <a:buChar char="■"/>
              <a:defRPr/>
            </a:lvl3pPr>
            <a:lvl4pPr marL="2438339" lvl="3" indent="-423323" algn="l">
              <a:lnSpc>
                <a:spcPct val="100000"/>
              </a:lnSpc>
              <a:spcBef>
                <a:spcPts val="2133"/>
              </a:spcBef>
              <a:spcAft>
                <a:spcPts val="0"/>
              </a:spcAft>
              <a:buClr>
                <a:srgbClr val="8A8A8A"/>
              </a:buClr>
              <a:buSzPts val="1400"/>
              <a:buChar char="●"/>
              <a:defRPr/>
            </a:lvl4pPr>
            <a:lvl5pPr marL="3047924" lvl="4" indent="-423323" algn="l">
              <a:lnSpc>
                <a:spcPct val="100000"/>
              </a:lnSpc>
              <a:spcBef>
                <a:spcPts val="2133"/>
              </a:spcBef>
              <a:spcAft>
                <a:spcPts val="0"/>
              </a:spcAft>
              <a:buClr>
                <a:srgbClr val="8A8A8A"/>
              </a:buClr>
              <a:buSzPts val="1400"/>
              <a:buChar char="○"/>
              <a:defRPr/>
            </a:lvl5pPr>
            <a:lvl6pPr marL="3657509" lvl="5" indent="-423323" algn="l">
              <a:lnSpc>
                <a:spcPct val="100000"/>
              </a:lnSpc>
              <a:spcBef>
                <a:spcPts val="2133"/>
              </a:spcBef>
              <a:spcAft>
                <a:spcPts val="0"/>
              </a:spcAft>
              <a:buClr>
                <a:schemeClr val="dk1"/>
              </a:buClr>
              <a:buSzPts val="1400"/>
              <a:buChar char="■"/>
              <a:defRPr/>
            </a:lvl6pPr>
            <a:lvl7pPr marL="4267093" lvl="6" indent="-423323" algn="l">
              <a:lnSpc>
                <a:spcPct val="100000"/>
              </a:lnSpc>
              <a:spcBef>
                <a:spcPts val="2133"/>
              </a:spcBef>
              <a:spcAft>
                <a:spcPts val="0"/>
              </a:spcAft>
              <a:buClr>
                <a:schemeClr val="dk1"/>
              </a:buClr>
              <a:buSzPts val="1400"/>
              <a:buChar char="●"/>
              <a:defRPr/>
            </a:lvl7pPr>
            <a:lvl8pPr marL="4876678" lvl="7" indent="-423323" algn="l">
              <a:lnSpc>
                <a:spcPct val="100000"/>
              </a:lnSpc>
              <a:spcBef>
                <a:spcPts val="2133"/>
              </a:spcBef>
              <a:spcAft>
                <a:spcPts val="0"/>
              </a:spcAft>
              <a:buClr>
                <a:schemeClr val="dk1"/>
              </a:buClr>
              <a:buSzPts val="1400"/>
              <a:buChar char="○"/>
              <a:defRPr/>
            </a:lvl8pPr>
            <a:lvl9pPr marL="5486263" lvl="8" indent="-423323" algn="l">
              <a:lnSpc>
                <a:spcPct val="100000"/>
              </a:lnSpc>
              <a:spcBef>
                <a:spcPts val="2133"/>
              </a:spcBef>
              <a:spcAft>
                <a:spcPts val="2133"/>
              </a:spcAft>
              <a:buClr>
                <a:schemeClr val="dk1"/>
              </a:buClr>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800"/>
              <a:buFont typeface="Libre Franklin"/>
              <a:buNone/>
              <a:defRPr sz="2400" b="0" i="0" u="none" strike="noStrike" cap="none">
                <a:solidFill>
                  <a:schemeClr val="dk1"/>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chemeClr val="dk1"/>
              </a:buClr>
              <a:buSzPts val="1800"/>
              <a:buFont typeface="Libre Franklin"/>
              <a:buNone/>
              <a:defRPr sz="2400" b="0" i="0" u="none" strike="noStrike" cap="none">
                <a:solidFill>
                  <a:schemeClr val="dk1"/>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chemeClr val="dk1"/>
              </a:buClr>
              <a:buSzPts val="1800"/>
              <a:buFont typeface="Libre Franklin"/>
              <a:buNone/>
              <a:defRPr sz="2400" b="0" i="0" u="none" strike="noStrike" cap="none">
                <a:solidFill>
                  <a:schemeClr val="dk1"/>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chemeClr val="dk1"/>
              </a:buClr>
              <a:buSzPts val="1800"/>
              <a:buFont typeface="Libre Franklin"/>
              <a:buNone/>
              <a:defRPr sz="2400" b="0" i="0" u="none" strike="noStrike" cap="none">
                <a:solidFill>
                  <a:schemeClr val="dk1"/>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chemeClr val="dk1"/>
              </a:buClr>
              <a:buSzPts val="1800"/>
              <a:buFont typeface="Libre Franklin"/>
              <a:buNone/>
              <a:defRPr sz="2400" b="0" i="0" u="none" strike="noStrike" cap="none">
                <a:solidFill>
                  <a:schemeClr val="dk1"/>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chemeClr val="dk1"/>
              </a:buClr>
              <a:buSzPts val="1800"/>
              <a:buFont typeface="Libre Franklin"/>
              <a:buNone/>
              <a:defRPr sz="2400" b="0" i="0" u="none" strike="noStrike" cap="none">
                <a:solidFill>
                  <a:schemeClr val="dk1"/>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chemeClr val="dk1"/>
              </a:buClr>
              <a:buSzPts val="1800"/>
              <a:buFont typeface="Libre Franklin"/>
              <a:buNone/>
              <a:defRPr sz="2400" b="0" i="0" u="none" strike="noStrike" cap="none">
                <a:solidFill>
                  <a:schemeClr val="dk1"/>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chemeClr val="dk1"/>
              </a:buClr>
              <a:buSzPts val="1800"/>
              <a:buFont typeface="Libre Franklin"/>
              <a:buNone/>
              <a:defRPr sz="2400" b="0" i="0" u="none" strike="noStrike" cap="none">
                <a:solidFill>
                  <a:schemeClr val="dk1"/>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chemeClr val="dk1"/>
              </a:buClr>
              <a:buSzPts val="1800"/>
              <a:buFont typeface="Libre Franklin"/>
              <a:buNone/>
              <a:defRPr sz="2400" b="0" i="0" u="none" strike="noStrike" cap="none">
                <a:solidFill>
                  <a:schemeClr val="dk1"/>
                </a:solidFill>
                <a:latin typeface="Libre Franklin"/>
                <a:ea typeface="Libre Franklin"/>
                <a:cs typeface="Libre Franklin"/>
                <a:sym typeface="Libre Franklin"/>
              </a:defRPr>
            </a:lvl9pPr>
          </a:lstStyle>
          <a:p>
            <a:pPr marL="0" marR="0" lvl="0" indent="0" algn="l" defTabSz="914400" rtl="0" eaLnBrk="1" fontAlgn="auto" latinLnBrk="0" hangingPunct="1">
              <a:lnSpc>
                <a:spcPct val="100000"/>
              </a:lnSpc>
              <a:spcBef>
                <a:spcPts val="0"/>
              </a:spcBef>
              <a:spcAft>
                <a:spcPts val="0"/>
              </a:spcAft>
              <a:buClr>
                <a:srgbClr val="171717"/>
              </a:buClr>
              <a:buSzPts val="1800"/>
              <a:buFont typeface="Libre Franklin"/>
              <a:buNone/>
              <a:tabLst/>
              <a:defRPr/>
            </a:pPr>
            <a:fld id="{00000000-1234-1234-1234-123412341234}" type="slidenum">
              <a:rPr kumimoji="0" lang="en" sz="2400" b="0" i="0" u="none" strike="noStrike" kern="1200" cap="none" spc="0" normalizeH="0" baseline="0" noProof="0" smtClean="0">
                <a:ln>
                  <a:noFill/>
                </a:ln>
                <a:solidFill>
                  <a:srgbClr val="171717"/>
                </a:solidFill>
                <a:effectLst/>
                <a:uLnTx/>
                <a:uFillTx/>
                <a:latin typeface="Libre Franklin"/>
                <a:sym typeface="Libre Franklin"/>
              </a:rPr>
              <a:pPr marL="0" marR="0" lvl="0" indent="0" algn="l" defTabSz="914400" rtl="0" eaLnBrk="1" fontAlgn="auto" latinLnBrk="0" hangingPunct="1">
                <a:lnSpc>
                  <a:spcPct val="100000"/>
                </a:lnSpc>
                <a:spcBef>
                  <a:spcPts val="0"/>
                </a:spcBef>
                <a:spcAft>
                  <a:spcPts val="0"/>
                </a:spcAft>
                <a:buClr>
                  <a:srgbClr val="171717"/>
                </a:buClr>
                <a:buSzPts val="1800"/>
                <a:buFont typeface="Libre Franklin"/>
                <a:buNone/>
                <a:tabLst/>
                <a:defRPr/>
              </a:pPr>
              <a:t>‹#›</a:t>
            </a:fld>
            <a:endParaRPr kumimoji="0" lang="en" sz="2400" b="0" i="0" u="none" strike="noStrike" kern="1200" cap="none" spc="0" normalizeH="0" baseline="0" noProof="0">
              <a:ln>
                <a:noFill/>
              </a:ln>
              <a:solidFill>
                <a:srgbClr val="171717"/>
              </a:solidFill>
              <a:effectLst/>
              <a:uLnTx/>
              <a:uFillTx/>
              <a:latin typeface="Libre Franklin"/>
              <a:sym typeface="Libre Franklin"/>
            </a:endParaRPr>
          </a:p>
        </p:txBody>
      </p:sp>
    </p:spTree>
    <p:extLst>
      <p:ext uri="{BB962C8B-B14F-4D97-AF65-F5344CB8AC3E}">
        <p14:creationId xmlns:p14="http://schemas.microsoft.com/office/powerpoint/2010/main" val="36947283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304800" y="1371600"/>
            <a:ext cx="565573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3734" y="1371600"/>
            <a:ext cx="565573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1717">
                  <a:tint val="75000"/>
                </a:srgbClr>
              </a:solidFill>
              <a:effectLst/>
              <a:uLnTx/>
              <a:uFillTx/>
              <a:latin typeface="Franklin Gothic Book"/>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71717">
                  <a:tint val="75000"/>
                </a:srgbClr>
              </a:solidFill>
              <a:effectLst/>
              <a:uLnTx/>
              <a:uFillTx/>
              <a:latin typeface="Franklin Gothic Book"/>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4B96E9-5F21-4484-90E1-B48C2645ECE3}" type="slidenum">
              <a:rPr kumimoji="0" lang="en-US" altLang="en-US" sz="1200" b="0" i="0" u="none" strike="noStrike" kern="1200" cap="none" spc="0" normalizeH="0" baseline="0" noProof="0">
                <a:ln>
                  <a:noFill/>
                </a:ln>
                <a:solidFill>
                  <a:srgbClr val="17171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171717">
                  <a:tint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39766702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9447" y="1138022"/>
            <a:ext cx="5482471" cy="528976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5322" y="1138022"/>
            <a:ext cx="5500063" cy="528976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sldNum" sz="quarter" idx="10"/>
          </p:nvPr>
        </p:nvSpPr>
        <p:spPr>
          <a:ln/>
        </p:spPr>
        <p:txBody>
          <a:bodyPr/>
          <a:lstStyle>
            <a:lvl1pPr>
              <a:defRPr/>
            </a:lvl1pPr>
          </a:lstStyle>
          <a:p>
            <a:pPr>
              <a:defRPr/>
            </a:pPr>
            <a:r>
              <a:rPr lang="en-US" dirty="0"/>
              <a:t>April 05, 2018 | </a:t>
            </a:r>
            <a:fld id="{071EEA89-F3B6-4648-9AE4-DD01264943D3}" type="slidenum">
              <a:rPr lang="en-US" smtClean="0"/>
              <a:pPr>
                <a:defRPr/>
              </a:pPr>
              <a:t>‹#›</a:t>
            </a:fld>
            <a:endParaRPr lang="en-US" dirty="0"/>
          </a:p>
        </p:txBody>
      </p:sp>
    </p:spTree>
    <p:extLst>
      <p:ext uri="{BB962C8B-B14F-4D97-AF65-F5344CB8AC3E}">
        <p14:creationId xmlns:p14="http://schemas.microsoft.com/office/powerpoint/2010/main" val="2711839917"/>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r>
              <a:rPr lang="en-US" dirty="0"/>
              <a:t>April 05, 2018 | </a:t>
            </a:r>
            <a:fld id="{43E50478-0220-E946-BE77-CC480DF3B3C9}" type="slidenum">
              <a:rPr lang="en-US" smtClean="0"/>
              <a:pPr>
                <a:defRPr/>
              </a:pPr>
              <a:t>‹#›</a:t>
            </a:fld>
            <a:endParaRPr lang="en-US" dirty="0"/>
          </a:p>
        </p:txBody>
      </p:sp>
    </p:spTree>
    <p:extLst>
      <p:ext uri="{BB962C8B-B14F-4D97-AF65-F5344CB8AC3E}">
        <p14:creationId xmlns:p14="http://schemas.microsoft.com/office/powerpoint/2010/main" val="10098000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r>
              <a:rPr lang="en-US" dirty="0"/>
              <a:t>April 05, 2018 | </a:t>
            </a:r>
            <a:fld id="{FCA2A7AA-70C5-7348-A2DA-DBA25CE596A1}" type="slidenum">
              <a:rPr lang="en-US" smtClean="0"/>
              <a:pPr>
                <a:defRPr/>
              </a:pPr>
              <a:t>‹#›</a:t>
            </a:fld>
            <a:endParaRPr lang="en-US" dirty="0"/>
          </a:p>
        </p:txBody>
      </p:sp>
    </p:spTree>
    <p:extLst>
      <p:ext uri="{BB962C8B-B14F-4D97-AF65-F5344CB8AC3E}">
        <p14:creationId xmlns:p14="http://schemas.microsoft.com/office/powerpoint/2010/main" val="1009625544"/>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4117"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a:spLocks noGrp="1" noChangeArrowheads="1"/>
          </p:cNvSpPr>
          <p:nvPr/>
        </p:nvSpPr>
        <p:spPr bwMode="auto">
          <a:xfrm>
            <a:off x="10566400" y="6618288"/>
            <a:ext cx="16256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endParaRPr lang="en-US" altLang="en-US" sz="1400">
              <a:cs typeface="+mn-cs"/>
            </a:endParaRPr>
          </a:p>
        </p:txBody>
      </p:sp>
      <p:sp>
        <p:nvSpPr>
          <p:cNvPr id="5125" name="Rectangle 5"/>
          <p:cNvSpPr>
            <a:spLocks noGrp="1" noChangeArrowheads="1"/>
          </p:cNvSpPr>
          <p:nvPr>
            <p:ph type="ctrTitle"/>
          </p:nvPr>
        </p:nvSpPr>
        <p:spPr>
          <a:xfrm>
            <a:off x="626533" y="1103313"/>
            <a:ext cx="11125200" cy="647700"/>
          </a:xfrm>
        </p:spPr>
        <p:txBody>
          <a:bodyPr anchor="t"/>
          <a:lstStyle>
            <a:lvl1pPr>
              <a:defRPr/>
            </a:lvl1pPr>
          </a:lstStyle>
          <a:p>
            <a:r>
              <a:rPr lang="en-US"/>
              <a:t>Click to edit Master title style</a:t>
            </a:r>
          </a:p>
        </p:txBody>
      </p:sp>
      <p:sp>
        <p:nvSpPr>
          <p:cNvPr id="5126" name="Rectangle 6"/>
          <p:cNvSpPr>
            <a:spLocks noGrp="1" noChangeArrowheads="1"/>
          </p:cNvSpPr>
          <p:nvPr>
            <p:ph type="subTitle" idx="1"/>
          </p:nvPr>
        </p:nvSpPr>
        <p:spPr>
          <a:xfrm>
            <a:off x="29634" y="5854700"/>
            <a:ext cx="4944533" cy="889000"/>
          </a:xfrm>
        </p:spPr>
        <p:txBody>
          <a:bodyPr/>
          <a:lstStyle>
            <a:lvl1pPr marL="0" indent="0">
              <a:buFont typeface="Wingdings" pitchFamily="-107" charset="2"/>
              <a:buNone/>
              <a:defRPr sz="1600" b="1">
                <a:solidFill>
                  <a:srgbClr val="104A84"/>
                </a:solidFill>
              </a:defRPr>
            </a:lvl1pPr>
          </a:lstStyle>
          <a:p>
            <a:r>
              <a:rPr lang="en-US"/>
              <a:t>Click to edit Master subtitle style</a:t>
            </a:r>
          </a:p>
        </p:txBody>
      </p:sp>
      <p:sp>
        <p:nvSpPr>
          <p:cNvPr id="6" name="Rectangle 3"/>
          <p:cNvSpPr>
            <a:spLocks noGrp="1" noChangeArrowheads="1"/>
          </p:cNvSpPr>
          <p:nvPr>
            <p:ph type="sldNum" sz="quarter" idx="10"/>
          </p:nvPr>
        </p:nvSpPr>
        <p:spPr>
          <a:xfrm>
            <a:off x="8621184" y="6303963"/>
            <a:ext cx="2540000" cy="457200"/>
          </a:xfrm>
        </p:spPr>
        <p:txBody>
          <a:bodyPr/>
          <a:lstStyle>
            <a:lvl1pPr>
              <a:defRPr smtClean="0"/>
            </a:lvl1pPr>
          </a:lstStyle>
          <a:p>
            <a:pPr>
              <a:defRPr/>
            </a:pPr>
            <a:fld id="{B33EAD2A-D920-EA42-AF02-14088A78B456}" type="slidenum">
              <a:rPr lang="en-US"/>
              <a:pPr>
                <a:defRPr/>
              </a:pPr>
              <a:t>‹#›</a:t>
            </a:fld>
            <a:endParaRPr lang="en-US"/>
          </a:p>
        </p:txBody>
      </p:sp>
      <p:pic>
        <p:nvPicPr>
          <p:cNvPr id="7" name="Picture 10" descr="Gray Wolf:Users:cboquist:Desktop:EOSDIS 1.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12666" y="166311"/>
            <a:ext cx="2214033" cy="127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976893"/>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E8817532-08B0-6E40-9127-BF63DC1576CE}" type="slidenum">
              <a:rPr lang="en-US"/>
              <a:pPr>
                <a:defRPr/>
              </a:pPr>
              <a:t>‹#›</a:t>
            </a:fld>
            <a:endParaRPr lang="en-US"/>
          </a:p>
        </p:txBody>
      </p:sp>
    </p:spTree>
    <p:extLst>
      <p:ext uri="{BB962C8B-B14F-4D97-AF65-F5344CB8AC3E}">
        <p14:creationId xmlns:p14="http://schemas.microsoft.com/office/powerpoint/2010/main" val="1301080831"/>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05601B9-3A02-6841-B3E2-F5358B8250BA}" type="slidenum">
              <a:rPr lang="en-US"/>
              <a:pPr>
                <a:defRPr/>
              </a:pPr>
              <a:t>‹#›</a:t>
            </a:fld>
            <a:endParaRPr lang="en-US"/>
          </a:p>
        </p:txBody>
      </p:sp>
    </p:spTree>
    <p:extLst>
      <p:ext uri="{BB962C8B-B14F-4D97-AF65-F5344CB8AC3E}">
        <p14:creationId xmlns:p14="http://schemas.microsoft.com/office/powerpoint/2010/main" val="3774618263"/>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4817" y="1290638"/>
            <a:ext cx="5128683"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16701" y="1290638"/>
            <a:ext cx="5128684"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071EEA89-F3B6-4648-9AE4-DD01264943D3}" type="slidenum">
              <a:rPr lang="en-US"/>
              <a:pPr>
                <a:defRPr/>
              </a:pPr>
              <a:t>‹#›</a:t>
            </a:fld>
            <a:endParaRPr lang="en-US"/>
          </a:p>
        </p:txBody>
      </p:sp>
    </p:spTree>
    <p:extLst>
      <p:ext uri="{BB962C8B-B14F-4D97-AF65-F5344CB8AC3E}">
        <p14:creationId xmlns:p14="http://schemas.microsoft.com/office/powerpoint/2010/main" val="854983722"/>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7.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sldNum" sz="quarter" idx="4"/>
          </p:nvPr>
        </p:nvSpPr>
        <p:spPr bwMode="auto">
          <a:xfrm>
            <a:off x="9444567" y="6627168"/>
            <a:ext cx="2540000" cy="2308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i="1" smtClean="0"/>
            </a:lvl1pPr>
          </a:lstStyle>
          <a:p>
            <a:pPr>
              <a:defRPr/>
            </a:pPr>
            <a:r>
              <a:rPr lang="en-US" dirty="0"/>
              <a:t>June 07, 2018 | </a:t>
            </a:r>
            <a:fld id="{D1FFEC06-00D3-154A-8985-968711E276BE}" type="slidenum">
              <a:rPr lang="en-US" smtClean="0"/>
              <a:pPr>
                <a:defRPr/>
              </a:pPr>
              <a:t>‹#›</a:t>
            </a:fld>
            <a:endParaRPr lang="en-US" dirty="0"/>
          </a:p>
        </p:txBody>
      </p:sp>
      <p:sp>
        <p:nvSpPr>
          <p:cNvPr id="1027" name="Rectangle 3"/>
          <p:cNvSpPr>
            <a:spLocks noGrp="1" noChangeArrowheads="1"/>
          </p:cNvSpPr>
          <p:nvPr>
            <p:ph type="title"/>
          </p:nvPr>
        </p:nvSpPr>
        <p:spPr bwMode="auto">
          <a:xfrm>
            <a:off x="203201" y="36514"/>
            <a:ext cx="1074843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477831" y="1081436"/>
            <a:ext cx="11267555" cy="534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a:hlinkClick r:id="" action="ppaction://hlinkshowjump?jump=lastslide"/>
          </p:cNvPr>
          <p:cNvSpPr>
            <a:spLocks noChangeArrowheads="1"/>
          </p:cNvSpPr>
          <p:nvPr userDrawn="1"/>
        </p:nvSpPr>
        <p:spPr bwMode="auto">
          <a:xfrm>
            <a:off x="11910485" y="0"/>
            <a:ext cx="281516" cy="25400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cs typeface="+mn-cs"/>
            </a:endParaRPr>
          </a:p>
        </p:txBody>
      </p:sp>
      <p:grpSp>
        <p:nvGrpSpPr>
          <p:cNvPr id="1030" name="Group 6"/>
          <p:cNvGrpSpPr>
            <a:grpSpLocks/>
          </p:cNvGrpSpPr>
          <p:nvPr userDrawn="1"/>
        </p:nvGrpSpPr>
        <p:grpSpPr bwMode="auto">
          <a:xfrm>
            <a:off x="203200" y="914400"/>
            <a:ext cx="11887200" cy="77788"/>
            <a:chOff x="281" y="734"/>
            <a:chExt cx="5616" cy="49"/>
          </a:xfrm>
        </p:grpSpPr>
        <p:sp>
          <p:nvSpPr>
            <p:cNvPr id="1032" name="Line 7"/>
            <p:cNvSpPr>
              <a:spLocks noChangeShapeType="1"/>
            </p:cNvSpPr>
            <p:nvPr/>
          </p:nvSpPr>
          <p:spPr bwMode="auto">
            <a:xfrm>
              <a:off x="281" y="734"/>
              <a:ext cx="5616" cy="0"/>
            </a:xfrm>
            <a:prstGeom prst="line">
              <a:avLst/>
            </a:prstGeom>
            <a:noFill/>
            <a:ln w="50800">
              <a:solidFill>
                <a:srgbClr val="114FF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00"/>
            </a:p>
          </p:txBody>
        </p:sp>
        <p:sp>
          <p:nvSpPr>
            <p:cNvPr id="1033" name="Line 8"/>
            <p:cNvSpPr>
              <a:spLocks noChangeShapeType="1"/>
            </p:cNvSpPr>
            <p:nvPr/>
          </p:nvSpPr>
          <p:spPr bwMode="auto">
            <a:xfrm>
              <a:off x="281" y="783"/>
              <a:ext cx="5616" cy="0"/>
            </a:xfrm>
            <a:prstGeom prst="line">
              <a:avLst/>
            </a:prstGeom>
            <a:noFill/>
            <a:ln w="50800">
              <a:solidFill>
                <a:srgbClr val="A2C1FE"/>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800"/>
            </a:p>
          </p:txBody>
        </p:sp>
      </p:grpSp>
      <p:pic>
        <p:nvPicPr>
          <p:cNvPr id="1031" name="Picture 9" descr="nasa_3D"/>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769600" y="66676"/>
            <a:ext cx="1422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ddis_logo_transparent.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431" y="6342912"/>
            <a:ext cx="1853403" cy="457200"/>
          </a:xfrm>
          <a:prstGeom prst="rect">
            <a:avLst/>
          </a:prstGeom>
        </p:spPr>
      </p:pic>
      <p:sp>
        <p:nvSpPr>
          <p:cNvPr id="2" name="TextBox 1"/>
          <p:cNvSpPr txBox="1"/>
          <p:nvPr userDrawn="1"/>
        </p:nvSpPr>
        <p:spPr>
          <a:xfrm>
            <a:off x="4770872" y="6627168"/>
            <a:ext cx="1991251" cy="230832"/>
          </a:xfrm>
          <a:prstGeom prst="rect">
            <a:avLst/>
          </a:prstGeom>
          <a:noFill/>
        </p:spPr>
        <p:txBody>
          <a:bodyPr wrap="none" rtlCol="0">
            <a:spAutoFit/>
          </a:bodyPr>
          <a:lstStyle/>
          <a:p>
            <a:r>
              <a:rPr lang="en-US" sz="900" i="1" dirty="0"/>
              <a:t>DAAC</a:t>
            </a:r>
            <a:r>
              <a:rPr lang="en-US" sz="900" i="1" baseline="0" dirty="0"/>
              <a:t> Bi-Monthly Briefing | CDDIS </a:t>
            </a:r>
            <a:endParaRPr lang="en-US" sz="900" i="1" dirty="0"/>
          </a:p>
        </p:txBody>
      </p:sp>
    </p:spTree>
    <p:extLst>
      <p:ext uri="{BB962C8B-B14F-4D97-AF65-F5344CB8AC3E}">
        <p14:creationId xmlns:p14="http://schemas.microsoft.com/office/powerpoint/2010/main" val="45230534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Lst>
  <p:transition>
    <p:wipe dir="d"/>
  </p:transition>
  <p:hf hdr="0" ftr="0"/>
  <p:txStyles>
    <p:titleStyle>
      <a:lvl1pPr algn="ctr" rtl="0" eaLnBrk="0" fontAlgn="base" hangingPunct="0">
        <a:lnSpc>
          <a:spcPct val="85000"/>
        </a:lnSpc>
        <a:spcBef>
          <a:spcPct val="0"/>
        </a:spcBef>
        <a:spcAft>
          <a:spcPct val="0"/>
        </a:spcAft>
        <a:defRPr sz="3200" b="1">
          <a:solidFill>
            <a:schemeClr val="accent2"/>
          </a:solidFill>
          <a:latin typeface="+mj-lt"/>
          <a:ea typeface="ＭＳ Ｐゴシック" pitchFamily="-65" charset="-128"/>
          <a:cs typeface="ＭＳ Ｐゴシック" pitchFamily="-65" charset="-128"/>
        </a:defRPr>
      </a:lvl1pPr>
      <a:lvl2pPr algn="ctr" rtl="0" eaLnBrk="0" fontAlgn="base" hangingPunct="0">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2pPr>
      <a:lvl3pPr algn="ctr" rtl="0" eaLnBrk="0" fontAlgn="base" hangingPunct="0">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3pPr>
      <a:lvl4pPr algn="ctr" rtl="0" eaLnBrk="0" fontAlgn="base" hangingPunct="0">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4pPr>
      <a:lvl5pPr algn="ctr" rtl="0" eaLnBrk="0" fontAlgn="base" hangingPunct="0">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5pPr>
      <a:lvl6pPr marL="457200" algn="ctr" rtl="0" fontAlgn="base">
        <a:lnSpc>
          <a:spcPct val="85000"/>
        </a:lnSpc>
        <a:spcBef>
          <a:spcPct val="0"/>
        </a:spcBef>
        <a:spcAft>
          <a:spcPct val="0"/>
        </a:spcAft>
        <a:defRPr sz="3200" b="1">
          <a:solidFill>
            <a:schemeClr val="accent2"/>
          </a:solidFill>
          <a:latin typeface="Arial" pitchFamily="-107" charset="0"/>
        </a:defRPr>
      </a:lvl6pPr>
      <a:lvl7pPr marL="914400" algn="ctr" rtl="0" fontAlgn="base">
        <a:lnSpc>
          <a:spcPct val="85000"/>
        </a:lnSpc>
        <a:spcBef>
          <a:spcPct val="0"/>
        </a:spcBef>
        <a:spcAft>
          <a:spcPct val="0"/>
        </a:spcAft>
        <a:defRPr sz="3200" b="1">
          <a:solidFill>
            <a:schemeClr val="accent2"/>
          </a:solidFill>
          <a:latin typeface="Arial" pitchFamily="-107" charset="0"/>
        </a:defRPr>
      </a:lvl7pPr>
      <a:lvl8pPr marL="1371600" algn="ctr" rtl="0" fontAlgn="base">
        <a:lnSpc>
          <a:spcPct val="85000"/>
        </a:lnSpc>
        <a:spcBef>
          <a:spcPct val="0"/>
        </a:spcBef>
        <a:spcAft>
          <a:spcPct val="0"/>
        </a:spcAft>
        <a:defRPr sz="3200" b="1">
          <a:solidFill>
            <a:schemeClr val="accent2"/>
          </a:solidFill>
          <a:latin typeface="Arial" pitchFamily="-107" charset="0"/>
        </a:defRPr>
      </a:lvl8pPr>
      <a:lvl9pPr marL="1828800" algn="ctr" rtl="0" fontAlgn="base">
        <a:lnSpc>
          <a:spcPct val="85000"/>
        </a:lnSpc>
        <a:spcBef>
          <a:spcPct val="0"/>
        </a:spcBef>
        <a:spcAft>
          <a:spcPct val="0"/>
        </a:spcAft>
        <a:defRPr sz="3200" b="1">
          <a:solidFill>
            <a:schemeClr val="accent2"/>
          </a:solidFill>
          <a:latin typeface="Arial" pitchFamily="-107" charset="0"/>
        </a:defRPr>
      </a:lvl9pPr>
    </p:titleStyle>
    <p:bodyStyle>
      <a:lvl1pPr marL="282575" indent="-282575" algn="l" rtl="0" eaLnBrk="0" fontAlgn="base" hangingPunct="0">
        <a:lnSpc>
          <a:spcPct val="85000"/>
        </a:lnSpc>
        <a:spcBef>
          <a:spcPct val="20000"/>
        </a:spcBef>
        <a:spcAft>
          <a:spcPct val="0"/>
        </a:spcAft>
        <a:buSzPct val="70000"/>
        <a:buFont typeface="Wingdings" charset="0"/>
        <a:buBlip>
          <a:blip r:embed="rId9"/>
        </a:buBlip>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ＭＳ Ｐゴシック" pitchFamily="-107"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pitchFamily="-111"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charset="0"/>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sldNum" sz="quarter" idx="4"/>
          </p:nvPr>
        </p:nvSpPr>
        <p:spPr bwMode="auto">
          <a:xfrm>
            <a:off x="9444567" y="6503988"/>
            <a:ext cx="2540000" cy="354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lvl1pPr>
          </a:lstStyle>
          <a:p>
            <a:pPr>
              <a:defRPr/>
            </a:pPr>
            <a:fld id="{D1FFEC06-00D3-154A-8985-968711E276BE}" type="slidenum">
              <a:rPr lang="en-US"/>
              <a:pPr>
                <a:defRPr/>
              </a:pPr>
              <a:t>‹#›</a:t>
            </a:fld>
            <a:endParaRPr lang="en-US"/>
          </a:p>
        </p:txBody>
      </p:sp>
      <p:sp>
        <p:nvSpPr>
          <p:cNvPr id="1027" name="Rectangle 3"/>
          <p:cNvSpPr>
            <a:spLocks noGrp="1" noChangeArrowheads="1"/>
          </p:cNvSpPr>
          <p:nvPr>
            <p:ph type="title"/>
          </p:nvPr>
        </p:nvSpPr>
        <p:spPr bwMode="auto">
          <a:xfrm>
            <a:off x="1684867" y="36514"/>
            <a:ext cx="9266767"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1284818" y="1290638"/>
            <a:ext cx="10460567" cy="513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a:hlinkClick r:id="" action="ppaction://hlinkshowjump?jump=lastslide"/>
          </p:cNvPr>
          <p:cNvSpPr>
            <a:spLocks noChangeArrowheads="1"/>
          </p:cNvSpPr>
          <p:nvPr userDrawn="1"/>
        </p:nvSpPr>
        <p:spPr bwMode="auto">
          <a:xfrm>
            <a:off x="11910485" y="0"/>
            <a:ext cx="281516" cy="254000"/>
          </a:xfrm>
          <a:prstGeom prst="rect">
            <a:avLst/>
          </a:prstGeom>
          <a:solidFill>
            <a:schemeClr val="accent1">
              <a:alpha val="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cs typeface="+mn-cs"/>
            </a:endParaRPr>
          </a:p>
        </p:txBody>
      </p:sp>
      <p:grpSp>
        <p:nvGrpSpPr>
          <p:cNvPr id="1030" name="Group 6"/>
          <p:cNvGrpSpPr>
            <a:grpSpLocks/>
          </p:cNvGrpSpPr>
          <p:nvPr userDrawn="1"/>
        </p:nvGrpSpPr>
        <p:grpSpPr bwMode="auto">
          <a:xfrm>
            <a:off x="203200" y="914400"/>
            <a:ext cx="11887200" cy="77788"/>
            <a:chOff x="281" y="734"/>
            <a:chExt cx="5616" cy="49"/>
          </a:xfrm>
        </p:grpSpPr>
        <p:sp>
          <p:nvSpPr>
            <p:cNvPr id="1032" name="Line 7"/>
            <p:cNvSpPr>
              <a:spLocks noChangeShapeType="1"/>
            </p:cNvSpPr>
            <p:nvPr/>
          </p:nvSpPr>
          <p:spPr bwMode="auto">
            <a:xfrm>
              <a:off x="281" y="734"/>
              <a:ext cx="5616" cy="0"/>
            </a:xfrm>
            <a:prstGeom prst="line">
              <a:avLst/>
            </a:prstGeom>
            <a:noFill/>
            <a:ln w="50800">
              <a:solidFill>
                <a:srgbClr val="114FFB"/>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800"/>
            </a:p>
          </p:txBody>
        </p:sp>
        <p:sp>
          <p:nvSpPr>
            <p:cNvPr id="1033" name="Line 8"/>
            <p:cNvSpPr>
              <a:spLocks noChangeShapeType="1"/>
            </p:cNvSpPr>
            <p:nvPr/>
          </p:nvSpPr>
          <p:spPr bwMode="auto">
            <a:xfrm>
              <a:off x="281" y="783"/>
              <a:ext cx="5616" cy="0"/>
            </a:xfrm>
            <a:prstGeom prst="line">
              <a:avLst/>
            </a:prstGeom>
            <a:noFill/>
            <a:ln w="50800">
              <a:solidFill>
                <a:srgbClr val="A2C1FE"/>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800"/>
            </a:p>
          </p:txBody>
        </p:sp>
      </p:grpSp>
      <p:pic>
        <p:nvPicPr>
          <p:cNvPr id="1031" name="Picture 9" descr="nasa_3D"/>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769600" y="66676"/>
            <a:ext cx="1422400" cy="84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67278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wipe dir="d"/>
  </p:transition>
  <p:hf hdr="0" ftr="0" dt="0"/>
  <p:txStyles>
    <p:titleStyle>
      <a:lvl1pPr algn="ctr" rtl="0" eaLnBrk="0" fontAlgn="base" hangingPunct="0">
        <a:lnSpc>
          <a:spcPct val="85000"/>
        </a:lnSpc>
        <a:spcBef>
          <a:spcPct val="0"/>
        </a:spcBef>
        <a:spcAft>
          <a:spcPct val="0"/>
        </a:spcAft>
        <a:defRPr sz="3200" b="1">
          <a:solidFill>
            <a:schemeClr val="accent2"/>
          </a:solidFill>
          <a:latin typeface="+mj-lt"/>
          <a:ea typeface="ＭＳ Ｐゴシック" pitchFamily="-65" charset="-128"/>
          <a:cs typeface="ＭＳ Ｐゴシック" pitchFamily="-65" charset="-128"/>
        </a:defRPr>
      </a:lvl1pPr>
      <a:lvl2pPr algn="ctr" rtl="0" eaLnBrk="0" fontAlgn="base" hangingPunct="0">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2pPr>
      <a:lvl3pPr algn="ctr" rtl="0" eaLnBrk="0" fontAlgn="base" hangingPunct="0">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3pPr>
      <a:lvl4pPr algn="ctr" rtl="0" eaLnBrk="0" fontAlgn="base" hangingPunct="0">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4pPr>
      <a:lvl5pPr algn="ctr" rtl="0" eaLnBrk="0" fontAlgn="base" hangingPunct="0">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5pPr>
      <a:lvl6pPr marL="457200" algn="ctr" rtl="0" fontAlgn="base">
        <a:lnSpc>
          <a:spcPct val="85000"/>
        </a:lnSpc>
        <a:spcBef>
          <a:spcPct val="0"/>
        </a:spcBef>
        <a:spcAft>
          <a:spcPct val="0"/>
        </a:spcAft>
        <a:defRPr sz="3200" b="1">
          <a:solidFill>
            <a:schemeClr val="accent2"/>
          </a:solidFill>
          <a:latin typeface="Arial" pitchFamily="-107" charset="0"/>
        </a:defRPr>
      </a:lvl6pPr>
      <a:lvl7pPr marL="914400" algn="ctr" rtl="0" fontAlgn="base">
        <a:lnSpc>
          <a:spcPct val="85000"/>
        </a:lnSpc>
        <a:spcBef>
          <a:spcPct val="0"/>
        </a:spcBef>
        <a:spcAft>
          <a:spcPct val="0"/>
        </a:spcAft>
        <a:defRPr sz="3200" b="1">
          <a:solidFill>
            <a:schemeClr val="accent2"/>
          </a:solidFill>
          <a:latin typeface="Arial" pitchFamily="-107" charset="0"/>
        </a:defRPr>
      </a:lvl7pPr>
      <a:lvl8pPr marL="1371600" algn="ctr" rtl="0" fontAlgn="base">
        <a:lnSpc>
          <a:spcPct val="85000"/>
        </a:lnSpc>
        <a:spcBef>
          <a:spcPct val="0"/>
        </a:spcBef>
        <a:spcAft>
          <a:spcPct val="0"/>
        </a:spcAft>
        <a:defRPr sz="3200" b="1">
          <a:solidFill>
            <a:schemeClr val="accent2"/>
          </a:solidFill>
          <a:latin typeface="Arial" pitchFamily="-107" charset="0"/>
        </a:defRPr>
      </a:lvl8pPr>
      <a:lvl9pPr marL="1828800" algn="ctr" rtl="0" fontAlgn="base">
        <a:lnSpc>
          <a:spcPct val="85000"/>
        </a:lnSpc>
        <a:spcBef>
          <a:spcPct val="0"/>
        </a:spcBef>
        <a:spcAft>
          <a:spcPct val="0"/>
        </a:spcAft>
        <a:defRPr sz="3200" b="1">
          <a:solidFill>
            <a:schemeClr val="accent2"/>
          </a:solidFill>
          <a:latin typeface="Arial" pitchFamily="-107" charset="0"/>
        </a:defRPr>
      </a:lvl9pPr>
    </p:titleStyle>
    <p:bodyStyle>
      <a:lvl1pPr marL="282575" indent="-282575" algn="l" rtl="0" eaLnBrk="0" fontAlgn="base" hangingPunct="0">
        <a:lnSpc>
          <a:spcPct val="85000"/>
        </a:lnSpc>
        <a:spcBef>
          <a:spcPct val="20000"/>
        </a:spcBef>
        <a:spcAft>
          <a:spcPct val="0"/>
        </a:spcAft>
        <a:buSzPct val="70000"/>
        <a:buFont typeface="Wingdings" charset="0"/>
        <a:buBlip>
          <a:blip r:embed="rId14"/>
        </a:buBlip>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charset="0"/>
        <a:buChar char="•"/>
        <a:defRPr sz="2000">
          <a:solidFill>
            <a:schemeClr val="tx1"/>
          </a:solidFill>
          <a:latin typeface="+mn-lt"/>
          <a:ea typeface="ＭＳ Ｐゴシック" pitchFamily="-107"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pitchFamily="-111"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charset="0"/>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eosdis-orbit.png"/>
          <p:cNvPicPr>
            <a:picLocks noChangeAspect="1"/>
          </p:cNvPicPr>
          <p:nvPr/>
        </p:nvPicPr>
        <p:blipFill>
          <a:blip r:embed="rId14">
            <a:alphaModFix amt="6000"/>
            <a:extLst>
              <a:ext uri="{28A0092B-C50C-407E-A947-70E740481C1C}">
                <a14:useLocalDpi xmlns:a14="http://schemas.microsoft.com/office/drawing/2010/main" val="0"/>
              </a:ext>
            </a:extLst>
          </a:blip>
          <a:stretch>
            <a:fillRect/>
          </a:stretch>
        </p:blipFill>
        <p:spPr>
          <a:xfrm>
            <a:off x="7371449" y="3081284"/>
            <a:ext cx="6197600" cy="53721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91369" y="6356351"/>
            <a:ext cx="13007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D624D-82E2-4455-B7C7-07A6054E1120}" type="datetime1">
              <a:rPr lang="en-US" smtClean="0"/>
              <a:t>4/16/2021</a:t>
            </a:fld>
            <a:endParaRPr lang="en-US"/>
          </a:p>
        </p:txBody>
      </p:sp>
      <p:sp>
        <p:nvSpPr>
          <p:cNvPr id="5" name="Footer Placeholder 4"/>
          <p:cNvSpPr>
            <a:spLocks noGrp="1"/>
          </p:cNvSpPr>
          <p:nvPr>
            <p:ph type="ftr" sz="quarter" idx="3"/>
          </p:nvPr>
        </p:nvSpPr>
        <p:spPr>
          <a:xfrm>
            <a:off x="3636163" y="6356351"/>
            <a:ext cx="49169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72008" y="6356351"/>
            <a:ext cx="1010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FE22E-E07B-4D4D-A66A-A36E422BA9A7}" type="slidenum">
              <a:rPr lang="en-US" smtClean="0"/>
              <a:pPr/>
              <a:t>‹#›</a:t>
            </a:fld>
            <a:endParaRPr lang="en-US" dirty="0"/>
          </a:p>
        </p:txBody>
      </p:sp>
      <p:sp>
        <p:nvSpPr>
          <p:cNvPr id="7" name="Rectangle 6"/>
          <p:cNvSpPr/>
          <p:nvPr/>
        </p:nvSpPr>
        <p:spPr>
          <a:xfrm>
            <a:off x="1" y="0"/>
            <a:ext cx="12197068" cy="134938"/>
          </a:xfrm>
          <a:prstGeom prst="rect">
            <a:avLst/>
          </a:prstGeom>
          <a:solidFill>
            <a:srgbClr val="344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eosdis-logo.png"/>
          <p:cNvPicPr>
            <a:picLocks noChangeAspect="1"/>
          </p:cNvPicPr>
          <p:nvPr/>
        </p:nvPicPr>
        <p:blipFill>
          <a:blip r:embed="rId15">
            <a:alphaModFix amt="50000"/>
            <a:extLst>
              <a:ext uri="{28A0092B-C50C-407E-A947-70E740481C1C}">
                <a14:useLocalDpi xmlns:a14="http://schemas.microsoft.com/office/drawing/2010/main" val="0"/>
              </a:ext>
            </a:extLst>
          </a:blip>
          <a:stretch>
            <a:fillRect/>
          </a:stretch>
        </p:blipFill>
        <p:spPr>
          <a:xfrm>
            <a:off x="609601" y="6239928"/>
            <a:ext cx="2456804" cy="519043"/>
          </a:xfrm>
          <a:prstGeom prst="rect">
            <a:avLst/>
          </a:prstGeom>
        </p:spPr>
      </p:pic>
    </p:spTree>
    <p:extLst>
      <p:ext uri="{BB962C8B-B14F-4D97-AF65-F5344CB8AC3E}">
        <p14:creationId xmlns:p14="http://schemas.microsoft.com/office/powerpoint/2010/main" val="307970422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hdr="0" ftr="0" dt="0"/>
  <p:txStyles>
    <p:titleStyle>
      <a:lvl1pPr algn="l" defTabSz="457200" rtl="0" eaLnBrk="1" latinLnBrk="0" hangingPunct="1">
        <a:spcBef>
          <a:spcPct val="0"/>
        </a:spcBef>
        <a:buNone/>
        <a:defRPr sz="4400" kern="1200">
          <a:solidFill>
            <a:srgbClr val="34495E"/>
          </a:solidFill>
          <a:latin typeface="Avenir Heavy"/>
          <a:ea typeface="+mj-ea"/>
          <a:cs typeface="Avenir Heavy"/>
        </a:defRPr>
      </a:lvl1pPr>
    </p:titleStyle>
    <p:bodyStyle>
      <a:lvl1pPr marL="342900" indent="-342900" algn="l" defTabSz="457200" rtl="0" eaLnBrk="1" latinLnBrk="0" hangingPunct="1">
        <a:spcBef>
          <a:spcPct val="20000"/>
        </a:spcBef>
        <a:buFont typeface="Arial"/>
        <a:buChar char="•"/>
        <a:defRPr sz="3200" b="0" i="0" kern="1200">
          <a:solidFill>
            <a:schemeClr val="tx1">
              <a:lumMod val="85000"/>
              <a:lumOff val="1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chemeClr val="tx1">
              <a:lumMod val="85000"/>
              <a:lumOff val="1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arthdata.nasa.gov/"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hyperlink" Target="https://www.google.com/url?sa=i&amp;rct=j&amp;q=&amp;esrc=s&amp;source=imgres&amp;cd=&amp;ved=0ahUKEwjD6-yT6azYAhWlk-AKHdLDAZ4QjRwIBw&amp;url=https://en.wikipedia.org/wiki/Flag_of_India&amp;psig=AOvVaw3tmO4iZFmD3dAg5w9nzQ6s&amp;ust=1514554455240129" TargetMode="External"/><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24.jpg"/><Relationship Id="rId1" Type="http://schemas.openxmlformats.org/officeDocument/2006/relationships/slideLayout" Target="../slideLayouts/slideLayout23.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7.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earthdata.nasa.gov/"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DC83-AA7E-9049-97AA-655EE8D4BD29}"/>
              </a:ext>
            </a:extLst>
          </p:cNvPr>
          <p:cNvSpPr>
            <a:spLocks noGrp="1"/>
          </p:cNvSpPr>
          <p:nvPr>
            <p:ph type="ctrTitle"/>
          </p:nvPr>
        </p:nvSpPr>
        <p:spPr>
          <a:xfrm>
            <a:off x="914400" y="2649042"/>
            <a:ext cx="10363200" cy="1470025"/>
          </a:xfrm>
        </p:spPr>
        <p:txBody>
          <a:bodyPr>
            <a:normAutofit fontScale="90000"/>
          </a:bodyPr>
          <a:lstStyle/>
          <a:p>
            <a:pPr algn="ctr"/>
            <a:r>
              <a:rPr lang="en-US" sz="3300" dirty="0"/>
              <a:t>National Aeronautics and Space Administration (NASA) </a:t>
            </a:r>
            <a:br>
              <a:rPr lang="en-US" sz="3300" dirty="0"/>
            </a:br>
            <a:r>
              <a:rPr lang="en-US" sz="3300" dirty="0"/>
              <a:t/>
            </a:r>
            <a:br>
              <a:rPr lang="en-US" sz="3300" dirty="0"/>
            </a:br>
            <a:r>
              <a:rPr lang="en-US" sz="3300" i="1" dirty="0">
                <a:effectLst>
                  <a:outerShdw blurRad="38100" dist="38100" dir="2700000" algn="tl">
                    <a:srgbClr val="000000">
                      <a:alpha val="43137"/>
                    </a:srgbClr>
                  </a:outerShdw>
                </a:effectLst>
              </a:rPr>
              <a:t>Agency Report</a:t>
            </a:r>
            <a:r>
              <a:rPr lang="en-US" sz="3300" dirty="0"/>
              <a:t/>
            </a:r>
            <a:br>
              <a:rPr lang="en-US" sz="3300" dirty="0"/>
            </a:br>
            <a:r>
              <a:rPr lang="en-US" sz="3300" dirty="0"/>
              <a:t/>
            </a:r>
            <a:br>
              <a:rPr lang="en-US" sz="3300" dirty="0"/>
            </a:br>
            <a:r>
              <a:rPr lang="en-US" sz="3300" dirty="0"/>
              <a:t>WGISS – 51</a:t>
            </a:r>
            <a:br>
              <a:rPr lang="en-US" sz="3300" dirty="0"/>
            </a:br>
            <a:endParaRPr lang="en-US" dirty="0"/>
          </a:p>
        </p:txBody>
      </p:sp>
      <p:sp>
        <p:nvSpPr>
          <p:cNvPr id="3" name="Subtitle 2">
            <a:extLst>
              <a:ext uri="{FF2B5EF4-FFF2-40B4-BE49-F238E27FC236}">
                <a16:creationId xmlns:a16="http://schemas.microsoft.com/office/drawing/2014/main" id="{05A93D38-1494-474E-B573-94C3DE6C011A}"/>
              </a:ext>
            </a:extLst>
          </p:cNvPr>
          <p:cNvSpPr>
            <a:spLocks noGrp="1"/>
          </p:cNvSpPr>
          <p:nvPr>
            <p:ph type="subTitle" idx="1"/>
          </p:nvPr>
        </p:nvSpPr>
        <p:spPr>
          <a:xfrm>
            <a:off x="2667000" y="4478557"/>
            <a:ext cx="6858000" cy="1241822"/>
          </a:xfrm>
        </p:spPr>
        <p:txBody>
          <a:bodyPr>
            <a:noAutofit/>
          </a:bodyPr>
          <a:lstStyle/>
          <a:p>
            <a:r>
              <a:rPr lang="en-US" sz="1800" dirty="0"/>
              <a:t>Andrew Mitchell</a:t>
            </a:r>
          </a:p>
          <a:p>
            <a:r>
              <a:rPr lang="en-US" sz="1800" dirty="0"/>
              <a:t>Earth Science Data and Information System (ESDIS) Project</a:t>
            </a:r>
          </a:p>
          <a:p>
            <a:r>
              <a:rPr lang="en-US" sz="1800" dirty="0"/>
              <a:t>Goddard Space Flight Center</a:t>
            </a:r>
          </a:p>
          <a:p>
            <a:r>
              <a:rPr lang="en-US" sz="1800" dirty="0"/>
              <a:t>Greenbelt, MD</a:t>
            </a:r>
          </a:p>
          <a:p>
            <a:r>
              <a:rPr lang="en-US" sz="1800" dirty="0"/>
              <a:t>22</a:t>
            </a:r>
            <a:r>
              <a:rPr lang="en-US" sz="1800" baseline="30000" dirty="0"/>
              <a:t>nd</a:t>
            </a:r>
            <a:r>
              <a:rPr lang="en-US" sz="1800" dirty="0"/>
              <a:t> of April 2021</a:t>
            </a:r>
          </a:p>
        </p:txBody>
      </p:sp>
    </p:spTree>
    <p:extLst>
      <p:ext uri="{BB962C8B-B14F-4D97-AF65-F5344CB8AC3E}">
        <p14:creationId xmlns:p14="http://schemas.microsoft.com/office/powerpoint/2010/main" val="250072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xfrm>
            <a:off x="10047798" y="6396898"/>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b="1">
                <a:solidFill>
                  <a:schemeClr val="tx1"/>
                </a:solidFill>
                <a:latin typeface="Arial" panose="020B0604020202020204" pitchFamily="34" charset="0"/>
              </a:defRPr>
            </a:lvl1pPr>
            <a:lvl2pPr marL="742950" indent="-285750">
              <a:spcBef>
                <a:spcPct val="20000"/>
              </a:spcBef>
              <a:buChar char="–"/>
              <a:defRPr b="1">
                <a:solidFill>
                  <a:schemeClr val="tx1"/>
                </a:solidFill>
                <a:latin typeface="Arial" panose="020B0604020202020204" pitchFamily="34" charset="0"/>
              </a:defRPr>
            </a:lvl2pPr>
            <a:lvl3pPr marL="1143000" indent="-228600">
              <a:spcBef>
                <a:spcPct val="20000"/>
              </a:spcBef>
              <a:buChar char="•"/>
              <a:defRPr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C1C2B04E-AFD1-40FE-BF6E-5C574CA8C3D9}"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10</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99" name="Rectangle 2"/>
          <p:cNvSpPr>
            <a:spLocks noGrp="1" noChangeArrowheads="1"/>
          </p:cNvSpPr>
          <p:nvPr>
            <p:ph type="title"/>
          </p:nvPr>
        </p:nvSpPr>
        <p:spPr/>
        <p:txBody>
          <a:bodyPr>
            <a:normAutofit/>
          </a:bodyPr>
          <a:lstStyle/>
          <a:p>
            <a:pPr eaLnBrk="1" hangingPunct="1"/>
            <a:r>
              <a:rPr lang="en-US" altLang="en-US" sz="4000" b="1" dirty="0">
                <a:cs typeface="Arial" panose="020B0604020202020204" pitchFamily="34" charset="0"/>
              </a:rPr>
              <a:t>EOSDIS Key Metrics for FY2020</a:t>
            </a:r>
          </a:p>
        </p:txBody>
      </p:sp>
      <p:pic>
        <p:nvPicPr>
          <p:cNvPr id="7" name="Picture 14" descr="nasa_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453" y="95459"/>
            <a:ext cx="10668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a:grpSpLocks/>
          </p:cNvGrpSpPr>
          <p:nvPr/>
        </p:nvGrpSpPr>
        <p:grpSpPr bwMode="auto">
          <a:xfrm>
            <a:off x="1638300" y="1370806"/>
            <a:ext cx="8915400" cy="77788"/>
            <a:chOff x="281" y="734"/>
            <a:chExt cx="5616" cy="49"/>
          </a:xfrm>
        </p:grpSpPr>
        <p:sp>
          <p:nvSpPr>
            <p:cNvPr id="9" name="Line 9"/>
            <p:cNvSpPr>
              <a:spLocks noChangeShapeType="1"/>
            </p:cNvSpPr>
            <p:nvPr/>
          </p:nvSpPr>
          <p:spPr bwMode="auto">
            <a:xfrm>
              <a:off x="281" y="734"/>
              <a:ext cx="5616" cy="0"/>
            </a:xfrm>
            <a:prstGeom prst="line">
              <a:avLst/>
            </a:prstGeom>
            <a:noFill/>
            <a:ln w="50800">
              <a:solidFill>
                <a:srgbClr val="114FF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Line 10"/>
            <p:cNvSpPr>
              <a:spLocks noChangeShapeType="1"/>
            </p:cNvSpPr>
            <p:nvPr/>
          </p:nvSpPr>
          <p:spPr bwMode="auto">
            <a:xfrm>
              <a:off x="281" y="783"/>
              <a:ext cx="5616" cy="0"/>
            </a:xfrm>
            <a:prstGeom prst="line">
              <a:avLst/>
            </a:prstGeom>
            <a:noFill/>
            <a:ln w="50800">
              <a:solidFill>
                <a:srgbClr val="A2C1FE"/>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11" name="Table 10">
            <a:extLst>
              <a:ext uri="{FF2B5EF4-FFF2-40B4-BE49-F238E27FC236}">
                <a16:creationId xmlns:a16="http://schemas.microsoft.com/office/drawing/2014/main" id="{60A20E11-4F8E-694E-96F1-94EBFA12EF97}"/>
              </a:ext>
            </a:extLst>
          </p:cNvPr>
          <p:cNvGraphicFramePr>
            <a:graphicFrameLocks noGrp="1"/>
          </p:cNvGraphicFramePr>
          <p:nvPr/>
        </p:nvGraphicFramePr>
        <p:xfrm>
          <a:off x="2362200" y="1600200"/>
          <a:ext cx="7162800" cy="4114802"/>
        </p:xfrm>
        <a:graphic>
          <a:graphicData uri="http://schemas.openxmlformats.org/drawingml/2006/table">
            <a:tbl>
              <a:tblPr/>
              <a:tblGrid>
                <a:gridCol w="5577632">
                  <a:extLst>
                    <a:ext uri="{9D8B030D-6E8A-4147-A177-3AD203B41FA5}">
                      <a16:colId xmlns:a16="http://schemas.microsoft.com/office/drawing/2014/main" val="2915749878"/>
                    </a:ext>
                  </a:extLst>
                </a:gridCol>
                <a:gridCol w="1585168">
                  <a:extLst>
                    <a:ext uri="{9D8B030D-6E8A-4147-A177-3AD203B41FA5}">
                      <a16:colId xmlns:a16="http://schemas.microsoft.com/office/drawing/2014/main" val="741485534"/>
                    </a:ext>
                  </a:extLst>
                </a:gridCol>
              </a:tblGrid>
              <a:tr h="423501">
                <a:tc gridSpan="2">
                  <a:txBody>
                    <a:bodyPr/>
                    <a:lstStyle/>
                    <a:p>
                      <a:pPr algn="ctr" fontAlgn="b"/>
                      <a:r>
                        <a:rPr lang="en-US" sz="1400" b="1" i="0" u="none" strike="noStrike" dirty="0">
                          <a:effectLst/>
                          <a:latin typeface="Arial" panose="020B0604020202020204" pitchFamily="34" charset="0"/>
                        </a:rPr>
                        <a:t>EOSDIS FY2020 Metrics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FF"/>
                    </a:solidFill>
                  </a:tcPr>
                </a:tc>
                <a:tc hMerge="1">
                  <a:txBody>
                    <a:bodyPr/>
                    <a:lstStyle/>
                    <a:p>
                      <a:endParaRPr lang="en-US"/>
                    </a:p>
                  </a:txBody>
                  <a:tcPr/>
                </a:tc>
                <a:extLst>
                  <a:ext uri="{0D108BD9-81ED-4DB2-BD59-A6C34878D82A}">
                    <a16:rowId xmlns:a16="http://schemas.microsoft.com/office/drawing/2014/main" val="45524967"/>
                  </a:ext>
                </a:extLst>
              </a:tr>
              <a:tr h="303293">
                <a:tc gridSpan="2">
                  <a:txBody>
                    <a:bodyPr/>
                    <a:lstStyle/>
                    <a:p>
                      <a:pPr algn="ctr" fontAlgn="b"/>
                      <a:r>
                        <a:rPr lang="en-US" sz="1400" b="1" i="0" u="none" strike="noStrike" dirty="0">
                          <a:effectLst/>
                          <a:latin typeface="Arial" panose="020B0604020202020204" pitchFamily="34" charset="0"/>
                        </a:rPr>
                        <a:t> (Oct. 1, 2019 to Sept. 30, 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en-US"/>
                    </a:p>
                  </a:txBody>
                  <a:tcPr/>
                </a:tc>
                <a:extLst>
                  <a:ext uri="{0D108BD9-81ED-4DB2-BD59-A6C34878D82A}">
                    <a16:rowId xmlns:a16="http://schemas.microsoft.com/office/drawing/2014/main" val="1673905763"/>
                  </a:ext>
                </a:extLst>
              </a:tr>
              <a:tr h="423501">
                <a:tc>
                  <a:txBody>
                    <a:bodyPr/>
                    <a:lstStyle/>
                    <a:p>
                      <a:pPr algn="ctr" fontAlgn="b"/>
                      <a:r>
                        <a:rPr lang="en-US" sz="1300" b="1" i="0" u="none" strike="noStrike" dirty="0">
                          <a:effectLst/>
                          <a:latin typeface="Arial" panose="020B0604020202020204" pitchFamily="34" charset="0"/>
                        </a:rPr>
                        <a:t>Unique Datasets Distributed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300" b="1" i="0" u="none" strike="noStrike" dirty="0">
                          <a:effectLst/>
                          <a:latin typeface="Arial" panose="020B0604020202020204" pitchFamily="34" charset="0"/>
                        </a:rPr>
                        <a:t>12,798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971540908"/>
                  </a:ext>
                </a:extLst>
              </a:tr>
              <a:tr h="423501">
                <a:tc>
                  <a:txBody>
                    <a:bodyPr/>
                    <a:lstStyle/>
                    <a:p>
                      <a:pPr algn="ctr" fontAlgn="b"/>
                      <a:r>
                        <a:rPr lang="en-US" sz="1300" b="1" i="0" u="none" strike="noStrike" dirty="0">
                          <a:effectLst/>
                          <a:latin typeface="Arial" panose="020B0604020202020204" pitchFamily="34" charset="0"/>
                        </a:rPr>
                        <a:t>Total Archive Volume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400" b="1" i="0" u="none" strike="noStrike" dirty="0">
                          <a:solidFill>
                            <a:srgbClr val="000000"/>
                          </a:solidFill>
                          <a:effectLst/>
                          <a:latin typeface="Arial" panose="020B0604020202020204" pitchFamily="34" charset="0"/>
                        </a:rPr>
                        <a:t>41.86 PB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583052727"/>
                  </a:ext>
                </a:extLst>
              </a:tr>
              <a:tr h="423501">
                <a:tc>
                  <a:txBody>
                    <a:bodyPr/>
                    <a:lstStyle/>
                    <a:p>
                      <a:pPr algn="ctr" fontAlgn="b"/>
                      <a:r>
                        <a:rPr lang="en-US" sz="1300" b="1" i="0" u="none" strike="noStrike" dirty="0">
                          <a:effectLst/>
                          <a:latin typeface="Arial" panose="020B0604020202020204" pitchFamily="34" charset="0"/>
                        </a:rPr>
                        <a:t>Average Archive Growth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400" b="1" i="0" u="none" strike="noStrike" dirty="0">
                          <a:effectLst/>
                          <a:latin typeface="Arial" panose="020B0604020202020204" pitchFamily="34" charset="0"/>
                        </a:rPr>
                        <a:t>32.8 TB/day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587239041"/>
                  </a:ext>
                </a:extLst>
              </a:tr>
              <a:tr h="423501">
                <a:tc>
                  <a:txBody>
                    <a:bodyPr/>
                    <a:lstStyle/>
                    <a:p>
                      <a:pPr algn="ctr" fontAlgn="b"/>
                      <a:r>
                        <a:rPr lang="en-US" sz="1300" b="1" i="0" u="none" strike="noStrike" dirty="0">
                          <a:effectLst/>
                          <a:latin typeface="Arial" panose="020B0604020202020204" pitchFamily="34" charset="0"/>
                        </a:rPr>
                        <a:t>End User Distribution Products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400" b="1" i="0" u="none" strike="noStrike" dirty="0">
                          <a:effectLst/>
                          <a:latin typeface="Arial" panose="020B0604020202020204" pitchFamily="34" charset="0"/>
                        </a:rPr>
                        <a:t> 1,884.2 M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148735926"/>
                  </a:ext>
                </a:extLst>
              </a:tr>
              <a:tr h="423501">
                <a:tc>
                  <a:txBody>
                    <a:bodyPr/>
                    <a:lstStyle/>
                    <a:p>
                      <a:pPr algn="ctr" fontAlgn="b"/>
                      <a:r>
                        <a:rPr lang="en-US" sz="1300" b="1" i="0" u="none" strike="noStrike" dirty="0">
                          <a:effectLst/>
                          <a:latin typeface="Arial" panose="020B0604020202020204" pitchFamily="34" charset="0"/>
                        </a:rPr>
                        <a:t>End User Distribution Volume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300" b="1" i="0" u="none" strike="noStrike" dirty="0">
                          <a:effectLst/>
                          <a:latin typeface="Arial" panose="020B0604020202020204" pitchFamily="34" charset="0"/>
                        </a:rPr>
                        <a:t>44.04 PB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934061616"/>
                  </a:ext>
                </a:extLst>
              </a:tr>
              <a:tr h="423501">
                <a:tc>
                  <a:txBody>
                    <a:bodyPr/>
                    <a:lstStyle/>
                    <a:p>
                      <a:pPr algn="ctr" fontAlgn="b"/>
                      <a:r>
                        <a:rPr lang="en-US" sz="1300" b="1" i="0" u="none" strike="noStrike" dirty="0">
                          <a:effectLst/>
                          <a:latin typeface="Arial" panose="020B0604020202020204" pitchFamily="34" charset="0"/>
                        </a:rPr>
                        <a:t>End User Average Distribution Volume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400" b="1" i="0" u="none" strike="noStrike" dirty="0">
                          <a:effectLst/>
                          <a:latin typeface="Arial" panose="020B0604020202020204" pitchFamily="34" charset="0"/>
                        </a:rPr>
                        <a:t>123.6 TB/day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513768617"/>
                  </a:ext>
                </a:extLst>
              </a:tr>
              <a:tr h="423501">
                <a:tc>
                  <a:txBody>
                    <a:bodyPr/>
                    <a:lstStyle/>
                    <a:p>
                      <a:pPr algn="ctr" fontAlgn="b"/>
                      <a:r>
                        <a:rPr lang="en-US" sz="1300" b="1" i="0" u="none" strike="noStrike" dirty="0">
                          <a:effectLst/>
                          <a:latin typeface="Arial" panose="020B0604020202020204" pitchFamily="34" charset="0"/>
                        </a:rPr>
                        <a:t>Distinct Users of EOSDIS Data and Services (Google Analytics)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300" b="1" i="0" u="none" strike="noStrike" dirty="0">
                          <a:effectLst/>
                          <a:latin typeface="Arial" panose="020B0604020202020204" pitchFamily="34" charset="0"/>
                        </a:rPr>
                        <a:t>3.9 M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86523617"/>
                  </a:ext>
                </a:extLst>
              </a:tr>
              <a:tr h="423501">
                <a:tc>
                  <a:txBody>
                    <a:bodyPr/>
                    <a:lstStyle/>
                    <a:p>
                      <a:pPr algn="ctr" fontAlgn="b"/>
                      <a:r>
                        <a:rPr lang="en-US" sz="1300" b="1" i="0" u="none" strike="noStrike" dirty="0">
                          <a:effectLst/>
                          <a:latin typeface="Arial" panose="020B0604020202020204" pitchFamily="34" charset="0"/>
                        </a:rPr>
                        <a:t>Web Site Visits (Google Analytics)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300" b="1" i="0" u="none" strike="noStrike">
                          <a:effectLst/>
                          <a:latin typeface="Arial" panose="020B0604020202020204" pitchFamily="34" charset="0"/>
                        </a:rPr>
                        <a:t>2.96 </a:t>
                      </a:r>
                      <a:r>
                        <a:rPr lang="en-US" sz="1300" b="1" i="0" u="none" strike="noStrike" dirty="0">
                          <a:effectLst/>
                          <a:latin typeface="Arial" panose="020B0604020202020204" pitchFamily="34" charset="0"/>
                        </a:rPr>
                        <a:t>M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3168367334"/>
                  </a:ext>
                </a:extLst>
              </a:tr>
            </a:tbl>
          </a:graphicData>
        </a:graphic>
      </p:graphicFrame>
      <p:sp>
        <p:nvSpPr>
          <p:cNvPr id="2" name="TextBox 1">
            <a:extLst>
              <a:ext uri="{FF2B5EF4-FFF2-40B4-BE49-F238E27FC236}">
                <a16:creationId xmlns:a16="http://schemas.microsoft.com/office/drawing/2014/main" id="{9CDADDB8-C339-2C40-92AA-1B8F853C9C64}"/>
              </a:ext>
            </a:extLst>
          </p:cNvPr>
          <p:cNvSpPr txBox="1"/>
          <p:nvPr/>
        </p:nvSpPr>
        <p:spPr>
          <a:xfrm>
            <a:off x="8839201" y="4267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638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FFAF53-81F6-8F41-9FFC-88B1B723DCF7}"/>
              </a:ext>
            </a:extLst>
          </p:cNvPr>
          <p:cNvPicPr>
            <a:picLocks/>
          </p:cNvPicPr>
          <p:nvPr/>
        </p:nvPicPr>
        <p:blipFill>
          <a:blip r:embed="rId2"/>
          <a:stretch>
            <a:fillRect/>
          </a:stretch>
        </p:blipFill>
        <p:spPr>
          <a:xfrm>
            <a:off x="2191513" y="1090535"/>
            <a:ext cx="7726679" cy="5735381"/>
          </a:xfrm>
          <a:prstGeom prst="rect">
            <a:avLst/>
          </a:prstGeom>
        </p:spPr>
      </p:pic>
      <p:pic>
        <p:nvPicPr>
          <p:cNvPr id="14" name="Picture 13">
            <a:extLst>
              <a:ext uri="{FF2B5EF4-FFF2-40B4-BE49-F238E27FC236}">
                <a16:creationId xmlns:a16="http://schemas.microsoft.com/office/drawing/2014/main" id="{4AF3C7C5-9EF1-2142-B36A-495CAC5ACB5C}"/>
              </a:ext>
            </a:extLst>
          </p:cNvPr>
          <p:cNvPicPr>
            <a:picLocks noChangeAspect="1"/>
          </p:cNvPicPr>
          <p:nvPr/>
        </p:nvPicPr>
        <p:blipFill>
          <a:blip r:embed="rId3"/>
          <a:stretch>
            <a:fillRect/>
          </a:stretch>
        </p:blipFill>
        <p:spPr>
          <a:xfrm>
            <a:off x="3039654" y="1672602"/>
            <a:ext cx="3818347" cy="2804539"/>
          </a:xfrm>
          <a:prstGeom prst="rect">
            <a:avLst/>
          </a:prstGeom>
        </p:spPr>
      </p:pic>
      <p:sp>
        <p:nvSpPr>
          <p:cNvPr id="29699" name="Slide Number Placeholder 3"/>
          <p:cNvSpPr>
            <a:spLocks noGrp="1"/>
          </p:cNvSpPr>
          <p:nvPr>
            <p:ph type="sldNum" sz="quarter" idx="10"/>
          </p:nvPr>
        </p:nvSpPr>
        <p:spPr>
          <a:xfrm>
            <a:off x="10050780" y="6485506"/>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20000"/>
              </a:spcBef>
              <a:buSzPct val="70000"/>
              <a:buFont typeface="Wingdings" pitchFamily="2" charset="2"/>
              <a:buBlip>
                <a:blip r:embed="rId4"/>
              </a:buBlip>
              <a:defRPr sz="2000">
                <a:solidFill>
                  <a:schemeClr val="tx1"/>
                </a:solidFill>
                <a:latin typeface="Arial" pitchFamily="34" charset="0"/>
                <a:ea typeface="ＭＳ Ｐゴシック" pitchFamily="34" charset="-128"/>
              </a:defRPr>
            </a:lvl1pPr>
            <a:lvl2pPr marL="742950" indent="-285750" eaLnBrk="0" hangingPunct="0">
              <a:lnSpc>
                <a:spcPct val="85000"/>
              </a:lnSpc>
              <a:spcBef>
                <a:spcPct val="20000"/>
              </a:spcBef>
              <a:buFont typeface="Times" charset="0"/>
              <a:buChar char="•"/>
              <a:defRPr sz="2000">
                <a:solidFill>
                  <a:schemeClr val="tx1"/>
                </a:solidFill>
                <a:latin typeface="Arial" pitchFamily="34" charset="0"/>
                <a:ea typeface="ＭＳ Ｐゴシック" pitchFamily="34" charset="-128"/>
              </a:defRPr>
            </a:lvl2pPr>
            <a:lvl3pPr marL="1143000" indent="-228600" eaLnBrk="0" hangingPunct="0">
              <a:lnSpc>
                <a:spcPct val="85000"/>
              </a:lnSpc>
              <a:spcBef>
                <a:spcPct val="20000"/>
              </a:spcBef>
              <a:buChar char="•"/>
              <a:defRPr sz="2000">
                <a:solidFill>
                  <a:schemeClr val="tx1"/>
                </a:solidFill>
                <a:latin typeface="Arial" pitchFamily="34" charset="0"/>
                <a:ea typeface="ヒラギノ角ゴ Pro W3" charset="-128"/>
              </a:defRPr>
            </a:lvl3pPr>
            <a:lvl4pPr marL="1600200" indent="-228600" eaLnBrk="0" hangingPunct="0">
              <a:lnSpc>
                <a:spcPct val="85000"/>
              </a:lnSpc>
              <a:spcBef>
                <a:spcPct val="20000"/>
              </a:spcBef>
              <a:buChar char="–"/>
              <a:defRPr sz="2000">
                <a:solidFill>
                  <a:schemeClr val="tx1"/>
                </a:solidFill>
                <a:latin typeface="Arial" pitchFamily="34" charset="0"/>
                <a:ea typeface="ヒラギノ角ゴ Pro W3" charset="-128"/>
              </a:defRPr>
            </a:lvl4pPr>
            <a:lvl5pPr marL="2057400" indent="-228600" eaLnBrk="0" hangingPunct="0">
              <a:lnSpc>
                <a:spcPct val="85000"/>
              </a:lnSpc>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0" fontAlgn="auto" latinLnBrk="0" hangingPunct="0">
              <a:lnSpc>
                <a:spcPct val="100000"/>
              </a:lnSpc>
              <a:spcBef>
                <a:spcPct val="0"/>
              </a:spcBef>
              <a:spcAft>
                <a:spcPts val="0"/>
              </a:spcAft>
              <a:buClrTx/>
              <a:buSzTx/>
              <a:buFont typeface="Wingdings" pitchFamily="2" charset="2"/>
              <a:buNone/>
              <a:tabLst/>
              <a:defRPr/>
            </a:pPr>
            <a:fld id="{F1891F4F-DF51-40E1-89BA-52DBD6346149}"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l" defTabSz="914400" rtl="0" eaLnBrk="0" fontAlgn="auto" latinLnBrk="0" hangingPunct="0">
                <a:lnSpc>
                  <a:spcPct val="100000"/>
                </a:lnSpc>
                <a:spcBef>
                  <a:spcPct val="0"/>
                </a:spcBef>
                <a:spcAft>
                  <a:spcPts val="0"/>
                </a:spcAft>
                <a:buClrTx/>
                <a:buSzTx/>
                <a:buFont typeface="Wingdings" pitchFamily="2" charset="2"/>
                <a:buNone/>
                <a:tabLst/>
                <a:defRPr/>
              </a:pPr>
              <a:t>11</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grpSp>
        <p:nvGrpSpPr>
          <p:cNvPr id="2" name="Group 1"/>
          <p:cNvGrpSpPr/>
          <p:nvPr/>
        </p:nvGrpSpPr>
        <p:grpSpPr>
          <a:xfrm>
            <a:off x="5219987" y="1676401"/>
            <a:ext cx="3933953" cy="4308543"/>
            <a:chOff x="3657113" y="1661778"/>
            <a:chExt cx="3933953" cy="4308543"/>
          </a:xfrm>
        </p:grpSpPr>
        <p:grpSp>
          <p:nvGrpSpPr>
            <p:cNvPr id="59" name="Group 58"/>
            <p:cNvGrpSpPr/>
            <p:nvPr/>
          </p:nvGrpSpPr>
          <p:grpSpPr>
            <a:xfrm>
              <a:off x="5348491" y="1661778"/>
              <a:ext cx="2242575" cy="4308543"/>
              <a:chOff x="5348491" y="1661778"/>
              <a:chExt cx="2242575" cy="4308543"/>
            </a:xfrm>
          </p:grpSpPr>
          <p:cxnSp>
            <p:nvCxnSpPr>
              <p:cNvPr id="8" name="Straight Arrow Connector 7"/>
              <p:cNvCxnSpPr>
                <a:cxnSpLocks/>
              </p:cNvCxnSpPr>
              <p:nvPr/>
            </p:nvCxnSpPr>
            <p:spPr>
              <a:xfrm flipH="1" flipV="1">
                <a:off x="5348491" y="1661778"/>
                <a:ext cx="2185181" cy="856"/>
              </a:xfrm>
              <a:prstGeom prst="straightConnector1">
                <a:avLst/>
              </a:prstGeom>
              <a:ln>
                <a:solidFill>
                  <a:schemeClr val="tx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flipV="1">
                <a:off x="5348491" y="4465086"/>
                <a:ext cx="2242575" cy="1505235"/>
              </a:xfrm>
              <a:prstGeom prst="straightConnector1">
                <a:avLst/>
              </a:prstGeom>
              <a:ln>
                <a:solidFill>
                  <a:schemeClr val="tx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a:cxnSpLocks/>
            </p:cNvCxnSpPr>
            <p:nvPr/>
          </p:nvCxnSpPr>
          <p:spPr>
            <a:xfrm flipH="1" flipV="1">
              <a:off x="4800600" y="3649429"/>
              <a:ext cx="76200" cy="38917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57113" y="3014239"/>
              <a:ext cx="1524487" cy="600319"/>
            </a:xfrm>
            <a:prstGeom prst="rect">
              <a:avLst/>
            </a:prstGeom>
            <a:noFill/>
            <a:ln w="952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Products whose discipline was not available or not applicable including some of the ancillary data</a:t>
              </a:r>
            </a:p>
          </p:txBody>
        </p:sp>
      </p:grpSp>
      <p:sp>
        <p:nvSpPr>
          <p:cNvPr id="19" name="Title 4"/>
          <p:cNvSpPr txBox="1">
            <a:spLocks/>
          </p:cNvSpPr>
          <p:nvPr/>
        </p:nvSpPr>
        <p:spPr>
          <a:xfrm>
            <a:off x="3521272" y="1672601"/>
            <a:ext cx="3184328" cy="253916"/>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j-ea"/>
                <a:cs typeface="+mj-cs"/>
              </a:rPr>
              <a:t>FY2020 Number of Products </a:t>
            </a:r>
            <a:r>
              <a:rPr kumimoji="0" lang="en-US" sz="1000" b="0" i="0" u="none" strike="noStrike" kern="1200" cap="none" spc="0" normalizeH="0" baseline="0" noProof="0" dirty="0">
                <a:ln>
                  <a:noFill/>
                </a:ln>
                <a:solidFill>
                  <a:prstClr val="black"/>
                </a:solidFill>
                <a:effectLst/>
                <a:uLnTx/>
                <a:uFillTx/>
                <a:latin typeface="Calibri"/>
                <a:ea typeface="+mj-ea"/>
                <a:cs typeface="+mj-cs"/>
              </a:rPr>
              <a:t>Distributed</a:t>
            </a:r>
            <a:r>
              <a:rPr kumimoji="0" lang="en-US" sz="1050" b="0" i="0" u="none" strike="noStrike" kern="1200" cap="none" spc="0" normalizeH="0" baseline="0" noProof="0" dirty="0">
                <a:ln>
                  <a:noFill/>
                </a:ln>
                <a:solidFill>
                  <a:prstClr val="black"/>
                </a:solidFill>
                <a:effectLst/>
                <a:uLnTx/>
                <a:uFillTx/>
                <a:latin typeface="Calibri"/>
                <a:ea typeface="+mj-ea"/>
                <a:cs typeface="+mj-cs"/>
              </a:rPr>
              <a:t>  by Discipline</a:t>
            </a:r>
            <a:endParaRPr kumimoji="0" lang="en-US" altLang="en-US" sz="1050" b="0" i="0" u="none" strike="noStrike" kern="1200" cap="none" spc="0" normalizeH="0" baseline="0" noProof="0" dirty="0">
              <a:ln>
                <a:noFill/>
              </a:ln>
              <a:solidFill>
                <a:prstClr val="black"/>
              </a:solidFill>
              <a:effectLst/>
              <a:uLnTx/>
              <a:uFillTx/>
              <a:latin typeface="Calibri"/>
              <a:ea typeface="ＭＳ Ｐゴシック" pitchFamily="34" charset="-128"/>
              <a:cs typeface="+mj-cs"/>
            </a:endParaRPr>
          </a:p>
        </p:txBody>
      </p:sp>
      <p:sp>
        <p:nvSpPr>
          <p:cNvPr id="16" name="TextBox 15">
            <a:extLst>
              <a:ext uri="{FF2B5EF4-FFF2-40B4-BE49-F238E27FC236}">
                <a16:creationId xmlns:a16="http://schemas.microsoft.com/office/drawing/2014/main" id="{499DAD75-E43B-444D-818B-B4856B470C30}"/>
              </a:ext>
            </a:extLst>
          </p:cNvPr>
          <p:cNvSpPr txBox="1"/>
          <p:nvPr/>
        </p:nvSpPr>
        <p:spPr>
          <a:xfrm>
            <a:off x="3038061" y="4690605"/>
            <a:ext cx="2893036" cy="461665"/>
          </a:xfrm>
          <a:prstGeom prst="rect">
            <a:avLst/>
          </a:prstGeom>
          <a:noFill/>
          <a:ln>
            <a:solidFill>
              <a:schemeClr val="tx1">
                <a:lumMod val="85000"/>
                <a:lumOff val="15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Total Volume Distributed:   44.0 PB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Total # of Files Distributed: 1,884.2 Million</a:t>
            </a:r>
          </a:p>
        </p:txBody>
      </p:sp>
      <p:sp>
        <p:nvSpPr>
          <p:cNvPr id="17" name="Google Shape;405;p36"/>
          <p:cNvSpPr txBox="1">
            <a:spLocks/>
          </p:cNvSpPr>
          <p:nvPr/>
        </p:nvSpPr>
        <p:spPr>
          <a:xfrm>
            <a:off x="365760" y="265114"/>
            <a:ext cx="9969740" cy="854100"/>
          </a:xfrm>
          <a:prstGeom prst="rect">
            <a:avLst/>
          </a:prstGeom>
        </p:spPr>
        <p:txBody>
          <a:bodyPr spcFirstLastPara="1" vert="horz" wrap="square" lIns="91425" tIns="45700" rIns="91425" bIns="45700" rtlCol="0" anchor="ctr" anchorCtr="0">
            <a:noAutofit/>
          </a:bodyPr>
          <a:lstStyle>
            <a:lvl1pPr algn="l" defTabSz="457200" rtl="0" eaLnBrk="1" latinLnBrk="0" hangingPunct="1">
              <a:spcBef>
                <a:spcPct val="0"/>
              </a:spcBef>
              <a:buNone/>
              <a:defRPr sz="4400" kern="1200">
                <a:solidFill>
                  <a:srgbClr val="34495E"/>
                </a:solidFill>
                <a:latin typeface="Avenir Heavy"/>
                <a:ea typeface="+mj-ea"/>
                <a:cs typeface="Avenir Heavy"/>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4495E"/>
                </a:solidFill>
                <a:effectLst/>
                <a:uLnTx/>
                <a:uFillTx/>
                <a:latin typeface="Avenir Heavy"/>
                <a:ea typeface="+mj-ea"/>
              </a:rPr>
              <a:t>EOSDIS Yearly Total Data Volume (PB) and Number of Products (Billions) Distributed to End Users</a:t>
            </a:r>
          </a:p>
        </p:txBody>
      </p:sp>
    </p:spTree>
    <p:extLst>
      <p:ext uri="{BB962C8B-B14F-4D97-AF65-F5344CB8AC3E}">
        <p14:creationId xmlns:p14="http://schemas.microsoft.com/office/powerpoint/2010/main" val="2819129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600201"/>
            <a:ext cx="3410608" cy="4525963"/>
          </a:xfrm>
        </p:spPr>
        <p:txBody>
          <a:bodyPr>
            <a:normAutofit fontScale="92500" lnSpcReduction="10000"/>
          </a:bodyPr>
          <a:lstStyle/>
          <a:p>
            <a:r>
              <a:rPr lang="en-US" sz="2400" dirty="0"/>
              <a:t>As data is acquired and reprocessed the collection both grows and shrinks </a:t>
            </a:r>
          </a:p>
          <a:p>
            <a:endParaRPr lang="en-US" sz="2400" dirty="0"/>
          </a:p>
          <a:p>
            <a:r>
              <a:rPr lang="en-US" sz="2400" dirty="0"/>
              <a:t>Multi-year datasets need to be summarized/ evaluated over long time series  </a:t>
            </a:r>
          </a:p>
          <a:p>
            <a:endParaRPr lang="en-US" sz="2400" dirty="0"/>
          </a:p>
          <a:p>
            <a:r>
              <a:rPr lang="en-US" sz="2400" dirty="0"/>
              <a:t>Products range in size from kb to 1 GB</a:t>
            </a:r>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734FE-5A70-0642-8B5B-E435BEA06C29}" type="slidenum">
              <a:rPr kumimoji="0" lang="en-US" sz="1200" b="0" i="0" u="none" strike="noStrike" kern="1200" cap="none" spc="0" normalizeH="0" baseline="0" noProof="0" smtClean="0">
                <a:ln>
                  <a:noFill/>
                </a:ln>
                <a:solidFill>
                  <a:srgbClr val="17171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171717">
                  <a:tint val="75000"/>
                </a:srgbClr>
              </a:solidFill>
              <a:effectLst/>
              <a:uLnTx/>
              <a:uFillTx/>
              <a:latin typeface="Franklin Gothic Book"/>
              <a:ea typeface="+mn-ea"/>
              <a:cs typeface="+mn-cs"/>
            </a:endParaRPr>
          </a:p>
        </p:txBody>
      </p:sp>
      <p:sp>
        <p:nvSpPr>
          <p:cNvPr id="8" name="EOSDIS Comprises Data of the Whole Earth System"/>
          <p:cNvSpPr txBox="1">
            <a:spLocks/>
          </p:cNvSpPr>
          <p:nvPr/>
        </p:nvSpPr>
        <p:spPr>
          <a:xfrm>
            <a:off x="720090" y="183040"/>
            <a:ext cx="9438281" cy="1055274"/>
          </a:xfrm>
          <a:prstGeom prst="rect">
            <a:avLst/>
          </a:prstGeom>
        </p:spPr>
        <p:txBody>
          <a:bodyPr vert="horz" lIns="91440" tIns="45720" rIns="91440" bIns="45720" rtlCol="0" anchor="ctr">
            <a:normAutofit fontScale="97500"/>
          </a:bodyPr>
          <a:lstStyle>
            <a:lvl1pPr algn="ctr" defTabSz="456877" rtl="0" eaLnBrk="1" latinLnBrk="0" hangingPunct="1">
              <a:spcBef>
                <a:spcPct val="0"/>
              </a:spcBef>
              <a:buNone/>
              <a:defRPr sz="3420" kern="1200">
                <a:solidFill>
                  <a:srgbClr val="000000"/>
                </a:solidFill>
                <a:latin typeface="Dosis Medium"/>
                <a:ea typeface="Dosis Medium"/>
                <a:cs typeface="Dosis Medium"/>
                <a:sym typeface="Dosis Medium"/>
              </a:defRPr>
            </a:lvl1pPr>
          </a:lstStyle>
          <a:p>
            <a:pPr marL="0" marR="0" lvl="0" indent="0" algn="l" defTabSz="456877"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34495E"/>
                </a:solidFill>
                <a:effectLst/>
                <a:uLnTx/>
                <a:uFillTx/>
                <a:latin typeface="Avenir Heavy"/>
                <a:ea typeface="Arial"/>
                <a:cs typeface="Arial"/>
                <a:sym typeface="Arial"/>
              </a:rPr>
              <a:t>Volume Changes</a:t>
            </a:r>
            <a:endParaRPr kumimoji="0" lang="en-US" sz="4800" b="1" i="0" u="none" strike="noStrike" kern="1200" cap="none" spc="0" normalizeH="0" baseline="0" noProof="0" dirty="0">
              <a:ln>
                <a:noFill/>
              </a:ln>
              <a:solidFill>
                <a:srgbClr val="34495E"/>
              </a:solidFill>
              <a:effectLst/>
              <a:uLnTx/>
              <a:uFillTx/>
              <a:latin typeface="Avenir Heavy"/>
              <a:sym typeface="Dosis Medium"/>
            </a:endParaRPr>
          </a:p>
        </p:txBody>
      </p:sp>
      <p:pic>
        <p:nvPicPr>
          <p:cNvPr id="10" name="Picture 9">
            <a:extLst>
              <a:ext uri="{FF2B5EF4-FFF2-40B4-BE49-F238E27FC236}">
                <a16:creationId xmlns:a16="http://schemas.microsoft.com/office/drawing/2014/main" id="{0818FE05-26EE-9142-A96A-4BED1218EE8C}"/>
              </a:ext>
            </a:extLst>
          </p:cNvPr>
          <p:cNvPicPr>
            <a:picLocks noChangeAspect="1"/>
          </p:cNvPicPr>
          <p:nvPr/>
        </p:nvPicPr>
        <p:blipFill>
          <a:blip r:embed="rId3"/>
          <a:stretch>
            <a:fillRect/>
          </a:stretch>
        </p:blipFill>
        <p:spPr>
          <a:xfrm>
            <a:off x="4429672" y="1484266"/>
            <a:ext cx="7450303" cy="5241680"/>
          </a:xfrm>
          <a:prstGeom prst="rect">
            <a:avLst/>
          </a:prstGeom>
        </p:spPr>
      </p:pic>
      <p:sp>
        <p:nvSpPr>
          <p:cNvPr id="11" name="TextBox 10">
            <a:extLst>
              <a:ext uri="{FF2B5EF4-FFF2-40B4-BE49-F238E27FC236}">
                <a16:creationId xmlns:a16="http://schemas.microsoft.com/office/drawing/2014/main" id="{779F0D29-9C15-034E-B5D6-EF49D95D0FFF}"/>
              </a:ext>
            </a:extLst>
          </p:cNvPr>
          <p:cNvSpPr txBox="1"/>
          <p:nvPr/>
        </p:nvSpPr>
        <p:spPr>
          <a:xfrm>
            <a:off x="5968379" y="1620626"/>
            <a:ext cx="1537322"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Important Events</a:t>
            </a:r>
          </a:p>
        </p:txBody>
      </p:sp>
      <p:graphicFrame>
        <p:nvGraphicFramePr>
          <p:cNvPr id="12" name="Table 11">
            <a:extLst>
              <a:ext uri="{FF2B5EF4-FFF2-40B4-BE49-F238E27FC236}">
                <a16:creationId xmlns:a16="http://schemas.microsoft.com/office/drawing/2014/main" id="{F9FDA66C-D266-C448-98DE-3E1DE2B84ADF}"/>
              </a:ext>
            </a:extLst>
          </p:cNvPr>
          <p:cNvGraphicFramePr>
            <a:graphicFrameLocks noGrp="1"/>
          </p:cNvGraphicFramePr>
          <p:nvPr/>
        </p:nvGraphicFramePr>
        <p:xfrm>
          <a:off x="5008766" y="2004246"/>
          <a:ext cx="4031199" cy="2377440"/>
        </p:xfrm>
        <a:graphic>
          <a:graphicData uri="http://schemas.openxmlformats.org/drawingml/2006/table">
            <a:tbl>
              <a:tblPr firstRow="1" bandRow="1">
                <a:tableStyleId>{5C22544A-7EE6-4342-B048-85BDC9FD1C3A}</a:tableStyleId>
              </a:tblPr>
              <a:tblGrid>
                <a:gridCol w="817924">
                  <a:extLst>
                    <a:ext uri="{9D8B030D-6E8A-4147-A177-3AD203B41FA5}">
                      <a16:colId xmlns:a16="http://schemas.microsoft.com/office/drawing/2014/main" val="3596247870"/>
                    </a:ext>
                  </a:extLst>
                </a:gridCol>
                <a:gridCol w="3213275">
                  <a:extLst>
                    <a:ext uri="{9D8B030D-6E8A-4147-A177-3AD203B41FA5}">
                      <a16:colId xmlns:a16="http://schemas.microsoft.com/office/drawing/2014/main" val="901230650"/>
                    </a:ext>
                  </a:extLst>
                </a:gridCol>
              </a:tblGrid>
              <a:tr h="206812">
                <a:tc>
                  <a:txBody>
                    <a:bodyPr/>
                    <a:lstStyle/>
                    <a:p>
                      <a:pPr algn="l"/>
                      <a:r>
                        <a:rPr lang="en-US" sz="900" b="1" dirty="0">
                          <a:solidFill>
                            <a:schemeClr val="tx1"/>
                          </a:solidFill>
                        </a:rPr>
                        <a:t>FY2003</a:t>
                      </a:r>
                      <a:endParaRPr lang="en-US" sz="9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900" b="1" dirty="0">
                          <a:solidFill>
                            <a:schemeClr val="tx1"/>
                          </a:solidFill>
                        </a:rPr>
                        <a:t>Addition of ICESAT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6693905"/>
                  </a:ext>
                </a:extLst>
              </a:tr>
              <a:tr h="330899">
                <a:tc>
                  <a:txBody>
                    <a:bodyPr/>
                    <a:lstStyle/>
                    <a:p>
                      <a:pPr algn="l"/>
                      <a:r>
                        <a:rPr lang="en-US" sz="900" b="1" dirty="0"/>
                        <a:t>FY2008-FY2009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900" b="1" dirty="0"/>
                        <a:t>Deletion of  MODIS Collection 4 products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3999348"/>
                  </a:ext>
                </a:extLst>
              </a:tr>
              <a:tr h="206812">
                <a:tc>
                  <a:txBody>
                    <a:bodyPr/>
                    <a:lstStyle/>
                    <a:p>
                      <a:pPr algn="l"/>
                      <a:r>
                        <a:rPr lang="en-US" sz="900" b="1" dirty="0"/>
                        <a:t>FY2013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900" b="1" dirty="0"/>
                        <a:t>Addition of AQUARIUS and ICEBRIDGE products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040612"/>
                  </a:ext>
                </a:extLst>
              </a:tr>
              <a:tr h="330899">
                <a:tc>
                  <a:txBody>
                    <a:bodyPr/>
                    <a:lstStyle/>
                    <a:p>
                      <a:pPr algn="l"/>
                      <a:r>
                        <a:rPr lang="en-US" sz="900" b="1" dirty="0"/>
                        <a:t>FY2014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900" b="1" dirty="0"/>
                        <a:t>Deletion of over 10 million files (2 PB) of data by ASF as part of their consolidation and transition of data to new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960596"/>
                  </a:ext>
                </a:extLst>
              </a:tr>
              <a:tr h="330899">
                <a:tc>
                  <a:txBody>
                    <a:bodyPr/>
                    <a:lstStyle/>
                    <a:p>
                      <a:pPr algn="l"/>
                      <a:r>
                        <a:rPr lang="en-US" sz="900" b="1" dirty="0"/>
                        <a:t>FY2015-FY2019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900" b="1" dirty="0"/>
                        <a:t>Reprocessing  Collection 6 &amp; 6.1 MODIS Terra and Aqua data products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270138"/>
                  </a:ext>
                </a:extLst>
              </a:tr>
              <a:tr h="206812">
                <a:tc>
                  <a:txBody>
                    <a:bodyPr/>
                    <a:lstStyle/>
                    <a:p>
                      <a:pPr algn="l"/>
                      <a:r>
                        <a:rPr lang="en-US" sz="900" b="1" dirty="0"/>
                        <a:t>FY2016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900" b="1" dirty="0"/>
                        <a:t>Addition of GPM and ALOS PALSAR products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298278"/>
                  </a:ext>
                </a:extLst>
              </a:tr>
              <a:tr h="206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FY2017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Addition of OB.DAAC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6696422"/>
                  </a:ext>
                </a:extLst>
              </a:tr>
              <a:tr h="247661">
                <a:tc>
                  <a:txBody>
                    <a:bodyPr/>
                    <a:lstStyle/>
                    <a:p>
                      <a:pPr algn="l"/>
                      <a:r>
                        <a:rPr lang="en-US" sz="900" b="1" dirty="0"/>
                        <a:t>FY2018-2019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900" b="1" dirty="0"/>
                        <a:t>Addition of SENTINEL 1A/1B and VIIRS products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8123425"/>
                  </a:ext>
                </a:extLst>
              </a:tr>
            </a:tbl>
          </a:graphicData>
        </a:graphic>
      </p:graphicFrame>
      <p:sp>
        <p:nvSpPr>
          <p:cNvPr id="13" name="TextBox 12">
            <a:extLst>
              <a:ext uri="{FF2B5EF4-FFF2-40B4-BE49-F238E27FC236}">
                <a16:creationId xmlns:a16="http://schemas.microsoft.com/office/drawing/2014/main" id="{3CC3A795-DAF1-8341-BBD5-44E761E1CCD6}"/>
              </a:ext>
            </a:extLst>
          </p:cNvPr>
          <p:cNvSpPr txBox="1"/>
          <p:nvPr/>
        </p:nvSpPr>
        <p:spPr>
          <a:xfrm>
            <a:off x="5008766" y="4381686"/>
            <a:ext cx="3510560" cy="923330"/>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Notes</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trend data for earlier years are from EOSDIS Annual Metrics Reports.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Current fiscal year data will be updated by DAACS at the end of the fiscal year to report additional products or/and the deletion of the products that may not have been reported to EMS.</a:t>
            </a:r>
          </a:p>
        </p:txBody>
      </p:sp>
      <p:sp>
        <p:nvSpPr>
          <p:cNvPr id="2" name="Rectangle 1"/>
          <p:cNvSpPr/>
          <p:nvPr/>
        </p:nvSpPr>
        <p:spPr>
          <a:xfrm>
            <a:off x="5008766" y="1040562"/>
            <a:ext cx="6096000" cy="52322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Total EOSDIS Accumulated Data Archive Volume (Petabytes) </a:t>
            </a:r>
            <a:br>
              <a:rPr kumimoji="0" lang="en-US" sz="1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Trend: FY2000-FY2020</a:t>
            </a:r>
            <a:endParaRPr kumimoji="0" lang="en-US" sz="1400" b="0" i="0" u="none" strike="noStrike" kern="1200" cap="none" spc="0" normalizeH="0" baseline="0" noProof="0" dirty="0">
              <a:ln>
                <a:noFill/>
              </a:ln>
              <a:solidFill>
                <a:srgbClr val="17171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60032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537" y="132603"/>
            <a:ext cx="7400925" cy="854075"/>
          </a:xfrm>
        </p:spPr>
        <p:txBody>
          <a:bodyPr>
            <a:normAutofit fontScale="90000"/>
          </a:bodyPr>
          <a:lstStyle/>
          <a:p>
            <a:r>
              <a:rPr lang="en-US" b="1" dirty="0"/>
              <a:t>New Missions </a:t>
            </a:r>
            <a:r>
              <a:rPr lang="en-US" sz="1800" dirty="0"/>
              <a:t>designated for EOSDIS</a:t>
            </a:r>
            <a:r>
              <a:rPr lang="en-US" dirty="0"/>
              <a:t> </a:t>
            </a:r>
            <a:br>
              <a:rPr lang="en-US" dirty="0"/>
            </a:br>
            <a:r>
              <a:rPr lang="en-US" sz="2000" dirty="0"/>
              <a:t>Launch, Processing &amp; Archive</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55769B6-FEE2-465E-96D7-E5644261516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6" name="Table 5"/>
          <p:cNvGraphicFramePr>
            <a:graphicFrameLocks noGrp="1"/>
          </p:cNvGraphicFramePr>
          <p:nvPr/>
        </p:nvGraphicFramePr>
        <p:xfrm>
          <a:off x="1853784" y="1151476"/>
          <a:ext cx="8291702" cy="4813983"/>
        </p:xfrm>
        <a:graphic>
          <a:graphicData uri="http://schemas.openxmlformats.org/drawingml/2006/table">
            <a:tbl>
              <a:tblPr firstRow="1" bandRow="1">
                <a:tableStyleId>{35758FB7-9AC5-4552-8A53-C91805E547FA}</a:tableStyleId>
              </a:tblPr>
              <a:tblGrid>
                <a:gridCol w="1753849">
                  <a:extLst>
                    <a:ext uri="{9D8B030D-6E8A-4147-A177-3AD203B41FA5}">
                      <a16:colId xmlns:a16="http://schemas.microsoft.com/office/drawing/2014/main" val="20000"/>
                    </a:ext>
                  </a:extLst>
                </a:gridCol>
                <a:gridCol w="1079292">
                  <a:extLst>
                    <a:ext uri="{9D8B030D-6E8A-4147-A177-3AD203B41FA5}">
                      <a16:colId xmlns:a16="http://schemas.microsoft.com/office/drawing/2014/main" val="20001"/>
                    </a:ext>
                  </a:extLst>
                </a:gridCol>
                <a:gridCol w="1833299">
                  <a:extLst>
                    <a:ext uri="{9D8B030D-6E8A-4147-A177-3AD203B41FA5}">
                      <a16:colId xmlns:a16="http://schemas.microsoft.com/office/drawing/2014/main" val="217335939"/>
                    </a:ext>
                  </a:extLst>
                </a:gridCol>
                <a:gridCol w="2079133">
                  <a:extLst>
                    <a:ext uri="{9D8B030D-6E8A-4147-A177-3AD203B41FA5}">
                      <a16:colId xmlns:a16="http://schemas.microsoft.com/office/drawing/2014/main" val="20003"/>
                    </a:ext>
                  </a:extLst>
                </a:gridCol>
                <a:gridCol w="1546129">
                  <a:extLst>
                    <a:ext uri="{9D8B030D-6E8A-4147-A177-3AD203B41FA5}">
                      <a16:colId xmlns:a16="http://schemas.microsoft.com/office/drawing/2014/main" val="1308138123"/>
                    </a:ext>
                  </a:extLst>
                </a:gridCol>
              </a:tblGrid>
              <a:tr h="206429">
                <a:tc>
                  <a:txBody>
                    <a:bodyPr/>
                    <a:lstStyle/>
                    <a:p>
                      <a:pPr algn="ctr">
                        <a:lnSpc>
                          <a:spcPct val="100000"/>
                        </a:lnSpc>
                        <a:defRPr sz="1800">
                          <a:solidFill>
                            <a:srgbClr val="000000"/>
                          </a:solidFill>
                        </a:defRPr>
                      </a:pPr>
                      <a:r>
                        <a:rPr sz="1200" dirty="0">
                          <a:solidFill>
                            <a:schemeClr val="tx1"/>
                          </a:solidFill>
                          <a:latin typeface="Arial" panose="020B0604020202020204" pitchFamily="34" charset="0"/>
                          <a:cs typeface="Arial" panose="020B0604020202020204" pitchFamily="34" charset="0"/>
                          <a:sym typeface="Avenir Next Demi Bold"/>
                        </a:rPr>
                        <a:t>Missions</a:t>
                      </a:r>
                      <a:endParaRPr sz="1200" b="1" dirty="0">
                        <a:solidFill>
                          <a:schemeClr val="tx1"/>
                        </a:solidFill>
                        <a:latin typeface="Arial" panose="020B0604020202020204" pitchFamily="34" charset="0"/>
                        <a:ea typeface="Avenir Next Demi Bold"/>
                        <a:cs typeface="Arial" panose="020B0604020202020204" pitchFamily="34" charset="0"/>
                        <a:sym typeface="Avenir Next Demi Bold"/>
                      </a:endParaRPr>
                    </a:p>
                  </a:txBody>
                  <a:tcPr marL="35719" marR="35719" marT="35719" marB="3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defRPr sz="1800">
                          <a:solidFill>
                            <a:srgbClr val="000000"/>
                          </a:solidFill>
                        </a:defRPr>
                      </a:pPr>
                      <a:r>
                        <a:rPr lang="en-US" sz="1200" b="1" dirty="0">
                          <a:solidFill>
                            <a:srgbClr val="222222"/>
                          </a:solidFill>
                          <a:latin typeface="Arial" panose="020B0604020202020204" pitchFamily="34" charset="0"/>
                          <a:ea typeface="Avenir Next Demi Bold"/>
                          <a:cs typeface="Arial" panose="020B0604020202020204" pitchFamily="34" charset="0"/>
                          <a:sym typeface="Avenir Next Demi Bold"/>
                        </a:rPr>
                        <a:t>Daily Volume GB/day</a:t>
                      </a:r>
                      <a:endParaRPr sz="1200" b="1" dirty="0">
                        <a:solidFill>
                          <a:srgbClr val="222222"/>
                        </a:solidFill>
                        <a:latin typeface="Arial" panose="020B0604020202020204" pitchFamily="34" charset="0"/>
                        <a:ea typeface="Avenir Next Demi Bold"/>
                        <a:cs typeface="Arial" panose="020B0604020202020204" pitchFamily="34" charset="0"/>
                        <a:sym typeface="Avenir Next Demi Bold"/>
                      </a:endParaRPr>
                    </a:p>
                  </a:txBody>
                  <a:tcPr marL="35719" marR="35719" marT="35719" marB="3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defRPr sz="1800">
                          <a:solidFill>
                            <a:srgbClr val="000000"/>
                          </a:solidFill>
                        </a:defRPr>
                      </a:pPr>
                      <a:r>
                        <a:rPr lang="en-US" sz="1200" b="1" dirty="0">
                          <a:solidFill>
                            <a:schemeClr val="tx1"/>
                          </a:solidFill>
                          <a:latin typeface="Arial" panose="020B0604020202020204" pitchFamily="34" charset="0"/>
                          <a:ea typeface="Avenir Next Demi Bold"/>
                          <a:cs typeface="Arial" panose="020B0604020202020204" pitchFamily="34" charset="0"/>
                          <a:sym typeface="Avenir Next Demi Bold"/>
                        </a:rPr>
                        <a:t>Science Processing Element</a:t>
                      </a:r>
                      <a:endParaRPr sz="1200" b="1" dirty="0">
                        <a:solidFill>
                          <a:schemeClr val="tx1"/>
                        </a:solidFill>
                        <a:latin typeface="Arial" panose="020B0604020202020204" pitchFamily="34" charset="0"/>
                        <a:ea typeface="Avenir Next Demi Bold"/>
                        <a:cs typeface="Arial" panose="020B0604020202020204" pitchFamily="34" charset="0"/>
                        <a:sym typeface="Avenir Next Demi Bold"/>
                      </a:endParaRPr>
                    </a:p>
                  </a:txBody>
                  <a:tcPr marL="35719" marR="35719" marT="35719" marB="3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defRPr sz="1800">
                          <a:solidFill>
                            <a:srgbClr val="000000"/>
                          </a:solidFill>
                        </a:defRPr>
                      </a:pPr>
                      <a:r>
                        <a:rPr lang="en-US" sz="1600" b="1" dirty="0">
                          <a:solidFill>
                            <a:schemeClr val="tx1"/>
                          </a:solidFill>
                          <a:latin typeface="Arial"/>
                          <a:ea typeface="Avenir Next Demi Bold"/>
                          <a:cs typeface="Arial"/>
                          <a:sym typeface="Avenir Next Demi Bold"/>
                        </a:rPr>
                        <a:t>DAAC(s)</a:t>
                      </a:r>
                      <a:endParaRPr sz="1600" b="1" dirty="0">
                        <a:solidFill>
                          <a:schemeClr val="tx1"/>
                        </a:solidFill>
                        <a:latin typeface="Arial"/>
                        <a:ea typeface="Avenir Next Demi Bold"/>
                        <a:cs typeface="Arial"/>
                        <a:sym typeface="Avenir Next Demi Bold"/>
                      </a:endParaRPr>
                    </a:p>
                  </a:txBody>
                  <a:tcPr marL="35719" marR="35719" marT="35719" marB="3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defRPr sz="1800">
                          <a:solidFill>
                            <a:srgbClr val="000000"/>
                          </a:solidFill>
                        </a:defRPr>
                      </a:pPr>
                      <a:r>
                        <a:rPr sz="1200" dirty="0">
                          <a:latin typeface="Arial" panose="020B0604020202020204" pitchFamily="34" charset="0"/>
                          <a:cs typeface="Arial" panose="020B0604020202020204" pitchFamily="34" charset="0"/>
                          <a:sym typeface="Avenir Next Demi Bold"/>
                        </a:rPr>
                        <a:t>Launch Date</a:t>
                      </a:r>
                      <a:endParaRPr sz="1200" b="1" dirty="0">
                        <a:solidFill>
                          <a:srgbClr val="222222"/>
                        </a:solidFill>
                        <a:latin typeface="Arial" panose="020B0604020202020204" pitchFamily="34" charset="0"/>
                        <a:ea typeface="Avenir Next Demi Bold"/>
                        <a:cs typeface="Arial" panose="020B0604020202020204" pitchFamily="34" charset="0"/>
                        <a:sym typeface="Avenir Next Demi Bold"/>
                      </a:endParaRPr>
                    </a:p>
                  </a:txBody>
                  <a:tcPr marL="35719" marR="35719" marT="35719" marB="3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5562">
                <a:tc>
                  <a:txBody>
                    <a:bodyPr/>
                    <a:lstStyle/>
                    <a:p>
                      <a:pPr marL="91440"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Sentinel-6A</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794</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JPL POCC &amp; GOC</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mj-lt"/>
                        </a:rPr>
                        <a:t>PO.DAAC, GES DISC</a:t>
                      </a:r>
                      <a:endParaRPr lang="en-US" sz="1200" b="0" i="0" u="none" strike="noStrike" dirty="0">
                        <a:solidFill>
                          <a:schemeClr val="tx1"/>
                        </a:solidFill>
                        <a:latin typeface="+mj-lt"/>
                        <a:ea typeface="Arial" charset="0"/>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u="none" strike="noStrike" dirty="0">
                          <a:solidFill>
                            <a:schemeClr val="tx1"/>
                          </a:solidFill>
                          <a:latin typeface="Arial" panose="020B0604020202020204" pitchFamily="34" charset="0"/>
                          <a:cs typeface="Arial" panose="020B0604020202020204" pitchFamily="34" charset="0"/>
                        </a:rPr>
                        <a:t>Launched Nov 21, 2020</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322935"/>
                  </a:ext>
                </a:extLst>
              </a:tr>
              <a:tr h="335562">
                <a:tc>
                  <a:txBody>
                    <a:bodyPr/>
                    <a:lstStyle/>
                    <a:p>
                      <a:pPr marL="91440" algn="ctr" fontAlgn="b">
                        <a:lnSpc>
                          <a:spcPct val="100000"/>
                        </a:lnSpc>
                      </a:pPr>
                      <a:r>
                        <a:rPr lang="en-US" sz="1200" b="0" i="0" u="none" strike="noStrike" dirty="0">
                          <a:solidFill>
                            <a:schemeClr val="tx1"/>
                          </a:solidFill>
                          <a:latin typeface="Arial" panose="020B0604020202020204" pitchFamily="34" charset="0"/>
                          <a:ea typeface="Arial" charset="0"/>
                          <a:cs typeface="Arial" panose="020B0604020202020204" pitchFamily="34" charset="0"/>
                        </a:rPr>
                        <a:t>TROPICS Pathfinder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75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U of </a:t>
                      </a:r>
                      <a:r>
                        <a:rPr lang="en-US" sz="1200" b="0" i="0" u="none" strike="noStrike" dirty="0" err="1">
                          <a:solidFill>
                            <a:schemeClr val="tx1"/>
                          </a:solidFill>
                          <a:effectLst/>
                          <a:latin typeface="Arial" panose="020B0604020202020204" pitchFamily="34" charset="0"/>
                          <a:ea typeface="Arial" charset="0"/>
                          <a:cs typeface="Arial" panose="020B0604020202020204" pitchFamily="34" charset="0"/>
                        </a:rPr>
                        <a:t>Wisc</a:t>
                      </a: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 DPC </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mj-lt"/>
                        </a:rPr>
                        <a:t>GES DISC</a:t>
                      </a:r>
                      <a:endParaRPr lang="en-US" sz="1200" b="0" i="0" u="none" strike="noStrike" dirty="0">
                        <a:solidFill>
                          <a:schemeClr val="tx1"/>
                        </a:solidFill>
                        <a:latin typeface="+mj-lt"/>
                        <a:ea typeface="Arial" charset="0"/>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Arial" panose="020B0604020202020204" pitchFamily="34" charset="0"/>
                          <a:cs typeface="Arial" panose="020B0604020202020204" pitchFamily="34" charset="0"/>
                        </a:rPr>
                        <a:t>June 2021</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1027135"/>
                  </a:ext>
                </a:extLst>
              </a:tr>
              <a:tr h="273493">
                <a:tc>
                  <a:txBody>
                    <a:bodyPr/>
                    <a:lstStyle/>
                    <a:p>
                      <a:pPr marL="91440" marR="0" indent="0" algn="ctr" defTabSz="4572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Arial" panose="020B0604020202020204" pitchFamily="34" charset="0"/>
                          <a:cs typeface="Arial" panose="020B0604020202020204" pitchFamily="34" charset="0"/>
                        </a:rPr>
                        <a:t>TROPICS (EVI-3)</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75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U of </a:t>
                      </a:r>
                      <a:r>
                        <a:rPr lang="en-US" sz="1200" b="0" i="0" u="none" strike="noStrike" dirty="0" err="1">
                          <a:solidFill>
                            <a:schemeClr val="tx1"/>
                          </a:solidFill>
                          <a:effectLst/>
                          <a:latin typeface="Arial" panose="020B0604020202020204" pitchFamily="34" charset="0"/>
                          <a:ea typeface="Arial" charset="0"/>
                          <a:cs typeface="Arial" panose="020B0604020202020204" pitchFamily="34" charset="0"/>
                        </a:rPr>
                        <a:t>Wisc</a:t>
                      </a: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 DPC </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mj-lt"/>
                        </a:rPr>
                        <a:t>GES DISC</a:t>
                      </a:r>
                      <a:endParaRPr lang="en-US" sz="1200" b="0" i="0" u="none" strike="noStrike" dirty="0">
                        <a:solidFill>
                          <a:schemeClr val="tx1"/>
                        </a:solidFill>
                        <a:latin typeface="+mj-lt"/>
                        <a:ea typeface="Arial" charset="0"/>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Jan 2022</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6706445"/>
                  </a:ext>
                </a:extLst>
              </a:tr>
              <a:tr h="273075">
                <a:tc>
                  <a:txBody>
                    <a:bodyPr/>
                    <a:lstStyle/>
                    <a:p>
                      <a:pPr marL="91440" algn="ctr" fontAlgn="b">
                        <a:lnSpc>
                          <a:spcPct val="100000"/>
                        </a:lnSpc>
                      </a:pPr>
                      <a:r>
                        <a:rPr lang="en-US" sz="1200" b="0" i="0" u="none" strike="noStrike" dirty="0">
                          <a:solidFill>
                            <a:schemeClr val="tx1"/>
                          </a:solidFill>
                          <a:latin typeface="Arial" panose="020B0604020202020204" pitchFamily="34" charset="0"/>
                          <a:ea typeface="Arial" charset="0"/>
                          <a:cs typeface="Arial" panose="020B0604020202020204" pitchFamily="34" charset="0"/>
                        </a:rPr>
                        <a:t>EMIT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923</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JPL SDS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latin typeface="Arial" charset="0"/>
                          <a:ea typeface="Arial" charset="0"/>
                          <a:cs typeface="Arial" charset="0"/>
                        </a:rPr>
                        <a:t>LPDAAC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latin typeface="Arial" panose="020B0604020202020204" pitchFamily="34" charset="0"/>
                          <a:ea typeface="Arial" charset="0"/>
                          <a:cs typeface="Arial" panose="020B0604020202020204" pitchFamily="34" charset="0"/>
                        </a:rPr>
                        <a:t>*Early 2022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5450983"/>
                  </a:ext>
                </a:extLst>
              </a:tr>
              <a:tr h="273493">
                <a:tc>
                  <a:txBody>
                    <a:bodyPr/>
                    <a:lstStyle/>
                    <a:p>
                      <a:pPr marL="91440"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SWOT</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21,762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JPL SDS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mj-lt"/>
                        </a:rPr>
                        <a:t>PO.DAAC</a:t>
                      </a:r>
                      <a:endParaRPr lang="en-US" sz="1200" b="0" i="0" u="none" strike="noStrike" dirty="0">
                        <a:solidFill>
                          <a:schemeClr val="tx1"/>
                        </a:solidFill>
                        <a:latin typeface="+mj-lt"/>
                        <a:ea typeface="Arial" charset="0"/>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*February 2022</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8276605"/>
                  </a:ext>
                </a:extLst>
              </a:tr>
              <a:tr h="273493">
                <a:tc>
                  <a:txBody>
                    <a:bodyPr/>
                    <a:lstStyle/>
                    <a:p>
                      <a:pPr marL="91440"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JPSS-2</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1,700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a:solidFill>
                            <a:schemeClr val="tx1"/>
                          </a:solidFill>
                          <a:effectLst/>
                          <a:latin typeface="Arial" panose="020B0604020202020204" pitchFamily="34" charset="0"/>
                          <a:ea typeface="Arial" charset="0"/>
                          <a:cs typeface="Arial" panose="020B0604020202020204" pitchFamily="34" charset="0"/>
                        </a:rPr>
                        <a:t>SDS SIPS</a:t>
                      </a:r>
                      <a:endParaRPr lang="en-US" sz="1200" b="0" i="0" u="none" strike="noStrike" dirty="0">
                        <a:solidFill>
                          <a:schemeClr val="tx1"/>
                        </a:solidFill>
                        <a:effectLst/>
                        <a:latin typeface="Arial" panose="020B0604020202020204" pitchFamily="34" charset="0"/>
                        <a:ea typeface="Arial" charset="0"/>
                        <a:cs typeface="Arial" panose="020B0604020202020204" pitchFamily="34" charset="0"/>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mj-lt"/>
                        </a:rPr>
                        <a:t>GES DISC, OB.DAAC, LPDAAC, NSIDC, LAADS</a:t>
                      </a:r>
                      <a:endParaRPr lang="en-US" sz="1200" b="0" i="0" u="none" strike="sngStrike" dirty="0">
                        <a:solidFill>
                          <a:schemeClr val="tx1"/>
                        </a:solidFill>
                        <a:latin typeface="+mj-lt"/>
                        <a:ea typeface="Arial" charset="0"/>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NET Sept 2022</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106753"/>
                  </a:ext>
                </a:extLst>
              </a:tr>
              <a:tr h="470224">
                <a:tc>
                  <a:txBody>
                    <a:bodyPr/>
                    <a:lstStyle/>
                    <a:p>
                      <a:pPr marL="91440" algn="ctr" fontAlgn="b">
                        <a:lnSpc>
                          <a:spcPct val="100000"/>
                        </a:lnSpc>
                      </a:pPr>
                      <a:r>
                        <a:rPr lang="en-US" sz="1200" b="0" i="0" u="none" strike="noStrike" dirty="0">
                          <a:solidFill>
                            <a:schemeClr val="tx1"/>
                          </a:solidFill>
                          <a:latin typeface="Arial" panose="020B0604020202020204" pitchFamily="34" charset="0"/>
                          <a:ea typeface="Arial" charset="0"/>
                          <a:cs typeface="Arial" panose="020B0604020202020204" pitchFamily="34" charset="0"/>
                        </a:rPr>
                        <a:t>PREFIRE (2 </a:t>
                      </a:r>
                      <a:r>
                        <a:rPr lang="en-US" sz="1200" b="0" i="0" u="none" strike="noStrike" dirty="0" err="1">
                          <a:solidFill>
                            <a:schemeClr val="tx1"/>
                          </a:solidFill>
                          <a:latin typeface="Arial" panose="020B0604020202020204" pitchFamily="34" charset="0"/>
                          <a:ea typeface="Arial" charset="0"/>
                          <a:cs typeface="Arial" panose="020B0604020202020204" pitchFamily="34" charset="0"/>
                        </a:rPr>
                        <a:t>cubesats</a:t>
                      </a:r>
                      <a:r>
                        <a:rPr lang="en-US" sz="1200" b="0" i="0" u="none" strike="noStrike" dirty="0">
                          <a:solidFill>
                            <a:schemeClr val="tx1"/>
                          </a:solidFill>
                          <a:latin typeface="Arial" panose="020B0604020202020204" pitchFamily="34" charset="0"/>
                          <a:ea typeface="Arial" charset="0"/>
                          <a:cs typeface="Arial" panose="020B0604020202020204" pitchFamily="34" charset="0"/>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19</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U of </a:t>
                      </a:r>
                      <a:r>
                        <a:rPr lang="tr-TR" sz="1200" b="0" i="0" u="none" strike="noStrike" dirty="0" err="1">
                          <a:solidFill>
                            <a:schemeClr val="tx1"/>
                          </a:solidFill>
                          <a:effectLst/>
                          <a:latin typeface="Arial" panose="020B0604020202020204" pitchFamily="34" charset="0"/>
                          <a:ea typeface="Arial" charset="0"/>
                          <a:cs typeface="Arial" panose="020B0604020202020204" pitchFamily="34" charset="0"/>
                        </a:rPr>
                        <a:t>Wisc</a:t>
                      </a: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 SDPS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latin typeface="Arial" charset="0"/>
                          <a:ea typeface="Arial" charset="0"/>
                          <a:cs typeface="Arial" charset="0"/>
                        </a:rPr>
                        <a:t>ASDC DAAC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latin typeface="Arial" panose="020B0604020202020204" pitchFamily="34" charset="0"/>
                          <a:ea typeface="Arial" charset="0"/>
                          <a:cs typeface="Arial" panose="020B0604020202020204" pitchFamily="34" charset="0"/>
                        </a:rPr>
                        <a:t>*May 2, 2022,Aug 3,2022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9305109"/>
                  </a:ext>
                </a:extLst>
              </a:tr>
              <a:tr h="273493">
                <a:tc>
                  <a:txBody>
                    <a:bodyPr/>
                    <a:lstStyle/>
                    <a:p>
                      <a:pPr marL="91440" marR="0" indent="0" algn="ctr" defTabSz="4572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Arial" panose="020B0604020202020204" pitchFamily="34" charset="0"/>
                          <a:cs typeface="Arial" panose="020B0604020202020204" pitchFamily="34" charset="0"/>
                        </a:rPr>
                        <a:t>MAIA (EVI-3)</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77</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JPL SDS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mj-lt"/>
                        </a:rPr>
                        <a:t>ASDC DAAC</a:t>
                      </a:r>
                      <a:endParaRPr lang="en-US" sz="1200" b="0" i="0" u="none" strike="noStrike" dirty="0">
                        <a:solidFill>
                          <a:schemeClr val="tx1"/>
                        </a:solidFill>
                        <a:latin typeface="+mj-lt"/>
                        <a:ea typeface="Arial" charset="0"/>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*March 3,2022</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0495843"/>
                  </a:ext>
                </a:extLst>
              </a:tr>
              <a:tr h="273493">
                <a:tc>
                  <a:txBody>
                    <a:bodyPr/>
                    <a:lstStyle/>
                    <a:p>
                      <a:pPr marL="91440"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NISAR</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73,390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JPL SDS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mj-lt"/>
                        </a:rPr>
                        <a:t>ASF DAAC</a:t>
                      </a:r>
                      <a:endParaRPr lang="en-US" sz="1200" b="0" i="0" u="none" strike="noStrike" dirty="0">
                        <a:solidFill>
                          <a:schemeClr val="tx1"/>
                        </a:solidFill>
                        <a:latin typeface="+mj-lt"/>
                        <a:ea typeface="Arial" charset="0"/>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Launch Jan 30,2023 </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3493">
                <a:tc>
                  <a:txBody>
                    <a:bodyPr/>
                    <a:lstStyle/>
                    <a:p>
                      <a:pPr marL="91440" marR="0" indent="0" algn="ctr" defTabSz="4572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Arial" panose="020B0604020202020204" pitchFamily="34" charset="0"/>
                          <a:cs typeface="Arial" panose="020B0604020202020204" pitchFamily="34" charset="0"/>
                        </a:rPr>
                        <a:t>TEMPO (EVI-1)</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1,700</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SAO SDPC</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mj-lt"/>
                        </a:rPr>
                        <a:t>ASDC DAAC</a:t>
                      </a:r>
                      <a:endParaRPr lang="en-US" sz="1200" b="0" i="0" u="none" strike="noStrike" dirty="0">
                        <a:solidFill>
                          <a:schemeClr val="tx1"/>
                        </a:solidFill>
                        <a:latin typeface="+mj-lt"/>
                        <a:ea typeface="Arial" charset="0"/>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*Aug 2022</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7203118"/>
                  </a:ext>
                </a:extLst>
              </a:tr>
              <a:tr h="273493">
                <a:tc>
                  <a:txBody>
                    <a:bodyPr/>
                    <a:lstStyle/>
                    <a:p>
                      <a:pPr marL="91440"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PACE</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1,852</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GSFC PACE SDS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mj-lt"/>
                        </a:rPr>
                        <a:t>OB.DAAC</a:t>
                      </a:r>
                      <a:endParaRPr lang="en-US" sz="1200" b="0" i="0" u="none" strike="noStrike" dirty="0">
                        <a:solidFill>
                          <a:schemeClr val="tx1"/>
                        </a:solidFill>
                        <a:latin typeface="+mj-lt"/>
                        <a:ea typeface="Arial" charset="0"/>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*Nov 2, 2022</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9645332"/>
                  </a:ext>
                </a:extLst>
              </a:tr>
              <a:tr h="273493">
                <a:tc>
                  <a:txBody>
                    <a:bodyPr/>
                    <a:lstStyle/>
                    <a:p>
                      <a:pPr marL="91440"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CLARREO-PF on ISS</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385</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LASP CSDS &amp; </a:t>
                      </a:r>
                      <a:r>
                        <a:rPr lang="en-US" sz="1200" b="0" i="0" u="none" strike="noStrike" dirty="0" err="1">
                          <a:solidFill>
                            <a:schemeClr val="tx1"/>
                          </a:solidFill>
                          <a:effectLst/>
                          <a:latin typeface="Arial" panose="020B0604020202020204" pitchFamily="34" charset="0"/>
                          <a:ea typeface="Arial" charset="0"/>
                          <a:cs typeface="Arial" panose="020B0604020202020204" pitchFamily="34" charset="0"/>
                        </a:rPr>
                        <a:t>LaRC</a:t>
                      </a:r>
                      <a:r>
                        <a:rPr lang="en-US" sz="1200" b="0" i="0" u="none" strike="noStrike" dirty="0">
                          <a:solidFill>
                            <a:schemeClr val="tx1"/>
                          </a:solidFill>
                          <a:effectLst/>
                          <a:latin typeface="Arial" panose="020B0604020202020204" pitchFamily="34" charset="0"/>
                          <a:ea typeface="Arial" charset="0"/>
                          <a:cs typeface="Arial" panose="020B0604020202020204" pitchFamily="34" charset="0"/>
                        </a:rPr>
                        <a:t> ICSDS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mj-lt"/>
                        </a:rPr>
                        <a:t>ASDC DAAC</a:t>
                      </a:r>
                      <a:endParaRPr lang="en-US" sz="1200" b="0" i="0" u="none" strike="noStrike" dirty="0">
                        <a:solidFill>
                          <a:schemeClr val="tx1"/>
                        </a:solidFill>
                        <a:latin typeface="+mj-lt"/>
                        <a:ea typeface="Arial" charset="0"/>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*Nov 2022</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3493">
                <a:tc>
                  <a:txBody>
                    <a:bodyPr/>
                    <a:lstStyle/>
                    <a:p>
                      <a:pPr marL="9144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latin typeface="Arial" panose="020B0604020202020204" pitchFamily="34" charset="0"/>
                          <a:ea typeface="Arial" charset="0"/>
                          <a:cs typeface="Arial" panose="020B0604020202020204" pitchFamily="34" charset="0"/>
                        </a:rPr>
                        <a:t>TSIS-2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.541</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LASP TSDS</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latin typeface="+mj-lt"/>
                          <a:ea typeface="Arial" charset="0"/>
                          <a:cs typeface="Arial" charset="0"/>
                        </a:rPr>
                        <a:t>GES DISC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b="0" i="0" u="none" strike="noStrike" dirty="0">
                          <a:solidFill>
                            <a:schemeClr val="tx1"/>
                          </a:solidFill>
                          <a:latin typeface="Arial" panose="020B0604020202020204" pitchFamily="34" charset="0"/>
                          <a:ea typeface="Arial" charset="0"/>
                          <a:cs typeface="Arial" panose="020B0604020202020204" pitchFamily="34" charset="0"/>
                        </a:rPr>
                        <a:t>*Feb 7, 2023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6737002"/>
                  </a:ext>
                </a:extLst>
              </a:tr>
              <a:tr h="273493">
                <a:tc>
                  <a:txBody>
                    <a:bodyPr/>
                    <a:lstStyle/>
                    <a:p>
                      <a:pPr marL="91440" algn="ctr" fontAlgn="b">
                        <a:lnSpc>
                          <a:spcPct val="100000"/>
                        </a:lnSpc>
                      </a:pPr>
                      <a:r>
                        <a:rPr lang="en-US" sz="1200" u="none" strike="noStrike" dirty="0" err="1">
                          <a:solidFill>
                            <a:schemeClr val="tx1"/>
                          </a:solidFill>
                          <a:latin typeface="Arial" panose="020B0604020202020204" pitchFamily="34" charset="0"/>
                          <a:cs typeface="Arial" panose="020B0604020202020204" pitchFamily="34" charset="0"/>
                        </a:rPr>
                        <a:t>GeoCarb</a:t>
                      </a:r>
                      <a:r>
                        <a:rPr lang="en-US" sz="1200" u="none" strike="noStrike" dirty="0">
                          <a:solidFill>
                            <a:schemeClr val="tx1"/>
                          </a:solidFill>
                          <a:latin typeface="Arial" panose="020B0604020202020204" pitchFamily="34" charset="0"/>
                          <a:cs typeface="Arial" panose="020B0604020202020204" pitchFamily="34" charset="0"/>
                        </a:rPr>
                        <a:t> (EVM-2)</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636</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tr-TR" sz="1200" b="0" i="0" u="none" strike="noStrike" dirty="0">
                          <a:solidFill>
                            <a:schemeClr val="tx1"/>
                          </a:solidFill>
                          <a:effectLst/>
                          <a:latin typeface="Arial" panose="020B0604020202020204" pitchFamily="34" charset="0"/>
                          <a:ea typeface="Arial" charset="0"/>
                          <a:cs typeface="Arial" panose="020B0604020202020204" pitchFamily="34" charset="0"/>
                        </a:rPr>
                        <a:t>CSU GDOC</a:t>
                      </a: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a:solidFill>
                            <a:schemeClr val="tx1"/>
                          </a:solidFill>
                          <a:latin typeface="+mj-lt"/>
                        </a:rPr>
                        <a:t>GES DISC</a:t>
                      </a:r>
                      <a:endParaRPr lang="en-US" sz="1200" b="0" i="0" u="none" strike="noStrike" dirty="0">
                        <a:solidFill>
                          <a:schemeClr val="tx1"/>
                        </a:solidFill>
                        <a:latin typeface="+mj-lt"/>
                        <a:ea typeface="Arial" charset="0"/>
                        <a:cs typeface="Arial"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00000"/>
                        </a:lnSpc>
                      </a:pPr>
                      <a:r>
                        <a:rPr lang="en-US" sz="1200" u="none" strike="noStrike" dirty="0">
                          <a:solidFill>
                            <a:schemeClr val="tx1"/>
                          </a:solidFill>
                          <a:latin typeface="Arial" panose="020B0604020202020204" pitchFamily="34" charset="0"/>
                          <a:cs typeface="Arial" panose="020B0604020202020204" pitchFamily="34" charset="0"/>
                        </a:rPr>
                        <a:t>June, 2024</a:t>
                      </a:r>
                      <a:endParaRPr lang="en-US" sz="1200" b="0" i="0" u="none" strike="noStrike" dirty="0">
                        <a:solidFill>
                          <a:schemeClr val="tx1"/>
                        </a:solidFill>
                        <a:latin typeface="Arial" panose="020B0604020202020204" pitchFamily="34" charset="0"/>
                        <a:ea typeface="Arial"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810681"/>
                  </a:ext>
                </a:extLst>
              </a:tr>
            </a:tbl>
          </a:graphicData>
        </a:graphic>
      </p:graphicFrame>
      <p:sp>
        <p:nvSpPr>
          <p:cNvPr id="3" name="TextBox 2">
            <a:extLst>
              <a:ext uri="{FF2B5EF4-FFF2-40B4-BE49-F238E27FC236}">
                <a16:creationId xmlns:a16="http://schemas.microsoft.com/office/drawing/2014/main" id="{ACA9BEF2-40D2-0647-93D8-D06A091C2E3F}"/>
              </a:ext>
            </a:extLst>
          </p:cNvPr>
          <p:cNvSpPr txBox="1"/>
          <p:nvPr/>
        </p:nvSpPr>
        <p:spPr>
          <a:xfrm>
            <a:off x="2395537" y="6048574"/>
            <a:ext cx="11152413"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*These dates are under revision and subject to change.</a:t>
            </a:r>
          </a:p>
        </p:txBody>
      </p:sp>
    </p:spTree>
    <p:extLst>
      <p:ext uri="{BB962C8B-B14F-4D97-AF65-F5344CB8AC3E}">
        <p14:creationId xmlns:p14="http://schemas.microsoft.com/office/powerpoint/2010/main" val="41788491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F80C810B-E5D7-FF47-AD6E-1B48AA768D69}"/>
              </a:ext>
            </a:extLst>
          </p:cNvPr>
          <p:cNvSpPr/>
          <p:nvPr/>
        </p:nvSpPr>
        <p:spPr>
          <a:xfrm rot="11410616">
            <a:off x="351842" y="2642927"/>
            <a:ext cx="5594638" cy="3717324"/>
          </a:xfrm>
          <a:prstGeom prst="cloud">
            <a:avLst/>
          </a:prstGeom>
          <a:solidFill>
            <a:schemeClr val="accent6">
              <a:lumMod val="60000"/>
              <a:lumOff val="40000"/>
              <a:alpha val="10000"/>
            </a:schemeClr>
          </a:solidFill>
          <a:ln>
            <a:solidFill>
              <a:schemeClr val="accent6">
                <a:lumMod val="75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3" name="Picture 2">
            <a:extLst>
              <a:ext uri="{FF2B5EF4-FFF2-40B4-BE49-F238E27FC236}">
                <a16:creationId xmlns:a16="http://schemas.microsoft.com/office/drawing/2014/main" id="{A9669E16-FEF8-B24E-A4F5-B609B52099D7}"/>
              </a:ext>
            </a:extLst>
          </p:cNvPr>
          <p:cNvPicPr>
            <a:picLocks noChangeAspect="1"/>
          </p:cNvPicPr>
          <p:nvPr/>
        </p:nvPicPr>
        <p:blipFill>
          <a:blip r:embed="rId3"/>
          <a:stretch>
            <a:fillRect/>
          </a:stretch>
        </p:blipFill>
        <p:spPr>
          <a:xfrm>
            <a:off x="6096000" y="2611984"/>
            <a:ext cx="6096000" cy="3883011"/>
          </a:xfrm>
          <a:prstGeom prst="rect">
            <a:avLst/>
          </a:prstGeom>
        </p:spPr>
      </p:pic>
      <p:pic>
        <p:nvPicPr>
          <p:cNvPr id="80" name="Picture 79" descr="eosdis-orbit.png">
            <a:extLst>
              <a:ext uri="{FF2B5EF4-FFF2-40B4-BE49-F238E27FC236}">
                <a16:creationId xmlns:a16="http://schemas.microsoft.com/office/drawing/2014/main" id="{7860043B-0341-3D4F-A19B-B5AA4566E0D5}"/>
              </a:ext>
            </a:extLst>
          </p:cNvPr>
          <p:cNvPicPr>
            <a:picLocks noChangeAspect="1"/>
          </p:cNvPicPr>
          <p:nvPr/>
        </p:nvPicPr>
        <p:blipFill rotWithShape="1">
          <a:blip r:embed="rId4">
            <a:alphaModFix amt="6000"/>
            <a:extLst>
              <a:ext uri="{28A0092B-C50C-407E-A947-70E740481C1C}">
                <a14:useLocalDpi xmlns:a14="http://schemas.microsoft.com/office/drawing/2010/main"/>
              </a:ext>
            </a:extLst>
          </a:blip>
          <a:srcRect r="5553" b="12950"/>
          <a:stretch/>
        </p:blipFill>
        <p:spPr>
          <a:xfrm>
            <a:off x="5609662" y="2232783"/>
            <a:ext cx="4390091" cy="4676398"/>
          </a:xfrm>
          <a:prstGeom prst="rect">
            <a:avLst/>
          </a:prstGeom>
        </p:spPr>
      </p:pic>
      <p:grpSp>
        <p:nvGrpSpPr>
          <p:cNvPr id="27" name="Group 26">
            <a:extLst>
              <a:ext uri="{FF2B5EF4-FFF2-40B4-BE49-F238E27FC236}">
                <a16:creationId xmlns:a16="http://schemas.microsoft.com/office/drawing/2014/main" id="{AF5CB8F9-7B4C-0A4F-9489-05E0331E8B48}"/>
              </a:ext>
            </a:extLst>
          </p:cNvPr>
          <p:cNvGrpSpPr/>
          <p:nvPr/>
        </p:nvGrpSpPr>
        <p:grpSpPr>
          <a:xfrm>
            <a:off x="112689" y="78394"/>
            <a:ext cx="2391572" cy="713333"/>
            <a:chOff x="8187087" y="-179699"/>
            <a:chExt cx="4042181" cy="1262175"/>
          </a:xfrm>
        </p:grpSpPr>
        <p:pic>
          <p:nvPicPr>
            <p:cNvPr id="28" name="Picture 27">
              <a:extLst>
                <a:ext uri="{FF2B5EF4-FFF2-40B4-BE49-F238E27FC236}">
                  <a16:creationId xmlns:a16="http://schemas.microsoft.com/office/drawing/2014/main" id="{5528996B-5157-ED4B-8EFB-A873DD75A7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6539"/>
            <a:stretch/>
          </p:blipFill>
          <p:spPr>
            <a:xfrm>
              <a:off x="9032323" y="-179699"/>
              <a:ext cx="3196945" cy="1262175"/>
            </a:xfrm>
            <a:prstGeom prst="rect">
              <a:avLst/>
            </a:prstGeom>
          </p:spPr>
        </p:pic>
        <p:pic>
          <p:nvPicPr>
            <p:cNvPr id="29" name="Picture 28">
              <a:extLst>
                <a:ext uri="{FF2B5EF4-FFF2-40B4-BE49-F238E27FC236}">
                  <a16:creationId xmlns:a16="http://schemas.microsoft.com/office/drawing/2014/main" id="{5774112A-A777-DB4C-9352-3A2617CD390B}"/>
                </a:ext>
              </a:extLst>
            </p:cNvPr>
            <p:cNvPicPr>
              <a:picLocks noChangeAspect="1"/>
            </p:cNvPicPr>
            <p:nvPr/>
          </p:nvPicPr>
          <p:blipFill>
            <a:blip r:embed="rId6"/>
            <a:stretch>
              <a:fillRect/>
            </a:stretch>
          </p:blipFill>
          <p:spPr>
            <a:xfrm>
              <a:off x="8187087" y="183085"/>
              <a:ext cx="920093" cy="762144"/>
            </a:xfrm>
            <a:prstGeom prst="rect">
              <a:avLst/>
            </a:prstGeom>
          </p:spPr>
        </p:pic>
      </p:grpSp>
      <p:sp>
        <p:nvSpPr>
          <p:cNvPr id="30" name="TextBox 29">
            <a:extLst>
              <a:ext uri="{FF2B5EF4-FFF2-40B4-BE49-F238E27FC236}">
                <a16:creationId xmlns:a16="http://schemas.microsoft.com/office/drawing/2014/main" id="{627F50B6-551F-0D4C-B7D8-CE93C9A7AD00}"/>
              </a:ext>
            </a:extLst>
          </p:cNvPr>
          <p:cNvSpPr txBox="1"/>
          <p:nvPr/>
        </p:nvSpPr>
        <p:spPr>
          <a:xfrm>
            <a:off x="8792580" y="4947132"/>
            <a:ext cx="7750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5C"/>
                </a:solidFill>
                <a:effectLst/>
                <a:uLnTx/>
                <a:uFillTx/>
                <a:latin typeface="Helvetica Neue" panose="02000503000000020004" pitchFamily="2" charset="0"/>
                <a:ea typeface="Helvetica Neue" panose="02000503000000020004" pitchFamily="2" charset="0"/>
                <a:cs typeface="Helvetica Neue" panose="02000503000000020004" pitchFamily="2" charset="0"/>
              </a:rPr>
              <a:t>Today</a:t>
            </a:r>
          </a:p>
        </p:txBody>
      </p:sp>
      <p:sp>
        <p:nvSpPr>
          <p:cNvPr id="31" name="TextBox 30">
            <a:extLst>
              <a:ext uri="{FF2B5EF4-FFF2-40B4-BE49-F238E27FC236}">
                <a16:creationId xmlns:a16="http://schemas.microsoft.com/office/drawing/2014/main" id="{E1F7BF5E-4FF2-1749-972B-A08B412E4B8D}"/>
              </a:ext>
            </a:extLst>
          </p:cNvPr>
          <p:cNvSpPr txBox="1"/>
          <p:nvPr/>
        </p:nvSpPr>
        <p:spPr>
          <a:xfrm>
            <a:off x="9323780" y="4214650"/>
            <a:ext cx="7750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5C"/>
                </a:solidFill>
                <a:effectLst/>
                <a:uLnTx/>
                <a:uFillTx/>
                <a:latin typeface="Helvetica Neue" panose="02000503000000020004" pitchFamily="2" charset="0"/>
                <a:ea typeface="Helvetica Neue" panose="02000503000000020004" pitchFamily="2" charset="0"/>
                <a:cs typeface="Helvetica Neue" panose="02000503000000020004" pitchFamily="2" charset="0"/>
              </a:rPr>
              <a:t>SWOT</a:t>
            </a:r>
          </a:p>
        </p:txBody>
      </p:sp>
      <p:sp>
        <p:nvSpPr>
          <p:cNvPr id="32" name="TextBox 31">
            <a:extLst>
              <a:ext uri="{FF2B5EF4-FFF2-40B4-BE49-F238E27FC236}">
                <a16:creationId xmlns:a16="http://schemas.microsoft.com/office/drawing/2014/main" id="{694F45F9-411A-B94D-B199-FF5A23339E04}"/>
              </a:ext>
            </a:extLst>
          </p:cNvPr>
          <p:cNvSpPr txBox="1"/>
          <p:nvPr/>
        </p:nvSpPr>
        <p:spPr>
          <a:xfrm>
            <a:off x="9797001" y="3713059"/>
            <a:ext cx="77500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8495C"/>
                </a:solidFill>
                <a:effectLst/>
                <a:uLnTx/>
                <a:uFillTx/>
                <a:latin typeface="Helvetica Neue" panose="02000503000000020004" pitchFamily="2" charset="0"/>
                <a:ea typeface="Helvetica Neue" panose="02000503000000020004" pitchFamily="2" charset="0"/>
                <a:cs typeface="Helvetica Neue" panose="02000503000000020004" pitchFamily="2" charset="0"/>
              </a:rPr>
              <a:t>NISAR</a:t>
            </a:r>
          </a:p>
        </p:txBody>
      </p:sp>
      <p:sp>
        <p:nvSpPr>
          <p:cNvPr id="33" name="TextBox 32">
            <a:extLst>
              <a:ext uri="{FF2B5EF4-FFF2-40B4-BE49-F238E27FC236}">
                <a16:creationId xmlns:a16="http://schemas.microsoft.com/office/drawing/2014/main" id="{EA05B083-90D0-2E48-85B8-86A0336B765E}"/>
              </a:ext>
            </a:extLst>
          </p:cNvPr>
          <p:cNvSpPr txBox="1"/>
          <p:nvPr/>
        </p:nvSpPr>
        <p:spPr>
          <a:xfrm>
            <a:off x="1557736" y="3280055"/>
            <a:ext cx="4384731"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rPr>
              <a:t>Cloud Evolution: Our future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rPr>
              <a:t>Scalable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rPr>
              <a:t>Operational and analytical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rPr>
              <a:t>Open science enables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rPr>
              <a:t>Commercial cloud solutions</a:t>
            </a:r>
            <a:endParaRPr kumimoji="0" lang="en-US" sz="1600" b="0"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rPr>
              <a:t>Agility and speed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rPr>
              <a:t>Constant market-driven innovation by vendors (e.g., Amazon, Google)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rPr>
              <a:t>Represent quickest path to enabling change</a:t>
            </a:r>
          </a:p>
        </p:txBody>
      </p:sp>
      <p:sp>
        <p:nvSpPr>
          <p:cNvPr id="16" name="TextBox 15">
            <a:extLst>
              <a:ext uri="{FF2B5EF4-FFF2-40B4-BE49-F238E27FC236}">
                <a16:creationId xmlns:a16="http://schemas.microsoft.com/office/drawing/2014/main" id="{669761F7-973D-324F-991F-E5D5C8EE9D48}"/>
              </a:ext>
            </a:extLst>
          </p:cNvPr>
          <p:cNvSpPr txBox="1"/>
          <p:nvPr/>
        </p:nvSpPr>
        <p:spPr>
          <a:xfrm>
            <a:off x="391821" y="1889806"/>
            <a:ext cx="28803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rPr>
              <a:t>Make data available to as many people as possible</a:t>
            </a:r>
          </a:p>
        </p:txBody>
      </p:sp>
      <p:sp>
        <p:nvSpPr>
          <p:cNvPr id="2" name="Right Arrow 1">
            <a:extLst>
              <a:ext uri="{FF2B5EF4-FFF2-40B4-BE49-F238E27FC236}">
                <a16:creationId xmlns:a16="http://schemas.microsoft.com/office/drawing/2014/main" id="{438BC65C-A86B-724C-AACF-32B5F9DB9B85}"/>
              </a:ext>
            </a:extLst>
          </p:cNvPr>
          <p:cNvSpPr/>
          <p:nvPr/>
        </p:nvSpPr>
        <p:spPr>
          <a:xfrm>
            <a:off x="3295731" y="1970655"/>
            <a:ext cx="978408" cy="484632"/>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67E22">
                  <a:lumMod val="75000"/>
                </a:srgbClr>
              </a:solidFill>
              <a:effectLst/>
              <a:uLnTx/>
              <a:uFillTx/>
              <a:latin typeface="Franklin Gothic Book"/>
              <a:ea typeface="+mn-ea"/>
              <a:cs typeface="+mn-cs"/>
            </a:endParaRPr>
          </a:p>
        </p:txBody>
      </p:sp>
      <p:sp>
        <p:nvSpPr>
          <p:cNvPr id="20" name="Right Arrow 19">
            <a:extLst>
              <a:ext uri="{FF2B5EF4-FFF2-40B4-BE49-F238E27FC236}">
                <a16:creationId xmlns:a16="http://schemas.microsoft.com/office/drawing/2014/main" id="{5BDDE7CF-51DC-9341-A424-D3F67F742346}"/>
              </a:ext>
            </a:extLst>
          </p:cNvPr>
          <p:cNvSpPr/>
          <p:nvPr/>
        </p:nvSpPr>
        <p:spPr>
          <a:xfrm>
            <a:off x="7253730" y="1970655"/>
            <a:ext cx="978408" cy="484632"/>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21" name="TextBox 20">
            <a:extLst>
              <a:ext uri="{FF2B5EF4-FFF2-40B4-BE49-F238E27FC236}">
                <a16:creationId xmlns:a16="http://schemas.microsoft.com/office/drawing/2014/main" id="{5B4769AA-4E74-6C4B-A27B-57956C053BB7}"/>
              </a:ext>
            </a:extLst>
          </p:cNvPr>
          <p:cNvSpPr txBox="1"/>
          <p:nvPr/>
        </p:nvSpPr>
        <p:spPr>
          <a:xfrm>
            <a:off x="8247897" y="1751464"/>
            <a:ext cx="34173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rPr>
              <a:t>Data volumes for future missions will surpass in-house capacity/capability</a:t>
            </a:r>
          </a:p>
        </p:txBody>
      </p:sp>
      <p:sp>
        <p:nvSpPr>
          <p:cNvPr id="4" name="TextBox 3">
            <a:extLst>
              <a:ext uri="{FF2B5EF4-FFF2-40B4-BE49-F238E27FC236}">
                <a16:creationId xmlns:a16="http://schemas.microsoft.com/office/drawing/2014/main" id="{623836F2-27A0-B942-B2F2-0D13D1D28306}"/>
              </a:ext>
            </a:extLst>
          </p:cNvPr>
          <p:cNvSpPr txBox="1"/>
          <p:nvPr/>
        </p:nvSpPr>
        <p:spPr>
          <a:xfrm>
            <a:off x="4274139" y="1891164"/>
            <a:ext cx="2971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8495C"/>
                </a:solidFill>
                <a:effectLst/>
                <a:uLnTx/>
                <a:uFillTx/>
                <a:latin typeface="Arial" panose="020B0604020202020204" pitchFamily="34" charset="0"/>
                <a:ea typeface="Helvetica Neue" panose="02000503000000020004" pitchFamily="2" charset="0"/>
                <a:cs typeface="Arial" panose="020B0604020202020204" pitchFamily="34" charset="0"/>
              </a:rPr>
              <a:t>Our users’ expectations and abilities are changing</a:t>
            </a:r>
          </a:p>
        </p:txBody>
      </p:sp>
      <p:sp>
        <p:nvSpPr>
          <p:cNvPr id="22" name="TextBox 21">
            <a:extLst>
              <a:ext uri="{FF2B5EF4-FFF2-40B4-BE49-F238E27FC236}">
                <a16:creationId xmlns:a16="http://schemas.microsoft.com/office/drawing/2014/main" id="{1DE05354-1DC8-9B4B-AC98-E4D677611133}"/>
              </a:ext>
            </a:extLst>
          </p:cNvPr>
          <p:cNvSpPr txBox="1"/>
          <p:nvPr/>
        </p:nvSpPr>
        <p:spPr>
          <a:xfrm>
            <a:off x="-422738" y="721588"/>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38495C"/>
                </a:solidFill>
                <a:effectLst/>
                <a:uLnTx/>
                <a:uFillTx/>
                <a:latin typeface="Avenir Heavy"/>
                <a:ea typeface="Helvetica Neue" panose="02000503000000020004" pitchFamily="2" charset="0"/>
                <a:cs typeface="Helvetica Neue" panose="02000503000000020004" pitchFamily="2" charset="0"/>
              </a:rPr>
              <a:t>Earthdata Cloud</a:t>
            </a:r>
            <a:endParaRPr kumimoji="0" lang="en-US" sz="5400" b="0" i="0" u="none" strike="noStrike" kern="1200" cap="none" spc="0" normalizeH="0" baseline="0" noProof="0" dirty="0">
              <a:ln>
                <a:noFill/>
              </a:ln>
              <a:solidFill>
                <a:srgbClr val="38495C"/>
              </a:solidFill>
              <a:effectLst/>
              <a:uLnTx/>
              <a:uFillTx/>
              <a:latin typeface="Avenir Heavy"/>
              <a:ea typeface="Helvetica Neue" panose="02000503000000020004" pitchFamily="2" charset="0"/>
              <a:cs typeface="Helvetica Neue" panose="02000503000000020004" pitchFamily="2" charset="0"/>
            </a:endParaRP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0300" y="172615"/>
            <a:ext cx="1999320" cy="1431375"/>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FE22E-E07B-4D4D-A66A-A36E422BA9A7}" type="slidenum">
              <a:rPr kumimoji="0" lang="en-US" sz="1200" b="0" i="0" u="none" strike="noStrike" kern="1200" cap="none" spc="0" normalizeH="0" baseline="0" noProof="0" smtClean="0">
                <a:ln>
                  <a:noFill/>
                </a:ln>
                <a:solidFill>
                  <a:srgbClr val="17171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171717">
                  <a:tint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29966330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500" fill="hold"/>
                                        <p:tgtEl>
                                          <p:spTgt spid="20"/>
                                        </p:tgtEl>
                                        <p:attrNameLst>
                                          <p:attrName>ppt_x</p:attrName>
                                        </p:attrNameLst>
                                      </p:cBhvr>
                                      <p:tavLst>
                                        <p:tav tm="0">
                                          <p:val>
                                            <p:strVal val="0-#ppt_w/2"/>
                                          </p:val>
                                        </p:tav>
                                        <p:tav tm="100000">
                                          <p:val>
                                            <p:strVal val="#ppt_x"/>
                                          </p:val>
                                        </p:tav>
                                      </p:tavLst>
                                    </p:anim>
                                    <p:anim calcmode="lin" valueType="num">
                                      <p:cBhvr additive="base">
                                        <p:cTn id="20" dur="1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000" fill="hold"/>
                                        <p:tgtEl>
                                          <p:spTgt spid="21"/>
                                        </p:tgtEl>
                                        <p:attrNameLst>
                                          <p:attrName>ppt_x</p:attrName>
                                        </p:attrNameLst>
                                      </p:cBhvr>
                                      <p:tavLst>
                                        <p:tav tm="0">
                                          <p:val>
                                            <p:strVal val="0-#ppt_w/2"/>
                                          </p:val>
                                        </p:tav>
                                        <p:tav tm="100000">
                                          <p:val>
                                            <p:strVal val="#ppt_x"/>
                                          </p:val>
                                        </p:tav>
                                      </p:tavLst>
                                    </p:anim>
                                    <p:anim calcmode="lin" valueType="num">
                                      <p:cBhvr additive="base">
                                        <p:cTn id="24"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P spid="20" grpId="0" animBg="1"/>
      <p:bldP spid="21"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Continuous Infrastructure &amp; Process Improvements</a:t>
            </a:r>
          </a:p>
        </p:txBody>
      </p:sp>
      <p:sp>
        <p:nvSpPr>
          <p:cNvPr id="3" name="Content Placeholder 2"/>
          <p:cNvSpPr>
            <a:spLocks noGrp="1"/>
          </p:cNvSpPr>
          <p:nvPr>
            <p:ph sz="half" idx="1"/>
          </p:nvPr>
        </p:nvSpPr>
        <p:spPr/>
        <p:txBody>
          <a:bodyPr>
            <a:normAutofit fontScale="85000" lnSpcReduction="10000"/>
          </a:bodyPr>
          <a:lstStyle/>
          <a:p>
            <a:r>
              <a:rPr lang="en-US" sz="2600" dirty="0">
                <a:latin typeface="Arial" panose="020B0604020202020204" pitchFamily="34" charset="0"/>
                <a:cs typeface="Arial" panose="020B0604020202020204" pitchFamily="34" charset="0"/>
              </a:rPr>
              <a:t>Expanded use of agile and continuous integration techniques by each center/system</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Common software requirements and development strategies</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Uniform user experience based on design/development best practices</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Open Source Policy</a:t>
            </a:r>
          </a:p>
          <a:p>
            <a:pPr lvl="1"/>
            <a:r>
              <a:rPr lang="en-US" sz="2200" dirty="0">
                <a:latin typeface="Arial" panose="020B0604020202020204" pitchFamily="34" charset="0"/>
                <a:cs typeface="Arial" panose="020B0604020202020204" pitchFamily="34" charset="0"/>
              </a:rPr>
              <a:t>Community software development to common code base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p:txBody>
          <a:bodyPr>
            <a:normAutofit fontScale="85000" lnSpcReduction="10000"/>
          </a:bodyPr>
          <a:lstStyle/>
          <a:p>
            <a:r>
              <a:rPr lang="en-US" sz="2600" dirty="0">
                <a:latin typeface="Arial" panose="020B0604020202020204" pitchFamily="34" charset="0"/>
                <a:cs typeface="Arial" panose="020B0604020202020204" pitchFamily="34" charset="0"/>
              </a:rPr>
              <a:t>Common data services and APIs for uniform search, discovery and access</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Centralized location for software and system development</a:t>
            </a:r>
          </a:p>
          <a:p>
            <a:pPr lvl="1"/>
            <a:r>
              <a:rPr lang="en-US" sz="2200" dirty="0">
                <a:latin typeface="Arial" panose="020B0604020202020204" pitchFamily="34" charset="0"/>
                <a:cs typeface="Arial" panose="020B0604020202020204" pitchFamily="34" charset="0"/>
              </a:rPr>
              <a:t>Continuous integration of new technology</a:t>
            </a:r>
          </a:p>
          <a:p>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Leverage commercial cloud computing to supplement current system functionality </a:t>
            </a:r>
          </a:p>
          <a:p>
            <a:pPr lvl="2"/>
            <a:r>
              <a:rPr lang="en-US" dirty="0">
                <a:latin typeface="Arial" panose="020B0604020202020204" pitchFamily="34" charset="0"/>
                <a:cs typeface="Arial" panose="020B0604020202020204" pitchFamily="34" charset="0"/>
              </a:rPr>
              <a:t>On demand resources for analysis and processing</a:t>
            </a:r>
          </a:p>
          <a:p>
            <a:pPr lvl="2"/>
            <a:r>
              <a:rPr lang="en-US" dirty="0">
                <a:latin typeface="Arial" panose="020B0604020202020204" pitchFamily="34" charset="0"/>
                <a:cs typeface="Arial" panose="020B0604020202020204" pitchFamily="34" charset="0"/>
              </a:rPr>
              <a:t>Enable sophisticated data access and service scenarios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734FE-5A70-0642-8B5B-E435BEA06C29}" type="slidenum">
              <a:rPr kumimoji="0" lang="en-US" sz="1200" b="0" i="0" u="none" strike="noStrike" kern="1200" cap="none" spc="0" normalizeH="0" baseline="0" noProof="0" smtClean="0">
                <a:ln>
                  <a:noFill/>
                </a:ln>
                <a:solidFill>
                  <a:srgbClr val="17171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171717">
                  <a:tint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4292619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3757" y="596901"/>
            <a:ext cx="9465129" cy="4525963"/>
          </a:xfrm>
        </p:spPr>
        <p:txBody>
          <a:bodyPr/>
          <a:lstStyle/>
          <a:p>
            <a:pPr>
              <a:buNone/>
            </a:pPr>
            <a:r>
              <a:rPr lang="en-US" sz="3600" b="1" dirty="0">
                <a:solidFill>
                  <a:srgbClr val="34495E"/>
                </a:solidFill>
                <a:latin typeface="Avenir Heavy"/>
              </a:rPr>
              <a:t>Additional information is available at:</a:t>
            </a:r>
          </a:p>
          <a:p>
            <a:pPr marL="457200" lvl="1" indent="0" algn="ctr">
              <a:buNone/>
            </a:pPr>
            <a:r>
              <a:rPr lang="en-US" sz="3200" dirty="0">
                <a:hlinkClick r:id="rId2"/>
              </a:rPr>
              <a:t>http://earthdata.nasa.gov/</a:t>
            </a:r>
            <a:endParaRPr lang="en-US" sz="3200" dirty="0"/>
          </a:p>
          <a:p>
            <a:pPr>
              <a:buNone/>
            </a:pPr>
            <a:r>
              <a:rPr lang="en-US" sz="2000" dirty="0"/>
              <a:t/>
            </a:r>
            <a:br>
              <a:rPr lang="en-US" sz="2000" dirty="0"/>
            </a:b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734FE-5A70-0642-8B5B-E435BEA06C29}" type="slidenum">
              <a:rPr kumimoji="0" lang="en-US" sz="12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pic>
        <p:nvPicPr>
          <p:cNvPr id="2" name="Picture 1"/>
          <p:cNvPicPr>
            <a:picLocks noChangeAspect="1"/>
          </p:cNvPicPr>
          <p:nvPr/>
        </p:nvPicPr>
        <p:blipFill rotWithShape="1">
          <a:blip r:embed="rId3"/>
          <a:srcRect b="29320"/>
          <a:stretch/>
        </p:blipFill>
        <p:spPr>
          <a:xfrm>
            <a:off x="1433632" y="2101427"/>
            <a:ext cx="9577330" cy="3807711"/>
          </a:xfrm>
          <a:prstGeom prst="rect">
            <a:avLst/>
          </a:prstGeom>
        </p:spPr>
      </p:pic>
    </p:spTree>
    <p:extLst>
      <p:ext uri="{BB962C8B-B14F-4D97-AF65-F5344CB8AC3E}">
        <p14:creationId xmlns:p14="http://schemas.microsoft.com/office/powerpoint/2010/main" val="19126787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C51FE-49D9-314D-9957-ABBF7DDE8782}" type="slidenum">
              <a:rPr lang="en-US" smtClean="0"/>
              <a:t>17</a:t>
            </a:fld>
            <a:endParaRPr lang="en-US"/>
          </a:p>
        </p:txBody>
      </p:sp>
      <p:pic>
        <p:nvPicPr>
          <p:cNvPr id="3" name="Picture 2">
            <a:extLst>
              <a:ext uri="{FF2B5EF4-FFF2-40B4-BE49-F238E27FC236}">
                <a16:creationId xmlns:a16="http://schemas.microsoft.com/office/drawing/2014/main" id="{679D304C-C88C-C54C-A9FF-EEC965DD7C26}"/>
              </a:ext>
            </a:extLst>
          </p:cNvPr>
          <p:cNvPicPr>
            <a:picLocks noChangeAspect="1"/>
          </p:cNvPicPr>
          <p:nvPr/>
        </p:nvPicPr>
        <p:blipFill>
          <a:blip r:embed="rId2"/>
          <a:stretch>
            <a:fillRect/>
          </a:stretch>
        </p:blipFill>
        <p:spPr>
          <a:xfrm>
            <a:off x="14687" y="0"/>
            <a:ext cx="12192000" cy="6858000"/>
          </a:xfrm>
          <a:prstGeom prst="rect">
            <a:avLst/>
          </a:prstGeom>
        </p:spPr>
      </p:pic>
      <p:sp>
        <p:nvSpPr>
          <p:cNvPr id="4" name="TextBox 3">
            <a:extLst>
              <a:ext uri="{FF2B5EF4-FFF2-40B4-BE49-F238E27FC236}">
                <a16:creationId xmlns:a16="http://schemas.microsoft.com/office/drawing/2014/main" id="{467CC4BA-37D9-A84A-822A-74361AD0B4CE}"/>
              </a:ext>
            </a:extLst>
          </p:cNvPr>
          <p:cNvSpPr txBox="1"/>
          <p:nvPr/>
        </p:nvSpPr>
        <p:spPr>
          <a:xfrm>
            <a:off x="7681540" y="4418911"/>
            <a:ext cx="1414651"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CALIPSO </a:t>
            </a:r>
            <a:r>
              <a:rPr lang="en-US" sz="1400" dirty="0">
                <a:solidFill>
                  <a:srgbClr val="A4D8DB"/>
                </a:solidFill>
                <a:latin typeface="Arial Narrow" panose="020B0604020202020204" pitchFamily="34" charset="0"/>
                <a:cs typeface="Arial Narrow" panose="020B0604020202020204" pitchFamily="34" charset="0"/>
              </a:rPr>
              <a:t>&gt;2022</a:t>
            </a:r>
          </a:p>
        </p:txBody>
      </p:sp>
      <p:sp>
        <p:nvSpPr>
          <p:cNvPr id="5" name="TextBox 4">
            <a:extLst>
              <a:ext uri="{FF2B5EF4-FFF2-40B4-BE49-F238E27FC236}">
                <a16:creationId xmlns:a16="http://schemas.microsoft.com/office/drawing/2014/main" id="{28C3B4E2-A746-4349-8560-FD74AF61C589}"/>
              </a:ext>
            </a:extLst>
          </p:cNvPr>
          <p:cNvSpPr txBox="1"/>
          <p:nvPr/>
        </p:nvSpPr>
        <p:spPr>
          <a:xfrm>
            <a:off x="6850065" y="2579878"/>
            <a:ext cx="1575562"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CYGNSS</a:t>
            </a:r>
            <a:r>
              <a:rPr lang="en-US" sz="1400" dirty="0">
                <a:solidFill>
                  <a:srgbClr val="A4D8DB"/>
                </a:solidFill>
                <a:latin typeface="Arial Narrow" panose="020B0604020202020204" pitchFamily="34" charset="0"/>
                <a:cs typeface="Arial Narrow" panose="020B0604020202020204" pitchFamily="34" charset="0"/>
              </a:rPr>
              <a:t> (8) 2020</a:t>
            </a:r>
            <a:endParaRPr lang="en-US" sz="1400" b="1" dirty="0">
              <a:solidFill>
                <a:srgbClr val="A4D8DB"/>
              </a:solidFill>
              <a:latin typeface="Arial Narrow" panose="020B0604020202020204" pitchFamily="34" charset="0"/>
              <a:cs typeface="Arial Narrow" panose="020B0604020202020204" pitchFamily="34" charset="0"/>
            </a:endParaRPr>
          </a:p>
        </p:txBody>
      </p:sp>
      <p:sp>
        <p:nvSpPr>
          <p:cNvPr id="6" name="TextBox 5">
            <a:extLst>
              <a:ext uri="{FF2B5EF4-FFF2-40B4-BE49-F238E27FC236}">
                <a16:creationId xmlns:a16="http://schemas.microsoft.com/office/drawing/2014/main" id="{AF1EBF25-D6C0-7843-9B5C-E71248EA8CBD}"/>
              </a:ext>
            </a:extLst>
          </p:cNvPr>
          <p:cNvSpPr txBox="1"/>
          <p:nvPr/>
        </p:nvSpPr>
        <p:spPr>
          <a:xfrm>
            <a:off x="5674811" y="1612839"/>
            <a:ext cx="1195194" cy="307777"/>
          </a:xfrm>
          <a:prstGeom prst="rect">
            <a:avLst/>
          </a:prstGeom>
          <a:noFill/>
        </p:spPr>
        <p:txBody>
          <a:bodyPr wrap="square" rtlCol="0">
            <a:spAutoFit/>
          </a:bodyPr>
          <a:lstStyle/>
          <a:p>
            <a:r>
              <a:rPr lang="en-US" sz="1400" b="1" dirty="0">
                <a:solidFill>
                  <a:srgbClr val="B19FFF"/>
                </a:solidFill>
                <a:latin typeface="Arial Narrow" panose="020B0604020202020204" pitchFamily="34" charset="0"/>
                <a:cs typeface="Arial Narrow" panose="020B0604020202020204" pitchFamily="34" charset="0"/>
              </a:rPr>
              <a:t>PACE </a:t>
            </a:r>
            <a:r>
              <a:rPr lang="en-US" sz="1400" dirty="0">
                <a:solidFill>
                  <a:srgbClr val="B19FFF"/>
                </a:solidFill>
                <a:latin typeface="Arial Narrow" panose="020B0604020202020204" pitchFamily="34" charset="0"/>
                <a:cs typeface="Arial Narrow" panose="020B0604020202020204" pitchFamily="34" charset="0"/>
              </a:rPr>
              <a:t>2022</a:t>
            </a:r>
          </a:p>
        </p:txBody>
      </p:sp>
      <p:sp>
        <p:nvSpPr>
          <p:cNvPr id="7" name="TextBox 6">
            <a:extLst>
              <a:ext uri="{FF2B5EF4-FFF2-40B4-BE49-F238E27FC236}">
                <a16:creationId xmlns:a16="http://schemas.microsoft.com/office/drawing/2014/main" id="{C6E834D5-101B-E349-B412-A3A188EE7777}"/>
              </a:ext>
            </a:extLst>
          </p:cNvPr>
          <p:cNvSpPr txBox="1"/>
          <p:nvPr/>
        </p:nvSpPr>
        <p:spPr>
          <a:xfrm>
            <a:off x="6023459" y="1817127"/>
            <a:ext cx="1100273" cy="307777"/>
          </a:xfrm>
          <a:prstGeom prst="rect">
            <a:avLst/>
          </a:prstGeom>
          <a:noFill/>
        </p:spPr>
        <p:txBody>
          <a:bodyPr wrap="square" rtlCol="0">
            <a:spAutoFit/>
          </a:bodyPr>
          <a:lstStyle/>
          <a:p>
            <a:r>
              <a:rPr lang="en-US" sz="1400" b="1" dirty="0">
                <a:solidFill>
                  <a:srgbClr val="B19FFF"/>
                </a:solidFill>
                <a:latin typeface="Arial Narrow" panose="020B0604020202020204" pitchFamily="34" charset="0"/>
                <a:cs typeface="Arial Narrow" panose="020B0604020202020204" pitchFamily="34" charset="0"/>
              </a:rPr>
              <a:t>TEMPO </a:t>
            </a:r>
            <a:r>
              <a:rPr lang="en-US" sz="1400" dirty="0">
                <a:solidFill>
                  <a:srgbClr val="B19FFF"/>
                </a:solidFill>
                <a:latin typeface="Arial Narrow" panose="020B0604020202020204" pitchFamily="34" charset="0"/>
                <a:cs typeface="Arial Narrow" panose="020B0604020202020204" pitchFamily="34" charset="0"/>
              </a:rPr>
              <a:t>2022</a:t>
            </a:r>
          </a:p>
        </p:txBody>
      </p:sp>
      <p:sp>
        <p:nvSpPr>
          <p:cNvPr id="8" name="TextBox 7">
            <a:extLst>
              <a:ext uri="{FF2B5EF4-FFF2-40B4-BE49-F238E27FC236}">
                <a16:creationId xmlns:a16="http://schemas.microsoft.com/office/drawing/2014/main" id="{8F8C78F7-A6BE-A549-B59C-13EFA9E60382}"/>
              </a:ext>
            </a:extLst>
          </p:cNvPr>
          <p:cNvSpPr txBox="1"/>
          <p:nvPr/>
        </p:nvSpPr>
        <p:spPr>
          <a:xfrm>
            <a:off x="5351912" y="1410740"/>
            <a:ext cx="1060620" cy="307777"/>
          </a:xfrm>
          <a:prstGeom prst="rect">
            <a:avLst/>
          </a:prstGeom>
          <a:noFill/>
        </p:spPr>
        <p:txBody>
          <a:bodyPr wrap="square" rtlCol="0">
            <a:spAutoFit/>
          </a:bodyPr>
          <a:lstStyle/>
          <a:p>
            <a:r>
              <a:rPr lang="en-US" sz="1400" b="1" dirty="0">
                <a:solidFill>
                  <a:srgbClr val="B19FFF"/>
                </a:solidFill>
                <a:latin typeface="Arial Narrow" panose="020B0604020202020204" pitchFamily="34" charset="0"/>
                <a:cs typeface="Arial Narrow" panose="020B0604020202020204" pitchFamily="34" charset="0"/>
              </a:rPr>
              <a:t>MAIA </a:t>
            </a:r>
            <a:r>
              <a:rPr lang="en-US" sz="1400" dirty="0">
                <a:solidFill>
                  <a:srgbClr val="B19FFF"/>
                </a:solidFill>
                <a:latin typeface="Arial Narrow" panose="020B0604020202020204" pitchFamily="34" charset="0"/>
                <a:cs typeface="Arial Narrow" panose="020B0604020202020204" pitchFamily="34" charset="0"/>
              </a:rPr>
              <a:t>2022</a:t>
            </a:r>
          </a:p>
        </p:txBody>
      </p:sp>
      <p:sp>
        <p:nvSpPr>
          <p:cNvPr id="9" name="TextBox 8">
            <a:extLst>
              <a:ext uri="{FF2B5EF4-FFF2-40B4-BE49-F238E27FC236}">
                <a16:creationId xmlns:a16="http://schemas.microsoft.com/office/drawing/2014/main" id="{ABAE0DB0-D9C1-5A4A-9319-8937BE1AC8DF}"/>
              </a:ext>
            </a:extLst>
          </p:cNvPr>
          <p:cNvSpPr txBox="1"/>
          <p:nvPr/>
        </p:nvSpPr>
        <p:spPr>
          <a:xfrm>
            <a:off x="3542101" y="743870"/>
            <a:ext cx="1569894" cy="307777"/>
          </a:xfrm>
          <a:prstGeom prst="rect">
            <a:avLst/>
          </a:prstGeom>
          <a:noFill/>
        </p:spPr>
        <p:txBody>
          <a:bodyPr wrap="square" rtlCol="0">
            <a:spAutoFit/>
          </a:bodyPr>
          <a:lstStyle/>
          <a:p>
            <a:r>
              <a:rPr lang="en-US" sz="1400" b="1" dirty="0">
                <a:solidFill>
                  <a:srgbClr val="B19FFF"/>
                </a:solidFill>
                <a:latin typeface="Arial Narrow" panose="020B0604020202020204" pitchFamily="34" charset="0"/>
                <a:cs typeface="Arial Narrow" panose="020B0604020202020204" pitchFamily="34" charset="0"/>
              </a:rPr>
              <a:t>TROPICS </a:t>
            </a:r>
            <a:r>
              <a:rPr lang="en-US" sz="1400" dirty="0">
                <a:solidFill>
                  <a:srgbClr val="B19FFF"/>
                </a:solidFill>
                <a:latin typeface="Arial Narrow" panose="020B0604020202020204" pitchFamily="34" charset="0"/>
                <a:cs typeface="Arial Narrow" panose="020B0604020202020204" pitchFamily="34" charset="0"/>
              </a:rPr>
              <a:t>(6) 2020</a:t>
            </a:r>
          </a:p>
        </p:txBody>
      </p:sp>
      <p:sp>
        <p:nvSpPr>
          <p:cNvPr id="10" name="TextBox 9">
            <a:extLst>
              <a:ext uri="{FF2B5EF4-FFF2-40B4-BE49-F238E27FC236}">
                <a16:creationId xmlns:a16="http://schemas.microsoft.com/office/drawing/2014/main" id="{2860C073-19C8-5C45-96DA-E39B0E63D4DD}"/>
              </a:ext>
            </a:extLst>
          </p:cNvPr>
          <p:cNvSpPr txBox="1"/>
          <p:nvPr/>
        </p:nvSpPr>
        <p:spPr>
          <a:xfrm>
            <a:off x="2575036" y="757959"/>
            <a:ext cx="1067822" cy="307777"/>
          </a:xfrm>
          <a:prstGeom prst="rect">
            <a:avLst/>
          </a:prstGeom>
          <a:noFill/>
        </p:spPr>
        <p:txBody>
          <a:bodyPr wrap="square" rtlCol="0">
            <a:spAutoFit/>
          </a:bodyPr>
          <a:lstStyle/>
          <a:p>
            <a:r>
              <a:rPr lang="en-US" sz="1400" b="1" dirty="0">
                <a:solidFill>
                  <a:srgbClr val="B19FFF"/>
                </a:solidFill>
                <a:latin typeface="Arial Narrow" panose="020B0604020202020204" pitchFamily="34" charset="0"/>
                <a:cs typeface="Arial Narrow" panose="020B0604020202020204" pitchFamily="34" charset="0"/>
              </a:rPr>
              <a:t>NISAR </a:t>
            </a:r>
            <a:r>
              <a:rPr lang="en-US" sz="1400" dirty="0">
                <a:solidFill>
                  <a:srgbClr val="B19FFF"/>
                </a:solidFill>
                <a:latin typeface="Arial Narrow" panose="020B0604020202020204" pitchFamily="34" charset="0"/>
                <a:cs typeface="Arial Narrow" panose="020B0604020202020204" pitchFamily="34" charset="0"/>
              </a:rPr>
              <a:t>2020</a:t>
            </a:r>
          </a:p>
        </p:txBody>
      </p:sp>
      <p:sp>
        <p:nvSpPr>
          <p:cNvPr id="11" name="TextBox 10">
            <a:extLst>
              <a:ext uri="{FF2B5EF4-FFF2-40B4-BE49-F238E27FC236}">
                <a16:creationId xmlns:a16="http://schemas.microsoft.com/office/drawing/2014/main" id="{275384FF-476A-9B46-AA2C-5BCC78829AB4}"/>
              </a:ext>
            </a:extLst>
          </p:cNvPr>
          <p:cNvSpPr txBox="1"/>
          <p:nvPr/>
        </p:nvSpPr>
        <p:spPr>
          <a:xfrm>
            <a:off x="2069389" y="1037557"/>
            <a:ext cx="1495196" cy="307777"/>
          </a:xfrm>
          <a:prstGeom prst="rect">
            <a:avLst/>
          </a:prstGeom>
          <a:noFill/>
        </p:spPr>
        <p:txBody>
          <a:bodyPr wrap="square" rtlCol="0">
            <a:spAutoFit/>
          </a:bodyPr>
          <a:lstStyle/>
          <a:p>
            <a:r>
              <a:rPr lang="en-US" sz="1400" b="1" dirty="0">
                <a:solidFill>
                  <a:srgbClr val="B19FFF"/>
                </a:solidFill>
                <a:latin typeface="Arial Narrow" panose="020B0604020202020204" pitchFamily="34" charset="0"/>
                <a:cs typeface="Arial Narrow" panose="020B0604020202020204" pitchFamily="34" charset="0"/>
              </a:rPr>
              <a:t>LANDSAT-9 </a:t>
            </a:r>
            <a:r>
              <a:rPr lang="en-US" sz="1400" dirty="0">
                <a:solidFill>
                  <a:srgbClr val="B19FFF"/>
                </a:solidFill>
                <a:latin typeface="Arial Narrow" panose="020B0604020202020204" pitchFamily="34" charset="0"/>
                <a:cs typeface="Arial Narrow" panose="020B0604020202020204" pitchFamily="34" charset="0"/>
              </a:rPr>
              <a:t>2020</a:t>
            </a:r>
          </a:p>
        </p:txBody>
      </p:sp>
      <p:sp>
        <p:nvSpPr>
          <p:cNvPr id="12" name="TextBox 11">
            <a:extLst>
              <a:ext uri="{FF2B5EF4-FFF2-40B4-BE49-F238E27FC236}">
                <a16:creationId xmlns:a16="http://schemas.microsoft.com/office/drawing/2014/main" id="{A5C0A5BF-B574-F248-BD87-CA450FE5EE0D}"/>
              </a:ext>
            </a:extLst>
          </p:cNvPr>
          <p:cNvSpPr txBox="1"/>
          <p:nvPr/>
        </p:nvSpPr>
        <p:spPr>
          <a:xfrm>
            <a:off x="3442961" y="980818"/>
            <a:ext cx="2323854" cy="307777"/>
          </a:xfrm>
          <a:prstGeom prst="rect">
            <a:avLst/>
          </a:prstGeom>
          <a:noFill/>
        </p:spPr>
        <p:txBody>
          <a:bodyPr wrap="square" rtlCol="0">
            <a:spAutoFit/>
          </a:bodyPr>
          <a:lstStyle/>
          <a:p>
            <a:r>
              <a:rPr lang="en-US" sz="1400" b="1" dirty="0">
                <a:solidFill>
                  <a:srgbClr val="B19FFF"/>
                </a:solidFill>
                <a:latin typeface="Arial Narrow" panose="020B0604020202020204" pitchFamily="34" charset="0"/>
                <a:cs typeface="Arial Narrow" panose="020B0604020202020204" pitchFamily="34" charset="0"/>
              </a:rPr>
              <a:t>SENTINEL-6A/B </a:t>
            </a:r>
            <a:r>
              <a:rPr lang="en-US" sz="1400" dirty="0">
                <a:solidFill>
                  <a:srgbClr val="B19FFF"/>
                </a:solidFill>
                <a:latin typeface="Arial Narrow" panose="020B0604020202020204" pitchFamily="34" charset="0"/>
                <a:cs typeface="Arial Narrow" panose="020B0604020202020204" pitchFamily="34" charset="0"/>
              </a:rPr>
              <a:t>2020, 2025</a:t>
            </a:r>
          </a:p>
        </p:txBody>
      </p:sp>
      <p:sp>
        <p:nvSpPr>
          <p:cNvPr id="13" name="TextBox 12">
            <a:extLst>
              <a:ext uri="{FF2B5EF4-FFF2-40B4-BE49-F238E27FC236}">
                <a16:creationId xmlns:a16="http://schemas.microsoft.com/office/drawing/2014/main" id="{7AC9B476-BBA9-3240-80D1-9F0BB7C0869B}"/>
              </a:ext>
            </a:extLst>
          </p:cNvPr>
          <p:cNvSpPr txBox="1"/>
          <p:nvPr/>
        </p:nvSpPr>
        <p:spPr>
          <a:xfrm>
            <a:off x="4845079" y="1196934"/>
            <a:ext cx="1037143" cy="307777"/>
          </a:xfrm>
          <a:prstGeom prst="rect">
            <a:avLst/>
          </a:prstGeom>
          <a:noFill/>
        </p:spPr>
        <p:txBody>
          <a:bodyPr wrap="square" rtlCol="0">
            <a:spAutoFit/>
          </a:bodyPr>
          <a:lstStyle/>
          <a:p>
            <a:r>
              <a:rPr lang="en-US" sz="1400" b="1" dirty="0">
                <a:solidFill>
                  <a:srgbClr val="B19FFF"/>
                </a:solidFill>
                <a:latin typeface="Arial Narrow" panose="020B0604020202020204" pitchFamily="34" charset="0"/>
                <a:cs typeface="Arial Narrow" panose="020B0604020202020204" pitchFamily="34" charset="0"/>
              </a:rPr>
              <a:t>SWOT </a:t>
            </a:r>
            <a:r>
              <a:rPr lang="en-US" sz="1400" dirty="0">
                <a:solidFill>
                  <a:srgbClr val="B19FFF"/>
                </a:solidFill>
                <a:latin typeface="Arial Narrow" panose="020B0604020202020204" pitchFamily="34" charset="0"/>
                <a:cs typeface="Arial Narrow" panose="020B0604020202020204" pitchFamily="34" charset="0"/>
              </a:rPr>
              <a:t>2021</a:t>
            </a:r>
          </a:p>
        </p:txBody>
      </p:sp>
      <p:sp>
        <p:nvSpPr>
          <p:cNvPr id="14" name="TextBox 13">
            <a:extLst>
              <a:ext uri="{FF2B5EF4-FFF2-40B4-BE49-F238E27FC236}">
                <a16:creationId xmlns:a16="http://schemas.microsoft.com/office/drawing/2014/main" id="{D4F8AE14-2AFB-8542-818E-C5659F0297DF}"/>
              </a:ext>
            </a:extLst>
          </p:cNvPr>
          <p:cNvSpPr txBox="1"/>
          <p:nvPr/>
        </p:nvSpPr>
        <p:spPr>
          <a:xfrm>
            <a:off x="228733" y="1681964"/>
            <a:ext cx="1368381" cy="307777"/>
          </a:xfrm>
          <a:prstGeom prst="rect">
            <a:avLst/>
          </a:prstGeom>
          <a:noFill/>
        </p:spPr>
        <p:txBody>
          <a:bodyPr wrap="square" rtlCol="0">
            <a:spAutoFit/>
          </a:bodyPr>
          <a:lstStyle/>
          <a:p>
            <a:r>
              <a:rPr lang="en-US" sz="1400" b="1" dirty="0">
                <a:solidFill>
                  <a:srgbClr val="EFD752"/>
                </a:solidFill>
                <a:latin typeface="Arial Narrow" panose="020B0604020202020204" pitchFamily="34" charset="0"/>
                <a:cs typeface="Arial Narrow" panose="020B0604020202020204" pitchFamily="34" charset="0"/>
              </a:rPr>
              <a:t>GEOCARB </a:t>
            </a:r>
            <a:r>
              <a:rPr lang="en-US" sz="1400" dirty="0">
                <a:solidFill>
                  <a:srgbClr val="EFD752"/>
                </a:solidFill>
                <a:latin typeface="Arial Narrow" panose="020B0604020202020204" pitchFamily="34" charset="0"/>
                <a:cs typeface="Arial Narrow" panose="020B0604020202020204" pitchFamily="34" charset="0"/>
              </a:rPr>
              <a:t>2022</a:t>
            </a:r>
          </a:p>
        </p:txBody>
      </p:sp>
      <p:sp>
        <p:nvSpPr>
          <p:cNvPr id="15" name="TextBox 14">
            <a:extLst>
              <a:ext uri="{FF2B5EF4-FFF2-40B4-BE49-F238E27FC236}">
                <a16:creationId xmlns:a16="http://schemas.microsoft.com/office/drawing/2014/main" id="{BFA8F79A-6C8F-AC4C-ABEA-20D395D9B51D}"/>
              </a:ext>
            </a:extLst>
          </p:cNvPr>
          <p:cNvSpPr txBox="1"/>
          <p:nvPr/>
        </p:nvSpPr>
        <p:spPr>
          <a:xfrm>
            <a:off x="6313197" y="2046876"/>
            <a:ext cx="1314535" cy="307777"/>
          </a:xfrm>
          <a:prstGeom prst="rect">
            <a:avLst/>
          </a:prstGeom>
          <a:noFill/>
        </p:spPr>
        <p:txBody>
          <a:bodyPr wrap="square" rtlCol="0">
            <a:spAutoFit/>
          </a:bodyPr>
          <a:lstStyle/>
          <a:p>
            <a:r>
              <a:rPr lang="en-US" sz="1400" b="1" dirty="0">
                <a:solidFill>
                  <a:srgbClr val="B1E677"/>
                </a:solidFill>
                <a:latin typeface="Arial Narrow" panose="020B0604020202020204" pitchFamily="34" charset="0"/>
                <a:cs typeface="Arial Narrow" panose="020B0604020202020204" pitchFamily="34" charset="0"/>
              </a:rPr>
              <a:t>ICESAT-2</a:t>
            </a:r>
            <a:r>
              <a:rPr lang="en-US" sz="1400" dirty="0">
                <a:solidFill>
                  <a:srgbClr val="B1E677"/>
                </a:solidFill>
                <a:latin typeface="Arial Narrow" panose="020B0604020202020204" pitchFamily="34" charset="0"/>
                <a:cs typeface="Arial Narrow" panose="020B0604020202020204" pitchFamily="34" charset="0"/>
              </a:rPr>
              <a:t> 2021</a:t>
            </a:r>
            <a:endParaRPr lang="en-US" sz="1400" b="1" dirty="0">
              <a:solidFill>
                <a:srgbClr val="B1E677"/>
              </a:solidFill>
              <a:latin typeface="Arial Narrow" panose="020B0604020202020204" pitchFamily="34" charset="0"/>
              <a:cs typeface="Arial Narrow" panose="020B0604020202020204" pitchFamily="34" charset="0"/>
            </a:endParaRPr>
          </a:p>
        </p:txBody>
      </p:sp>
      <p:sp>
        <p:nvSpPr>
          <p:cNvPr id="16" name="TextBox 15">
            <a:extLst>
              <a:ext uri="{FF2B5EF4-FFF2-40B4-BE49-F238E27FC236}">
                <a16:creationId xmlns:a16="http://schemas.microsoft.com/office/drawing/2014/main" id="{A3B44843-4750-9749-8CF7-9BC93478CC71}"/>
              </a:ext>
            </a:extLst>
          </p:cNvPr>
          <p:cNvSpPr txBox="1"/>
          <p:nvPr/>
        </p:nvSpPr>
        <p:spPr>
          <a:xfrm>
            <a:off x="7734815" y="5552497"/>
            <a:ext cx="1244967"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OCO-2</a:t>
            </a:r>
            <a:r>
              <a:rPr lang="en-US" sz="1400" dirty="0">
                <a:solidFill>
                  <a:srgbClr val="A4D8DB"/>
                </a:solidFill>
                <a:latin typeface="Arial Narrow" panose="020B0604020202020204" pitchFamily="34" charset="0"/>
                <a:cs typeface="Arial Narrow" panose="020B0604020202020204" pitchFamily="34" charset="0"/>
              </a:rPr>
              <a:t> &gt;2022</a:t>
            </a:r>
            <a:endParaRPr lang="en-US" sz="1400" b="1" dirty="0">
              <a:solidFill>
                <a:srgbClr val="A4D8DB"/>
              </a:solidFill>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C2447090-3AED-8145-BC42-0E040FF1E18A}"/>
              </a:ext>
            </a:extLst>
          </p:cNvPr>
          <p:cNvSpPr txBox="1"/>
          <p:nvPr/>
        </p:nvSpPr>
        <p:spPr>
          <a:xfrm>
            <a:off x="7320497" y="3346123"/>
            <a:ext cx="1631459"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CLOUDSAT </a:t>
            </a:r>
            <a:r>
              <a:rPr lang="en-US" sz="1400" dirty="0">
                <a:solidFill>
                  <a:srgbClr val="A4D8DB"/>
                </a:solidFill>
                <a:latin typeface="Arial Narrow" panose="020B0604020202020204" pitchFamily="34" charset="0"/>
                <a:cs typeface="Arial Narrow" panose="020B0604020202020204" pitchFamily="34" charset="0"/>
              </a:rPr>
              <a:t>2021</a:t>
            </a:r>
            <a:endParaRPr lang="en-US" sz="1400" b="1" dirty="0">
              <a:solidFill>
                <a:srgbClr val="A4D8DB"/>
              </a:solidFill>
              <a:latin typeface="Arial Narrow" panose="020B0604020202020204" pitchFamily="34" charset="0"/>
              <a:cs typeface="Arial Narrow" panose="020B0604020202020204" pitchFamily="34" charset="0"/>
            </a:endParaRPr>
          </a:p>
        </p:txBody>
      </p:sp>
      <p:sp>
        <p:nvSpPr>
          <p:cNvPr id="18" name="TextBox 17">
            <a:extLst>
              <a:ext uri="{FF2B5EF4-FFF2-40B4-BE49-F238E27FC236}">
                <a16:creationId xmlns:a16="http://schemas.microsoft.com/office/drawing/2014/main" id="{E8040B36-59E1-3848-9A8E-427382571E39}"/>
              </a:ext>
            </a:extLst>
          </p:cNvPr>
          <p:cNvSpPr txBox="1"/>
          <p:nvPr/>
        </p:nvSpPr>
        <p:spPr>
          <a:xfrm>
            <a:off x="7521117" y="3887107"/>
            <a:ext cx="1579709"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AQUA </a:t>
            </a:r>
            <a:r>
              <a:rPr lang="en-US" sz="1400" dirty="0">
                <a:solidFill>
                  <a:srgbClr val="A4D8DB"/>
                </a:solidFill>
                <a:latin typeface="Arial Narrow" panose="020B0604020202020204" pitchFamily="34" charset="0"/>
                <a:cs typeface="Arial Narrow" panose="020B0604020202020204" pitchFamily="34" charset="0"/>
              </a:rPr>
              <a:t>&gt;2022</a:t>
            </a:r>
            <a:endParaRPr lang="en-US" sz="1400" b="1" dirty="0">
              <a:solidFill>
                <a:srgbClr val="A4D8DB"/>
              </a:solidFill>
              <a:latin typeface="Arial Narrow" panose="020B0604020202020204" pitchFamily="34" charset="0"/>
              <a:cs typeface="Arial Narrow" panose="020B0604020202020204" pitchFamily="34" charset="0"/>
            </a:endParaRPr>
          </a:p>
        </p:txBody>
      </p:sp>
      <p:sp>
        <p:nvSpPr>
          <p:cNvPr id="19" name="TextBox 18">
            <a:extLst>
              <a:ext uri="{FF2B5EF4-FFF2-40B4-BE49-F238E27FC236}">
                <a16:creationId xmlns:a16="http://schemas.microsoft.com/office/drawing/2014/main" id="{77DB5366-D5EE-EC42-B52E-3F60B3112A9E}"/>
              </a:ext>
            </a:extLst>
          </p:cNvPr>
          <p:cNvSpPr txBox="1"/>
          <p:nvPr/>
        </p:nvSpPr>
        <p:spPr>
          <a:xfrm>
            <a:off x="7744636" y="4972072"/>
            <a:ext cx="2246989"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LANDSAT 7 </a:t>
            </a:r>
            <a:r>
              <a:rPr lang="en-US" sz="1400" dirty="0">
                <a:solidFill>
                  <a:srgbClr val="A4D8DB"/>
                </a:solidFill>
                <a:latin typeface="Arial Narrow" panose="020B0604020202020204" pitchFamily="34" charset="0"/>
                <a:cs typeface="Arial Narrow" panose="020B0604020202020204" pitchFamily="34" charset="0"/>
              </a:rPr>
              <a:t>(USGS)</a:t>
            </a:r>
            <a:r>
              <a:rPr lang="en-US" sz="1400" b="1" dirty="0">
                <a:solidFill>
                  <a:srgbClr val="A4D8DB"/>
                </a:solidFill>
                <a:latin typeface="Arial Narrow" panose="020B0604020202020204" pitchFamily="34" charset="0"/>
                <a:cs typeface="Arial Narrow" panose="020B0604020202020204" pitchFamily="34" charset="0"/>
              </a:rPr>
              <a:t> </a:t>
            </a:r>
            <a:r>
              <a:rPr lang="en-US" sz="1400" dirty="0">
                <a:solidFill>
                  <a:srgbClr val="A4D8DB"/>
                </a:solidFill>
                <a:latin typeface="Arial Narrow" panose="020B0604020202020204" pitchFamily="34" charset="0"/>
                <a:cs typeface="Arial Narrow" panose="020B0604020202020204" pitchFamily="34" charset="0"/>
              </a:rPr>
              <a:t>~2022</a:t>
            </a:r>
          </a:p>
        </p:txBody>
      </p:sp>
      <p:sp>
        <p:nvSpPr>
          <p:cNvPr id="20" name="TextBox 19">
            <a:extLst>
              <a:ext uri="{FF2B5EF4-FFF2-40B4-BE49-F238E27FC236}">
                <a16:creationId xmlns:a16="http://schemas.microsoft.com/office/drawing/2014/main" id="{778B350F-0379-B643-9971-393E0B7EDA37}"/>
              </a:ext>
            </a:extLst>
          </p:cNvPr>
          <p:cNvSpPr txBox="1"/>
          <p:nvPr/>
        </p:nvSpPr>
        <p:spPr>
          <a:xfrm>
            <a:off x="7588540" y="6337528"/>
            <a:ext cx="2481046"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SUOMI NPP </a:t>
            </a:r>
            <a:r>
              <a:rPr lang="en-US" sz="1400" dirty="0">
                <a:solidFill>
                  <a:srgbClr val="A4D8DB"/>
                </a:solidFill>
                <a:latin typeface="Arial Narrow" panose="020B0604020202020204" pitchFamily="34" charset="0"/>
                <a:cs typeface="Arial Narrow" panose="020B0604020202020204" pitchFamily="34" charset="0"/>
              </a:rPr>
              <a:t>(NOAA) &gt;2022</a:t>
            </a:r>
          </a:p>
        </p:txBody>
      </p:sp>
      <p:sp>
        <p:nvSpPr>
          <p:cNvPr id="21" name="TextBox 20">
            <a:extLst>
              <a:ext uri="{FF2B5EF4-FFF2-40B4-BE49-F238E27FC236}">
                <a16:creationId xmlns:a16="http://schemas.microsoft.com/office/drawing/2014/main" id="{16B4B0C9-6376-2E4B-B936-3460881DA959}"/>
              </a:ext>
            </a:extLst>
          </p:cNvPr>
          <p:cNvSpPr txBox="1"/>
          <p:nvPr/>
        </p:nvSpPr>
        <p:spPr>
          <a:xfrm>
            <a:off x="6581352" y="2283388"/>
            <a:ext cx="2092759" cy="307777"/>
          </a:xfrm>
          <a:prstGeom prst="rect">
            <a:avLst/>
          </a:prstGeom>
          <a:noFill/>
        </p:spPr>
        <p:txBody>
          <a:bodyPr wrap="square" rtlCol="0">
            <a:spAutoFit/>
          </a:bodyPr>
          <a:lstStyle/>
          <a:p>
            <a:r>
              <a:rPr lang="en-US" sz="1400" b="1" dirty="0">
                <a:solidFill>
                  <a:srgbClr val="B1E677"/>
                </a:solidFill>
                <a:latin typeface="Arial Narrow" panose="020B0604020202020204" pitchFamily="34" charset="0"/>
                <a:cs typeface="Arial Narrow" panose="020B0604020202020204" pitchFamily="34" charset="0"/>
              </a:rPr>
              <a:t>GRACE-FO </a:t>
            </a:r>
            <a:r>
              <a:rPr lang="en-US" sz="1400" dirty="0">
                <a:solidFill>
                  <a:srgbClr val="B1E677"/>
                </a:solidFill>
                <a:latin typeface="Arial Narrow" panose="020B0604020202020204" pitchFamily="34" charset="0"/>
                <a:cs typeface="Arial Narrow" panose="020B0604020202020204" pitchFamily="34" charset="0"/>
              </a:rPr>
              <a:t>(2)</a:t>
            </a:r>
            <a:r>
              <a:rPr lang="en-US" sz="1400" b="1" dirty="0">
                <a:solidFill>
                  <a:srgbClr val="B1E677"/>
                </a:solidFill>
                <a:latin typeface="Arial Narrow" panose="020B0604020202020204" pitchFamily="34" charset="0"/>
                <a:cs typeface="Arial Narrow" panose="020B0604020202020204" pitchFamily="34" charset="0"/>
              </a:rPr>
              <a:t> </a:t>
            </a:r>
            <a:r>
              <a:rPr lang="en-US" sz="1400" dirty="0">
                <a:solidFill>
                  <a:srgbClr val="B1E677"/>
                </a:solidFill>
                <a:latin typeface="Arial Narrow" panose="020B0604020202020204" pitchFamily="34" charset="0"/>
                <a:cs typeface="Arial Narrow" panose="020B0604020202020204" pitchFamily="34" charset="0"/>
              </a:rPr>
              <a:t>2023</a:t>
            </a:r>
            <a:endParaRPr lang="en-US" sz="1400" b="1" dirty="0">
              <a:solidFill>
                <a:srgbClr val="B1E677"/>
              </a:solidFill>
              <a:latin typeface="Arial Narrow" panose="020B0604020202020204" pitchFamily="34" charset="0"/>
              <a:cs typeface="Arial Narrow" panose="020B0604020202020204" pitchFamily="34" charset="0"/>
            </a:endParaRPr>
          </a:p>
        </p:txBody>
      </p:sp>
      <p:sp>
        <p:nvSpPr>
          <p:cNvPr id="22" name="TextBox 21">
            <a:extLst>
              <a:ext uri="{FF2B5EF4-FFF2-40B4-BE49-F238E27FC236}">
                <a16:creationId xmlns:a16="http://schemas.microsoft.com/office/drawing/2014/main" id="{23B6CEE8-8C4C-8F4B-A9AE-6BC706EAC53D}"/>
              </a:ext>
            </a:extLst>
          </p:cNvPr>
          <p:cNvSpPr txBox="1"/>
          <p:nvPr/>
        </p:nvSpPr>
        <p:spPr>
          <a:xfrm>
            <a:off x="7630367" y="6083050"/>
            <a:ext cx="1130979"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SMAP </a:t>
            </a:r>
            <a:r>
              <a:rPr lang="en-US" sz="1400" dirty="0">
                <a:solidFill>
                  <a:srgbClr val="A4D8DB"/>
                </a:solidFill>
                <a:latin typeface="Arial Narrow" panose="020B0604020202020204" pitchFamily="34" charset="0"/>
                <a:cs typeface="Arial Narrow" panose="020B0604020202020204" pitchFamily="34" charset="0"/>
              </a:rPr>
              <a:t>&gt;2022</a:t>
            </a:r>
          </a:p>
        </p:txBody>
      </p:sp>
      <p:sp>
        <p:nvSpPr>
          <p:cNvPr id="23" name="TextBox 22">
            <a:extLst>
              <a:ext uri="{FF2B5EF4-FFF2-40B4-BE49-F238E27FC236}">
                <a16:creationId xmlns:a16="http://schemas.microsoft.com/office/drawing/2014/main" id="{4B637593-DA39-894E-A323-E8E60D1F4337}"/>
              </a:ext>
            </a:extLst>
          </p:cNvPr>
          <p:cNvSpPr txBox="1"/>
          <p:nvPr/>
        </p:nvSpPr>
        <p:spPr>
          <a:xfrm>
            <a:off x="7735373" y="4704925"/>
            <a:ext cx="1130979"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GPM </a:t>
            </a:r>
            <a:r>
              <a:rPr lang="en-US" sz="1400" dirty="0">
                <a:solidFill>
                  <a:srgbClr val="A4D8DB"/>
                </a:solidFill>
                <a:latin typeface="Arial Narrow" panose="020B0604020202020204" pitchFamily="34" charset="0"/>
                <a:cs typeface="Arial Narrow" panose="020B0604020202020204" pitchFamily="34" charset="0"/>
              </a:rPr>
              <a:t>&gt;2022</a:t>
            </a:r>
          </a:p>
        </p:txBody>
      </p:sp>
      <p:sp>
        <p:nvSpPr>
          <p:cNvPr id="24" name="TextBox 23">
            <a:extLst>
              <a:ext uri="{FF2B5EF4-FFF2-40B4-BE49-F238E27FC236}">
                <a16:creationId xmlns:a16="http://schemas.microsoft.com/office/drawing/2014/main" id="{E6BF3567-0B7F-AF45-A6B4-3F23447418B5}"/>
              </a:ext>
            </a:extLst>
          </p:cNvPr>
          <p:cNvSpPr txBox="1"/>
          <p:nvPr/>
        </p:nvSpPr>
        <p:spPr>
          <a:xfrm>
            <a:off x="7447782" y="3621429"/>
            <a:ext cx="1490877"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TERRA </a:t>
            </a:r>
            <a:r>
              <a:rPr lang="en-US" sz="1400" dirty="0">
                <a:solidFill>
                  <a:srgbClr val="A4D8DB"/>
                </a:solidFill>
                <a:latin typeface="Arial Narrow" panose="020B0604020202020204" pitchFamily="34" charset="0"/>
                <a:cs typeface="Arial Narrow" panose="020B0604020202020204" pitchFamily="34" charset="0"/>
              </a:rPr>
              <a:t>&gt;2021</a:t>
            </a:r>
          </a:p>
        </p:txBody>
      </p:sp>
      <p:sp>
        <p:nvSpPr>
          <p:cNvPr id="25" name="TextBox 24">
            <a:extLst>
              <a:ext uri="{FF2B5EF4-FFF2-40B4-BE49-F238E27FC236}">
                <a16:creationId xmlns:a16="http://schemas.microsoft.com/office/drawing/2014/main" id="{5F2A0212-0C5D-4D47-B20C-06B9FBA40B00}"/>
              </a:ext>
            </a:extLst>
          </p:cNvPr>
          <p:cNvSpPr txBox="1"/>
          <p:nvPr/>
        </p:nvSpPr>
        <p:spPr>
          <a:xfrm>
            <a:off x="7627731" y="4148784"/>
            <a:ext cx="1463825"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AURA </a:t>
            </a:r>
            <a:r>
              <a:rPr lang="en-US" sz="1400" dirty="0">
                <a:solidFill>
                  <a:srgbClr val="A4D8DB"/>
                </a:solidFill>
                <a:latin typeface="Arial Narrow" panose="020B0604020202020204" pitchFamily="34" charset="0"/>
                <a:cs typeface="Arial Narrow" panose="020B0604020202020204" pitchFamily="34" charset="0"/>
              </a:rPr>
              <a:t>&gt;2022</a:t>
            </a:r>
          </a:p>
        </p:txBody>
      </p:sp>
      <p:sp>
        <p:nvSpPr>
          <p:cNvPr id="26" name="TextBox 25">
            <a:extLst>
              <a:ext uri="{FF2B5EF4-FFF2-40B4-BE49-F238E27FC236}">
                <a16:creationId xmlns:a16="http://schemas.microsoft.com/office/drawing/2014/main" id="{6F55799B-E928-7F48-8E67-218EB7365B3B}"/>
              </a:ext>
            </a:extLst>
          </p:cNvPr>
          <p:cNvSpPr txBox="1"/>
          <p:nvPr/>
        </p:nvSpPr>
        <p:spPr>
          <a:xfrm>
            <a:off x="7000001" y="2840329"/>
            <a:ext cx="2861742"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NISTAR, EPIC </a:t>
            </a:r>
            <a:r>
              <a:rPr lang="en-US" sz="1400" dirty="0">
                <a:solidFill>
                  <a:srgbClr val="A4D8DB"/>
                </a:solidFill>
                <a:latin typeface="Arial Narrow" panose="020B0604020202020204" pitchFamily="34" charset="0"/>
                <a:cs typeface="Arial Narrow" panose="020B0604020202020204" pitchFamily="34" charset="0"/>
              </a:rPr>
              <a:t>(DSCOVR/NOAA) 2020</a:t>
            </a:r>
          </a:p>
        </p:txBody>
      </p:sp>
      <p:sp>
        <p:nvSpPr>
          <p:cNvPr id="27" name="TextBox 26">
            <a:extLst>
              <a:ext uri="{FF2B5EF4-FFF2-40B4-BE49-F238E27FC236}">
                <a16:creationId xmlns:a16="http://schemas.microsoft.com/office/drawing/2014/main" id="{627C779D-51AF-3A45-8BE7-08B8A4174AFD}"/>
              </a:ext>
            </a:extLst>
          </p:cNvPr>
          <p:cNvSpPr txBox="1"/>
          <p:nvPr/>
        </p:nvSpPr>
        <p:spPr>
          <a:xfrm>
            <a:off x="7163218" y="3087075"/>
            <a:ext cx="1165259"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SORCE </a:t>
            </a:r>
            <a:r>
              <a:rPr lang="en-US" sz="1400" dirty="0">
                <a:solidFill>
                  <a:srgbClr val="A4D8DB"/>
                </a:solidFill>
                <a:latin typeface="Arial Narrow" panose="020B0604020202020204" pitchFamily="34" charset="0"/>
                <a:cs typeface="Arial Narrow" panose="020B0604020202020204" pitchFamily="34" charset="0"/>
              </a:rPr>
              <a:t>2020</a:t>
            </a:r>
          </a:p>
        </p:txBody>
      </p:sp>
      <p:sp>
        <p:nvSpPr>
          <p:cNvPr id="28" name="TextBox 27">
            <a:extLst>
              <a:ext uri="{FF2B5EF4-FFF2-40B4-BE49-F238E27FC236}">
                <a16:creationId xmlns:a16="http://schemas.microsoft.com/office/drawing/2014/main" id="{3087054C-4F67-EB41-9631-4E57F8AB07AB}"/>
              </a:ext>
            </a:extLst>
          </p:cNvPr>
          <p:cNvSpPr txBox="1"/>
          <p:nvPr/>
        </p:nvSpPr>
        <p:spPr>
          <a:xfrm>
            <a:off x="7681540" y="5823002"/>
            <a:ext cx="2582035"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OSTM/JASON 2 </a:t>
            </a:r>
            <a:r>
              <a:rPr lang="en-US" sz="1400" dirty="0">
                <a:solidFill>
                  <a:srgbClr val="A4D8DB"/>
                </a:solidFill>
                <a:latin typeface="Arial Narrow" panose="020B0604020202020204" pitchFamily="34" charset="0"/>
                <a:cs typeface="Arial Narrow" panose="020B0604020202020204" pitchFamily="34" charset="0"/>
              </a:rPr>
              <a:t>(NOAA) &gt;2022</a:t>
            </a:r>
          </a:p>
        </p:txBody>
      </p:sp>
      <p:sp>
        <p:nvSpPr>
          <p:cNvPr id="29" name="TextBox 28">
            <a:extLst>
              <a:ext uri="{FF2B5EF4-FFF2-40B4-BE49-F238E27FC236}">
                <a16:creationId xmlns:a16="http://schemas.microsoft.com/office/drawing/2014/main" id="{46EAEABC-8AFA-B746-BA2B-1FE9ED4B796E}"/>
              </a:ext>
            </a:extLst>
          </p:cNvPr>
          <p:cNvSpPr txBox="1"/>
          <p:nvPr/>
        </p:nvSpPr>
        <p:spPr>
          <a:xfrm>
            <a:off x="346370" y="6245196"/>
            <a:ext cx="1258070" cy="246221"/>
          </a:xfrm>
          <a:prstGeom prst="rect">
            <a:avLst/>
          </a:prstGeom>
          <a:noFill/>
        </p:spPr>
        <p:txBody>
          <a:bodyPr wrap="square" rtlCol="0">
            <a:spAutoFit/>
          </a:bodyPr>
          <a:lstStyle/>
          <a:p>
            <a:r>
              <a:rPr lang="en-US" sz="1000" dirty="0">
                <a:solidFill>
                  <a:schemeClr val="bg1">
                    <a:lumMod val="85000"/>
                  </a:schemeClr>
                </a:solidFill>
                <a:latin typeface="Arial Narrow" panose="020B0604020202020204" pitchFamily="34" charset="0"/>
                <a:cs typeface="Arial Narrow" panose="020B0604020202020204" pitchFamily="34" charset="0"/>
              </a:rPr>
              <a:t>09.10.19</a:t>
            </a:r>
          </a:p>
        </p:txBody>
      </p:sp>
      <p:sp>
        <p:nvSpPr>
          <p:cNvPr id="30" name="TextBox 29">
            <a:extLst>
              <a:ext uri="{FF2B5EF4-FFF2-40B4-BE49-F238E27FC236}">
                <a16:creationId xmlns:a16="http://schemas.microsoft.com/office/drawing/2014/main" id="{7CA95B18-4B1F-0547-A79A-9BCB46599D4D}"/>
              </a:ext>
            </a:extLst>
          </p:cNvPr>
          <p:cNvSpPr txBox="1"/>
          <p:nvPr/>
        </p:nvSpPr>
        <p:spPr>
          <a:xfrm>
            <a:off x="6257575" y="327554"/>
            <a:ext cx="5589099" cy="707886"/>
          </a:xfrm>
          <a:prstGeom prst="rect">
            <a:avLst/>
          </a:prstGeom>
          <a:noFill/>
        </p:spPr>
        <p:txBody>
          <a:bodyPr wrap="square" rtlCol="0">
            <a:spAutoFit/>
          </a:bodyPr>
          <a:lstStyle/>
          <a:p>
            <a:pPr algn="r"/>
            <a:r>
              <a:rPr lang="en-US" sz="4000" dirty="0">
                <a:solidFill>
                  <a:schemeClr val="bg1"/>
                </a:solidFill>
                <a:latin typeface="Arial Narrow" panose="020B0604020202020204" pitchFamily="34" charset="0"/>
                <a:cs typeface="Arial Narrow" panose="020B0604020202020204" pitchFamily="34" charset="0"/>
              </a:rPr>
              <a:t>NASA EARTH FLEET</a:t>
            </a:r>
          </a:p>
        </p:txBody>
      </p:sp>
      <p:sp>
        <p:nvSpPr>
          <p:cNvPr id="31" name="TextBox 30">
            <a:extLst>
              <a:ext uri="{FF2B5EF4-FFF2-40B4-BE49-F238E27FC236}">
                <a16:creationId xmlns:a16="http://schemas.microsoft.com/office/drawing/2014/main" id="{B567F939-1F1F-FE4A-B7DB-81CF87100324}"/>
              </a:ext>
            </a:extLst>
          </p:cNvPr>
          <p:cNvSpPr txBox="1"/>
          <p:nvPr/>
        </p:nvSpPr>
        <p:spPr>
          <a:xfrm>
            <a:off x="7020038" y="939646"/>
            <a:ext cx="4827579" cy="338554"/>
          </a:xfrm>
          <a:prstGeom prst="rect">
            <a:avLst/>
          </a:prstGeom>
          <a:noFill/>
        </p:spPr>
        <p:txBody>
          <a:bodyPr wrap="square" rtlCol="0">
            <a:spAutoFit/>
          </a:bodyPr>
          <a:lstStyle/>
          <a:p>
            <a:pPr algn="r"/>
            <a:r>
              <a:rPr lang="en-US" sz="1600" b="1" dirty="0">
                <a:solidFill>
                  <a:schemeClr val="bg1"/>
                </a:solidFill>
                <a:latin typeface="Arial Narrow" panose="020B0604020202020204" pitchFamily="34" charset="0"/>
                <a:cs typeface="Arial Narrow" panose="020B0604020202020204" pitchFamily="34" charset="0"/>
              </a:rPr>
              <a:t>OPERATING &amp; FUTURE THROUGH 2023</a:t>
            </a:r>
          </a:p>
        </p:txBody>
      </p:sp>
      <p:grpSp>
        <p:nvGrpSpPr>
          <p:cNvPr id="32" name="Group 31">
            <a:extLst>
              <a:ext uri="{FF2B5EF4-FFF2-40B4-BE49-F238E27FC236}">
                <a16:creationId xmlns:a16="http://schemas.microsoft.com/office/drawing/2014/main" id="{AB25E4DD-8DCE-E543-8176-3C000CFA7FEC}"/>
              </a:ext>
            </a:extLst>
          </p:cNvPr>
          <p:cNvGrpSpPr/>
          <p:nvPr/>
        </p:nvGrpSpPr>
        <p:grpSpPr>
          <a:xfrm>
            <a:off x="10069586" y="5477621"/>
            <a:ext cx="1678918" cy="986296"/>
            <a:chOff x="9468168" y="3726729"/>
            <a:chExt cx="1678918" cy="986296"/>
          </a:xfrm>
        </p:grpSpPr>
        <p:sp>
          <p:nvSpPr>
            <p:cNvPr id="33" name="Oval 32">
              <a:extLst>
                <a:ext uri="{FF2B5EF4-FFF2-40B4-BE49-F238E27FC236}">
                  <a16:creationId xmlns:a16="http://schemas.microsoft.com/office/drawing/2014/main" id="{BADA3A75-80E4-964A-BCFD-267F91F80DC2}"/>
                </a:ext>
              </a:extLst>
            </p:cNvPr>
            <p:cNvSpPr/>
            <p:nvPr/>
          </p:nvSpPr>
          <p:spPr>
            <a:xfrm>
              <a:off x="11015089" y="4294316"/>
              <a:ext cx="131997" cy="131997"/>
            </a:xfrm>
            <a:prstGeom prst="ellipse">
              <a:avLst/>
            </a:prstGeom>
            <a:solidFill>
              <a:srgbClr val="B1E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B37C4EC-9613-3E4B-B98D-52F71AE12FC6}"/>
                </a:ext>
              </a:extLst>
            </p:cNvPr>
            <p:cNvSpPr/>
            <p:nvPr/>
          </p:nvSpPr>
          <p:spPr>
            <a:xfrm>
              <a:off x="11015089" y="4072110"/>
              <a:ext cx="131997" cy="131997"/>
            </a:xfrm>
            <a:prstGeom prst="ellipse">
              <a:avLst/>
            </a:prstGeom>
            <a:solidFill>
              <a:srgbClr val="B19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C229A29-3DF6-AA41-9177-562746885416}"/>
                </a:ext>
              </a:extLst>
            </p:cNvPr>
            <p:cNvSpPr/>
            <p:nvPr/>
          </p:nvSpPr>
          <p:spPr>
            <a:xfrm>
              <a:off x="11015089" y="3833734"/>
              <a:ext cx="131997" cy="131997"/>
            </a:xfrm>
            <a:prstGeom prst="ellipse">
              <a:avLst/>
            </a:prstGeom>
            <a:solidFill>
              <a:srgbClr val="EFD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38F1B990-964D-6747-BAD0-196FA2D0FDAA}"/>
                </a:ext>
              </a:extLst>
            </p:cNvPr>
            <p:cNvSpPr/>
            <p:nvPr/>
          </p:nvSpPr>
          <p:spPr>
            <a:xfrm>
              <a:off x="11015089" y="4534425"/>
              <a:ext cx="131997" cy="131997"/>
            </a:xfrm>
            <a:prstGeom prst="ellipse">
              <a:avLst/>
            </a:prstGeom>
            <a:solidFill>
              <a:srgbClr val="A4D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A72321-BFCA-D248-A562-DC2D61A806D8}"/>
                </a:ext>
              </a:extLst>
            </p:cNvPr>
            <p:cNvSpPr txBox="1"/>
            <p:nvPr/>
          </p:nvSpPr>
          <p:spPr>
            <a:xfrm>
              <a:off x="9468168" y="3726729"/>
              <a:ext cx="1571050" cy="986296"/>
            </a:xfrm>
            <a:prstGeom prst="rect">
              <a:avLst/>
            </a:prstGeom>
            <a:noFill/>
          </p:spPr>
          <p:txBody>
            <a:bodyPr wrap="square" rtlCol="0">
              <a:spAutoFit/>
            </a:bodyPr>
            <a:lstStyle/>
            <a:p>
              <a:pPr algn="r">
                <a:lnSpc>
                  <a:spcPct val="150000"/>
                </a:lnSpc>
              </a:pPr>
              <a:r>
                <a:rPr lang="en-US" sz="1000" b="1" dirty="0">
                  <a:solidFill>
                    <a:schemeClr val="bg1"/>
                  </a:solidFill>
                  <a:latin typeface="Arial Narrow" panose="020B0604020202020204" pitchFamily="34" charset="0"/>
                  <a:cs typeface="Arial Narrow" panose="020B0604020202020204" pitchFamily="34" charset="0"/>
                </a:rPr>
                <a:t>(PRE) FORMULATION</a:t>
              </a:r>
            </a:p>
            <a:p>
              <a:pPr algn="r">
                <a:lnSpc>
                  <a:spcPct val="150000"/>
                </a:lnSpc>
              </a:pPr>
              <a:r>
                <a:rPr lang="en-US" sz="1000" b="1" dirty="0">
                  <a:solidFill>
                    <a:schemeClr val="bg1"/>
                  </a:solidFill>
                  <a:latin typeface="Arial Narrow" panose="020B0604020202020204" pitchFamily="34" charset="0"/>
                  <a:cs typeface="Arial Narrow" panose="020B0604020202020204" pitchFamily="34" charset="0"/>
                </a:rPr>
                <a:t>IMPLEMENTATON</a:t>
              </a:r>
            </a:p>
            <a:p>
              <a:pPr algn="r">
                <a:lnSpc>
                  <a:spcPct val="150000"/>
                </a:lnSpc>
              </a:pPr>
              <a:r>
                <a:rPr lang="en-US" sz="1000" b="1" dirty="0">
                  <a:solidFill>
                    <a:schemeClr val="bg1"/>
                  </a:solidFill>
                  <a:latin typeface="Arial Narrow" panose="020B0604020202020204" pitchFamily="34" charset="0"/>
                  <a:cs typeface="Arial Narrow" panose="020B0604020202020204" pitchFamily="34" charset="0"/>
                </a:rPr>
                <a:t>PRIMARY OPS</a:t>
              </a:r>
            </a:p>
            <a:p>
              <a:pPr algn="r">
                <a:lnSpc>
                  <a:spcPct val="150000"/>
                </a:lnSpc>
              </a:pPr>
              <a:r>
                <a:rPr lang="en-US" sz="1000" b="1" dirty="0">
                  <a:solidFill>
                    <a:schemeClr val="bg1"/>
                  </a:solidFill>
                  <a:latin typeface="Arial Narrow" panose="020B0604020202020204" pitchFamily="34" charset="0"/>
                  <a:cs typeface="Arial Narrow" panose="020B0604020202020204" pitchFamily="34" charset="0"/>
                </a:rPr>
                <a:t>EXTENDED OPS</a:t>
              </a:r>
            </a:p>
          </p:txBody>
        </p:sp>
      </p:grpSp>
      <p:sp>
        <p:nvSpPr>
          <p:cNvPr id="38" name="TextBox 37">
            <a:extLst>
              <a:ext uri="{FF2B5EF4-FFF2-40B4-BE49-F238E27FC236}">
                <a16:creationId xmlns:a16="http://schemas.microsoft.com/office/drawing/2014/main" id="{A08DBF7F-8103-7A46-9A42-D66C0A7F0571}"/>
              </a:ext>
            </a:extLst>
          </p:cNvPr>
          <p:cNvSpPr txBox="1"/>
          <p:nvPr/>
        </p:nvSpPr>
        <p:spPr>
          <a:xfrm>
            <a:off x="346370" y="3048441"/>
            <a:ext cx="2709492" cy="2185214"/>
          </a:xfrm>
          <a:prstGeom prst="rect">
            <a:avLst/>
          </a:prstGeom>
          <a:noFill/>
        </p:spPr>
        <p:txBody>
          <a:bodyPr wrap="square" rtlCol="0">
            <a:spAutoFit/>
          </a:bodyPr>
          <a:lstStyle/>
          <a:p>
            <a:r>
              <a:rPr lang="en-US" sz="1600" b="1" dirty="0">
                <a:solidFill>
                  <a:prstClr val="white"/>
                </a:solidFill>
                <a:latin typeface="Arial Narrow"/>
                <a:ea typeface="ＭＳ Ｐゴシック" charset="-128"/>
                <a:cs typeface="Arial Narrow"/>
              </a:rPr>
              <a:t>ISS INSTRUMENTS</a:t>
            </a:r>
          </a:p>
          <a:p>
            <a:endParaRPr lang="en-US" sz="800" b="1" dirty="0">
              <a:solidFill>
                <a:prstClr val="white"/>
              </a:solidFill>
              <a:latin typeface="Arial Narrow"/>
              <a:ea typeface="ＭＳ Ｐゴシック" charset="-128"/>
              <a:cs typeface="Arial Narrow"/>
            </a:endParaRPr>
          </a:p>
          <a:p>
            <a:r>
              <a:rPr lang="en-US" sz="1400" b="1" dirty="0">
                <a:solidFill>
                  <a:srgbClr val="EFD752"/>
                </a:solidFill>
                <a:latin typeface="Arial Narrow"/>
                <a:cs typeface="Arial Narrow"/>
              </a:rPr>
              <a:t>EMIT </a:t>
            </a:r>
            <a:r>
              <a:rPr lang="en-US" sz="1400" dirty="0">
                <a:solidFill>
                  <a:srgbClr val="EFD752"/>
                </a:solidFill>
                <a:latin typeface="Arial Narrow"/>
                <a:cs typeface="Arial Narrow"/>
              </a:rPr>
              <a:t>2021</a:t>
            </a:r>
          </a:p>
          <a:p>
            <a:r>
              <a:rPr lang="en-US" sz="1400" b="1" dirty="0">
                <a:solidFill>
                  <a:srgbClr val="B19FFF"/>
                </a:solidFill>
                <a:latin typeface="Arial Narrow"/>
                <a:cs typeface="Arial Narrow"/>
              </a:rPr>
              <a:t>CLARREO-PF </a:t>
            </a:r>
            <a:r>
              <a:rPr lang="en-US" sz="1400" dirty="0">
                <a:solidFill>
                  <a:srgbClr val="B19FFF"/>
                </a:solidFill>
                <a:latin typeface="Arial Narrow"/>
                <a:cs typeface="Arial Narrow"/>
              </a:rPr>
              <a:t>2020</a:t>
            </a:r>
          </a:p>
          <a:p>
            <a:r>
              <a:rPr lang="en-US" sz="1400" b="1" dirty="0">
                <a:solidFill>
                  <a:srgbClr val="B1E677"/>
                </a:solidFill>
                <a:latin typeface="Arial Narrow"/>
                <a:cs typeface="Arial Narrow"/>
              </a:rPr>
              <a:t>GEDI </a:t>
            </a:r>
            <a:r>
              <a:rPr lang="en-US" sz="1400" dirty="0">
                <a:solidFill>
                  <a:srgbClr val="B1E677"/>
                </a:solidFill>
                <a:latin typeface="Arial Narrow"/>
                <a:cs typeface="Arial Narrow"/>
              </a:rPr>
              <a:t>2020</a:t>
            </a:r>
          </a:p>
          <a:p>
            <a:r>
              <a:rPr lang="en-US" sz="1400" b="1" dirty="0">
                <a:solidFill>
                  <a:srgbClr val="B1E677"/>
                </a:solidFill>
                <a:latin typeface="Arial Narrow"/>
                <a:cs typeface="Arial Narrow"/>
              </a:rPr>
              <a:t>SAGE III </a:t>
            </a:r>
            <a:r>
              <a:rPr lang="en-US" sz="1400" dirty="0">
                <a:solidFill>
                  <a:srgbClr val="B1E677"/>
                </a:solidFill>
                <a:latin typeface="Arial Narrow"/>
                <a:cs typeface="Arial Narrow"/>
              </a:rPr>
              <a:t>2020</a:t>
            </a:r>
          </a:p>
          <a:p>
            <a:r>
              <a:rPr lang="en-US" sz="1400" b="1" dirty="0">
                <a:solidFill>
                  <a:srgbClr val="B1E677"/>
                </a:solidFill>
                <a:latin typeface="Arial Narrow"/>
                <a:cs typeface="Arial Narrow"/>
              </a:rPr>
              <a:t>OCO-3 </a:t>
            </a:r>
            <a:r>
              <a:rPr lang="en-US" sz="1400" dirty="0">
                <a:solidFill>
                  <a:srgbClr val="B1E677"/>
                </a:solidFill>
                <a:latin typeface="Arial Narrow"/>
                <a:cs typeface="Arial Narrow"/>
              </a:rPr>
              <a:t>2022</a:t>
            </a:r>
          </a:p>
          <a:p>
            <a:r>
              <a:rPr lang="en-US" sz="1400" b="1" dirty="0">
                <a:solidFill>
                  <a:srgbClr val="B1E677"/>
                </a:solidFill>
                <a:latin typeface="Arial Narrow"/>
                <a:cs typeface="Arial Narrow"/>
              </a:rPr>
              <a:t>TSIS-1 </a:t>
            </a:r>
            <a:r>
              <a:rPr lang="en-US" sz="1400" dirty="0">
                <a:solidFill>
                  <a:srgbClr val="B1E677"/>
                </a:solidFill>
                <a:latin typeface="Arial Narrow"/>
                <a:cs typeface="Arial Narrow"/>
              </a:rPr>
              <a:t>2023</a:t>
            </a:r>
          </a:p>
          <a:p>
            <a:r>
              <a:rPr lang="en-US" sz="1400" b="1" dirty="0">
                <a:solidFill>
                  <a:srgbClr val="A4D8DB"/>
                </a:solidFill>
                <a:latin typeface="Arial Narrow"/>
                <a:cs typeface="Arial Narrow"/>
              </a:rPr>
              <a:t>ECOSTRESS </a:t>
            </a:r>
            <a:r>
              <a:rPr lang="en-US" sz="1400" dirty="0">
                <a:solidFill>
                  <a:srgbClr val="A4D8DB"/>
                </a:solidFill>
                <a:latin typeface="Arial Narrow"/>
                <a:cs typeface="Arial Narrow"/>
              </a:rPr>
              <a:t>2020</a:t>
            </a:r>
          </a:p>
          <a:p>
            <a:r>
              <a:rPr lang="en-US" sz="1400" b="1" dirty="0">
                <a:solidFill>
                  <a:srgbClr val="A4D8DB"/>
                </a:solidFill>
                <a:latin typeface="Arial Narrow"/>
                <a:cs typeface="Arial Narrow"/>
              </a:rPr>
              <a:t>LIS </a:t>
            </a:r>
            <a:r>
              <a:rPr lang="en-US" sz="1400" dirty="0">
                <a:solidFill>
                  <a:srgbClr val="A4D8DB"/>
                </a:solidFill>
                <a:latin typeface="Arial Narrow"/>
                <a:cs typeface="Arial Narrow"/>
              </a:rPr>
              <a:t>2020</a:t>
            </a:r>
          </a:p>
        </p:txBody>
      </p:sp>
      <p:sp>
        <p:nvSpPr>
          <p:cNvPr id="40" name="TextBox 39">
            <a:extLst>
              <a:ext uri="{FF2B5EF4-FFF2-40B4-BE49-F238E27FC236}">
                <a16:creationId xmlns:a16="http://schemas.microsoft.com/office/drawing/2014/main" id="{78508177-2C6D-204F-B75F-C5E9B029F6FC}"/>
              </a:ext>
            </a:extLst>
          </p:cNvPr>
          <p:cNvSpPr txBox="1"/>
          <p:nvPr/>
        </p:nvSpPr>
        <p:spPr>
          <a:xfrm>
            <a:off x="10019881" y="1729903"/>
            <a:ext cx="1814459" cy="3425553"/>
          </a:xfrm>
          <a:prstGeom prst="rect">
            <a:avLst/>
          </a:prstGeom>
          <a:noFill/>
        </p:spPr>
        <p:txBody>
          <a:bodyPr wrap="square" rtlCol="0">
            <a:spAutoFit/>
          </a:bodyPr>
          <a:lstStyle/>
          <a:p>
            <a:pPr algn="r"/>
            <a:r>
              <a:rPr lang="en-US" sz="1600" b="1" dirty="0">
                <a:solidFill>
                  <a:schemeClr val="bg1"/>
                </a:solidFill>
                <a:latin typeface="Arial Narrow"/>
                <a:cs typeface="Arial Narrow"/>
              </a:rPr>
              <a:t>INVEST/CUBESATS</a:t>
            </a:r>
          </a:p>
          <a:p>
            <a:pPr algn="r">
              <a:lnSpc>
                <a:spcPct val="50000"/>
              </a:lnSpc>
            </a:pPr>
            <a:endParaRPr lang="en-US" sz="1400" dirty="0">
              <a:solidFill>
                <a:schemeClr val="bg1"/>
              </a:solidFill>
              <a:latin typeface="Arial Narrow"/>
              <a:cs typeface="Arial Narrow"/>
            </a:endParaRPr>
          </a:p>
          <a:p>
            <a:pPr algn="r">
              <a:lnSpc>
                <a:spcPct val="110000"/>
              </a:lnSpc>
            </a:pPr>
            <a:r>
              <a:rPr lang="en-US" sz="1400" b="1" dirty="0">
                <a:solidFill>
                  <a:srgbClr val="A4D8DB"/>
                </a:solidFill>
                <a:latin typeface="Arial Narrow"/>
                <a:cs typeface="Arial Narrow"/>
              </a:rPr>
              <a:t>RAVAN </a:t>
            </a:r>
            <a:r>
              <a:rPr lang="en-US" sz="1400" dirty="0">
                <a:solidFill>
                  <a:srgbClr val="A4D8DB"/>
                </a:solidFill>
                <a:latin typeface="Arial Narrow"/>
                <a:ea typeface="ＭＳ Ｐゴシック" charset="-128"/>
                <a:cs typeface="Arial Narrow"/>
              </a:rPr>
              <a:t>2016</a:t>
            </a:r>
          </a:p>
          <a:p>
            <a:pPr algn="r">
              <a:lnSpc>
                <a:spcPct val="110000"/>
              </a:lnSpc>
            </a:pPr>
            <a:r>
              <a:rPr lang="en-US" sz="1400" b="1" dirty="0" err="1">
                <a:solidFill>
                  <a:srgbClr val="A4D8DB"/>
                </a:solidFill>
                <a:latin typeface="Arial Narrow"/>
                <a:cs typeface="Arial Narrow"/>
              </a:rPr>
              <a:t>RainCube</a:t>
            </a:r>
            <a:r>
              <a:rPr lang="en-US" sz="1400" b="1" dirty="0">
                <a:solidFill>
                  <a:srgbClr val="A4D8DB"/>
                </a:solidFill>
                <a:latin typeface="Arial Narrow"/>
                <a:cs typeface="Arial Narrow"/>
              </a:rPr>
              <a:t> </a:t>
            </a:r>
            <a:r>
              <a:rPr lang="en-US" sz="1400" dirty="0">
                <a:solidFill>
                  <a:srgbClr val="A4D8DB"/>
                </a:solidFill>
                <a:latin typeface="Arial Narrow"/>
                <a:ea typeface="ＭＳ Ｐゴシック" charset="-128"/>
                <a:cs typeface="Arial Narrow"/>
              </a:rPr>
              <a:t>2018</a:t>
            </a:r>
          </a:p>
          <a:p>
            <a:pPr algn="r">
              <a:lnSpc>
                <a:spcPct val="110000"/>
              </a:lnSpc>
            </a:pPr>
            <a:r>
              <a:rPr lang="en-US" sz="1400" b="1" dirty="0">
                <a:solidFill>
                  <a:srgbClr val="B1E677"/>
                </a:solidFill>
                <a:latin typeface="Arial Narrow"/>
                <a:ea typeface="ＭＳ Ｐゴシック" charset="-128"/>
                <a:cs typeface="Arial Narrow"/>
              </a:rPr>
              <a:t>CSIM </a:t>
            </a:r>
            <a:r>
              <a:rPr lang="en-US" sz="1400" dirty="0">
                <a:solidFill>
                  <a:srgbClr val="B1E677"/>
                </a:solidFill>
                <a:latin typeface="Arial Narrow"/>
                <a:ea typeface="ＭＳ Ｐゴシック" charset="-128"/>
                <a:cs typeface="Arial Narrow"/>
              </a:rPr>
              <a:t>2018</a:t>
            </a:r>
          </a:p>
          <a:p>
            <a:pPr algn="r">
              <a:lnSpc>
                <a:spcPct val="110000"/>
              </a:lnSpc>
            </a:pPr>
            <a:r>
              <a:rPr lang="en-US" sz="1400" b="1" dirty="0" err="1">
                <a:solidFill>
                  <a:srgbClr val="B1E677"/>
                </a:solidFill>
                <a:latin typeface="Arial Narrow"/>
                <a:ea typeface="ＭＳ Ｐゴシック" charset="-128"/>
                <a:cs typeface="Arial Narrow"/>
              </a:rPr>
              <a:t>CubeRRT</a:t>
            </a:r>
            <a:r>
              <a:rPr lang="en-US" sz="1400" b="1" dirty="0">
                <a:solidFill>
                  <a:srgbClr val="B1E677"/>
                </a:solidFill>
                <a:latin typeface="Arial Narrow"/>
                <a:ea typeface="ＭＳ Ｐゴシック" charset="-128"/>
                <a:cs typeface="Arial Narrow"/>
              </a:rPr>
              <a:t> </a:t>
            </a:r>
            <a:r>
              <a:rPr lang="en-US" sz="1400" dirty="0">
                <a:solidFill>
                  <a:srgbClr val="B1E677"/>
                </a:solidFill>
                <a:latin typeface="Arial Narrow"/>
                <a:ea typeface="ＭＳ Ｐゴシック" charset="-128"/>
                <a:cs typeface="Arial Narrow"/>
              </a:rPr>
              <a:t>2018</a:t>
            </a:r>
            <a:endParaRPr lang="en-US" sz="1400" dirty="0">
              <a:solidFill>
                <a:srgbClr val="B1E677"/>
              </a:solidFill>
              <a:latin typeface="Arial Narrow"/>
              <a:cs typeface="Arial Narrow"/>
            </a:endParaRPr>
          </a:p>
          <a:p>
            <a:pPr algn="r">
              <a:lnSpc>
                <a:spcPct val="110000"/>
              </a:lnSpc>
            </a:pPr>
            <a:r>
              <a:rPr lang="en-US" sz="1400" b="1" dirty="0">
                <a:solidFill>
                  <a:srgbClr val="B1E677"/>
                </a:solidFill>
                <a:latin typeface="Arial Narrow"/>
                <a:ea typeface="ＭＳ Ｐゴシック" charset="-128"/>
                <a:cs typeface="Arial Narrow"/>
              </a:rPr>
              <a:t>TEMPEST-D </a:t>
            </a:r>
            <a:r>
              <a:rPr lang="en-US" sz="1400" dirty="0">
                <a:solidFill>
                  <a:srgbClr val="B1E677"/>
                </a:solidFill>
                <a:latin typeface="Arial Narrow"/>
                <a:ea typeface="ＭＳ Ｐゴシック" charset="-128"/>
                <a:cs typeface="Arial Narrow"/>
              </a:rPr>
              <a:t>2018</a:t>
            </a:r>
            <a:endParaRPr lang="en-US" sz="1400" dirty="0">
              <a:solidFill>
                <a:srgbClr val="B1E677"/>
              </a:solidFill>
              <a:latin typeface="Arial Narrow"/>
              <a:cs typeface="Arial Narrow"/>
            </a:endParaRPr>
          </a:p>
          <a:p>
            <a:pPr algn="r">
              <a:lnSpc>
                <a:spcPct val="110000"/>
              </a:lnSpc>
            </a:pPr>
            <a:r>
              <a:rPr lang="en-US" sz="1400" b="1" dirty="0" err="1">
                <a:solidFill>
                  <a:srgbClr val="B19FFF"/>
                </a:solidFill>
                <a:latin typeface="Arial Narrow"/>
                <a:cs typeface="Arial Narrow"/>
              </a:rPr>
              <a:t>CIRiS</a:t>
            </a:r>
            <a:r>
              <a:rPr lang="en-US" sz="1400" b="1" dirty="0">
                <a:solidFill>
                  <a:srgbClr val="B19FFF"/>
                </a:solidFill>
                <a:latin typeface="Arial Narrow"/>
                <a:cs typeface="Arial Narrow"/>
              </a:rPr>
              <a:t> </a:t>
            </a:r>
            <a:r>
              <a:rPr lang="en-US" sz="1400" dirty="0">
                <a:solidFill>
                  <a:srgbClr val="B19FFF"/>
                </a:solidFill>
                <a:latin typeface="Arial Narrow"/>
                <a:ea typeface="ＭＳ Ｐゴシック" charset="-128"/>
                <a:cs typeface="Arial Narrow"/>
              </a:rPr>
              <a:t>2019</a:t>
            </a:r>
            <a:endParaRPr lang="en-US" sz="1400" dirty="0">
              <a:solidFill>
                <a:srgbClr val="B19FFF"/>
              </a:solidFill>
              <a:latin typeface="Arial Narrow"/>
              <a:cs typeface="Arial Narrow"/>
            </a:endParaRPr>
          </a:p>
          <a:p>
            <a:pPr algn="r">
              <a:lnSpc>
                <a:spcPct val="110000"/>
              </a:lnSpc>
            </a:pPr>
            <a:r>
              <a:rPr lang="en-US" sz="1400" b="1" dirty="0">
                <a:solidFill>
                  <a:srgbClr val="B19FFF"/>
                </a:solidFill>
                <a:latin typeface="Arial Narrow"/>
                <a:cs typeface="Arial Narrow"/>
              </a:rPr>
              <a:t>HARP </a:t>
            </a:r>
            <a:r>
              <a:rPr lang="en-US" sz="1400" dirty="0">
                <a:solidFill>
                  <a:srgbClr val="B19FFF"/>
                </a:solidFill>
                <a:latin typeface="Arial Narrow"/>
                <a:ea typeface="ＭＳ Ｐゴシック" charset="-128"/>
                <a:cs typeface="Arial Narrow"/>
              </a:rPr>
              <a:t>2019</a:t>
            </a:r>
          </a:p>
          <a:p>
            <a:pPr algn="r">
              <a:lnSpc>
                <a:spcPct val="110000"/>
              </a:lnSpc>
            </a:pPr>
            <a:r>
              <a:rPr lang="en-US" sz="1400" b="1" dirty="0">
                <a:solidFill>
                  <a:srgbClr val="B19FFF"/>
                </a:solidFill>
                <a:latin typeface="Arial Narrow"/>
                <a:ea typeface="ＭＳ Ｐゴシック" charset="-128"/>
                <a:cs typeface="Arial Narrow"/>
              </a:rPr>
              <a:t>CTIM*</a:t>
            </a:r>
          </a:p>
          <a:p>
            <a:pPr algn="r">
              <a:lnSpc>
                <a:spcPct val="110000"/>
              </a:lnSpc>
            </a:pPr>
            <a:r>
              <a:rPr lang="en-US" sz="1400" b="1" dirty="0" err="1">
                <a:solidFill>
                  <a:srgbClr val="B19FFF"/>
                </a:solidFill>
                <a:latin typeface="Arial Narrow"/>
                <a:ea typeface="ＭＳ Ｐゴシック" charset="-128"/>
                <a:cs typeface="Arial Narrow"/>
              </a:rPr>
              <a:t>HyTI</a:t>
            </a:r>
            <a:r>
              <a:rPr lang="en-US" sz="1400" b="1" dirty="0">
                <a:solidFill>
                  <a:srgbClr val="B19FFF"/>
                </a:solidFill>
                <a:latin typeface="Arial Narrow"/>
                <a:ea typeface="ＭＳ Ｐゴシック" charset="-128"/>
                <a:cs typeface="Arial Narrow"/>
              </a:rPr>
              <a:t>*</a:t>
            </a:r>
          </a:p>
          <a:p>
            <a:pPr algn="r">
              <a:lnSpc>
                <a:spcPct val="110000"/>
              </a:lnSpc>
            </a:pPr>
            <a:r>
              <a:rPr lang="en-US" sz="1400" b="1" dirty="0" err="1">
                <a:solidFill>
                  <a:srgbClr val="B19FFF"/>
                </a:solidFill>
                <a:latin typeface="Arial Narrow"/>
                <a:ea typeface="ＭＳ Ｐゴシック" charset="-128"/>
                <a:cs typeface="Arial Narrow"/>
              </a:rPr>
              <a:t>SNoOPI</a:t>
            </a:r>
            <a:r>
              <a:rPr lang="en-US" sz="1400" b="1" dirty="0">
                <a:solidFill>
                  <a:srgbClr val="B19FFF"/>
                </a:solidFill>
                <a:latin typeface="Arial Narrow"/>
                <a:ea typeface="ＭＳ Ｐゴシック" charset="-128"/>
                <a:cs typeface="Arial Narrow"/>
              </a:rPr>
              <a:t>*</a:t>
            </a:r>
          </a:p>
          <a:p>
            <a:pPr algn="r">
              <a:lnSpc>
                <a:spcPct val="110000"/>
              </a:lnSpc>
            </a:pPr>
            <a:r>
              <a:rPr lang="en-US" sz="1400" b="1" dirty="0">
                <a:solidFill>
                  <a:srgbClr val="B19FFF"/>
                </a:solidFill>
                <a:latin typeface="Arial Narrow"/>
                <a:ea typeface="ＭＳ Ｐゴシック" charset="-128"/>
                <a:cs typeface="Arial Narrow"/>
              </a:rPr>
              <a:t>NACHOS*</a:t>
            </a:r>
            <a:endParaRPr lang="en-US" sz="1400" b="1" dirty="0">
              <a:solidFill>
                <a:srgbClr val="B19FFF"/>
              </a:solidFill>
              <a:latin typeface="Arial Narrow"/>
              <a:cs typeface="Arial Narrow"/>
            </a:endParaRPr>
          </a:p>
          <a:p>
            <a:pPr algn="r">
              <a:lnSpc>
                <a:spcPct val="110000"/>
              </a:lnSpc>
            </a:pPr>
            <a:endParaRPr lang="en-US" sz="1200" dirty="0">
              <a:solidFill>
                <a:srgbClr val="EFD752"/>
              </a:solidFill>
              <a:latin typeface="Arial Narrow"/>
              <a:ea typeface="ＭＳ Ｐゴシック" charset="-128"/>
              <a:cs typeface="Arial Narrow"/>
            </a:endParaRPr>
          </a:p>
          <a:p>
            <a:pPr algn="r">
              <a:lnSpc>
                <a:spcPct val="110000"/>
              </a:lnSpc>
            </a:pPr>
            <a:r>
              <a:rPr lang="en-US" sz="1000" dirty="0">
                <a:solidFill>
                  <a:srgbClr val="B19FFF"/>
                </a:solidFill>
                <a:latin typeface="Arial Narrow"/>
                <a:ea typeface="ＭＳ Ｐゴシック" charset="-128"/>
                <a:cs typeface="Arial Narrow"/>
              </a:rPr>
              <a:t>* </a:t>
            </a:r>
            <a:r>
              <a:rPr lang="en-US" sz="1000" i="1" dirty="0">
                <a:solidFill>
                  <a:srgbClr val="B19FFF"/>
                </a:solidFill>
                <a:latin typeface="Arial Narrow"/>
                <a:ea typeface="ＭＳ Ｐゴシック" charset="-128"/>
                <a:cs typeface="Arial Narrow"/>
              </a:rPr>
              <a:t>Launch date TBD</a:t>
            </a:r>
            <a:endParaRPr lang="en-US" sz="1000" i="1" dirty="0">
              <a:solidFill>
                <a:srgbClr val="B19FFF"/>
              </a:solidFill>
              <a:latin typeface="Arial Narrow"/>
              <a:cs typeface="Arial Narrow"/>
            </a:endParaRPr>
          </a:p>
        </p:txBody>
      </p:sp>
      <p:sp>
        <p:nvSpPr>
          <p:cNvPr id="41" name="TextBox 40">
            <a:extLst>
              <a:ext uri="{FF2B5EF4-FFF2-40B4-BE49-F238E27FC236}">
                <a16:creationId xmlns:a16="http://schemas.microsoft.com/office/drawing/2014/main" id="{54C0501D-01FB-5140-B535-51E6535D25BF}"/>
              </a:ext>
            </a:extLst>
          </p:cNvPr>
          <p:cNvSpPr txBox="1"/>
          <p:nvPr/>
        </p:nvSpPr>
        <p:spPr>
          <a:xfrm>
            <a:off x="524288" y="1428193"/>
            <a:ext cx="1882208" cy="307777"/>
          </a:xfrm>
          <a:prstGeom prst="rect">
            <a:avLst/>
          </a:prstGeom>
          <a:noFill/>
        </p:spPr>
        <p:txBody>
          <a:bodyPr wrap="square" rtlCol="0">
            <a:spAutoFit/>
          </a:bodyPr>
          <a:lstStyle/>
          <a:p>
            <a:r>
              <a:rPr lang="en-US" sz="1400" b="1" dirty="0">
                <a:solidFill>
                  <a:srgbClr val="EFD752"/>
                </a:solidFill>
                <a:latin typeface="Arial Narrow" panose="020B0604020202020204" pitchFamily="34" charset="0"/>
                <a:cs typeface="Arial Narrow" panose="020B0604020202020204" pitchFamily="34" charset="0"/>
              </a:rPr>
              <a:t>PREFIRE </a:t>
            </a:r>
            <a:r>
              <a:rPr lang="en-US" sz="1400" dirty="0">
                <a:solidFill>
                  <a:srgbClr val="EFD752"/>
                </a:solidFill>
                <a:latin typeface="Arial Narrow" panose="020B0604020202020204" pitchFamily="34" charset="0"/>
                <a:cs typeface="Arial Narrow" panose="020B0604020202020204" pitchFamily="34" charset="0"/>
              </a:rPr>
              <a:t>(2)</a:t>
            </a:r>
            <a:r>
              <a:rPr lang="en-US" sz="1400" b="1" dirty="0">
                <a:solidFill>
                  <a:srgbClr val="EFD752"/>
                </a:solidFill>
                <a:latin typeface="Arial Narrow" panose="020B0604020202020204" pitchFamily="34" charset="0"/>
                <a:cs typeface="Arial Narrow" panose="020B0604020202020204" pitchFamily="34" charset="0"/>
              </a:rPr>
              <a:t> </a:t>
            </a:r>
            <a:r>
              <a:rPr lang="en-US" sz="1400" dirty="0">
                <a:solidFill>
                  <a:srgbClr val="EFD752"/>
                </a:solidFill>
                <a:latin typeface="Arial Narrow" panose="020B0604020202020204" pitchFamily="34" charset="0"/>
                <a:cs typeface="Arial Narrow" panose="020B0604020202020204" pitchFamily="34" charset="0"/>
              </a:rPr>
              <a:t>2022</a:t>
            </a:r>
          </a:p>
        </p:txBody>
      </p:sp>
      <p:sp>
        <p:nvSpPr>
          <p:cNvPr id="42" name="TextBox 41">
            <a:extLst>
              <a:ext uri="{FF2B5EF4-FFF2-40B4-BE49-F238E27FC236}">
                <a16:creationId xmlns:a16="http://schemas.microsoft.com/office/drawing/2014/main" id="{95F0714B-D8CD-0C40-938C-AEDA584B86DA}"/>
              </a:ext>
            </a:extLst>
          </p:cNvPr>
          <p:cNvSpPr txBox="1"/>
          <p:nvPr/>
        </p:nvSpPr>
        <p:spPr>
          <a:xfrm>
            <a:off x="7744636" y="5249866"/>
            <a:ext cx="2054179" cy="307777"/>
          </a:xfrm>
          <a:prstGeom prst="rect">
            <a:avLst/>
          </a:prstGeom>
          <a:noFill/>
        </p:spPr>
        <p:txBody>
          <a:bodyPr wrap="square" rtlCol="0">
            <a:spAutoFit/>
          </a:bodyPr>
          <a:lstStyle/>
          <a:p>
            <a:r>
              <a:rPr lang="en-US" sz="1400" b="1" dirty="0">
                <a:solidFill>
                  <a:srgbClr val="A4D8DB"/>
                </a:solidFill>
                <a:latin typeface="Arial Narrow" panose="020B0604020202020204" pitchFamily="34" charset="0"/>
                <a:cs typeface="Arial Narrow" panose="020B0604020202020204" pitchFamily="34" charset="0"/>
              </a:rPr>
              <a:t>LANDSAT 8 </a:t>
            </a:r>
            <a:r>
              <a:rPr lang="en-US" sz="1400" dirty="0">
                <a:solidFill>
                  <a:srgbClr val="A4D8DB"/>
                </a:solidFill>
                <a:latin typeface="Arial Narrow" panose="020B0604020202020204" pitchFamily="34" charset="0"/>
                <a:cs typeface="Arial Narrow" panose="020B0604020202020204" pitchFamily="34" charset="0"/>
              </a:rPr>
              <a:t>(USGS) &gt;2022</a:t>
            </a:r>
          </a:p>
        </p:txBody>
      </p:sp>
      <p:sp>
        <p:nvSpPr>
          <p:cNvPr id="43" name="TextBox 42">
            <a:extLst>
              <a:ext uri="{FF2B5EF4-FFF2-40B4-BE49-F238E27FC236}">
                <a16:creationId xmlns:a16="http://schemas.microsoft.com/office/drawing/2014/main" id="{AF1EBF25-D6C0-7843-9B5C-E71248EA8CBD}"/>
              </a:ext>
            </a:extLst>
          </p:cNvPr>
          <p:cNvSpPr txBox="1"/>
          <p:nvPr/>
        </p:nvSpPr>
        <p:spPr>
          <a:xfrm>
            <a:off x="56323" y="1923394"/>
            <a:ext cx="1195194" cy="307777"/>
          </a:xfrm>
          <a:prstGeom prst="rect">
            <a:avLst/>
          </a:prstGeom>
          <a:noFill/>
        </p:spPr>
        <p:txBody>
          <a:bodyPr wrap="square" rtlCol="0">
            <a:spAutoFit/>
          </a:bodyPr>
          <a:lstStyle/>
          <a:p>
            <a:r>
              <a:rPr lang="en-US" sz="1400" b="1" dirty="0">
                <a:solidFill>
                  <a:srgbClr val="EFD752"/>
                </a:solidFill>
                <a:latin typeface="Arial Narrow" panose="020B0604020202020204" pitchFamily="34" charset="0"/>
                <a:cs typeface="Arial Narrow" panose="020B0604020202020204" pitchFamily="34" charset="0"/>
              </a:rPr>
              <a:t>GLIMR </a:t>
            </a:r>
            <a:r>
              <a:rPr lang="en-US" sz="1400" dirty="0">
                <a:solidFill>
                  <a:srgbClr val="EFD752"/>
                </a:solidFill>
                <a:latin typeface="Arial Narrow" panose="020B0604020202020204" pitchFamily="34" charset="0"/>
                <a:cs typeface="Arial Narrow" panose="020B0604020202020204" pitchFamily="34" charset="0"/>
              </a:rPr>
              <a:t>~2026</a:t>
            </a:r>
          </a:p>
        </p:txBody>
      </p:sp>
      <p:sp>
        <p:nvSpPr>
          <p:cNvPr id="44" name="TextBox 43">
            <a:extLst>
              <a:ext uri="{FF2B5EF4-FFF2-40B4-BE49-F238E27FC236}">
                <a16:creationId xmlns:a16="http://schemas.microsoft.com/office/drawing/2014/main" id="{AF1EBF25-D6C0-7843-9B5C-E71248EA8CBD}"/>
              </a:ext>
            </a:extLst>
          </p:cNvPr>
          <p:cNvSpPr txBox="1"/>
          <p:nvPr/>
        </p:nvSpPr>
        <p:spPr>
          <a:xfrm>
            <a:off x="1371599" y="1235075"/>
            <a:ext cx="1086383" cy="307777"/>
          </a:xfrm>
          <a:prstGeom prst="rect">
            <a:avLst/>
          </a:prstGeom>
          <a:noFill/>
        </p:spPr>
        <p:txBody>
          <a:bodyPr wrap="square" rtlCol="0">
            <a:spAutoFit/>
          </a:bodyPr>
          <a:lstStyle/>
          <a:p>
            <a:r>
              <a:rPr lang="en-US" sz="1400" b="1" dirty="0">
                <a:solidFill>
                  <a:srgbClr val="EFD752"/>
                </a:solidFill>
                <a:latin typeface="Arial Narrow" panose="020B0604020202020204" pitchFamily="34" charset="0"/>
                <a:cs typeface="Arial Narrow" panose="020B0604020202020204" pitchFamily="34" charset="0"/>
              </a:rPr>
              <a:t>TSIS-2 </a:t>
            </a:r>
            <a:r>
              <a:rPr lang="en-US" sz="1400" dirty="0">
                <a:solidFill>
                  <a:srgbClr val="EFD752"/>
                </a:solidFill>
                <a:latin typeface="Arial Narrow" panose="020B0604020202020204" pitchFamily="34" charset="0"/>
                <a:cs typeface="Arial Narrow" panose="020B0604020202020204" pitchFamily="34" charset="0"/>
              </a:rPr>
              <a:t>2020</a:t>
            </a:r>
          </a:p>
        </p:txBody>
      </p:sp>
      <p:sp>
        <p:nvSpPr>
          <p:cNvPr id="45" name="TextBox 44">
            <a:extLst>
              <a:ext uri="{FF2B5EF4-FFF2-40B4-BE49-F238E27FC236}">
                <a16:creationId xmlns:a16="http://schemas.microsoft.com/office/drawing/2014/main" id="{A849F1CD-5DB6-FD4C-87B4-E0E2D00C3FA8}"/>
              </a:ext>
            </a:extLst>
          </p:cNvPr>
          <p:cNvSpPr txBox="1"/>
          <p:nvPr/>
        </p:nvSpPr>
        <p:spPr>
          <a:xfrm>
            <a:off x="346369" y="5363622"/>
            <a:ext cx="2709493" cy="677108"/>
          </a:xfrm>
          <a:prstGeom prst="rect">
            <a:avLst/>
          </a:prstGeom>
          <a:noFill/>
        </p:spPr>
        <p:txBody>
          <a:bodyPr wrap="square" rtlCol="0">
            <a:spAutoFit/>
          </a:bodyPr>
          <a:lstStyle/>
          <a:p>
            <a:r>
              <a:rPr lang="en-US" sz="1600" b="1" dirty="0">
                <a:solidFill>
                  <a:prstClr val="white"/>
                </a:solidFill>
                <a:latin typeface="Arial Narrow"/>
                <a:ea typeface="ＭＳ Ｐゴシック" charset="-128"/>
                <a:cs typeface="Arial Narrow"/>
              </a:rPr>
              <a:t>JPSS-2, 3 &amp; 4  INSTRUMENTS</a:t>
            </a:r>
          </a:p>
          <a:p>
            <a:pPr defTabSz="914120" fontAlgn="auto">
              <a:spcBef>
                <a:spcPts val="0"/>
              </a:spcBef>
              <a:spcAft>
                <a:spcPts val="0"/>
              </a:spcAft>
            </a:pPr>
            <a:endParaRPr lang="en-US" sz="800" b="1" dirty="0">
              <a:solidFill>
                <a:prstClr val="white"/>
              </a:solidFill>
              <a:latin typeface="Arial Narrow"/>
              <a:ea typeface="ＭＳ Ｐゴシック" charset="-128"/>
              <a:cs typeface="Arial Narrow"/>
            </a:endParaRPr>
          </a:p>
          <a:p>
            <a:pPr defTabSz="914120" fontAlgn="auto">
              <a:spcBef>
                <a:spcPts val="0"/>
              </a:spcBef>
              <a:spcAft>
                <a:spcPts val="0"/>
              </a:spcAft>
            </a:pPr>
            <a:r>
              <a:rPr lang="en-US" sz="1400" b="1" dirty="0">
                <a:solidFill>
                  <a:srgbClr val="B19FFF"/>
                </a:solidFill>
                <a:latin typeface="Arial Narrow"/>
                <a:cs typeface="Arial Narrow"/>
              </a:rPr>
              <a:t>OMPS-Limb</a:t>
            </a:r>
            <a:endParaRPr lang="en-US" sz="1400" dirty="0">
              <a:solidFill>
                <a:srgbClr val="B19FFF"/>
              </a:solidFill>
              <a:latin typeface="Arial Narrow"/>
              <a:cs typeface="Arial Narrow"/>
            </a:endParaRPr>
          </a:p>
        </p:txBody>
      </p:sp>
    </p:spTree>
    <p:extLst>
      <p:ext uri="{BB962C8B-B14F-4D97-AF65-F5344CB8AC3E}">
        <p14:creationId xmlns:p14="http://schemas.microsoft.com/office/powerpoint/2010/main" val="297557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C51FE-49D9-314D-9957-ABBF7DDE8782}" type="slidenum">
              <a:rPr lang="en-US" smtClean="0"/>
              <a:t>18</a:t>
            </a:fld>
            <a:endParaRPr lang="en-US"/>
          </a:p>
        </p:txBody>
      </p:sp>
      <p:sp>
        <p:nvSpPr>
          <p:cNvPr id="3" name="Slide Number Placeholder 3"/>
          <p:cNvSpPr txBox="1">
            <a:spLocks/>
          </p:cNvSpPr>
          <p:nvPr/>
        </p:nvSpPr>
        <p:spPr>
          <a:xfrm>
            <a:off x="9355319" y="64223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BEE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088"/>
            <a:fld id="{786A64DB-DBB3-CA48-993E-0DE1651AF3A6}" type="slidenum">
              <a:rPr lang="en-US" smtClean="0">
                <a:latin typeface="Calibri"/>
              </a:rPr>
              <a:pPr defTabSz="912088"/>
              <a:t>18</a:t>
            </a:fld>
            <a:endParaRPr lang="en-US" dirty="0">
              <a:latin typeface="Calibri"/>
            </a:endParaRPr>
          </a:p>
        </p:txBody>
      </p:sp>
      <p:pic>
        <p:nvPicPr>
          <p:cNvPr id="4" name="Picture 3">
            <a:extLst>
              <a:ext uri="{FF2B5EF4-FFF2-40B4-BE49-F238E27FC236}">
                <a16:creationId xmlns:a16="http://schemas.microsoft.com/office/drawing/2014/main" id="{679D304C-C88C-C54C-A9FF-EEC965DD7C26}"/>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775" y="2401424"/>
            <a:ext cx="10058400" cy="2725826"/>
          </a:xfrm>
          <a:prstGeom prst="rect">
            <a:avLst/>
          </a:prstGeom>
        </p:spPr>
      </p:pic>
      <p:sp>
        <p:nvSpPr>
          <p:cNvPr id="6" name="TextBox 5">
            <a:extLst>
              <a:ext uri="{FF2B5EF4-FFF2-40B4-BE49-F238E27FC236}">
                <a16:creationId xmlns:a16="http://schemas.microsoft.com/office/drawing/2014/main" id="{7CA95B18-4B1F-0547-A79A-9BCB46599D4D}"/>
              </a:ext>
            </a:extLst>
          </p:cNvPr>
          <p:cNvSpPr txBox="1"/>
          <p:nvPr/>
        </p:nvSpPr>
        <p:spPr>
          <a:xfrm>
            <a:off x="4175186" y="295017"/>
            <a:ext cx="7582618" cy="646331"/>
          </a:xfrm>
          <a:prstGeom prst="rect">
            <a:avLst/>
          </a:prstGeom>
          <a:noFill/>
        </p:spPr>
        <p:txBody>
          <a:bodyPr wrap="square" rtlCol="0">
            <a:spAutoFit/>
          </a:bodyPr>
          <a:lstStyle/>
          <a:p>
            <a:pPr algn="r"/>
            <a:r>
              <a:rPr lang="en-US" sz="3600" dirty="0">
                <a:solidFill>
                  <a:schemeClr val="bg1"/>
                </a:solidFill>
                <a:latin typeface="Arial Narrow" panose="020B0604020202020204" pitchFamily="34" charset="0"/>
                <a:cs typeface="Arial Narrow" panose="020B0604020202020204" pitchFamily="34" charset="0"/>
              </a:rPr>
              <a:t>INTERNATIONAL SPACE STATION</a:t>
            </a:r>
          </a:p>
        </p:txBody>
      </p:sp>
      <p:sp>
        <p:nvSpPr>
          <p:cNvPr id="7" name="TextBox 6">
            <a:extLst>
              <a:ext uri="{FF2B5EF4-FFF2-40B4-BE49-F238E27FC236}">
                <a16:creationId xmlns:a16="http://schemas.microsoft.com/office/drawing/2014/main" id="{B567F939-1F1F-FE4A-B7DB-81CF87100324}"/>
              </a:ext>
            </a:extLst>
          </p:cNvPr>
          <p:cNvSpPr txBox="1"/>
          <p:nvPr/>
        </p:nvSpPr>
        <p:spPr>
          <a:xfrm>
            <a:off x="7020038" y="939646"/>
            <a:ext cx="4827579" cy="338554"/>
          </a:xfrm>
          <a:prstGeom prst="rect">
            <a:avLst/>
          </a:prstGeom>
          <a:noFill/>
        </p:spPr>
        <p:txBody>
          <a:bodyPr wrap="square" rtlCol="0">
            <a:spAutoFit/>
          </a:bodyPr>
          <a:lstStyle/>
          <a:p>
            <a:pPr algn="r"/>
            <a:r>
              <a:rPr lang="en-US" sz="1600" b="1" dirty="0">
                <a:solidFill>
                  <a:schemeClr val="bg1"/>
                </a:solidFill>
                <a:latin typeface="Arial Narrow" panose="020B0604020202020204" pitchFamily="34" charset="0"/>
                <a:cs typeface="Arial Narrow" panose="020B0604020202020204" pitchFamily="34" charset="0"/>
              </a:rPr>
              <a:t>EARTH SCIENCE OPERATING MISSIONS</a:t>
            </a:r>
          </a:p>
        </p:txBody>
      </p:sp>
      <p:sp>
        <p:nvSpPr>
          <p:cNvPr id="8" name="TextBox 7"/>
          <p:cNvSpPr txBox="1"/>
          <p:nvPr/>
        </p:nvSpPr>
        <p:spPr>
          <a:xfrm>
            <a:off x="3375175" y="2368576"/>
            <a:ext cx="624736"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ELC-2</a:t>
            </a:r>
          </a:p>
        </p:txBody>
      </p:sp>
      <p:sp>
        <p:nvSpPr>
          <p:cNvPr id="9" name="TextBox 8"/>
          <p:cNvSpPr txBox="1"/>
          <p:nvPr/>
        </p:nvSpPr>
        <p:spPr>
          <a:xfrm>
            <a:off x="4512407" y="2527819"/>
            <a:ext cx="556261"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AMS</a:t>
            </a:r>
          </a:p>
        </p:txBody>
      </p:sp>
      <p:sp>
        <p:nvSpPr>
          <p:cNvPr id="10" name="TextBox 9"/>
          <p:cNvSpPr txBox="1"/>
          <p:nvPr/>
        </p:nvSpPr>
        <p:spPr>
          <a:xfrm>
            <a:off x="3780996" y="3533115"/>
            <a:ext cx="624461"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ESP-3</a:t>
            </a:r>
          </a:p>
        </p:txBody>
      </p:sp>
      <p:sp>
        <p:nvSpPr>
          <p:cNvPr id="11" name="TextBox 10"/>
          <p:cNvSpPr txBox="1"/>
          <p:nvPr/>
        </p:nvSpPr>
        <p:spPr>
          <a:xfrm>
            <a:off x="4293367" y="3683090"/>
            <a:ext cx="624461"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ELC-4</a:t>
            </a:r>
          </a:p>
        </p:txBody>
      </p:sp>
      <p:sp>
        <p:nvSpPr>
          <p:cNvPr id="12" name="TextBox 11"/>
          <p:cNvSpPr txBox="1"/>
          <p:nvPr/>
        </p:nvSpPr>
        <p:spPr>
          <a:xfrm>
            <a:off x="5113178" y="3705387"/>
            <a:ext cx="1177797"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Columbus EF</a:t>
            </a:r>
          </a:p>
        </p:txBody>
      </p:sp>
      <p:sp>
        <p:nvSpPr>
          <p:cNvPr id="13" name="TextBox 12"/>
          <p:cNvSpPr txBox="1"/>
          <p:nvPr/>
        </p:nvSpPr>
        <p:spPr>
          <a:xfrm>
            <a:off x="7447202" y="3748979"/>
            <a:ext cx="79256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JEMEF</a:t>
            </a:r>
          </a:p>
        </p:txBody>
      </p:sp>
      <p:sp>
        <p:nvSpPr>
          <p:cNvPr id="14" name="TextBox 13"/>
          <p:cNvSpPr txBox="1"/>
          <p:nvPr/>
        </p:nvSpPr>
        <p:spPr>
          <a:xfrm>
            <a:off x="8253465" y="3677200"/>
            <a:ext cx="79256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ELC-1</a:t>
            </a:r>
          </a:p>
        </p:txBody>
      </p:sp>
      <p:sp>
        <p:nvSpPr>
          <p:cNvPr id="15" name="TextBox 14"/>
          <p:cNvSpPr txBox="1"/>
          <p:nvPr/>
        </p:nvSpPr>
        <p:spPr>
          <a:xfrm>
            <a:off x="8732233" y="2418761"/>
            <a:ext cx="638221"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ELC-3</a:t>
            </a:r>
          </a:p>
        </p:txBody>
      </p:sp>
      <p:sp>
        <p:nvSpPr>
          <p:cNvPr id="16" name="TextBox 15"/>
          <p:cNvSpPr txBox="1"/>
          <p:nvPr/>
        </p:nvSpPr>
        <p:spPr>
          <a:xfrm>
            <a:off x="409569" y="5221900"/>
            <a:ext cx="4322901" cy="1015663"/>
          </a:xfrm>
          <a:prstGeom prst="rect">
            <a:avLst/>
          </a:prstGeom>
          <a:solidFill>
            <a:srgbClr val="10253F">
              <a:alpha val="50196"/>
            </a:srgbClr>
          </a:solidFill>
          <a:ln>
            <a:solidFill>
              <a:schemeClr val="bg1"/>
            </a:solidFill>
          </a:ln>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External Logistics Carriers: ELC-1, ELC-2, ELC-3</a:t>
            </a:r>
          </a:p>
          <a:p>
            <a:r>
              <a:rPr lang="en-US" sz="1200" dirty="0">
                <a:solidFill>
                  <a:schemeClr val="bg1"/>
                </a:solidFill>
                <a:latin typeface="Arial" panose="020B0604020202020204" pitchFamily="34" charset="0"/>
                <a:cs typeface="Arial" panose="020B0604020202020204" pitchFamily="34" charset="0"/>
              </a:rPr>
              <a:t>External Stowage Platforms: ESP-3</a:t>
            </a:r>
          </a:p>
          <a:p>
            <a:r>
              <a:rPr lang="en-US" sz="1200" dirty="0">
                <a:solidFill>
                  <a:schemeClr val="bg1"/>
                </a:solidFill>
                <a:latin typeface="Arial" panose="020B0604020202020204" pitchFamily="34" charset="0"/>
                <a:cs typeface="Arial" panose="020B0604020202020204" pitchFamily="34" charset="0"/>
              </a:rPr>
              <a:t>Alpha Magnetic Spectrometer</a:t>
            </a:r>
          </a:p>
          <a:p>
            <a:r>
              <a:rPr lang="en-US" sz="1200" dirty="0">
                <a:solidFill>
                  <a:schemeClr val="bg1"/>
                </a:solidFill>
                <a:latin typeface="Arial" panose="020B0604020202020204" pitchFamily="34" charset="0"/>
                <a:cs typeface="Arial" panose="020B0604020202020204" pitchFamily="34" charset="0"/>
              </a:rPr>
              <a:t>Columbus External Payload Facility</a:t>
            </a:r>
          </a:p>
          <a:p>
            <a:r>
              <a:rPr lang="en-US" sz="1200" dirty="0" err="1">
                <a:solidFill>
                  <a:schemeClr val="bg1"/>
                </a:solidFill>
                <a:latin typeface="Arial" panose="020B0604020202020204" pitchFamily="34" charset="0"/>
                <a:cs typeface="Arial" panose="020B0604020202020204" pitchFamily="34" charset="0"/>
              </a:rPr>
              <a:t>Kibo</a:t>
            </a:r>
            <a:r>
              <a:rPr lang="en-US" sz="1200" dirty="0">
                <a:solidFill>
                  <a:schemeClr val="bg1"/>
                </a:solidFill>
                <a:latin typeface="Arial" panose="020B0604020202020204" pitchFamily="34" charset="0"/>
                <a:cs typeface="Arial" panose="020B0604020202020204" pitchFamily="34" charset="0"/>
              </a:rPr>
              <a:t> External Payload Facility</a:t>
            </a:r>
          </a:p>
        </p:txBody>
      </p:sp>
      <p:sp>
        <p:nvSpPr>
          <p:cNvPr id="17" name="Rectangle 16"/>
          <p:cNvSpPr/>
          <p:nvPr/>
        </p:nvSpPr>
        <p:spPr>
          <a:xfrm>
            <a:off x="3916145" y="3823660"/>
            <a:ext cx="1378904" cy="338554"/>
          </a:xfrm>
          <a:prstGeom prst="rect">
            <a:avLst/>
          </a:prstGeom>
        </p:spPr>
        <p:txBody>
          <a:bodyPr wrap="none">
            <a:spAutoFit/>
          </a:bodyPr>
          <a:lstStyle/>
          <a:p>
            <a:r>
              <a:rPr lang="en-US" sz="1600" b="1" dirty="0">
                <a:solidFill>
                  <a:srgbClr val="B1E677"/>
                </a:solidFill>
                <a:latin typeface="Arial Narrow"/>
                <a:cs typeface="Arial Narrow"/>
              </a:rPr>
              <a:t>SAGE III (2020)</a:t>
            </a:r>
          </a:p>
        </p:txBody>
      </p:sp>
      <p:sp>
        <p:nvSpPr>
          <p:cNvPr id="18" name="Rectangle 17"/>
          <p:cNvSpPr/>
          <p:nvPr/>
        </p:nvSpPr>
        <p:spPr>
          <a:xfrm>
            <a:off x="6924371" y="3893143"/>
            <a:ext cx="1834318" cy="830997"/>
          </a:xfrm>
          <a:prstGeom prst="rect">
            <a:avLst/>
          </a:prstGeom>
        </p:spPr>
        <p:txBody>
          <a:bodyPr wrap="square">
            <a:spAutoFit/>
          </a:bodyPr>
          <a:lstStyle/>
          <a:p>
            <a:pPr algn="ctr"/>
            <a:r>
              <a:rPr lang="en-US" sz="1600" b="1" dirty="0">
                <a:solidFill>
                  <a:srgbClr val="B1E677"/>
                </a:solidFill>
                <a:latin typeface="Arial Narrow"/>
                <a:cs typeface="Arial Narrow"/>
              </a:rPr>
              <a:t>OCO-3 (2022) </a:t>
            </a:r>
          </a:p>
          <a:p>
            <a:pPr algn="ctr"/>
            <a:r>
              <a:rPr lang="en-US" sz="1600" b="1" dirty="0">
                <a:solidFill>
                  <a:srgbClr val="B1E677"/>
                </a:solidFill>
                <a:latin typeface="Arial Narrow"/>
                <a:cs typeface="Arial Narrow"/>
              </a:rPr>
              <a:t>GEDI (2020)</a:t>
            </a:r>
            <a:r>
              <a:rPr lang="en-US" sz="1600" b="1" dirty="0">
                <a:solidFill>
                  <a:srgbClr val="A6FA8C"/>
                </a:solidFill>
                <a:latin typeface="Arial Narrow"/>
                <a:cs typeface="Arial Narrow"/>
              </a:rPr>
              <a:t/>
            </a:r>
            <a:br>
              <a:rPr lang="en-US" sz="1600" b="1" dirty="0">
                <a:solidFill>
                  <a:srgbClr val="A6FA8C"/>
                </a:solidFill>
                <a:latin typeface="Arial Narrow"/>
                <a:cs typeface="Arial Narrow"/>
              </a:rPr>
            </a:br>
            <a:r>
              <a:rPr lang="en-US" sz="1600" b="1" dirty="0">
                <a:solidFill>
                  <a:srgbClr val="A4D8DB"/>
                </a:solidFill>
                <a:latin typeface="Arial Narrow"/>
                <a:cs typeface="Arial Narrow"/>
              </a:rPr>
              <a:t>ECOSTRESS (2020)</a:t>
            </a:r>
            <a:endParaRPr lang="en-US" sz="1600" dirty="0">
              <a:solidFill>
                <a:srgbClr val="A4D8DB"/>
              </a:solidFill>
              <a:latin typeface="Arial Narrow"/>
              <a:cs typeface="Arial Narrow"/>
            </a:endParaRPr>
          </a:p>
        </p:txBody>
      </p:sp>
      <p:sp>
        <p:nvSpPr>
          <p:cNvPr id="19" name="Rectangle 18"/>
          <p:cNvSpPr/>
          <p:nvPr/>
        </p:nvSpPr>
        <p:spPr>
          <a:xfrm>
            <a:off x="8732233" y="4589120"/>
            <a:ext cx="1843752" cy="584775"/>
          </a:xfrm>
          <a:prstGeom prst="rect">
            <a:avLst/>
          </a:prstGeom>
        </p:spPr>
        <p:txBody>
          <a:bodyPr wrap="square">
            <a:spAutoFit/>
          </a:bodyPr>
          <a:lstStyle/>
          <a:p>
            <a:r>
              <a:rPr lang="en-US" sz="1600" b="1" dirty="0">
                <a:solidFill>
                  <a:srgbClr val="A4D8DB"/>
                </a:solidFill>
                <a:latin typeface="Arial Narrow"/>
                <a:cs typeface="Arial Narrow"/>
              </a:rPr>
              <a:t>LIS (2020)</a:t>
            </a:r>
          </a:p>
          <a:p>
            <a:r>
              <a:rPr lang="en-US" sz="1600" b="1" dirty="0">
                <a:solidFill>
                  <a:srgbClr val="EFD752"/>
                </a:solidFill>
                <a:latin typeface="Arial Narrow"/>
                <a:cs typeface="Arial Narrow"/>
              </a:rPr>
              <a:t>CLARREO-PF (2020)</a:t>
            </a:r>
            <a:endParaRPr lang="en-US" sz="1600" dirty="0">
              <a:solidFill>
                <a:srgbClr val="EFD752"/>
              </a:solidFill>
              <a:latin typeface="Arial Narrow"/>
              <a:cs typeface="Arial Narrow"/>
            </a:endParaRPr>
          </a:p>
        </p:txBody>
      </p:sp>
      <p:sp>
        <p:nvSpPr>
          <p:cNvPr id="20" name="Rectangle 19"/>
          <p:cNvSpPr/>
          <p:nvPr/>
        </p:nvSpPr>
        <p:spPr>
          <a:xfrm>
            <a:off x="8398284" y="2132781"/>
            <a:ext cx="1237839" cy="338554"/>
          </a:xfrm>
          <a:prstGeom prst="rect">
            <a:avLst/>
          </a:prstGeom>
        </p:spPr>
        <p:txBody>
          <a:bodyPr wrap="none">
            <a:spAutoFit/>
          </a:bodyPr>
          <a:lstStyle/>
          <a:p>
            <a:r>
              <a:rPr lang="en-US" sz="1600" b="1" dirty="0">
                <a:solidFill>
                  <a:srgbClr val="B1E677"/>
                </a:solidFill>
                <a:latin typeface="Arial Narrow"/>
                <a:cs typeface="Arial Narrow"/>
              </a:rPr>
              <a:t>TSIS-1 (2023)</a:t>
            </a:r>
            <a:endParaRPr lang="en-US" sz="1600" dirty="0"/>
          </a:p>
        </p:txBody>
      </p:sp>
      <p:sp>
        <p:nvSpPr>
          <p:cNvPr id="21" name="Rectangle 20"/>
          <p:cNvSpPr/>
          <p:nvPr/>
        </p:nvSpPr>
        <p:spPr>
          <a:xfrm>
            <a:off x="5787631" y="2234095"/>
            <a:ext cx="1237839" cy="369332"/>
          </a:xfrm>
          <a:prstGeom prst="rect">
            <a:avLst/>
          </a:prstGeom>
        </p:spPr>
        <p:txBody>
          <a:bodyPr wrap="none">
            <a:spAutoFit/>
          </a:bodyPr>
          <a:lstStyle/>
          <a:p>
            <a:r>
              <a:rPr lang="en-US" b="1" dirty="0">
                <a:solidFill>
                  <a:srgbClr val="EFD752"/>
                </a:solidFill>
                <a:latin typeface="Arial Narrow"/>
                <a:cs typeface="Arial Narrow"/>
              </a:rPr>
              <a:t>EMIT (2021)</a:t>
            </a:r>
            <a:endParaRPr lang="en-US" dirty="0"/>
          </a:p>
        </p:txBody>
      </p:sp>
      <p:grpSp>
        <p:nvGrpSpPr>
          <p:cNvPr id="22" name="Group 21">
            <a:extLst>
              <a:ext uri="{FF2B5EF4-FFF2-40B4-BE49-F238E27FC236}">
                <a16:creationId xmlns:a16="http://schemas.microsoft.com/office/drawing/2014/main" id="{AB25E4DD-8DCE-E543-8176-3C000CFA7FEC}"/>
              </a:ext>
            </a:extLst>
          </p:cNvPr>
          <p:cNvGrpSpPr/>
          <p:nvPr/>
        </p:nvGrpSpPr>
        <p:grpSpPr>
          <a:xfrm>
            <a:off x="10069586" y="5477621"/>
            <a:ext cx="1678918" cy="986296"/>
            <a:chOff x="9468168" y="3726729"/>
            <a:chExt cx="1678918" cy="986296"/>
          </a:xfrm>
        </p:grpSpPr>
        <p:sp>
          <p:nvSpPr>
            <p:cNvPr id="23" name="Oval 22">
              <a:extLst>
                <a:ext uri="{FF2B5EF4-FFF2-40B4-BE49-F238E27FC236}">
                  <a16:creationId xmlns:a16="http://schemas.microsoft.com/office/drawing/2014/main" id="{BADA3A75-80E4-964A-BCFD-267F91F80DC2}"/>
                </a:ext>
              </a:extLst>
            </p:cNvPr>
            <p:cNvSpPr/>
            <p:nvPr/>
          </p:nvSpPr>
          <p:spPr>
            <a:xfrm>
              <a:off x="11015089" y="4294316"/>
              <a:ext cx="131997" cy="131997"/>
            </a:xfrm>
            <a:prstGeom prst="ellipse">
              <a:avLst/>
            </a:prstGeom>
            <a:solidFill>
              <a:srgbClr val="B1E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B37C4EC-9613-3E4B-B98D-52F71AE12FC6}"/>
                </a:ext>
              </a:extLst>
            </p:cNvPr>
            <p:cNvSpPr/>
            <p:nvPr/>
          </p:nvSpPr>
          <p:spPr>
            <a:xfrm>
              <a:off x="11015089" y="4072110"/>
              <a:ext cx="131997" cy="131997"/>
            </a:xfrm>
            <a:prstGeom prst="ellipse">
              <a:avLst/>
            </a:prstGeom>
            <a:solidFill>
              <a:srgbClr val="B19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C229A29-3DF6-AA41-9177-562746885416}"/>
                </a:ext>
              </a:extLst>
            </p:cNvPr>
            <p:cNvSpPr/>
            <p:nvPr/>
          </p:nvSpPr>
          <p:spPr>
            <a:xfrm>
              <a:off x="11015089" y="3833734"/>
              <a:ext cx="131997" cy="131997"/>
            </a:xfrm>
            <a:prstGeom prst="ellipse">
              <a:avLst/>
            </a:prstGeom>
            <a:solidFill>
              <a:srgbClr val="EFD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8F1B990-964D-6747-BAD0-196FA2D0FDAA}"/>
                </a:ext>
              </a:extLst>
            </p:cNvPr>
            <p:cNvSpPr/>
            <p:nvPr/>
          </p:nvSpPr>
          <p:spPr>
            <a:xfrm>
              <a:off x="11015089" y="4534425"/>
              <a:ext cx="131997" cy="131997"/>
            </a:xfrm>
            <a:prstGeom prst="ellipse">
              <a:avLst/>
            </a:prstGeom>
            <a:solidFill>
              <a:srgbClr val="A4D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CA72321-BFCA-D248-A562-DC2D61A806D8}"/>
                </a:ext>
              </a:extLst>
            </p:cNvPr>
            <p:cNvSpPr txBox="1"/>
            <p:nvPr/>
          </p:nvSpPr>
          <p:spPr>
            <a:xfrm>
              <a:off x="9468168" y="3726729"/>
              <a:ext cx="1571050" cy="986296"/>
            </a:xfrm>
            <a:prstGeom prst="rect">
              <a:avLst/>
            </a:prstGeom>
            <a:noFill/>
          </p:spPr>
          <p:txBody>
            <a:bodyPr wrap="square" rtlCol="0">
              <a:spAutoFit/>
            </a:bodyPr>
            <a:lstStyle/>
            <a:p>
              <a:pPr algn="r">
                <a:lnSpc>
                  <a:spcPct val="150000"/>
                </a:lnSpc>
              </a:pPr>
              <a:r>
                <a:rPr lang="en-US" sz="1000" b="1" dirty="0">
                  <a:solidFill>
                    <a:schemeClr val="bg1"/>
                  </a:solidFill>
                  <a:latin typeface="Arial Narrow" panose="020B0604020202020204" pitchFamily="34" charset="0"/>
                  <a:cs typeface="Arial Narrow" panose="020B0604020202020204" pitchFamily="34" charset="0"/>
                </a:rPr>
                <a:t>(PRE) FORMULATION</a:t>
              </a:r>
            </a:p>
            <a:p>
              <a:pPr algn="r">
                <a:lnSpc>
                  <a:spcPct val="150000"/>
                </a:lnSpc>
              </a:pPr>
              <a:r>
                <a:rPr lang="en-US" sz="1000" b="1" dirty="0">
                  <a:solidFill>
                    <a:schemeClr val="bg1"/>
                  </a:solidFill>
                  <a:latin typeface="Arial Narrow" panose="020B0604020202020204" pitchFamily="34" charset="0"/>
                  <a:cs typeface="Arial Narrow" panose="020B0604020202020204" pitchFamily="34" charset="0"/>
                </a:rPr>
                <a:t>IMPLEMENTATON</a:t>
              </a:r>
            </a:p>
            <a:p>
              <a:pPr algn="r">
                <a:lnSpc>
                  <a:spcPct val="150000"/>
                </a:lnSpc>
              </a:pPr>
              <a:r>
                <a:rPr lang="en-US" sz="1000" b="1" dirty="0">
                  <a:solidFill>
                    <a:schemeClr val="bg1"/>
                  </a:solidFill>
                  <a:latin typeface="Arial Narrow" panose="020B0604020202020204" pitchFamily="34" charset="0"/>
                  <a:cs typeface="Arial Narrow" panose="020B0604020202020204" pitchFamily="34" charset="0"/>
                </a:rPr>
                <a:t>PRIMARY OPS</a:t>
              </a:r>
            </a:p>
            <a:p>
              <a:pPr algn="r">
                <a:lnSpc>
                  <a:spcPct val="150000"/>
                </a:lnSpc>
              </a:pPr>
              <a:r>
                <a:rPr lang="en-US" sz="1000" b="1" dirty="0">
                  <a:solidFill>
                    <a:schemeClr val="bg1"/>
                  </a:solidFill>
                  <a:latin typeface="Arial Narrow" panose="020B0604020202020204" pitchFamily="34" charset="0"/>
                  <a:cs typeface="Arial Narrow" panose="020B0604020202020204" pitchFamily="34" charset="0"/>
                </a:rPr>
                <a:t>EXTENDED OPS</a:t>
              </a:r>
            </a:p>
          </p:txBody>
        </p:sp>
      </p:grpSp>
      <p:cxnSp>
        <p:nvCxnSpPr>
          <p:cNvPr id="28" name="Straight Arrow Connector 27"/>
          <p:cNvCxnSpPr/>
          <p:nvPr/>
        </p:nvCxnSpPr>
        <p:spPr>
          <a:xfrm flipH="1" flipV="1">
            <a:off x="8649745" y="3915766"/>
            <a:ext cx="164975" cy="695306"/>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6EAEABC-8AFA-B746-BA2B-1FE9ED4B796E}"/>
              </a:ext>
            </a:extLst>
          </p:cNvPr>
          <p:cNvSpPr txBox="1"/>
          <p:nvPr/>
        </p:nvSpPr>
        <p:spPr>
          <a:xfrm>
            <a:off x="346370" y="6245196"/>
            <a:ext cx="1258070" cy="246221"/>
          </a:xfrm>
          <a:prstGeom prst="rect">
            <a:avLst/>
          </a:prstGeom>
          <a:noFill/>
        </p:spPr>
        <p:txBody>
          <a:bodyPr wrap="square" rtlCol="0">
            <a:spAutoFit/>
          </a:bodyPr>
          <a:lstStyle/>
          <a:p>
            <a:r>
              <a:rPr lang="en-US" sz="1000" dirty="0">
                <a:solidFill>
                  <a:schemeClr val="bg1">
                    <a:lumMod val="85000"/>
                  </a:schemeClr>
                </a:solidFill>
                <a:latin typeface="Arial Narrow" panose="020B0604020202020204" pitchFamily="34" charset="0"/>
                <a:cs typeface="Arial Narrow" panose="020B0604020202020204" pitchFamily="34" charset="0"/>
              </a:rPr>
              <a:t>09.10.19</a:t>
            </a:r>
          </a:p>
        </p:txBody>
      </p:sp>
    </p:spTree>
    <p:extLst>
      <p:ext uri="{BB962C8B-B14F-4D97-AF65-F5344CB8AC3E}">
        <p14:creationId xmlns:p14="http://schemas.microsoft.com/office/powerpoint/2010/main" val="161670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C51FE-49D9-314D-9957-ABBF7DDE8782}" type="slidenum">
              <a:rPr lang="en-US" smtClean="0"/>
              <a:t>19</a:t>
            </a:fld>
            <a:endParaRPr lang="en-US"/>
          </a:p>
        </p:txBody>
      </p:sp>
      <p:pic>
        <p:nvPicPr>
          <p:cNvPr id="3" name="Picture 2">
            <a:extLst>
              <a:ext uri="{FF2B5EF4-FFF2-40B4-BE49-F238E27FC236}">
                <a16:creationId xmlns:a16="http://schemas.microsoft.com/office/drawing/2014/main" id="{679D304C-C88C-C54C-A9FF-EEC965DD7C2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67CC4BA-37D9-A84A-822A-74361AD0B4CE}"/>
              </a:ext>
            </a:extLst>
          </p:cNvPr>
          <p:cNvSpPr txBox="1"/>
          <p:nvPr/>
        </p:nvSpPr>
        <p:spPr>
          <a:xfrm>
            <a:off x="6488171" y="2134280"/>
            <a:ext cx="1233849" cy="369332"/>
          </a:xfrm>
          <a:prstGeom prst="rect">
            <a:avLst/>
          </a:prstGeom>
          <a:noFill/>
        </p:spPr>
        <p:txBody>
          <a:bodyPr wrap="square" rtlCol="0">
            <a:spAutoFit/>
          </a:bodyPr>
          <a:lstStyle/>
          <a:p>
            <a:r>
              <a:rPr lang="en-US" b="1" dirty="0">
                <a:solidFill>
                  <a:srgbClr val="A4D8DB"/>
                </a:solidFill>
                <a:latin typeface="Arial Narrow" panose="020B0604020202020204" pitchFamily="34" charset="0"/>
                <a:cs typeface="Arial Narrow" panose="020B0604020202020204" pitchFamily="34" charset="0"/>
              </a:rPr>
              <a:t>CALIPSO</a:t>
            </a:r>
            <a:endParaRPr lang="en-US" dirty="0">
              <a:solidFill>
                <a:srgbClr val="A4D8DB"/>
              </a:solidFill>
              <a:latin typeface="Arial Narrow" panose="020B0604020202020204" pitchFamily="34" charset="0"/>
              <a:cs typeface="Arial Narrow" panose="020B0604020202020204" pitchFamily="34" charset="0"/>
            </a:endParaRPr>
          </a:p>
        </p:txBody>
      </p:sp>
      <p:sp>
        <p:nvSpPr>
          <p:cNvPr id="5" name="TextBox 4">
            <a:extLst>
              <a:ext uri="{FF2B5EF4-FFF2-40B4-BE49-F238E27FC236}">
                <a16:creationId xmlns:a16="http://schemas.microsoft.com/office/drawing/2014/main" id="{28C3B4E2-A746-4349-8560-FD74AF61C589}"/>
              </a:ext>
            </a:extLst>
          </p:cNvPr>
          <p:cNvSpPr txBox="1"/>
          <p:nvPr/>
        </p:nvSpPr>
        <p:spPr>
          <a:xfrm>
            <a:off x="1200666" y="1373769"/>
            <a:ext cx="807548" cy="369332"/>
          </a:xfrm>
          <a:prstGeom prst="rect">
            <a:avLst/>
          </a:prstGeom>
          <a:noFill/>
        </p:spPr>
        <p:txBody>
          <a:bodyPr wrap="square" rtlCol="0">
            <a:spAutoFit/>
          </a:bodyPr>
          <a:lstStyle/>
          <a:p>
            <a:r>
              <a:rPr lang="en-US" b="1" dirty="0">
                <a:solidFill>
                  <a:srgbClr val="B19FFF"/>
                </a:solidFill>
                <a:latin typeface="Arial Narrow" panose="020B0604020202020204" pitchFamily="34" charset="0"/>
                <a:cs typeface="Arial Narrow" panose="020B0604020202020204" pitchFamily="34" charset="0"/>
              </a:rPr>
              <a:t>SWOT</a:t>
            </a:r>
          </a:p>
        </p:txBody>
      </p:sp>
      <p:sp>
        <p:nvSpPr>
          <p:cNvPr id="6" name="TextBox 5">
            <a:extLst>
              <a:ext uri="{FF2B5EF4-FFF2-40B4-BE49-F238E27FC236}">
                <a16:creationId xmlns:a16="http://schemas.microsoft.com/office/drawing/2014/main" id="{C2447090-3AED-8145-BC42-0E040FF1E18A}"/>
              </a:ext>
            </a:extLst>
          </p:cNvPr>
          <p:cNvSpPr txBox="1"/>
          <p:nvPr/>
        </p:nvSpPr>
        <p:spPr>
          <a:xfrm>
            <a:off x="6839067" y="2612270"/>
            <a:ext cx="1214098" cy="369332"/>
          </a:xfrm>
          <a:prstGeom prst="rect">
            <a:avLst/>
          </a:prstGeom>
          <a:noFill/>
        </p:spPr>
        <p:txBody>
          <a:bodyPr wrap="square" rtlCol="0">
            <a:spAutoFit/>
          </a:bodyPr>
          <a:lstStyle/>
          <a:p>
            <a:r>
              <a:rPr lang="en-US" b="1" dirty="0">
                <a:solidFill>
                  <a:srgbClr val="A4D8DB"/>
                </a:solidFill>
                <a:latin typeface="Arial Narrow" panose="020B0604020202020204" pitchFamily="34" charset="0"/>
                <a:cs typeface="Arial Narrow" panose="020B0604020202020204" pitchFamily="34" charset="0"/>
              </a:rPr>
              <a:t>CLOUDSAT</a:t>
            </a:r>
          </a:p>
        </p:txBody>
      </p:sp>
      <p:sp>
        <p:nvSpPr>
          <p:cNvPr id="7" name="TextBox 6">
            <a:extLst>
              <a:ext uri="{FF2B5EF4-FFF2-40B4-BE49-F238E27FC236}">
                <a16:creationId xmlns:a16="http://schemas.microsoft.com/office/drawing/2014/main" id="{E8040B36-59E1-3848-9A8E-427382571E39}"/>
              </a:ext>
            </a:extLst>
          </p:cNvPr>
          <p:cNvSpPr txBox="1"/>
          <p:nvPr/>
        </p:nvSpPr>
        <p:spPr>
          <a:xfrm>
            <a:off x="7742155" y="4668044"/>
            <a:ext cx="738329" cy="369332"/>
          </a:xfrm>
          <a:prstGeom prst="rect">
            <a:avLst/>
          </a:prstGeom>
          <a:noFill/>
        </p:spPr>
        <p:txBody>
          <a:bodyPr wrap="square" rtlCol="0">
            <a:spAutoFit/>
          </a:bodyPr>
          <a:lstStyle/>
          <a:p>
            <a:r>
              <a:rPr lang="en-US" b="1" dirty="0">
                <a:solidFill>
                  <a:srgbClr val="A4D8DB"/>
                </a:solidFill>
                <a:latin typeface="Arial Narrow" panose="020B0604020202020204" pitchFamily="34" charset="0"/>
                <a:cs typeface="Arial Narrow" panose="020B0604020202020204" pitchFamily="34" charset="0"/>
              </a:rPr>
              <a:t>AQUA</a:t>
            </a:r>
          </a:p>
        </p:txBody>
      </p:sp>
      <p:sp>
        <p:nvSpPr>
          <p:cNvPr id="8" name="TextBox 7">
            <a:extLst>
              <a:ext uri="{FF2B5EF4-FFF2-40B4-BE49-F238E27FC236}">
                <a16:creationId xmlns:a16="http://schemas.microsoft.com/office/drawing/2014/main" id="{16B4B0C9-6376-2E4B-B936-3460881DA959}"/>
              </a:ext>
            </a:extLst>
          </p:cNvPr>
          <p:cNvSpPr txBox="1"/>
          <p:nvPr/>
        </p:nvSpPr>
        <p:spPr>
          <a:xfrm>
            <a:off x="5114482" y="1221067"/>
            <a:ext cx="1552074" cy="369332"/>
          </a:xfrm>
          <a:prstGeom prst="rect">
            <a:avLst/>
          </a:prstGeom>
          <a:noFill/>
        </p:spPr>
        <p:txBody>
          <a:bodyPr wrap="square" rtlCol="0">
            <a:spAutoFit/>
          </a:bodyPr>
          <a:lstStyle/>
          <a:p>
            <a:r>
              <a:rPr lang="en-US" b="1" dirty="0">
                <a:solidFill>
                  <a:srgbClr val="B1E677"/>
                </a:solidFill>
                <a:latin typeface="Arial Narrow" panose="020B0604020202020204" pitchFamily="34" charset="0"/>
                <a:cs typeface="Arial Narrow" panose="020B0604020202020204" pitchFamily="34" charset="0"/>
              </a:rPr>
              <a:t>GRACE-FO (2)</a:t>
            </a:r>
          </a:p>
        </p:txBody>
      </p:sp>
      <p:sp>
        <p:nvSpPr>
          <p:cNvPr id="9" name="TextBox 8">
            <a:extLst>
              <a:ext uri="{FF2B5EF4-FFF2-40B4-BE49-F238E27FC236}">
                <a16:creationId xmlns:a16="http://schemas.microsoft.com/office/drawing/2014/main" id="{23B6CEE8-8C4C-8F4B-A9AE-6BC706EAC53D}"/>
              </a:ext>
            </a:extLst>
          </p:cNvPr>
          <p:cNvSpPr txBox="1"/>
          <p:nvPr/>
        </p:nvSpPr>
        <p:spPr>
          <a:xfrm>
            <a:off x="3578996" y="908235"/>
            <a:ext cx="1808298" cy="369332"/>
          </a:xfrm>
          <a:prstGeom prst="rect">
            <a:avLst/>
          </a:prstGeom>
          <a:noFill/>
        </p:spPr>
        <p:txBody>
          <a:bodyPr wrap="square" rtlCol="0">
            <a:spAutoFit/>
          </a:bodyPr>
          <a:lstStyle/>
          <a:p>
            <a:r>
              <a:rPr lang="en-US" b="1" dirty="0">
                <a:solidFill>
                  <a:srgbClr val="B19FFF"/>
                </a:solidFill>
                <a:latin typeface="Arial Narrow" panose="020B0604020202020204" pitchFamily="34" charset="0"/>
                <a:cs typeface="Arial Narrow" panose="020B0604020202020204" pitchFamily="34" charset="0"/>
              </a:rPr>
              <a:t>SENTINEL 6 A/B</a:t>
            </a:r>
            <a:endParaRPr lang="en-US" dirty="0">
              <a:solidFill>
                <a:srgbClr val="B19FFF"/>
              </a:solidFill>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4B637593-DA39-894E-A323-E8E60D1F4337}"/>
              </a:ext>
            </a:extLst>
          </p:cNvPr>
          <p:cNvSpPr txBox="1"/>
          <p:nvPr/>
        </p:nvSpPr>
        <p:spPr>
          <a:xfrm>
            <a:off x="7183317" y="3093642"/>
            <a:ext cx="644267" cy="369332"/>
          </a:xfrm>
          <a:prstGeom prst="rect">
            <a:avLst/>
          </a:prstGeom>
          <a:noFill/>
        </p:spPr>
        <p:txBody>
          <a:bodyPr wrap="square" rtlCol="0">
            <a:spAutoFit/>
          </a:bodyPr>
          <a:lstStyle/>
          <a:p>
            <a:r>
              <a:rPr lang="en-US" b="1" dirty="0">
                <a:solidFill>
                  <a:srgbClr val="A4D8DB"/>
                </a:solidFill>
                <a:latin typeface="Arial Narrow" panose="020B0604020202020204" pitchFamily="34" charset="0"/>
                <a:cs typeface="Arial Narrow" panose="020B0604020202020204" pitchFamily="34" charset="0"/>
              </a:rPr>
              <a:t>GPM</a:t>
            </a:r>
            <a:endParaRPr lang="en-US" dirty="0">
              <a:solidFill>
                <a:srgbClr val="A4D8DB"/>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E6BF3567-0B7F-AF45-A6B4-3F23447418B5}"/>
              </a:ext>
            </a:extLst>
          </p:cNvPr>
          <p:cNvSpPr txBox="1"/>
          <p:nvPr/>
        </p:nvSpPr>
        <p:spPr>
          <a:xfrm>
            <a:off x="7400592" y="3635879"/>
            <a:ext cx="853984" cy="369332"/>
          </a:xfrm>
          <a:prstGeom prst="rect">
            <a:avLst/>
          </a:prstGeom>
          <a:noFill/>
        </p:spPr>
        <p:txBody>
          <a:bodyPr wrap="square" rtlCol="0">
            <a:spAutoFit/>
          </a:bodyPr>
          <a:lstStyle/>
          <a:p>
            <a:r>
              <a:rPr lang="en-US" b="1" dirty="0">
                <a:solidFill>
                  <a:srgbClr val="A4D8DB"/>
                </a:solidFill>
                <a:latin typeface="Arial Narrow" panose="020B0604020202020204" pitchFamily="34" charset="0"/>
                <a:cs typeface="Arial Narrow" panose="020B0604020202020204" pitchFamily="34" charset="0"/>
              </a:rPr>
              <a:t>TERRA</a:t>
            </a:r>
            <a:endParaRPr lang="en-US" dirty="0">
              <a:solidFill>
                <a:srgbClr val="A4D8DB"/>
              </a:solidFill>
              <a:latin typeface="Arial Narrow" panose="020B0604020202020204" pitchFamily="34" charset="0"/>
              <a:cs typeface="Arial Narrow" panose="020B0604020202020204" pitchFamily="34" charset="0"/>
            </a:endParaRPr>
          </a:p>
        </p:txBody>
      </p:sp>
      <p:sp>
        <p:nvSpPr>
          <p:cNvPr id="12" name="TextBox 11">
            <a:extLst>
              <a:ext uri="{FF2B5EF4-FFF2-40B4-BE49-F238E27FC236}">
                <a16:creationId xmlns:a16="http://schemas.microsoft.com/office/drawing/2014/main" id="{5F2A0212-0C5D-4D47-B20C-06B9FBA40B00}"/>
              </a:ext>
            </a:extLst>
          </p:cNvPr>
          <p:cNvSpPr txBox="1"/>
          <p:nvPr/>
        </p:nvSpPr>
        <p:spPr>
          <a:xfrm>
            <a:off x="7621770" y="4172855"/>
            <a:ext cx="727574" cy="369332"/>
          </a:xfrm>
          <a:prstGeom prst="rect">
            <a:avLst/>
          </a:prstGeom>
          <a:noFill/>
        </p:spPr>
        <p:txBody>
          <a:bodyPr wrap="square" rtlCol="0">
            <a:spAutoFit/>
          </a:bodyPr>
          <a:lstStyle/>
          <a:p>
            <a:r>
              <a:rPr lang="en-US" b="1" dirty="0">
                <a:solidFill>
                  <a:srgbClr val="A4D8DB"/>
                </a:solidFill>
                <a:latin typeface="Arial Narrow" panose="020B0604020202020204" pitchFamily="34" charset="0"/>
                <a:cs typeface="Arial Narrow" panose="020B0604020202020204" pitchFamily="34" charset="0"/>
              </a:rPr>
              <a:t>AURA</a:t>
            </a:r>
            <a:endParaRPr lang="en-US" dirty="0">
              <a:solidFill>
                <a:srgbClr val="A4D8DB"/>
              </a:solidFill>
              <a:latin typeface="Arial Narrow" panose="020B0604020202020204" pitchFamily="34" charset="0"/>
              <a:cs typeface="Arial Narrow" panose="020B0604020202020204" pitchFamily="34" charset="0"/>
            </a:endParaRPr>
          </a:p>
        </p:txBody>
      </p:sp>
      <p:sp>
        <p:nvSpPr>
          <p:cNvPr id="13" name="TextBox 12">
            <a:extLst>
              <a:ext uri="{FF2B5EF4-FFF2-40B4-BE49-F238E27FC236}">
                <a16:creationId xmlns:a16="http://schemas.microsoft.com/office/drawing/2014/main" id="{627C779D-51AF-3A45-8BE7-08B8A4174AFD}"/>
              </a:ext>
            </a:extLst>
          </p:cNvPr>
          <p:cNvSpPr txBox="1"/>
          <p:nvPr/>
        </p:nvSpPr>
        <p:spPr>
          <a:xfrm>
            <a:off x="2142671" y="1004437"/>
            <a:ext cx="807510" cy="369332"/>
          </a:xfrm>
          <a:prstGeom prst="rect">
            <a:avLst/>
          </a:prstGeom>
          <a:noFill/>
        </p:spPr>
        <p:txBody>
          <a:bodyPr wrap="square" rtlCol="0">
            <a:spAutoFit/>
          </a:bodyPr>
          <a:lstStyle/>
          <a:p>
            <a:r>
              <a:rPr lang="en-US" b="1" dirty="0">
                <a:solidFill>
                  <a:srgbClr val="B19FFF"/>
                </a:solidFill>
                <a:latin typeface="Arial Narrow" panose="020B0604020202020204" pitchFamily="34" charset="0"/>
                <a:cs typeface="Arial Narrow" panose="020B0604020202020204" pitchFamily="34" charset="0"/>
              </a:rPr>
              <a:t>NISAR</a:t>
            </a:r>
            <a:r>
              <a:rPr lang="en-US" sz="1600" b="1" dirty="0">
                <a:solidFill>
                  <a:srgbClr val="B19FFF"/>
                </a:solidFill>
                <a:latin typeface="Arial Narrow" panose="020B0604020202020204" pitchFamily="34" charset="0"/>
                <a:cs typeface="Arial Narrow" panose="020B0604020202020204" pitchFamily="34" charset="0"/>
              </a:rPr>
              <a:t> </a:t>
            </a:r>
            <a:endParaRPr lang="en-US" sz="1600" dirty="0">
              <a:solidFill>
                <a:srgbClr val="B19FFF"/>
              </a:solidFill>
              <a:latin typeface="Arial Narrow" panose="020B0604020202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3087054C-4F67-EB41-9631-4E57F8AB07AB}"/>
              </a:ext>
            </a:extLst>
          </p:cNvPr>
          <p:cNvSpPr txBox="1"/>
          <p:nvPr/>
        </p:nvSpPr>
        <p:spPr>
          <a:xfrm>
            <a:off x="6056820" y="1705014"/>
            <a:ext cx="2502763" cy="369332"/>
          </a:xfrm>
          <a:prstGeom prst="rect">
            <a:avLst/>
          </a:prstGeom>
          <a:noFill/>
        </p:spPr>
        <p:txBody>
          <a:bodyPr wrap="square" rtlCol="0">
            <a:spAutoFit/>
          </a:bodyPr>
          <a:lstStyle/>
          <a:p>
            <a:r>
              <a:rPr lang="en-US" b="1" dirty="0">
                <a:solidFill>
                  <a:srgbClr val="A4D8DB"/>
                </a:solidFill>
                <a:latin typeface="Arial Narrow" panose="020B0604020202020204" pitchFamily="34" charset="0"/>
                <a:cs typeface="Arial Narrow" panose="020B0604020202020204" pitchFamily="34" charset="0"/>
              </a:rPr>
              <a:t>OSTM/JASON 2 (NOAA)</a:t>
            </a:r>
          </a:p>
        </p:txBody>
      </p:sp>
      <p:sp>
        <p:nvSpPr>
          <p:cNvPr id="15" name="TextBox 14">
            <a:extLst>
              <a:ext uri="{FF2B5EF4-FFF2-40B4-BE49-F238E27FC236}">
                <a16:creationId xmlns:a16="http://schemas.microsoft.com/office/drawing/2014/main" id="{46EAEABC-8AFA-B746-BA2B-1FE9ED4B796E}"/>
              </a:ext>
            </a:extLst>
          </p:cNvPr>
          <p:cNvSpPr txBox="1"/>
          <p:nvPr/>
        </p:nvSpPr>
        <p:spPr>
          <a:xfrm>
            <a:off x="346370" y="6245196"/>
            <a:ext cx="1258070" cy="246221"/>
          </a:xfrm>
          <a:prstGeom prst="rect">
            <a:avLst/>
          </a:prstGeom>
          <a:noFill/>
        </p:spPr>
        <p:txBody>
          <a:bodyPr wrap="square" rtlCol="0">
            <a:spAutoFit/>
          </a:bodyPr>
          <a:lstStyle/>
          <a:p>
            <a:r>
              <a:rPr lang="en-US" sz="1000" dirty="0">
                <a:solidFill>
                  <a:schemeClr val="bg1">
                    <a:lumMod val="85000"/>
                  </a:schemeClr>
                </a:solidFill>
                <a:latin typeface="Arial Narrow" panose="020B0604020202020204" pitchFamily="34" charset="0"/>
                <a:cs typeface="Arial Narrow" panose="020B0604020202020204" pitchFamily="34" charset="0"/>
              </a:rPr>
              <a:t>09.10.19</a:t>
            </a:r>
          </a:p>
        </p:txBody>
      </p:sp>
      <p:sp>
        <p:nvSpPr>
          <p:cNvPr id="16" name="TextBox 15">
            <a:extLst>
              <a:ext uri="{FF2B5EF4-FFF2-40B4-BE49-F238E27FC236}">
                <a16:creationId xmlns:a16="http://schemas.microsoft.com/office/drawing/2014/main" id="{7CA95B18-4B1F-0547-A79A-9BCB46599D4D}"/>
              </a:ext>
            </a:extLst>
          </p:cNvPr>
          <p:cNvSpPr txBox="1"/>
          <p:nvPr/>
        </p:nvSpPr>
        <p:spPr>
          <a:xfrm>
            <a:off x="6257575" y="327554"/>
            <a:ext cx="5589099" cy="707886"/>
          </a:xfrm>
          <a:prstGeom prst="rect">
            <a:avLst/>
          </a:prstGeom>
          <a:noFill/>
        </p:spPr>
        <p:txBody>
          <a:bodyPr wrap="square" rtlCol="0">
            <a:spAutoFit/>
          </a:bodyPr>
          <a:lstStyle/>
          <a:p>
            <a:pPr algn="r"/>
            <a:r>
              <a:rPr lang="en-US" sz="4000" dirty="0">
                <a:solidFill>
                  <a:schemeClr val="bg1"/>
                </a:solidFill>
                <a:latin typeface="Arial Narrow" panose="020B0604020202020204" pitchFamily="34" charset="0"/>
                <a:cs typeface="Arial Narrow" panose="020B0604020202020204" pitchFamily="34" charset="0"/>
              </a:rPr>
              <a:t>NASA EARTH FLEET</a:t>
            </a:r>
          </a:p>
        </p:txBody>
      </p:sp>
      <p:sp>
        <p:nvSpPr>
          <p:cNvPr id="17" name="TextBox 16">
            <a:extLst>
              <a:ext uri="{FF2B5EF4-FFF2-40B4-BE49-F238E27FC236}">
                <a16:creationId xmlns:a16="http://schemas.microsoft.com/office/drawing/2014/main" id="{B567F939-1F1F-FE4A-B7DB-81CF87100324}"/>
              </a:ext>
            </a:extLst>
          </p:cNvPr>
          <p:cNvSpPr txBox="1"/>
          <p:nvPr/>
        </p:nvSpPr>
        <p:spPr>
          <a:xfrm>
            <a:off x="7020038" y="939646"/>
            <a:ext cx="4827579" cy="338554"/>
          </a:xfrm>
          <a:prstGeom prst="rect">
            <a:avLst/>
          </a:prstGeom>
          <a:noFill/>
        </p:spPr>
        <p:txBody>
          <a:bodyPr wrap="square" rtlCol="0">
            <a:spAutoFit/>
          </a:bodyPr>
          <a:lstStyle/>
          <a:p>
            <a:pPr algn="r"/>
            <a:r>
              <a:rPr lang="en-US" sz="1600" b="1" dirty="0">
                <a:solidFill>
                  <a:schemeClr val="bg1"/>
                </a:solidFill>
                <a:latin typeface="Arial Narrow" panose="020B0604020202020204" pitchFamily="34" charset="0"/>
                <a:cs typeface="Arial Narrow" panose="020B0604020202020204" pitchFamily="34" charset="0"/>
              </a:rPr>
              <a:t>INTERNATIONAL COLLABORATIONS</a:t>
            </a:r>
          </a:p>
        </p:txBody>
      </p:sp>
      <p:pic>
        <p:nvPicPr>
          <p:cNvPr id="18" name="Picture 14" descr="flag_franc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90261" y="1788899"/>
            <a:ext cx="446513" cy="274955"/>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7" descr="flag_germany.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72604" y="1278200"/>
            <a:ext cx="447434" cy="27432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8" descr="flag_japa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34422" y="3683385"/>
            <a:ext cx="444083" cy="27432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2" descr="flag_canada.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41106" y="3683385"/>
            <a:ext cx="446513" cy="27432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8" descr="flag_japa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458959" y="4715550"/>
            <a:ext cx="444083" cy="27432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7" descr="flag_brazil.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956223" y="4714433"/>
            <a:ext cx="447457" cy="27432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8" descr="flag_japan.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796162" y="3145461"/>
            <a:ext cx="438260" cy="27432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9" descr="flag_netherlands.jp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349174" y="4205211"/>
            <a:ext cx="447090" cy="27432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0" descr="flag_uk.jp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864156" y="4220361"/>
            <a:ext cx="447434" cy="27432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8" descr="flag.finland.jp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9376320" y="4224026"/>
            <a:ext cx="443753" cy="27432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14" descr="flag_franc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05451" y="2184969"/>
            <a:ext cx="446513" cy="274955"/>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12" descr="flag_canada.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075994" y="2659776"/>
            <a:ext cx="446513" cy="274320"/>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Box 29">
            <a:extLst>
              <a:ext uri="{FF2B5EF4-FFF2-40B4-BE49-F238E27FC236}">
                <a16:creationId xmlns:a16="http://schemas.microsoft.com/office/drawing/2014/main" id="{4CA72321-BFCA-D248-A562-DC2D61A806D8}"/>
              </a:ext>
            </a:extLst>
          </p:cNvPr>
          <p:cNvSpPr txBox="1"/>
          <p:nvPr/>
        </p:nvSpPr>
        <p:spPr>
          <a:xfrm>
            <a:off x="10014553" y="1788899"/>
            <a:ext cx="1571050" cy="1015663"/>
          </a:xfrm>
          <a:prstGeom prst="rect">
            <a:avLst/>
          </a:prstGeom>
          <a:noFill/>
        </p:spPr>
        <p:txBody>
          <a:bodyPr wrap="square" rtlCol="0">
            <a:spAutoFit/>
          </a:bodyPr>
          <a:lstStyle/>
          <a:p>
            <a:pPr algn="r">
              <a:lnSpc>
                <a:spcPct val="150000"/>
              </a:lnSpc>
            </a:pPr>
            <a:r>
              <a:rPr lang="en-US" sz="1000" b="1" dirty="0">
                <a:solidFill>
                  <a:srgbClr val="EFD752"/>
                </a:solidFill>
                <a:latin typeface="Arial Narrow" panose="020B0604020202020204" pitchFamily="34" charset="0"/>
                <a:cs typeface="Arial Narrow" panose="020B0604020202020204" pitchFamily="34" charset="0"/>
              </a:rPr>
              <a:t>(PRE) FORMULATION</a:t>
            </a:r>
          </a:p>
          <a:p>
            <a:pPr algn="r">
              <a:lnSpc>
                <a:spcPct val="150000"/>
              </a:lnSpc>
            </a:pPr>
            <a:r>
              <a:rPr lang="en-US" sz="1000" b="1" dirty="0">
                <a:solidFill>
                  <a:srgbClr val="B19FFF"/>
                </a:solidFill>
                <a:latin typeface="Arial Narrow" panose="020B0604020202020204" pitchFamily="34" charset="0"/>
                <a:cs typeface="Arial Narrow" panose="020B0604020202020204" pitchFamily="34" charset="0"/>
              </a:rPr>
              <a:t>IMPLEMENTATON</a:t>
            </a:r>
          </a:p>
          <a:p>
            <a:pPr algn="r">
              <a:lnSpc>
                <a:spcPct val="150000"/>
              </a:lnSpc>
            </a:pPr>
            <a:r>
              <a:rPr lang="en-US" sz="1000" b="1" dirty="0">
                <a:solidFill>
                  <a:srgbClr val="B1E677"/>
                </a:solidFill>
                <a:latin typeface="Arial Narrow" panose="020B0604020202020204" pitchFamily="34" charset="0"/>
                <a:cs typeface="Arial Narrow" panose="020B0604020202020204" pitchFamily="34" charset="0"/>
              </a:rPr>
              <a:t>PRIMARY OPS</a:t>
            </a:r>
          </a:p>
          <a:p>
            <a:pPr algn="r">
              <a:lnSpc>
                <a:spcPct val="150000"/>
              </a:lnSpc>
            </a:pPr>
            <a:r>
              <a:rPr lang="en-US" sz="1000" b="1" dirty="0">
                <a:solidFill>
                  <a:srgbClr val="A4D8DB"/>
                </a:solidFill>
                <a:latin typeface="Arial Narrow" panose="020B0604020202020204" pitchFamily="34" charset="0"/>
                <a:cs typeface="Arial Narrow" panose="020B0604020202020204" pitchFamily="34" charset="0"/>
              </a:rPr>
              <a:t>EXTENDED OPS</a:t>
            </a:r>
          </a:p>
        </p:txBody>
      </p:sp>
      <p:sp>
        <p:nvSpPr>
          <p:cNvPr id="31" name="Oval 30">
            <a:extLst>
              <a:ext uri="{FF2B5EF4-FFF2-40B4-BE49-F238E27FC236}">
                <a16:creationId xmlns:a16="http://schemas.microsoft.com/office/drawing/2014/main" id="{BADA3A75-80E4-964A-BCFD-267F91F80DC2}"/>
              </a:ext>
            </a:extLst>
          </p:cNvPr>
          <p:cNvSpPr/>
          <p:nvPr/>
        </p:nvSpPr>
        <p:spPr>
          <a:xfrm>
            <a:off x="11561474" y="2356486"/>
            <a:ext cx="131997" cy="131997"/>
          </a:xfrm>
          <a:prstGeom prst="ellipse">
            <a:avLst/>
          </a:prstGeom>
          <a:solidFill>
            <a:srgbClr val="B1E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B37C4EC-9613-3E4B-B98D-52F71AE12FC6}"/>
              </a:ext>
            </a:extLst>
          </p:cNvPr>
          <p:cNvSpPr/>
          <p:nvPr/>
        </p:nvSpPr>
        <p:spPr>
          <a:xfrm>
            <a:off x="11561474" y="2134280"/>
            <a:ext cx="131997" cy="131997"/>
          </a:xfrm>
          <a:prstGeom prst="ellipse">
            <a:avLst/>
          </a:prstGeom>
          <a:solidFill>
            <a:srgbClr val="B19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C229A29-3DF6-AA41-9177-562746885416}"/>
              </a:ext>
            </a:extLst>
          </p:cNvPr>
          <p:cNvSpPr/>
          <p:nvPr/>
        </p:nvSpPr>
        <p:spPr>
          <a:xfrm>
            <a:off x="11561474" y="1895904"/>
            <a:ext cx="131997" cy="131997"/>
          </a:xfrm>
          <a:prstGeom prst="ellipse">
            <a:avLst/>
          </a:prstGeom>
          <a:solidFill>
            <a:srgbClr val="EFD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38F1B990-964D-6747-BAD0-196FA2D0FDAA}"/>
              </a:ext>
            </a:extLst>
          </p:cNvPr>
          <p:cNvSpPr/>
          <p:nvPr/>
        </p:nvSpPr>
        <p:spPr>
          <a:xfrm>
            <a:off x="11561474" y="2596595"/>
            <a:ext cx="131997" cy="131997"/>
          </a:xfrm>
          <a:prstGeom prst="ellipse">
            <a:avLst/>
          </a:prstGeom>
          <a:solidFill>
            <a:srgbClr val="A4D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2" descr="mage result for european commission fla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56806" y="943506"/>
            <a:ext cx="448056" cy="27448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6" name="Picture 2" descr="mage result">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94615" y="1045730"/>
            <a:ext cx="448056" cy="27783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7" name="Picture 14" descr="flag_france.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1509" y="1415360"/>
            <a:ext cx="447040" cy="2743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79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709" y="179683"/>
            <a:ext cx="9053290" cy="1143000"/>
          </a:xfrm>
        </p:spPr>
        <p:txBody>
          <a:bodyPr>
            <a:noAutofit/>
          </a:bodyPr>
          <a:lstStyle/>
          <a:p>
            <a:r>
              <a:rPr lang="en-US" sz="3200" dirty="0"/>
              <a:t>NASA’s Earth Science Data Systems Program:</a:t>
            </a:r>
            <a:br>
              <a:rPr lang="en-US" sz="3200" dirty="0"/>
            </a:br>
            <a:r>
              <a:rPr lang="en-US" sz="3200" dirty="0"/>
              <a:t>Major Components</a:t>
            </a:r>
          </a:p>
        </p:txBody>
      </p:sp>
      <p:sp>
        <p:nvSpPr>
          <p:cNvPr id="3" name="Content Placeholder 2"/>
          <p:cNvSpPr>
            <a:spLocks noGrp="1"/>
          </p:cNvSpPr>
          <p:nvPr>
            <p:ph idx="1"/>
          </p:nvPr>
        </p:nvSpPr>
        <p:spPr>
          <a:xfrm>
            <a:off x="1704423" y="1431637"/>
            <a:ext cx="8484075" cy="4908219"/>
          </a:xfrm>
        </p:spPr>
        <p:txBody>
          <a:bodyPr>
            <a:normAutofit fontScale="47500" lnSpcReduction="20000"/>
          </a:bodyPr>
          <a:lstStyle/>
          <a:p>
            <a:r>
              <a:rPr lang="en-US" b="1" dirty="0">
                <a:solidFill>
                  <a:schemeClr val="tx2">
                    <a:lumMod val="75000"/>
                  </a:schemeClr>
                </a:solidFill>
              </a:rPr>
              <a:t>Earth Observing System Data and Information System (EOSDIS</a:t>
            </a:r>
            <a:r>
              <a:rPr lang="en-US" dirty="0">
                <a:solidFill>
                  <a:schemeClr val="tx2">
                    <a:lumMod val="75000"/>
                  </a:schemeClr>
                </a:solidFill>
              </a:rPr>
              <a:t>) – Managed by the ESDIS Project</a:t>
            </a:r>
          </a:p>
          <a:p>
            <a:pPr lvl="1"/>
            <a:r>
              <a:rPr lang="en-US" dirty="0">
                <a:solidFill>
                  <a:schemeClr val="tx2">
                    <a:lumMod val="75000"/>
                  </a:schemeClr>
                </a:solidFill>
              </a:rPr>
              <a:t>Science Investigator-led Processing Systems (SIPS) </a:t>
            </a:r>
          </a:p>
          <a:p>
            <a:pPr lvl="1"/>
            <a:r>
              <a:rPr lang="en-US" dirty="0">
                <a:solidFill>
                  <a:schemeClr val="tx2">
                    <a:lumMod val="75000"/>
                  </a:schemeClr>
                </a:solidFill>
              </a:rPr>
              <a:t>Distributed Active Archive Centers (DAACs)</a:t>
            </a:r>
          </a:p>
          <a:p>
            <a:pPr lvl="1"/>
            <a:r>
              <a:rPr lang="en-US" dirty="0">
                <a:solidFill>
                  <a:schemeClr val="tx2">
                    <a:lumMod val="75000"/>
                  </a:schemeClr>
                </a:solidFill>
              </a:rPr>
              <a:t>Common Services/Tools</a:t>
            </a:r>
          </a:p>
          <a:p>
            <a:pPr lvl="1"/>
            <a:r>
              <a:rPr lang="en-US" dirty="0">
                <a:solidFill>
                  <a:schemeClr val="tx2">
                    <a:lumMod val="75000"/>
                  </a:schemeClr>
                </a:solidFill>
              </a:rPr>
              <a:t>Earth Science Data System Working Group (ESDSWG)</a:t>
            </a:r>
          </a:p>
          <a:p>
            <a:r>
              <a:rPr lang="en-US" b="1" dirty="0">
                <a:solidFill>
                  <a:schemeClr val="tx2">
                    <a:lumMod val="75000"/>
                  </a:schemeClr>
                </a:solidFill>
              </a:rPr>
              <a:t>Data System Evolution</a:t>
            </a:r>
          </a:p>
          <a:p>
            <a:pPr lvl="1"/>
            <a:r>
              <a:rPr lang="en-US" dirty="0">
                <a:solidFill>
                  <a:schemeClr val="tx2">
                    <a:lumMod val="75000"/>
                  </a:schemeClr>
                </a:solidFill>
              </a:rPr>
              <a:t>ACCESS: Advancing Collaborative Connections for Earth System Science </a:t>
            </a:r>
          </a:p>
          <a:p>
            <a:pPr lvl="1"/>
            <a:r>
              <a:rPr lang="en-US" dirty="0" err="1">
                <a:solidFill>
                  <a:schemeClr val="tx2">
                    <a:lumMod val="75000"/>
                  </a:schemeClr>
                </a:solidFill>
              </a:rPr>
              <a:t>MEaSUREs</a:t>
            </a:r>
            <a:r>
              <a:rPr lang="en-US" dirty="0">
                <a:solidFill>
                  <a:schemeClr val="tx2">
                    <a:lumMod val="75000"/>
                  </a:schemeClr>
                </a:solidFill>
              </a:rPr>
              <a:t>: Making Earth System Data Records for Use in Research Environments</a:t>
            </a:r>
          </a:p>
          <a:p>
            <a:pPr lvl="1"/>
            <a:r>
              <a:rPr lang="en-US" dirty="0">
                <a:solidFill>
                  <a:schemeClr val="tx2">
                    <a:lumMod val="75000"/>
                  </a:schemeClr>
                </a:solidFill>
              </a:rPr>
              <a:t>Citizen Science for Earth System Science</a:t>
            </a:r>
          </a:p>
          <a:p>
            <a:pPr lvl="1"/>
            <a:r>
              <a:rPr lang="en-US" dirty="0">
                <a:solidFill>
                  <a:schemeClr val="tx2">
                    <a:lumMod val="75000"/>
                  </a:schemeClr>
                </a:solidFill>
              </a:rPr>
              <a:t>Science Portals/Machine Learning</a:t>
            </a:r>
          </a:p>
          <a:p>
            <a:pPr lvl="1"/>
            <a:r>
              <a:rPr lang="en-US" dirty="0">
                <a:solidFill>
                  <a:schemeClr val="tx2">
                    <a:lumMod val="75000"/>
                  </a:schemeClr>
                </a:solidFill>
              </a:rPr>
              <a:t>System Security Support and Small Sat. Data Buy</a:t>
            </a:r>
          </a:p>
          <a:p>
            <a:r>
              <a:rPr lang="en-US" b="1" dirty="0">
                <a:solidFill>
                  <a:schemeClr val="tx2">
                    <a:lumMod val="75000"/>
                  </a:schemeClr>
                </a:solidFill>
              </a:rPr>
              <a:t>Standards and Interoperability</a:t>
            </a:r>
          </a:p>
          <a:p>
            <a:pPr lvl="1"/>
            <a:r>
              <a:rPr lang="en-US" dirty="0">
                <a:solidFill>
                  <a:schemeClr val="tx2">
                    <a:lumMod val="75000"/>
                  </a:schemeClr>
                </a:solidFill>
              </a:rPr>
              <a:t>CEOS (Committee on Earth Observation Satellites) Working Group on Information Systems and Services (WGISS)</a:t>
            </a:r>
          </a:p>
          <a:p>
            <a:pPr lvl="1"/>
            <a:r>
              <a:rPr lang="en-US" dirty="0">
                <a:solidFill>
                  <a:schemeClr val="tx2">
                    <a:lumMod val="75000"/>
                  </a:schemeClr>
                </a:solidFill>
              </a:rPr>
              <a:t>NASA-European Space Agency (ESA) Bilateral</a:t>
            </a:r>
          </a:p>
          <a:p>
            <a:pPr lvl="1"/>
            <a:r>
              <a:rPr lang="en-US" dirty="0">
                <a:solidFill>
                  <a:schemeClr val="tx2">
                    <a:lumMod val="75000"/>
                  </a:schemeClr>
                </a:solidFill>
              </a:rPr>
              <a:t>Partnership activities for Google and MSFT, </a:t>
            </a:r>
            <a:r>
              <a:rPr lang="en-US" dirty="0" err="1">
                <a:solidFill>
                  <a:schemeClr val="tx2">
                    <a:lumMod val="75000"/>
                  </a:schemeClr>
                </a:solidFill>
              </a:rPr>
              <a:t>etc</a:t>
            </a:r>
            <a:r>
              <a:rPr lang="en-US" dirty="0">
                <a:solidFill>
                  <a:schemeClr val="tx2">
                    <a:lumMod val="75000"/>
                  </a:schemeClr>
                </a:solidFill>
              </a:rPr>
              <a:t>…</a:t>
            </a:r>
          </a:p>
          <a:p>
            <a:r>
              <a:rPr lang="en-US" sz="3300" b="1" dirty="0">
                <a:solidFill>
                  <a:schemeClr val="tx2">
                    <a:lumMod val="75000"/>
                  </a:schemeClr>
                </a:solidFill>
              </a:rPr>
              <a:t>Inter Agency </a:t>
            </a:r>
            <a:r>
              <a:rPr lang="en-US" sz="3300" b="1" dirty="0" err="1">
                <a:solidFill>
                  <a:schemeClr val="tx2">
                    <a:lumMod val="75000"/>
                  </a:schemeClr>
                </a:solidFill>
              </a:rPr>
              <a:t>ImPlementation</a:t>
            </a:r>
            <a:r>
              <a:rPr lang="en-US" sz="3300" b="1" dirty="0">
                <a:solidFill>
                  <a:schemeClr val="tx2">
                    <a:lumMod val="75000"/>
                  </a:schemeClr>
                </a:solidFill>
              </a:rPr>
              <a:t> and Advanced Concepts (IMPACT) Team</a:t>
            </a:r>
          </a:p>
          <a:p>
            <a:pPr lvl="1"/>
            <a:r>
              <a:rPr lang="en-US" dirty="0">
                <a:solidFill>
                  <a:schemeClr val="tx2">
                    <a:lumMod val="75000"/>
                  </a:schemeClr>
                </a:solidFill>
              </a:rPr>
              <a:t>Addresses satellite needs assessment working group (SNWG) requests for improved tools/services for federal agencies, dedicated user support and faster access/better management of data from airborne campaigns.</a:t>
            </a:r>
          </a:p>
          <a:p>
            <a:pPr lvl="1"/>
            <a:r>
              <a:rPr lang="en-US" dirty="0">
                <a:solidFill>
                  <a:schemeClr val="tx2">
                    <a:lumMod val="75000"/>
                  </a:schemeClr>
                </a:solidFill>
              </a:rPr>
              <a:t>Consolidates existing activities under a single project – Independent assessments, </a:t>
            </a:r>
            <a:r>
              <a:rPr lang="en-US" dirty="0" err="1">
                <a:solidFill>
                  <a:schemeClr val="tx2">
                    <a:lumMod val="75000"/>
                  </a:schemeClr>
                </a:solidFill>
              </a:rPr>
              <a:t>Data.gov</a:t>
            </a:r>
            <a:r>
              <a:rPr lang="en-US" dirty="0">
                <a:solidFill>
                  <a:schemeClr val="tx2">
                    <a:lumMod val="75000"/>
                  </a:schemeClr>
                </a:solidFill>
              </a:rPr>
              <a:t>, GCIS, USGEO, W3C, FGDC</a:t>
            </a:r>
          </a:p>
          <a:p>
            <a:endParaRPr lang="en-US" dirty="0">
              <a:solidFill>
                <a:schemeClr val="tx2">
                  <a:lumMod val="75000"/>
                </a:schemeClr>
              </a:solidFill>
            </a:endParaRPr>
          </a:p>
          <a:p>
            <a:pPr lvl="1"/>
            <a:endParaRPr lang="en-US" dirty="0"/>
          </a:p>
          <a:p>
            <a:pPr lvl="1"/>
            <a:endParaRPr lang="en-US" dirty="0"/>
          </a:p>
          <a:p>
            <a:endParaRPr lang="en-US" dirty="0"/>
          </a:p>
        </p:txBody>
      </p:sp>
      <p:sp>
        <p:nvSpPr>
          <p:cNvPr id="5" name="Slide Number Placeholder 4"/>
          <p:cNvSpPr>
            <a:spLocks noGrp="1"/>
          </p:cNvSpPr>
          <p:nvPr>
            <p:ph type="sldNum" sz="quarter" idx="12"/>
          </p:nvPr>
        </p:nvSpPr>
        <p:spPr/>
        <p:txBody>
          <a:bodyPr/>
          <a:lstStyle/>
          <a:p>
            <a:pPr defTabSz="457200">
              <a:defRPr/>
            </a:pPr>
            <a:fld id="{7A0FE22E-E07B-4D4D-A66A-A36E422BA9A7}" type="slidenum">
              <a:rPr lang="en-US">
                <a:solidFill>
                  <a:srgbClr val="171717">
                    <a:tint val="75000"/>
                  </a:srgbClr>
                </a:solidFill>
                <a:latin typeface="Franklin Gothic Book"/>
              </a:rPr>
              <a:pPr defTabSz="457200">
                <a:defRPr/>
              </a:pPr>
              <a:t>2</a:t>
            </a:fld>
            <a:endParaRPr lang="en-US">
              <a:solidFill>
                <a:srgbClr val="171717">
                  <a:tint val="75000"/>
                </a:srgbClr>
              </a:solidFill>
              <a:latin typeface="Franklin Gothic Book"/>
            </a:endParaRPr>
          </a:p>
        </p:txBody>
      </p:sp>
    </p:spTree>
    <p:extLst>
      <p:ext uri="{BB962C8B-B14F-4D97-AF65-F5344CB8AC3E}">
        <p14:creationId xmlns:p14="http://schemas.microsoft.com/office/powerpoint/2010/main" val="427207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F6483-7ECE-1D49-9876-76735256A431}"/>
              </a:ext>
            </a:extLst>
          </p:cNvPr>
          <p:cNvSpPr>
            <a:spLocks noGrp="1"/>
          </p:cNvSpPr>
          <p:nvPr>
            <p:ph type="title"/>
          </p:nvPr>
        </p:nvSpPr>
        <p:spPr/>
        <p:txBody>
          <a:bodyPr>
            <a:noAutofit/>
          </a:bodyPr>
          <a:lstStyle/>
          <a:p>
            <a:r>
              <a:rPr lang="en-US" sz="3200" b="1" dirty="0"/>
              <a:t>Earth Science Data and Information System (ESDIS)</a:t>
            </a:r>
          </a:p>
        </p:txBody>
      </p:sp>
      <p:sp>
        <p:nvSpPr>
          <p:cNvPr id="3" name="Content Placeholder 2">
            <a:extLst>
              <a:ext uri="{FF2B5EF4-FFF2-40B4-BE49-F238E27FC236}">
                <a16:creationId xmlns:a16="http://schemas.microsoft.com/office/drawing/2014/main" id="{3FB0CD5B-B463-994B-96AC-F296AE7C8629}"/>
              </a:ext>
            </a:extLst>
          </p:cNvPr>
          <p:cNvSpPr>
            <a:spLocks noGrp="1"/>
          </p:cNvSpPr>
          <p:nvPr>
            <p:ph idx="1"/>
          </p:nvPr>
        </p:nvSpPr>
        <p:spPr>
          <a:xfrm>
            <a:off x="188394" y="1600201"/>
            <a:ext cx="5298006" cy="4525963"/>
          </a:xfrm>
        </p:spPr>
        <p:txBody>
          <a:bodyPr>
            <a:normAutofit lnSpcReduction="10000"/>
          </a:bodyPr>
          <a:lstStyle/>
          <a:p>
            <a:r>
              <a:rPr lang="en-US" sz="1600" dirty="0">
                <a:latin typeface="Arial" panose="020B0604020202020204" pitchFamily="34" charset="0"/>
                <a:cs typeface="Arial" panose="020B0604020202020204" pitchFamily="34" charset="0"/>
              </a:rPr>
              <a:t>The ESDIS Project manages the science systems of the Earth Observing System Data and Information System (EOSDIS). EOSDIS is a comprehensive distributed Earth science data and information system designed to support NASA's Earth science missions.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EOSDIS is designed to ingest, archive, distribute, </a:t>
            </a:r>
            <a:r>
              <a:rPr lang="en-US" sz="1600" dirty="0">
                <a:solidFill>
                  <a:srgbClr val="FF0000"/>
                </a:solidFill>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rPr>
              <a:t>visualize, all types of Earth Science data which include </a:t>
            </a:r>
            <a:r>
              <a:rPr lang="en-US" sz="1600" dirty="0">
                <a:solidFill>
                  <a:srgbClr val="FF0000"/>
                </a:solidFill>
                <a:latin typeface="Arial" panose="020B0604020202020204" pitchFamily="34" charset="0"/>
                <a:cs typeface="Arial" panose="020B0604020202020204" pitchFamily="34" charset="0"/>
              </a:rPr>
              <a:t>satellite observations, </a:t>
            </a:r>
            <a:r>
              <a:rPr lang="en-US" sz="1600" dirty="0">
                <a:latin typeface="Arial" panose="020B0604020202020204" pitchFamily="34" charset="0"/>
                <a:cs typeface="Arial" panose="020B0604020202020204" pitchFamily="34" charset="0"/>
              </a:rPr>
              <a:t>field campaign measurements, airborne data, </a:t>
            </a:r>
            <a:r>
              <a:rPr lang="en-US" sz="1600" i="1" dirty="0">
                <a:latin typeface="Arial" panose="020B0604020202020204" pitchFamily="34" charset="0"/>
                <a:cs typeface="Arial" panose="020B0604020202020204" pitchFamily="34" charset="0"/>
              </a:rPr>
              <a:t>in situ</a:t>
            </a:r>
            <a:r>
              <a:rPr lang="en-US" sz="1600" dirty="0">
                <a:latin typeface="Arial" panose="020B0604020202020204" pitchFamily="34" charset="0"/>
                <a:cs typeface="Arial" panose="020B0604020202020204" pitchFamily="34" charset="0"/>
              </a:rPr>
              <a:t> data, model data, ancillary products used for processing and other related datasets.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ESDIS Project provides and controls all aspects of the effort including but not limited to requirements, design, acquisition, development, operations, maintenance and decommission.</a:t>
            </a:r>
          </a:p>
        </p:txBody>
      </p:sp>
      <p:sp>
        <p:nvSpPr>
          <p:cNvPr id="6" name="Slide Number Placeholder 5">
            <a:extLst>
              <a:ext uri="{FF2B5EF4-FFF2-40B4-BE49-F238E27FC236}">
                <a16:creationId xmlns:a16="http://schemas.microsoft.com/office/drawing/2014/main" id="{316C570D-60E9-3141-9C5C-2CF0948758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2565AA-8C13-EB49-B46B-E752CDCE80A8}" type="slidenum">
              <a:rPr kumimoji="0" lang="en-US" sz="1200" b="0" i="0" u="none" strike="noStrike" kern="1200" cap="none" spc="0" normalizeH="0" baseline="0" noProof="0" smtClean="0">
                <a:ln>
                  <a:noFill/>
                </a:ln>
                <a:solidFill>
                  <a:srgbClr val="17171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71717">
                  <a:tint val="75000"/>
                </a:srgbClr>
              </a:solidFill>
              <a:effectLst/>
              <a:uLnTx/>
              <a:uFillTx/>
              <a:latin typeface="Franklin Gothic Book"/>
              <a:ea typeface="+mn-ea"/>
              <a:cs typeface="+mn-cs"/>
            </a:endParaRPr>
          </a:p>
        </p:txBody>
      </p:sp>
      <p:pic>
        <p:nvPicPr>
          <p:cNvPr id="4" name="Picture 3"/>
          <p:cNvPicPr>
            <a:picLocks noChangeAspect="1"/>
          </p:cNvPicPr>
          <p:nvPr/>
        </p:nvPicPr>
        <p:blipFill rotWithShape="1">
          <a:blip r:embed="rId2"/>
          <a:srcRect r="5177"/>
          <a:stretch/>
        </p:blipFill>
        <p:spPr>
          <a:xfrm>
            <a:off x="5712450" y="1600201"/>
            <a:ext cx="6395309" cy="38816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5862104" y="5664367"/>
            <a:ext cx="6096000" cy="25391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171717"/>
                </a:solidFill>
                <a:effectLst/>
                <a:uLnTx/>
                <a:uFillTx/>
                <a:latin typeface="Arial" panose="020B0604020202020204" pitchFamily="34" charset="0"/>
                <a:ea typeface="+mn-ea"/>
                <a:cs typeface="Arial" panose="020B0604020202020204" pitchFamily="34" charset="0"/>
              </a:rPr>
              <a:t>Operating since 1994, it has been evolving to keep pace with technology and users' requirements.  </a:t>
            </a:r>
          </a:p>
        </p:txBody>
      </p:sp>
    </p:spTree>
    <p:extLst>
      <p:ext uri="{BB962C8B-B14F-4D97-AF65-F5344CB8AC3E}">
        <p14:creationId xmlns:p14="http://schemas.microsoft.com/office/powerpoint/2010/main" val="5199775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7" name="Freeform 5"/>
          <p:cNvSpPr/>
          <p:nvPr/>
        </p:nvSpPr>
        <p:spPr>
          <a:xfrm>
            <a:off x="5613498" y="3851741"/>
            <a:ext cx="811213" cy="760414"/>
          </a:xfrm>
          <a:custGeom>
            <a:avLst/>
            <a:gdLst/>
            <a:ahLst/>
            <a:cxnLst>
              <a:cxn ang="0">
                <a:pos x="wd2" y="hd2"/>
              </a:cxn>
              <a:cxn ang="5400000">
                <a:pos x="wd2" y="hd2"/>
              </a:cxn>
              <a:cxn ang="10800000">
                <a:pos x="wd2" y="hd2"/>
              </a:cxn>
              <a:cxn ang="16200000">
                <a:pos x="wd2" y="hd2"/>
              </a:cxn>
            </a:cxnLst>
            <a:rect l="0" t="0" r="r" b="b"/>
            <a:pathLst>
              <a:path w="21600" h="21600" extrusionOk="0">
                <a:moveTo>
                  <a:pt x="18895" y="2345"/>
                </a:moveTo>
                <a:lnTo>
                  <a:pt x="18599" y="3021"/>
                </a:lnTo>
                <a:lnTo>
                  <a:pt x="19317" y="2886"/>
                </a:lnTo>
                <a:lnTo>
                  <a:pt x="19994" y="2796"/>
                </a:lnTo>
                <a:lnTo>
                  <a:pt x="20712" y="2661"/>
                </a:lnTo>
                <a:lnTo>
                  <a:pt x="21515" y="2570"/>
                </a:lnTo>
                <a:lnTo>
                  <a:pt x="21515" y="2661"/>
                </a:lnTo>
                <a:lnTo>
                  <a:pt x="21600" y="2886"/>
                </a:lnTo>
                <a:lnTo>
                  <a:pt x="21600" y="3111"/>
                </a:lnTo>
                <a:lnTo>
                  <a:pt x="21389" y="3202"/>
                </a:lnTo>
                <a:lnTo>
                  <a:pt x="21304" y="3337"/>
                </a:lnTo>
                <a:lnTo>
                  <a:pt x="21304" y="3517"/>
                </a:lnTo>
                <a:lnTo>
                  <a:pt x="21389" y="3653"/>
                </a:lnTo>
                <a:lnTo>
                  <a:pt x="21304" y="3743"/>
                </a:lnTo>
                <a:lnTo>
                  <a:pt x="20797" y="4194"/>
                </a:lnTo>
                <a:lnTo>
                  <a:pt x="20712" y="4600"/>
                </a:lnTo>
                <a:lnTo>
                  <a:pt x="20797" y="5051"/>
                </a:lnTo>
                <a:lnTo>
                  <a:pt x="20712" y="5547"/>
                </a:lnTo>
                <a:lnTo>
                  <a:pt x="20290" y="6088"/>
                </a:lnTo>
                <a:lnTo>
                  <a:pt x="20205" y="6719"/>
                </a:lnTo>
                <a:lnTo>
                  <a:pt x="20290" y="7395"/>
                </a:lnTo>
                <a:lnTo>
                  <a:pt x="20078" y="7891"/>
                </a:lnTo>
                <a:lnTo>
                  <a:pt x="19698" y="8342"/>
                </a:lnTo>
                <a:lnTo>
                  <a:pt x="19486" y="8568"/>
                </a:lnTo>
                <a:lnTo>
                  <a:pt x="19486" y="8658"/>
                </a:lnTo>
                <a:lnTo>
                  <a:pt x="19613" y="8748"/>
                </a:lnTo>
                <a:lnTo>
                  <a:pt x="19613" y="8974"/>
                </a:lnTo>
                <a:lnTo>
                  <a:pt x="19486" y="9199"/>
                </a:lnTo>
                <a:lnTo>
                  <a:pt x="19106" y="9515"/>
                </a:lnTo>
                <a:lnTo>
                  <a:pt x="18895" y="9830"/>
                </a:lnTo>
                <a:lnTo>
                  <a:pt x="18895" y="10056"/>
                </a:lnTo>
                <a:lnTo>
                  <a:pt x="18810" y="10281"/>
                </a:lnTo>
                <a:lnTo>
                  <a:pt x="18599" y="10281"/>
                </a:lnTo>
                <a:lnTo>
                  <a:pt x="18514" y="10687"/>
                </a:lnTo>
                <a:lnTo>
                  <a:pt x="18514" y="11634"/>
                </a:lnTo>
                <a:lnTo>
                  <a:pt x="18387" y="12175"/>
                </a:lnTo>
                <a:lnTo>
                  <a:pt x="18007" y="12311"/>
                </a:lnTo>
                <a:lnTo>
                  <a:pt x="17796" y="12491"/>
                </a:lnTo>
                <a:lnTo>
                  <a:pt x="17796" y="12807"/>
                </a:lnTo>
                <a:lnTo>
                  <a:pt x="17584" y="13122"/>
                </a:lnTo>
                <a:lnTo>
                  <a:pt x="17288" y="13573"/>
                </a:lnTo>
                <a:lnTo>
                  <a:pt x="17119" y="13889"/>
                </a:lnTo>
                <a:lnTo>
                  <a:pt x="17288" y="14205"/>
                </a:lnTo>
                <a:lnTo>
                  <a:pt x="17288" y="14340"/>
                </a:lnTo>
                <a:lnTo>
                  <a:pt x="17204" y="14520"/>
                </a:lnTo>
                <a:lnTo>
                  <a:pt x="16781" y="14746"/>
                </a:lnTo>
                <a:lnTo>
                  <a:pt x="16697" y="14746"/>
                </a:lnTo>
                <a:lnTo>
                  <a:pt x="16697" y="14836"/>
                </a:lnTo>
                <a:lnTo>
                  <a:pt x="16781" y="15061"/>
                </a:lnTo>
                <a:lnTo>
                  <a:pt x="16781" y="15693"/>
                </a:lnTo>
                <a:lnTo>
                  <a:pt x="16697" y="15918"/>
                </a:lnTo>
                <a:lnTo>
                  <a:pt x="16612" y="16008"/>
                </a:lnTo>
                <a:lnTo>
                  <a:pt x="16316" y="16459"/>
                </a:lnTo>
                <a:lnTo>
                  <a:pt x="16189" y="16685"/>
                </a:lnTo>
                <a:lnTo>
                  <a:pt x="16401" y="16775"/>
                </a:lnTo>
                <a:lnTo>
                  <a:pt x="16401" y="17000"/>
                </a:lnTo>
                <a:lnTo>
                  <a:pt x="16189" y="17181"/>
                </a:lnTo>
                <a:lnTo>
                  <a:pt x="16316" y="17406"/>
                </a:lnTo>
                <a:lnTo>
                  <a:pt x="16316" y="17542"/>
                </a:lnTo>
                <a:lnTo>
                  <a:pt x="16485" y="17632"/>
                </a:lnTo>
                <a:lnTo>
                  <a:pt x="16612" y="17947"/>
                </a:lnTo>
                <a:lnTo>
                  <a:pt x="16485" y="18353"/>
                </a:lnTo>
                <a:lnTo>
                  <a:pt x="16612" y="18804"/>
                </a:lnTo>
                <a:lnTo>
                  <a:pt x="16781" y="19120"/>
                </a:lnTo>
                <a:lnTo>
                  <a:pt x="16908" y="19210"/>
                </a:lnTo>
                <a:lnTo>
                  <a:pt x="16697" y="20202"/>
                </a:lnTo>
                <a:lnTo>
                  <a:pt x="16781" y="20382"/>
                </a:lnTo>
                <a:lnTo>
                  <a:pt x="15894" y="20518"/>
                </a:lnTo>
                <a:lnTo>
                  <a:pt x="15090" y="20518"/>
                </a:lnTo>
                <a:lnTo>
                  <a:pt x="14287" y="20608"/>
                </a:lnTo>
                <a:lnTo>
                  <a:pt x="13484" y="20743"/>
                </a:lnTo>
                <a:lnTo>
                  <a:pt x="12596" y="20833"/>
                </a:lnTo>
                <a:lnTo>
                  <a:pt x="11793" y="20924"/>
                </a:lnTo>
                <a:lnTo>
                  <a:pt x="10990" y="20924"/>
                </a:lnTo>
                <a:lnTo>
                  <a:pt x="10187" y="21059"/>
                </a:lnTo>
                <a:lnTo>
                  <a:pt x="9384" y="21149"/>
                </a:lnTo>
                <a:lnTo>
                  <a:pt x="8581" y="21149"/>
                </a:lnTo>
                <a:lnTo>
                  <a:pt x="7820" y="21239"/>
                </a:lnTo>
                <a:lnTo>
                  <a:pt x="7017" y="21375"/>
                </a:lnTo>
                <a:lnTo>
                  <a:pt x="6214" y="21375"/>
                </a:lnTo>
                <a:lnTo>
                  <a:pt x="5284" y="21465"/>
                </a:lnTo>
                <a:lnTo>
                  <a:pt x="4523" y="21600"/>
                </a:lnTo>
                <a:lnTo>
                  <a:pt x="3720" y="21600"/>
                </a:lnTo>
                <a:lnTo>
                  <a:pt x="3720" y="20833"/>
                </a:lnTo>
                <a:lnTo>
                  <a:pt x="3593" y="20067"/>
                </a:lnTo>
                <a:lnTo>
                  <a:pt x="3593" y="19345"/>
                </a:lnTo>
                <a:lnTo>
                  <a:pt x="3508" y="18489"/>
                </a:lnTo>
                <a:lnTo>
                  <a:pt x="3297" y="18353"/>
                </a:lnTo>
                <a:lnTo>
                  <a:pt x="2409" y="18353"/>
                </a:lnTo>
                <a:lnTo>
                  <a:pt x="2198" y="18579"/>
                </a:lnTo>
                <a:lnTo>
                  <a:pt x="1987" y="18579"/>
                </a:lnTo>
                <a:lnTo>
                  <a:pt x="1987" y="18489"/>
                </a:lnTo>
                <a:lnTo>
                  <a:pt x="1818" y="18353"/>
                </a:lnTo>
                <a:lnTo>
                  <a:pt x="1522" y="18173"/>
                </a:lnTo>
                <a:lnTo>
                  <a:pt x="1522" y="16234"/>
                </a:lnTo>
                <a:lnTo>
                  <a:pt x="1395" y="15603"/>
                </a:lnTo>
                <a:lnTo>
                  <a:pt x="1395" y="13122"/>
                </a:lnTo>
                <a:lnTo>
                  <a:pt x="1310" y="12491"/>
                </a:lnTo>
                <a:lnTo>
                  <a:pt x="1310" y="10687"/>
                </a:lnTo>
                <a:lnTo>
                  <a:pt x="1184" y="10056"/>
                </a:lnTo>
                <a:lnTo>
                  <a:pt x="1184" y="8117"/>
                </a:lnTo>
                <a:lnTo>
                  <a:pt x="1014" y="7395"/>
                </a:lnTo>
                <a:lnTo>
                  <a:pt x="888" y="6629"/>
                </a:lnTo>
                <a:lnTo>
                  <a:pt x="719" y="5772"/>
                </a:lnTo>
                <a:lnTo>
                  <a:pt x="592" y="5051"/>
                </a:lnTo>
                <a:lnTo>
                  <a:pt x="507" y="4284"/>
                </a:lnTo>
                <a:lnTo>
                  <a:pt x="296" y="3427"/>
                </a:lnTo>
                <a:lnTo>
                  <a:pt x="211" y="2661"/>
                </a:lnTo>
                <a:lnTo>
                  <a:pt x="0" y="1849"/>
                </a:lnTo>
                <a:lnTo>
                  <a:pt x="1184" y="1849"/>
                </a:lnTo>
                <a:lnTo>
                  <a:pt x="2409" y="1714"/>
                </a:lnTo>
                <a:lnTo>
                  <a:pt x="3720" y="1623"/>
                </a:lnTo>
                <a:lnTo>
                  <a:pt x="4903" y="1488"/>
                </a:lnTo>
                <a:lnTo>
                  <a:pt x="6087" y="1398"/>
                </a:lnTo>
                <a:lnTo>
                  <a:pt x="7313" y="1308"/>
                </a:lnTo>
                <a:lnTo>
                  <a:pt x="8496" y="1172"/>
                </a:lnTo>
                <a:lnTo>
                  <a:pt x="9722" y="1082"/>
                </a:lnTo>
                <a:lnTo>
                  <a:pt x="10906" y="992"/>
                </a:lnTo>
                <a:lnTo>
                  <a:pt x="12089" y="857"/>
                </a:lnTo>
                <a:lnTo>
                  <a:pt x="13315" y="631"/>
                </a:lnTo>
                <a:lnTo>
                  <a:pt x="15682" y="451"/>
                </a:lnTo>
                <a:lnTo>
                  <a:pt x="16908" y="316"/>
                </a:lnTo>
                <a:lnTo>
                  <a:pt x="18092" y="135"/>
                </a:lnTo>
                <a:lnTo>
                  <a:pt x="19317" y="0"/>
                </a:lnTo>
                <a:lnTo>
                  <a:pt x="19486" y="451"/>
                </a:lnTo>
                <a:lnTo>
                  <a:pt x="19698" y="631"/>
                </a:lnTo>
                <a:lnTo>
                  <a:pt x="19782" y="857"/>
                </a:lnTo>
                <a:lnTo>
                  <a:pt x="19698" y="1082"/>
                </a:lnTo>
                <a:lnTo>
                  <a:pt x="19486" y="1623"/>
                </a:lnTo>
                <a:lnTo>
                  <a:pt x="19191" y="1849"/>
                </a:lnTo>
                <a:lnTo>
                  <a:pt x="19106" y="2165"/>
                </a:lnTo>
                <a:lnTo>
                  <a:pt x="18895" y="2345"/>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08" name="Freeform 6"/>
          <p:cNvSpPr/>
          <p:nvPr/>
        </p:nvSpPr>
        <p:spPr>
          <a:xfrm>
            <a:off x="2216248" y="3653305"/>
            <a:ext cx="1065213" cy="1250951"/>
          </a:xfrm>
          <a:custGeom>
            <a:avLst/>
            <a:gdLst/>
            <a:ahLst/>
            <a:cxnLst>
              <a:cxn ang="0">
                <a:pos x="wd2" y="hd2"/>
              </a:cxn>
              <a:cxn ang="5400000">
                <a:pos x="wd2" y="hd2"/>
              </a:cxn>
              <a:cxn ang="10800000">
                <a:pos x="wd2" y="hd2"/>
              </a:cxn>
              <a:cxn ang="16200000">
                <a:pos x="wd2" y="hd2"/>
              </a:cxn>
            </a:cxnLst>
            <a:rect l="0" t="0" r="r" b="b"/>
            <a:pathLst>
              <a:path w="21600" h="21600" extrusionOk="0">
                <a:moveTo>
                  <a:pt x="21310" y="4413"/>
                </a:moveTo>
                <a:lnTo>
                  <a:pt x="20988" y="6880"/>
                </a:lnTo>
                <a:lnTo>
                  <a:pt x="20860" y="8114"/>
                </a:lnTo>
                <a:lnTo>
                  <a:pt x="20763" y="9347"/>
                </a:lnTo>
                <a:lnTo>
                  <a:pt x="20634" y="10581"/>
                </a:lnTo>
                <a:lnTo>
                  <a:pt x="20473" y="11732"/>
                </a:lnTo>
                <a:lnTo>
                  <a:pt x="20151" y="14199"/>
                </a:lnTo>
                <a:lnTo>
                  <a:pt x="20023" y="15432"/>
                </a:lnTo>
                <a:lnTo>
                  <a:pt x="19926" y="16666"/>
                </a:lnTo>
                <a:lnTo>
                  <a:pt x="19797" y="17899"/>
                </a:lnTo>
                <a:lnTo>
                  <a:pt x="19475" y="20366"/>
                </a:lnTo>
                <a:lnTo>
                  <a:pt x="19411" y="21600"/>
                </a:lnTo>
                <a:lnTo>
                  <a:pt x="18574" y="21545"/>
                </a:lnTo>
                <a:lnTo>
                  <a:pt x="16128" y="21271"/>
                </a:lnTo>
                <a:lnTo>
                  <a:pt x="14904" y="21161"/>
                </a:lnTo>
                <a:lnTo>
                  <a:pt x="13617" y="21024"/>
                </a:lnTo>
                <a:lnTo>
                  <a:pt x="12393" y="20887"/>
                </a:lnTo>
                <a:lnTo>
                  <a:pt x="10784" y="20175"/>
                </a:lnTo>
                <a:lnTo>
                  <a:pt x="9271" y="19517"/>
                </a:lnTo>
                <a:lnTo>
                  <a:pt x="7661" y="18804"/>
                </a:lnTo>
                <a:lnTo>
                  <a:pt x="6148" y="18091"/>
                </a:lnTo>
                <a:lnTo>
                  <a:pt x="4539" y="17324"/>
                </a:lnTo>
                <a:lnTo>
                  <a:pt x="1513" y="15898"/>
                </a:lnTo>
                <a:lnTo>
                  <a:pt x="0" y="15104"/>
                </a:lnTo>
                <a:lnTo>
                  <a:pt x="129" y="14912"/>
                </a:lnTo>
                <a:lnTo>
                  <a:pt x="451" y="14473"/>
                </a:lnTo>
                <a:lnTo>
                  <a:pt x="966" y="14473"/>
                </a:lnTo>
                <a:lnTo>
                  <a:pt x="1191" y="14391"/>
                </a:lnTo>
                <a:lnTo>
                  <a:pt x="1352" y="14144"/>
                </a:lnTo>
                <a:lnTo>
                  <a:pt x="1449" y="13870"/>
                </a:lnTo>
                <a:lnTo>
                  <a:pt x="1449" y="13678"/>
                </a:lnTo>
                <a:lnTo>
                  <a:pt x="1288" y="13431"/>
                </a:lnTo>
                <a:lnTo>
                  <a:pt x="966" y="13294"/>
                </a:lnTo>
                <a:lnTo>
                  <a:pt x="837" y="12911"/>
                </a:lnTo>
                <a:lnTo>
                  <a:pt x="901" y="12335"/>
                </a:lnTo>
                <a:lnTo>
                  <a:pt x="966" y="12061"/>
                </a:lnTo>
                <a:lnTo>
                  <a:pt x="1127" y="12061"/>
                </a:lnTo>
                <a:lnTo>
                  <a:pt x="1352" y="11924"/>
                </a:lnTo>
                <a:lnTo>
                  <a:pt x="1513" y="11732"/>
                </a:lnTo>
                <a:lnTo>
                  <a:pt x="1738" y="11485"/>
                </a:lnTo>
                <a:lnTo>
                  <a:pt x="1803" y="11211"/>
                </a:lnTo>
                <a:lnTo>
                  <a:pt x="1899" y="10910"/>
                </a:lnTo>
                <a:lnTo>
                  <a:pt x="1964" y="10498"/>
                </a:lnTo>
                <a:lnTo>
                  <a:pt x="2350" y="9978"/>
                </a:lnTo>
                <a:lnTo>
                  <a:pt x="2640" y="9731"/>
                </a:lnTo>
                <a:lnTo>
                  <a:pt x="3348" y="9457"/>
                </a:lnTo>
                <a:lnTo>
                  <a:pt x="3477" y="9347"/>
                </a:lnTo>
                <a:lnTo>
                  <a:pt x="3477" y="9265"/>
                </a:lnTo>
                <a:lnTo>
                  <a:pt x="3412" y="9073"/>
                </a:lnTo>
                <a:lnTo>
                  <a:pt x="2962" y="8744"/>
                </a:lnTo>
                <a:lnTo>
                  <a:pt x="2736" y="8552"/>
                </a:lnTo>
                <a:lnTo>
                  <a:pt x="2801" y="8360"/>
                </a:lnTo>
                <a:lnTo>
                  <a:pt x="2736" y="8360"/>
                </a:lnTo>
                <a:lnTo>
                  <a:pt x="2736" y="8169"/>
                </a:lnTo>
                <a:lnTo>
                  <a:pt x="2350" y="7401"/>
                </a:lnTo>
                <a:lnTo>
                  <a:pt x="2189" y="6990"/>
                </a:lnTo>
                <a:lnTo>
                  <a:pt x="2286" y="6688"/>
                </a:lnTo>
                <a:lnTo>
                  <a:pt x="2575" y="5455"/>
                </a:lnTo>
                <a:lnTo>
                  <a:pt x="2511" y="4989"/>
                </a:lnTo>
                <a:lnTo>
                  <a:pt x="2511" y="4742"/>
                </a:lnTo>
                <a:lnTo>
                  <a:pt x="2575" y="4468"/>
                </a:lnTo>
                <a:lnTo>
                  <a:pt x="2575" y="3810"/>
                </a:lnTo>
                <a:lnTo>
                  <a:pt x="2640" y="3426"/>
                </a:lnTo>
                <a:lnTo>
                  <a:pt x="2511" y="3180"/>
                </a:lnTo>
                <a:lnTo>
                  <a:pt x="2511" y="3097"/>
                </a:lnTo>
                <a:lnTo>
                  <a:pt x="2640" y="2851"/>
                </a:lnTo>
                <a:lnTo>
                  <a:pt x="2801" y="2796"/>
                </a:lnTo>
                <a:lnTo>
                  <a:pt x="3123" y="2714"/>
                </a:lnTo>
                <a:lnTo>
                  <a:pt x="3348" y="2714"/>
                </a:lnTo>
                <a:lnTo>
                  <a:pt x="3702" y="2796"/>
                </a:lnTo>
                <a:lnTo>
                  <a:pt x="3959" y="2906"/>
                </a:lnTo>
                <a:lnTo>
                  <a:pt x="4024" y="3180"/>
                </a:lnTo>
                <a:lnTo>
                  <a:pt x="4185" y="3317"/>
                </a:lnTo>
                <a:lnTo>
                  <a:pt x="4314" y="3317"/>
                </a:lnTo>
                <a:lnTo>
                  <a:pt x="4539" y="3180"/>
                </a:lnTo>
                <a:lnTo>
                  <a:pt x="4861" y="2851"/>
                </a:lnTo>
                <a:lnTo>
                  <a:pt x="5151" y="1371"/>
                </a:lnTo>
                <a:lnTo>
                  <a:pt x="5376" y="0"/>
                </a:lnTo>
                <a:lnTo>
                  <a:pt x="6470" y="192"/>
                </a:lnTo>
                <a:lnTo>
                  <a:pt x="7436" y="329"/>
                </a:lnTo>
                <a:lnTo>
                  <a:pt x="8434" y="439"/>
                </a:lnTo>
                <a:lnTo>
                  <a:pt x="9432" y="576"/>
                </a:lnTo>
                <a:lnTo>
                  <a:pt x="10494" y="713"/>
                </a:lnTo>
                <a:lnTo>
                  <a:pt x="11492" y="850"/>
                </a:lnTo>
                <a:lnTo>
                  <a:pt x="12458" y="959"/>
                </a:lnTo>
                <a:lnTo>
                  <a:pt x="13456" y="1096"/>
                </a:lnTo>
                <a:lnTo>
                  <a:pt x="14518" y="1234"/>
                </a:lnTo>
                <a:lnTo>
                  <a:pt x="15516" y="1288"/>
                </a:lnTo>
                <a:lnTo>
                  <a:pt x="17512" y="1562"/>
                </a:lnTo>
                <a:lnTo>
                  <a:pt x="18574" y="1617"/>
                </a:lnTo>
                <a:lnTo>
                  <a:pt x="19540" y="1754"/>
                </a:lnTo>
                <a:lnTo>
                  <a:pt x="20538" y="1864"/>
                </a:lnTo>
                <a:lnTo>
                  <a:pt x="21600" y="1946"/>
                </a:lnTo>
                <a:lnTo>
                  <a:pt x="21471" y="3180"/>
                </a:lnTo>
                <a:lnTo>
                  <a:pt x="21310" y="4413"/>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09" name="Freeform 8"/>
          <p:cNvSpPr/>
          <p:nvPr/>
        </p:nvSpPr>
        <p:spPr>
          <a:xfrm>
            <a:off x="8632923" y="2108666"/>
            <a:ext cx="273051" cy="288926"/>
          </a:xfrm>
          <a:custGeom>
            <a:avLst/>
            <a:gdLst/>
            <a:ahLst/>
            <a:cxnLst>
              <a:cxn ang="0">
                <a:pos x="wd2" y="hd2"/>
              </a:cxn>
              <a:cxn ang="5400000">
                <a:pos x="wd2" y="hd2"/>
              </a:cxn>
              <a:cxn ang="10800000">
                <a:pos x="wd2" y="hd2"/>
              </a:cxn>
              <a:cxn ang="16200000">
                <a:pos x="wd2" y="hd2"/>
              </a:cxn>
            </a:cxnLst>
            <a:rect l="0" t="0" r="r" b="b"/>
            <a:pathLst>
              <a:path w="21600" h="21600" extrusionOk="0">
                <a:moveTo>
                  <a:pt x="7409" y="3323"/>
                </a:moveTo>
                <a:lnTo>
                  <a:pt x="7409" y="3916"/>
                </a:lnTo>
                <a:lnTo>
                  <a:pt x="8037" y="3679"/>
                </a:lnTo>
                <a:lnTo>
                  <a:pt x="8037" y="3323"/>
                </a:lnTo>
                <a:lnTo>
                  <a:pt x="9167" y="2730"/>
                </a:lnTo>
                <a:lnTo>
                  <a:pt x="10674" y="2492"/>
                </a:lnTo>
                <a:lnTo>
                  <a:pt x="11805" y="1899"/>
                </a:lnTo>
                <a:lnTo>
                  <a:pt x="13312" y="1662"/>
                </a:lnTo>
                <a:lnTo>
                  <a:pt x="14567" y="1068"/>
                </a:lnTo>
                <a:lnTo>
                  <a:pt x="15949" y="831"/>
                </a:lnTo>
                <a:lnTo>
                  <a:pt x="17205" y="237"/>
                </a:lnTo>
                <a:lnTo>
                  <a:pt x="18712" y="0"/>
                </a:lnTo>
                <a:lnTo>
                  <a:pt x="18963" y="831"/>
                </a:lnTo>
                <a:lnTo>
                  <a:pt x="19214" y="1899"/>
                </a:lnTo>
                <a:lnTo>
                  <a:pt x="19591" y="2730"/>
                </a:lnTo>
                <a:lnTo>
                  <a:pt x="19842" y="3679"/>
                </a:lnTo>
                <a:lnTo>
                  <a:pt x="20470" y="4985"/>
                </a:lnTo>
                <a:lnTo>
                  <a:pt x="20721" y="6171"/>
                </a:lnTo>
                <a:lnTo>
                  <a:pt x="21349" y="7002"/>
                </a:lnTo>
                <a:lnTo>
                  <a:pt x="21349" y="7833"/>
                </a:lnTo>
                <a:lnTo>
                  <a:pt x="21600" y="8664"/>
                </a:lnTo>
                <a:lnTo>
                  <a:pt x="21600" y="10088"/>
                </a:lnTo>
                <a:lnTo>
                  <a:pt x="20721" y="10088"/>
                </a:lnTo>
                <a:lnTo>
                  <a:pt x="19214" y="10919"/>
                </a:lnTo>
                <a:lnTo>
                  <a:pt x="17205" y="12343"/>
                </a:lnTo>
                <a:lnTo>
                  <a:pt x="15949" y="12343"/>
                </a:lnTo>
                <a:lnTo>
                  <a:pt x="14819" y="13174"/>
                </a:lnTo>
                <a:lnTo>
                  <a:pt x="10926" y="14835"/>
                </a:lnTo>
                <a:lnTo>
                  <a:pt x="9795" y="14835"/>
                </a:lnTo>
                <a:lnTo>
                  <a:pt x="9167" y="16259"/>
                </a:lnTo>
                <a:lnTo>
                  <a:pt x="7660" y="17446"/>
                </a:lnTo>
                <a:lnTo>
                  <a:pt x="3767" y="21007"/>
                </a:lnTo>
                <a:lnTo>
                  <a:pt x="3516" y="21600"/>
                </a:lnTo>
                <a:lnTo>
                  <a:pt x="2637" y="20769"/>
                </a:lnTo>
                <a:lnTo>
                  <a:pt x="1758" y="20176"/>
                </a:lnTo>
                <a:lnTo>
                  <a:pt x="3265" y="18752"/>
                </a:lnTo>
                <a:lnTo>
                  <a:pt x="3516" y="18277"/>
                </a:lnTo>
                <a:lnTo>
                  <a:pt x="3767" y="17684"/>
                </a:lnTo>
                <a:lnTo>
                  <a:pt x="2888" y="16853"/>
                </a:lnTo>
                <a:lnTo>
                  <a:pt x="2637" y="15429"/>
                </a:lnTo>
                <a:lnTo>
                  <a:pt x="2009" y="14004"/>
                </a:lnTo>
                <a:lnTo>
                  <a:pt x="1507" y="11156"/>
                </a:lnTo>
                <a:lnTo>
                  <a:pt x="879" y="9851"/>
                </a:lnTo>
                <a:lnTo>
                  <a:pt x="502" y="8426"/>
                </a:lnTo>
                <a:lnTo>
                  <a:pt x="0" y="5578"/>
                </a:lnTo>
                <a:lnTo>
                  <a:pt x="879" y="5341"/>
                </a:lnTo>
                <a:lnTo>
                  <a:pt x="1758" y="4985"/>
                </a:lnTo>
                <a:lnTo>
                  <a:pt x="3516" y="4510"/>
                </a:lnTo>
                <a:lnTo>
                  <a:pt x="4395" y="4154"/>
                </a:lnTo>
                <a:lnTo>
                  <a:pt x="5651" y="3916"/>
                </a:lnTo>
                <a:lnTo>
                  <a:pt x="6530" y="3679"/>
                </a:lnTo>
                <a:lnTo>
                  <a:pt x="7409" y="3323"/>
                </a:lnTo>
                <a:close/>
              </a:path>
            </a:pathLst>
          </a:custGeom>
          <a:solidFill>
            <a:srgbClr val="C6D9F1"/>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10" name="Freeform 10"/>
          <p:cNvSpPr/>
          <p:nvPr/>
        </p:nvSpPr>
        <p:spPr>
          <a:xfrm>
            <a:off x="8437661" y="2710329"/>
            <a:ext cx="184151" cy="280988"/>
          </a:xfrm>
          <a:custGeom>
            <a:avLst/>
            <a:gdLst/>
            <a:ahLst/>
            <a:cxnLst>
              <a:cxn ang="0">
                <a:pos x="wd2" y="hd2"/>
              </a:cxn>
              <a:cxn ang="5400000">
                <a:pos x="wd2" y="hd2"/>
              </a:cxn>
              <a:cxn ang="10800000">
                <a:pos x="wd2" y="hd2"/>
              </a:cxn>
              <a:cxn ang="16200000">
                <a:pos x="wd2" y="hd2"/>
              </a:cxn>
            </a:cxnLst>
            <a:rect l="0" t="0" r="r" b="b"/>
            <a:pathLst>
              <a:path w="21600" h="21600" extrusionOk="0">
                <a:moveTo>
                  <a:pt x="18434" y="16963"/>
                </a:moveTo>
                <a:lnTo>
                  <a:pt x="18062" y="17817"/>
                </a:lnTo>
                <a:lnTo>
                  <a:pt x="19366" y="17329"/>
                </a:lnTo>
                <a:lnTo>
                  <a:pt x="21041" y="18427"/>
                </a:lnTo>
                <a:lnTo>
                  <a:pt x="21600" y="19281"/>
                </a:lnTo>
                <a:lnTo>
                  <a:pt x="19366" y="19647"/>
                </a:lnTo>
                <a:lnTo>
                  <a:pt x="15828" y="20502"/>
                </a:lnTo>
                <a:lnTo>
                  <a:pt x="11917" y="21356"/>
                </a:lnTo>
                <a:lnTo>
                  <a:pt x="10055" y="21600"/>
                </a:lnTo>
                <a:lnTo>
                  <a:pt x="9683" y="21600"/>
                </a:lnTo>
                <a:lnTo>
                  <a:pt x="8379" y="19281"/>
                </a:lnTo>
                <a:lnTo>
                  <a:pt x="7448" y="16963"/>
                </a:lnTo>
                <a:lnTo>
                  <a:pt x="4841" y="12325"/>
                </a:lnTo>
                <a:lnTo>
                  <a:pt x="3538" y="9763"/>
                </a:lnTo>
                <a:lnTo>
                  <a:pt x="2607" y="7444"/>
                </a:lnTo>
                <a:lnTo>
                  <a:pt x="0" y="2807"/>
                </a:lnTo>
                <a:lnTo>
                  <a:pt x="745" y="1342"/>
                </a:lnTo>
                <a:lnTo>
                  <a:pt x="1303" y="854"/>
                </a:lnTo>
                <a:lnTo>
                  <a:pt x="1676" y="488"/>
                </a:lnTo>
                <a:lnTo>
                  <a:pt x="3910" y="0"/>
                </a:lnTo>
                <a:lnTo>
                  <a:pt x="5586" y="244"/>
                </a:lnTo>
                <a:lnTo>
                  <a:pt x="5214" y="854"/>
                </a:lnTo>
                <a:lnTo>
                  <a:pt x="4841" y="1953"/>
                </a:lnTo>
                <a:lnTo>
                  <a:pt x="3910" y="3417"/>
                </a:lnTo>
                <a:lnTo>
                  <a:pt x="4283" y="4027"/>
                </a:lnTo>
                <a:lnTo>
                  <a:pt x="4841" y="4515"/>
                </a:lnTo>
                <a:lnTo>
                  <a:pt x="5214" y="5736"/>
                </a:lnTo>
                <a:lnTo>
                  <a:pt x="6517" y="6590"/>
                </a:lnTo>
                <a:lnTo>
                  <a:pt x="9124" y="8054"/>
                </a:lnTo>
                <a:lnTo>
                  <a:pt x="10986" y="10983"/>
                </a:lnTo>
                <a:lnTo>
                  <a:pt x="13221" y="12692"/>
                </a:lnTo>
                <a:lnTo>
                  <a:pt x="16200" y="14400"/>
                </a:lnTo>
                <a:lnTo>
                  <a:pt x="18434" y="14644"/>
                </a:lnTo>
                <a:lnTo>
                  <a:pt x="18807" y="15254"/>
                </a:lnTo>
                <a:lnTo>
                  <a:pt x="18434" y="16963"/>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11" name="Freeform 11"/>
          <p:cNvSpPr/>
          <p:nvPr/>
        </p:nvSpPr>
        <p:spPr>
          <a:xfrm>
            <a:off x="7112098" y="3969217"/>
            <a:ext cx="889001" cy="909639"/>
          </a:xfrm>
          <a:custGeom>
            <a:avLst/>
            <a:gdLst/>
            <a:ahLst/>
            <a:cxnLst>
              <a:cxn ang="0">
                <a:pos x="wd2" y="hd2"/>
              </a:cxn>
              <a:cxn ang="5400000">
                <a:pos x="wd2" y="hd2"/>
              </a:cxn>
              <a:cxn ang="10800000">
                <a:pos x="wd2" y="hd2"/>
              </a:cxn>
              <a:cxn ang="16200000">
                <a:pos x="wd2" y="hd2"/>
              </a:cxn>
            </a:cxnLst>
            <a:rect l="0" t="0" r="r" b="b"/>
            <a:pathLst>
              <a:path w="21600" h="21600" extrusionOk="0">
                <a:moveTo>
                  <a:pt x="9951" y="0"/>
                </a:moveTo>
                <a:lnTo>
                  <a:pt x="9759" y="339"/>
                </a:lnTo>
                <a:lnTo>
                  <a:pt x="9296" y="1055"/>
                </a:lnTo>
                <a:lnTo>
                  <a:pt x="9219" y="1508"/>
                </a:lnTo>
                <a:lnTo>
                  <a:pt x="10029" y="1960"/>
                </a:lnTo>
                <a:lnTo>
                  <a:pt x="10106" y="1960"/>
                </a:lnTo>
                <a:lnTo>
                  <a:pt x="10569" y="2224"/>
                </a:lnTo>
                <a:lnTo>
                  <a:pt x="10954" y="2299"/>
                </a:lnTo>
                <a:lnTo>
                  <a:pt x="11224" y="2299"/>
                </a:lnTo>
                <a:lnTo>
                  <a:pt x="11494" y="2413"/>
                </a:lnTo>
                <a:lnTo>
                  <a:pt x="11687" y="2752"/>
                </a:lnTo>
                <a:lnTo>
                  <a:pt x="12844" y="4184"/>
                </a:lnTo>
                <a:lnTo>
                  <a:pt x="13963" y="4901"/>
                </a:lnTo>
                <a:lnTo>
                  <a:pt x="14426" y="5164"/>
                </a:lnTo>
                <a:lnTo>
                  <a:pt x="14696" y="5504"/>
                </a:lnTo>
                <a:lnTo>
                  <a:pt x="15699" y="6069"/>
                </a:lnTo>
                <a:lnTo>
                  <a:pt x="15969" y="6333"/>
                </a:lnTo>
                <a:lnTo>
                  <a:pt x="16046" y="6597"/>
                </a:lnTo>
                <a:lnTo>
                  <a:pt x="16239" y="6785"/>
                </a:lnTo>
                <a:lnTo>
                  <a:pt x="16431" y="6861"/>
                </a:lnTo>
                <a:lnTo>
                  <a:pt x="16586" y="7049"/>
                </a:lnTo>
                <a:lnTo>
                  <a:pt x="16856" y="7388"/>
                </a:lnTo>
                <a:lnTo>
                  <a:pt x="17241" y="7652"/>
                </a:lnTo>
                <a:lnTo>
                  <a:pt x="17781" y="7841"/>
                </a:lnTo>
                <a:lnTo>
                  <a:pt x="18244" y="8369"/>
                </a:lnTo>
                <a:lnTo>
                  <a:pt x="18707" y="9273"/>
                </a:lnTo>
                <a:lnTo>
                  <a:pt x="19054" y="9801"/>
                </a:lnTo>
                <a:lnTo>
                  <a:pt x="19440" y="9990"/>
                </a:lnTo>
                <a:lnTo>
                  <a:pt x="20057" y="10706"/>
                </a:lnTo>
                <a:lnTo>
                  <a:pt x="20327" y="11158"/>
                </a:lnTo>
                <a:lnTo>
                  <a:pt x="20443" y="11573"/>
                </a:lnTo>
                <a:lnTo>
                  <a:pt x="20713" y="11874"/>
                </a:lnTo>
                <a:lnTo>
                  <a:pt x="21600" y="12138"/>
                </a:lnTo>
                <a:lnTo>
                  <a:pt x="21523" y="12553"/>
                </a:lnTo>
                <a:lnTo>
                  <a:pt x="21060" y="12930"/>
                </a:lnTo>
                <a:lnTo>
                  <a:pt x="20867" y="12930"/>
                </a:lnTo>
                <a:lnTo>
                  <a:pt x="20790" y="13005"/>
                </a:lnTo>
                <a:lnTo>
                  <a:pt x="20867" y="13194"/>
                </a:lnTo>
                <a:lnTo>
                  <a:pt x="21060" y="13269"/>
                </a:lnTo>
                <a:lnTo>
                  <a:pt x="21060" y="13382"/>
                </a:lnTo>
                <a:lnTo>
                  <a:pt x="20983" y="13571"/>
                </a:lnTo>
                <a:lnTo>
                  <a:pt x="20713" y="13721"/>
                </a:lnTo>
                <a:lnTo>
                  <a:pt x="20597" y="13910"/>
                </a:lnTo>
                <a:lnTo>
                  <a:pt x="20713" y="14098"/>
                </a:lnTo>
                <a:lnTo>
                  <a:pt x="20790" y="14174"/>
                </a:lnTo>
                <a:lnTo>
                  <a:pt x="20790" y="14362"/>
                </a:lnTo>
                <a:lnTo>
                  <a:pt x="20520" y="14551"/>
                </a:lnTo>
                <a:lnTo>
                  <a:pt x="20520" y="14702"/>
                </a:lnTo>
                <a:lnTo>
                  <a:pt x="20713" y="14815"/>
                </a:lnTo>
                <a:lnTo>
                  <a:pt x="20790" y="14702"/>
                </a:lnTo>
                <a:lnTo>
                  <a:pt x="20867" y="14702"/>
                </a:lnTo>
                <a:lnTo>
                  <a:pt x="20713" y="14965"/>
                </a:lnTo>
                <a:lnTo>
                  <a:pt x="20597" y="15267"/>
                </a:lnTo>
                <a:lnTo>
                  <a:pt x="20520" y="15606"/>
                </a:lnTo>
                <a:lnTo>
                  <a:pt x="20173" y="15682"/>
                </a:lnTo>
                <a:lnTo>
                  <a:pt x="20250" y="15795"/>
                </a:lnTo>
                <a:lnTo>
                  <a:pt x="20443" y="15870"/>
                </a:lnTo>
                <a:lnTo>
                  <a:pt x="20597" y="16059"/>
                </a:lnTo>
                <a:lnTo>
                  <a:pt x="20443" y="16586"/>
                </a:lnTo>
                <a:lnTo>
                  <a:pt x="20250" y="16586"/>
                </a:lnTo>
                <a:lnTo>
                  <a:pt x="20057" y="16511"/>
                </a:lnTo>
                <a:lnTo>
                  <a:pt x="20057" y="16850"/>
                </a:lnTo>
                <a:lnTo>
                  <a:pt x="20173" y="17039"/>
                </a:lnTo>
                <a:lnTo>
                  <a:pt x="20173" y="17378"/>
                </a:lnTo>
                <a:lnTo>
                  <a:pt x="20057" y="17943"/>
                </a:lnTo>
                <a:lnTo>
                  <a:pt x="20057" y="18094"/>
                </a:lnTo>
                <a:lnTo>
                  <a:pt x="20173" y="18471"/>
                </a:lnTo>
                <a:lnTo>
                  <a:pt x="20250" y="18735"/>
                </a:lnTo>
                <a:lnTo>
                  <a:pt x="19517" y="18924"/>
                </a:lnTo>
                <a:lnTo>
                  <a:pt x="18591" y="18735"/>
                </a:lnTo>
                <a:lnTo>
                  <a:pt x="18321" y="18735"/>
                </a:lnTo>
                <a:lnTo>
                  <a:pt x="18244" y="18924"/>
                </a:lnTo>
                <a:lnTo>
                  <a:pt x="18051" y="18999"/>
                </a:lnTo>
                <a:lnTo>
                  <a:pt x="18051" y="19640"/>
                </a:lnTo>
                <a:lnTo>
                  <a:pt x="18244" y="20054"/>
                </a:lnTo>
                <a:lnTo>
                  <a:pt x="18244" y="20771"/>
                </a:lnTo>
                <a:lnTo>
                  <a:pt x="18051" y="20959"/>
                </a:lnTo>
                <a:lnTo>
                  <a:pt x="17781" y="21035"/>
                </a:lnTo>
                <a:lnTo>
                  <a:pt x="17704" y="20959"/>
                </a:lnTo>
                <a:lnTo>
                  <a:pt x="17589" y="20884"/>
                </a:lnTo>
                <a:lnTo>
                  <a:pt x="17511" y="20620"/>
                </a:lnTo>
                <a:lnTo>
                  <a:pt x="17319" y="20318"/>
                </a:lnTo>
                <a:lnTo>
                  <a:pt x="17319" y="20168"/>
                </a:lnTo>
                <a:lnTo>
                  <a:pt x="16701" y="20243"/>
                </a:lnTo>
                <a:lnTo>
                  <a:pt x="15969" y="20318"/>
                </a:lnTo>
                <a:lnTo>
                  <a:pt x="15313" y="20431"/>
                </a:lnTo>
                <a:lnTo>
                  <a:pt x="14696" y="20507"/>
                </a:lnTo>
                <a:lnTo>
                  <a:pt x="13963" y="20620"/>
                </a:lnTo>
                <a:lnTo>
                  <a:pt x="13307" y="20695"/>
                </a:lnTo>
                <a:lnTo>
                  <a:pt x="12690" y="20771"/>
                </a:lnTo>
                <a:lnTo>
                  <a:pt x="11957" y="20884"/>
                </a:lnTo>
                <a:lnTo>
                  <a:pt x="11301" y="20959"/>
                </a:lnTo>
                <a:lnTo>
                  <a:pt x="10684" y="21035"/>
                </a:lnTo>
                <a:lnTo>
                  <a:pt x="9951" y="21148"/>
                </a:lnTo>
                <a:lnTo>
                  <a:pt x="8640" y="21298"/>
                </a:lnTo>
                <a:lnTo>
                  <a:pt x="7946" y="21298"/>
                </a:lnTo>
                <a:lnTo>
                  <a:pt x="7290" y="21412"/>
                </a:lnTo>
                <a:lnTo>
                  <a:pt x="6634" y="21487"/>
                </a:lnTo>
                <a:lnTo>
                  <a:pt x="6210" y="21600"/>
                </a:lnTo>
                <a:lnTo>
                  <a:pt x="6210" y="21412"/>
                </a:lnTo>
                <a:lnTo>
                  <a:pt x="5747" y="20695"/>
                </a:lnTo>
                <a:lnTo>
                  <a:pt x="5477" y="20318"/>
                </a:lnTo>
                <a:lnTo>
                  <a:pt x="5207" y="19791"/>
                </a:lnTo>
                <a:lnTo>
                  <a:pt x="4937" y="18999"/>
                </a:lnTo>
                <a:lnTo>
                  <a:pt x="4937" y="17642"/>
                </a:lnTo>
                <a:lnTo>
                  <a:pt x="4744" y="17378"/>
                </a:lnTo>
                <a:lnTo>
                  <a:pt x="4474" y="16775"/>
                </a:lnTo>
                <a:lnTo>
                  <a:pt x="4359" y="16247"/>
                </a:lnTo>
                <a:lnTo>
                  <a:pt x="4474" y="15418"/>
                </a:lnTo>
                <a:lnTo>
                  <a:pt x="4551" y="14890"/>
                </a:lnTo>
                <a:lnTo>
                  <a:pt x="4629" y="14626"/>
                </a:lnTo>
                <a:lnTo>
                  <a:pt x="4937" y="14362"/>
                </a:lnTo>
                <a:lnTo>
                  <a:pt x="4937" y="14174"/>
                </a:lnTo>
                <a:lnTo>
                  <a:pt x="4629" y="14098"/>
                </a:lnTo>
                <a:lnTo>
                  <a:pt x="4551" y="13835"/>
                </a:lnTo>
                <a:lnTo>
                  <a:pt x="4551" y="13646"/>
                </a:lnTo>
                <a:lnTo>
                  <a:pt x="4359" y="13118"/>
                </a:lnTo>
                <a:lnTo>
                  <a:pt x="3549" y="11874"/>
                </a:lnTo>
                <a:lnTo>
                  <a:pt x="3356" y="11422"/>
                </a:lnTo>
                <a:lnTo>
                  <a:pt x="3279" y="11234"/>
                </a:lnTo>
                <a:lnTo>
                  <a:pt x="3009" y="10593"/>
                </a:lnTo>
                <a:lnTo>
                  <a:pt x="2816" y="9990"/>
                </a:lnTo>
                <a:lnTo>
                  <a:pt x="2623" y="9462"/>
                </a:lnTo>
                <a:lnTo>
                  <a:pt x="2469" y="8821"/>
                </a:lnTo>
                <a:lnTo>
                  <a:pt x="2276" y="8293"/>
                </a:lnTo>
                <a:lnTo>
                  <a:pt x="2006" y="7652"/>
                </a:lnTo>
                <a:lnTo>
                  <a:pt x="1813" y="7125"/>
                </a:lnTo>
                <a:lnTo>
                  <a:pt x="1620" y="6484"/>
                </a:lnTo>
                <a:lnTo>
                  <a:pt x="1466" y="5881"/>
                </a:lnTo>
                <a:lnTo>
                  <a:pt x="1273" y="5353"/>
                </a:lnTo>
                <a:lnTo>
                  <a:pt x="1003" y="4712"/>
                </a:lnTo>
                <a:lnTo>
                  <a:pt x="810" y="4184"/>
                </a:lnTo>
                <a:lnTo>
                  <a:pt x="617" y="3543"/>
                </a:lnTo>
                <a:lnTo>
                  <a:pt x="463" y="2940"/>
                </a:lnTo>
                <a:lnTo>
                  <a:pt x="193" y="2413"/>
                </a:lnTo>
                <a:lnTo>
                  <a:pt x="0" y="1772"/>
                </a:lnTo>
                <a:lnTo>
                  <a:pt x="1273" y="1583"/>
                </a:lnTo>
                <a:lnTo>
                  <a:pt x="2623" y="1432"/>
                </a:lnTo>
                <a:lnTo>
                  <a:pt x="3934" y="1131"/>
                </a:lnTo>
                <a:lnTo>
                  <a:pt x="5207" y="980"/>
                </a:lnTo>
                <a:lnTo>
                  <a:pt x="6364" y="716"/>
                </a:lnTo>
                <a:lnTo>
                  <a:pt x="7560" y="452"/>
                </a:lnTo>
                <a:lnTo>
                  <a:pt x="8756" y="264"/>
                </a:lnTo>
                <a:lnTo>
                  <a:pt x="9951" y="0"/>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12" name="Freeform 13"/>
          <p:cNvSpPr/>
          <p:nvPr/>
        </p:nvSpPr>
        <p:spPr>
          <a:xfrm>
            <a:off x="5238848" y="2461091"/>
            <a:ext cx="976313" cy="639764"/>
          </a:xfrm>
          <a:custGeom>
            <a:avLst/>
            <a:gdLst/>
            <a:ahLst/>
            <a:cxnLst>
              <a:cxn ang="0">
                <a:pos x="wd2" y="hd2"/>
              </a:cxn>
              <a:cxn ang="5400000">
                <a:pos x="wd2" y="hd2"/>
              </a:cxn>
              <a:cxn ang="10800000">
                <a:pos x="wd2" y="hd2"/>
              </a:cxn>
              <a:cxn ang="16200000">
                <a:pos x="wd2" y="hd2"/>
              </a:cxn>
            </a:cxnLst>
            <a:rect l="0" t="0" r="r" b="b"/>
            <a:pathLst>
              <a:path w="21600" h="21600" extrusionOk="0">
                <a:moveTo>
                  <a:pt x="18685" y="19456"/>
                </a:moveTo>
                <a:lnTo>
                  <a:pt x="18263" y="19831"/>
                </a:lnTo>
                <a:lnTo>
                  <a:pt x="18193" y="20314"/>
                </a:lnTo>
                <a:lnTo>
                  <a:pt x="18263" y="20957"/>
                </a:lnTo>
                <a:lnTo>
                  <a:pt x="18193" y="21225"/>
                </a:lnTo>
                <a:lnTo>
                  <a:pt x="18018" y="21332"/>
                </a:lnTo>
                <a:lnTo>
                  <a:pt x="17772" y="21064"/>
                </a:lnTo>
                <a:lnTo>
                  <a:pt x="17666" y="20850"/>
                </a:lnTo>
                <a:lnTo>
                  <a:pt x="17420" y="20582"/>
                </a:lnTo>
                <a:lnTo>
                  <a:pt x="17350" y="20421"/>
                </a:lnTo>
                <a:lnTo>
                  <a:pt x="17175" y="20314"/>
                </a:lnTo>
                <a:lnTo>
                  <a:pt x="16929" y="19938"/>
                </a:lnTo>
                <a:lnTo>
                  <a:pt x="16086" y="20046"/>
                </a:lnTo>
                <a:lnTo>
                  <a:pt x="15278" y="20206"/>
                </a:lnTo>
                <a:lnTo>
                  <a:pt x="14435" y="20314"/>
                </a:lnTo>
                <a:lnTo>
                  <a:pt x="13522" y="20421"/>
                </a:lnTo>
                <a:lnTo>
                  <a:pt x="12679" y="20582"/>
                </a:lnTo>
                <a:lnTo>
                  <a:pt x="11871" y="20689"/>
                </a:lnTo>
                <a:lnTo>
                  <a:pt x="11028" y="20850"/>
                </a:lnTo>
                <a:lnTo>
                  <a:pt x="10115" y="20850"/>
                </a:lnTo>
                <a:lnTo>
                  <a:pt x="9272" y="20957"/>
                </a:lnTo>
                <a:lnTo>
                  <a:pt x="8464" y="21064"/>
                </a:lnTo>
                <a:lnTo>
                  <a:pt x="7621" y="21225"/>
                </a:lnTo>
                <a:lnTo>
                  <a:pt x="6708" y="21332"/>
                </a:lnTo>
                <a:lnTo>
                  <a:pt x="5865" y="21332"/>
                </a:lnTo>
                <a:lnTo>
                  <a:pt x="5058" y="21439"/>
                </a:lnTo>
                <a:lnTo>
                  <a:pt x="4144" y="21600"/>
                </a:lnTo>
                <a:lnTo>
                  <a:pt x="3301" y="21600"/>
                </a:lnTo>
                <a:lnTo>
                  <a:pt x="3126" y="21064"/>
                </a:lnTo>
                <a:lnTo>
                  <a:pt x="2985" y="20689"/>
                </a:lnTo>
                <a:lnTo>
                  <a:pt x="3056" y="20421"/>
                </a:lnTo>
                <a:lnTo>
                  <a:pt x="3056" y="19670"/>
                </a:lnTo>
                <a:lnTo>
                  <a:pt x="2985" y="18438"/>
                </a:lnTo>
                <a:lnTo>
                  <a:pt x="2810" y="17634"/>
                </a:lnTo>
                <a:lnTo>
                  <a:pt x="2740" y="17527"/>
                </a:lnTo>
                <a:lnTo>
                  <a:pt x="2740" y="17259"/>
                </a:lnTo>
                <a:lnTo>
                  <a:pt x="2810" y="17044"/>
                </a:lnTo>
                <a:lnTo>
                  <a:pt x="2740" y="16776"/>
                </a:lnTo>
                <a:lnTo>
                  <a:pt x="2564" y="16615"/>
                </a:lnTo>
                <a:lnTo>
                  <a:pt x="2564" y="15758"/>
                </a:lnTo>
                <a:lnTo>
                  <a:pt x="2388" y="15758"/>
                </a:lnTo>
                <a:lnTo>
                  <a:pt x="2388" y="15383"/>
                </a:lnTo>
                <a:lnTo>
                  <a:pt x="2318" y="15222"/>
                </a:lnTo>
                <a:lnTo>
                  <a:pt x="2142" y="15222"/>
                </a:lnTo>
                <a:lnTo>
                  <a:pt x="2072" y="14847"/>
                </a:lnTo>
                <a:lnTo>
                  <a:pt x="2072" y="13989"/>
                </a:lnTo>
                <a:lnTo>
                  <a:pt x="1967" y="13346"/>
                </a:lnTo>
                <a:lnTo>
                  <a:pt x="1826" y="13078"/>
                </a:lnTo>
                <a:lnTo>
                  <a:pt x="1721" y="12703"/>
                </a:lnTo>
                <a:lnTo>
                  <a:pt x="1721" y="12435"/>
                </a:lnTo>
                <a:lnTo>
                  <a:pt x="1545" y="11952"/>
                </a:lnTo>
                <a:lnTo>
                  <a:pt x="1229" y="11309"/>
                </a:lnTo>
                <a:lnTo>
                  <a:pt x="983" y="10398"/>
                </a:lnTo>
                <a:lnTo>
                  <a:pt x="913" y="9433"/>
                </a:lnTo>
                <a:lnTo>
                  <a:pt x="632" y="8790"/>
                </a:lnTo>
                <a:lnTo>
                  <a:pt x="562" y="8790"/>
                </a:lnTo>
                <a:lnTo>
                  <a:pt x="492" y="8254"/>
                </a:lnTo>
                <a:lnTo>
                  <a:pt x="316" y="7986"/>
                </a:lnTo>
                <a:lnTo>
                  <a:pt x="316" y="7772"/>
                </a:lnTo>
                <a:lnTo>
                  <a:pt x="70" y="7397"/>
                </a:lnTo>
                <a:lnTo>
                  <a:pt x="0" y="7129"/>
                </a:lnTo>
                <a:lnTo>
                  <a:pt x="70" y="6861"/>
                </a:lnTo>
                <a:lnTo>
                  <a:pt x="246" y="6378"/>
                </a:lnTo>
                <a:lnTo>
                  <a:pt x="316" y="5628"/>
                </a:lnTo>
                <a:lnTo>
                  <a:pt x="386" y="5092"/>
                </a:lnTo>
                <a:lnTo>
                  <a:pt x="492" y="4717"/>
                </a:lnTo>
                <a:lnTo>
                  <a:pt x="492" y="4341"/>
                </a:lnTo>
                <a:lnTo>
                  <a:pt x="386" y="4073"/>
                </a:lnTo>
                <a:lnTo>
                  <a:pt x="140" y="3805"/>
                </a:lnTo>
                <a:lnTo>
                  <a:pt x="140" y="3591"/>
                </a:lnTo>
                <a:lnTo>
                  <a:pt x="246" y="3323"/>
                </a:lnTo>
                <a:lnTo>
                  <a:pt x="246" y="3216"/>
                </a:lnTo>
                <a:lnTo>
                  <a:pt x="140" y="2948"/>
                </a:lnTo>
                <a:lnTo>
                  <a:pt x="70" y="2573"/>
                </a:lnTo>
                <a:lnTo>
                  <a:pt x="0" y="2037"/>
                </a:lnTo>
                <a:lnTo>
                  <a:pt x="492" y="2037"/>
                </a:lnTo>
                <a:lnTo>
                  <a:pt x="1475" y="1930"/>
                </a:lnTo>
                <a:lnTo>
                  <a:pt x="2564" y="1930"/>
                </a:lnTo>
                <a:lnTo>
                  <a:pt x="3653" y="1769"/>
                </a:lnTo>
                <a:lnTo>
                  <a:pt x="4636" y="1662"/>
                </a:lnTo>
                <a:lnTo>
                  <a:pt x="5725" y="1554"/>
                </a:lnTo>
                <a:lnTo>
                  <a:pt x="6814" y="1554"/>
                </a:lnTo>
                <a:lnTo>
                  <a:pt x="7797" y="1394"/>
                </a:lnTo>
                <a:lnTo>
                  <a:pt x="8886" y="1286"/>
                </a:lnTo>
                <a:lnTo>
                  <a:pt x="9940" y="1179"/>
                </a:lnTo>
                <a:lnTo>
                  <a:pt x="10958" y="1018"/>
                </a:lnTo>
                <a:lnTo>
                  <a:pt x="12047" y="911"/>
                </a:lnTo>
                <a:lnTo>
                  <a:pt x="13030" y="643"/>
                </a:lnTo>
                <a:lnTo>
                  <a:pt x="14119" y="536"/>
                </a:lnTo>
                <a:lnTo>
                  <a:pt x="15173" y="375"/>
                </a:lnTo>
                <a:lnTo>
                  <a:pt x="16191" y="268"/>
                </a:lnTo>
                <a:lnTo>
                  <a:pt x="17280" y="0"/>
                </a:lnTo>
                <a:lnTo>
                  <a:pt x="17350" y="536"/>
                </a:lnTo>
                <a:lnTo>
                  <a:pt x="17420" y="804"/>
                </a:lnTo>
                <a:lnTo>
                  <a:pt x="17526" y="1018"/>
                </a:lnTo>
                <a:lnTo>
                  <a:pt x="17772" y="1179"/>
                </a:lnTo>
                <a:lnTo>
                  <a:pt x="17842" y="1554"/>
                </a:lnTo>
                <a:lnTo>
                  <a:pt x="17772" y="2037"/>
                </a:lnTo>
                <a:lnTo>
                  <a:pt x="17772" y="2680"/>
                </a:lnTo>
                <a:lnTo>
                  <a:pt x="17842" y="3591"/>
                </a:lnTo>
                <a:lnTo>
                  <a:pt x="18018" y="4181"/>
                </a:lnTo>
                <a:lnTo>
                  <a:pt x="18193" y="4824"/>
                </a:lnTo>
                <a:lnTo>
                  <a:pt x="18580" y="5199"/>
                </a:lnTo>
                <a:lnTo>
                  <a:pt x="19177" y="5467"/>
                </a:lnTo>
                <a:lnTo>
                  <a:pt x="19493" y="5842"/>
                </a:lnTo>
                <a:lnTo>
                  <a:pt x="19668" y="6378"/>
                </a:lnTo>
                <a:lnTo>
                  <a:pt x="19668" y="6485"/>
                </a:lnTo>
                <a:lnTo>
                  <a:pt x="19914" y="6861"/>
                </a:lnTo>
                <a:lnTo>
                  <a:pt x="20265" y="7236"/>
                </a:lnTo>
                <a:lnTo>
                  <a:pt x="20511" y="7611"/>
                </a:lnTo>
                <a:lnTo>
                  <a:pt x="20581" y="7986"/>
                </a:lnTo>
                <a:lnTo>
                  <a:pt x="20827" y="8254"/>
                </a:lnTo>
                <a:lnTo>
                  <a:pt x="21249" y="8629"/>
                </a:lnTo>
                <a:lnTo>
                  <a:pt x="21495" y="9004"/>
                </a:lnTo>
                <a:lnTo>
                  <a:pt x="21600" y="9272"/>
                </a:lnTo>
                <a:lnTo>
                  <a:pt x="21600" y="10398"/>
                </a:lnTo>
                <a:lnTo>
                  <a:pt x="21424" y="10934"/>
                </a:lnTo>
                <a:lnTo>
                  <a:pt x="21249" y="11309"/>
                </a:lnTo>
                <a:lnTo>
                  <a:pt x="21179" y="11684"/>
                </a:lnTo>
                <a:lnTo>
                  <a:pt x="21073" y="12328"/>
                </a:lnTo>
                <a:lnTo>
                  <a:pt x="20827" y="12810"/>
                </a:lnTo>
                <a:lnTo>
                  <a:pt x="20406" y="13346"/>
                </a:lnTo>
                <a:lnTo>
                  <a:pt x="19844" y="13721"/>
                </a:lnTo>
                <a:lnTo>
                  <a:pt x="19247" y="13989"/>
                </a:lnTo>
                <a:lnTo>
                  <a:pt x="18931" y="14471"/>
                </a:lnTo>
                <a:lnTo>
                  <a:pt x="18825" y="15115"/>
                </a:lnTo>
                <a:lnTo>
                  <a:pt x="18931" y="15651"/>
                </a:lnTo>
                <a:lnTo>
                  <a:pt x="19177" y="15865"/>
                </a:lnTo>
                <a:lnTo>
                  <a:pt x="19352" y="16401"/>
                </a:lnTo>
                <a:lnTo>
                  <a:pt x="19422" y="16776"/>
                </a:lnTo>
                <a:lnTo>
                  <a:pt x="19247" y="17527"/>
                </a:lnTo>
                <a:lnTo>
                  <a:pt x="19001" y="18652"/>
                </a:lnTo>
                <a:lnTo>
                  <a:pt x="18685" y="19456"/>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13" name="Freeform 14"/>
          <p:cNvSpPr/>
          <p:nvPr/>
        </p:nvSpPr>
        <p:spPr>
          <a:xfrm>
            <a:off x="2208310" y="1179979"/>
            <a:ext cx="946151" cy="1544638"/>
          </a:xfrm>
          <a:custGeom>
            <a:avLst/>
            <a:gdLst/>
            <a:ahLst/>
            <a:cxnLst>
              <a:cxn ang="0">
                <a:pos x="wd2" y="hd2"/>
              </a:cxn>
              <a:cxn ang="5400000">
                <a:pos x="wd2" y="hd2"/>
              </a:cxn>
              <a:cxn ang="10800000">
                <a:pos x="wd2" y="hd2"/>
              </a:cxn>
              <a:cxn ang="16200000">
                <a:pos x="wd2" y="hd2"/>
              </a:cxn>
            </a:cxnLst>
            <a:rect l="0" t="0" r="r" b="b"/>
            <a:pathLst>
              <a:path w="21600" h="21600" extrusionOk="0">
                <a:moveTo>
                  <a:pt x="11489" y="7148"/>
                </a:moveTo>
                <a:lnTo>
                  <a:pt x="11815" y="7148"/>
                </a:lnTo>
                <a:lnTo>
                  <a:pt x="11923" y="7259"/>
                </a:lnTo>
                <a:lnTo>
                  <a:pt x="11815" y="7348"/>
                </a:lnTo>
                <a:lnTo>
                  <a:pt x="11996" y="7459"/>
                </a:lnTo>
                <a:lnTo>
                  <a:pt x="12685" y="7459"/>
                </a:lnTo>
                <a:lnTo>
                  <a:pt x="12757" y="7526"/>
                </a:lnTo>
                <a:lnTo>
                  <a:pt x="12757" y="7570"/>
                </a:lnTo>
                <a:lnTo>
                  <a:pt x="12685" y="7681"/>
                </a:lnTo>
                <a:lnTo>
                  <a:pt x="12612" y="7836"/>
                </a:lnTo>
                <a:lnTo>
                  <a:pt x="12431" y="7947"/>
                </a:lnTo>
                <a:lnTo>
                  <a:pt x="12431" y="8103"/>
                </a:lnTo>
                <a:lnTo>
                  <a:pt x="12250" y="8347"/>
                </a:lnTo>
                <a:lnTo>
                  <a:pt x="12068" y="8569"/>
                </a:lnTo>
                <a:lnTo>
                  <a:pt x="11996" y="8769"/>
                </a:lnTo>
                <a:lnTo>
                  <a:pt x="11815" y="8835"/>
                </a:lnTo>
                <a:lnTo>
                  <a:pt x="11923" y="8991"/>
                </a:lnTo>
                <a:lnTo>
                  <a:pt x="11742" y="9191"/>
                </a:lnTo>
                <a:lnTo>
                  <a:pt x="11815" y="9257"/>
                </a:lnTo>
                <a:lnTo>
                  <a:pt x="11923" y="9346"/>
                </a:lnTo>
                <a:lnTo>
                  <a:pt x="11923" y="9679"/>
                </a:lnTo>
                <a:lnTo>
                  <a:pt x="11561" y="9723"/>
                </a:lnTo>
                <a:lnTo>
                  <a:pt x="11489" y="9768"/>
                </a:lnTo>
                <a:lnTo>
                  <a:pt x="11380" y="9879"/>
                </a:lnTo>
                <a:lnTo>
                  <a:pt x="11380" y="10190"/>
                </a:lnTo>
                <a:lnTo>
                  <a:pt x="11235" y="10412"/>
                </a:lnTo>
                <a:lnTo>
                  <a:pt x="11235" y="10456"/>
                </a:lnTo>
                <a:lnTo>
                  <a:pt x="11489" y="10567"/>
                </a:lnTo>
                <a:lnTo>
                  <a:pt x="11742" y="10767"/>
                </a:lnTo>
                <a:lnTo>
                  <a:pt x="12068" y="10767"/>
                </a:lnTo>
                <a:lnTo>
                  <a:pt x="12250" y="10678"/>
                </a:lnTo>
                <a:lnTo>
                  <a:pt x="12503" y="10611"/>
                </a:lnTo>
                <a:lnTo>
                  <a:pt x="12938" y="10412"/>
                </a:lnTo>
                <a:lnTo>
                  <a:pt x="13011" y="10345"/>
                </a:lnTo>
                <a:lnTo>
                  <a:pt x="13011" y="10301"/>
                </a:lnTo>
                <a:lnTo>
                  <a:pt x="13119" y="10345"/>
                </a:lnTo>
                <a:lnTo>
                  <a:pt x="13192" y="10345"/>
                </a:lnTo>
                <a:lnTo>
                  <a:pt x="13373" y="10523"/>
                </a:lnTo>
                <a:lnTo>
                  <a:pt x="13554" y="10611"/>
                </a:lnTo>
                <a:lnTo>
                  <a:pt x="13554" y="10833"/>
                </a:lnTo>
                <a:lnTo>
                  <a:pt x="13627" y="10922"/>
                </a:lnTo>
                <a:lnTo>
                  <a:pt x="13554" y="11100"/>
                </a:lnTo>
                <a:lnTo>
                  <a:pt x="13627" y="11299"/>
                </a:lnTo>
                <a:lnTo>
                  <a:pt x="13627" y="11521"/>
                </a:lnTo>
                <a:lnTo>
                  <a:pt x="13881" y="11832"/>
                </a:lnTo>
                <a:lnTo>
                  <a:pt x="13953" y="12032"/>
                </a:lnTo>
                <a:lnTo>
                  <a:pt x="14134" y="12143"/>
                </a:lnTo>
                <a:lnTo>
                  <a:pt x="14207" y="12254"/>
                </a:lnTo>
                <a:lnTo>
                  <a:pt x="14207" y="12454"/>
                </a:lnTo>
                <a:lnTo>
                  <a:pt x="14062" y="12609"/>
                </a:lnTo>
                <a:lnTo>
                  <a:pt x="14134" y="12720"/>
                </a:lnTo>
                <a:lnTo>
                  <a:pt x="14134" y="12831"/>
                </a:lnTo>
                <a:lnTo>
                  <a:pt x="14388" y="13031"/>
                </a:lnTo>
                <a:lnTo>
                  <a:pt x="14750" y="13031"/>
                </a:lnTo>
                <a:lnTo>
                  <a:pt x="14895" y="13098"/>
                </a:lnTo>
                <a:lnTo>
                  <a:pt x="15004" y="13186"/>
                </a:lnTo>
                <a:lnTo>
                  <a:pt x="15149" y="13342"/>
                </a:lnTo>
                <a:lnTo>
                  <a:pt x="15149" y="13675"/>
                </a:lnTo>
                <a:lnTo>
                  <a:pt x="15258" y="13875"/>
                </a:lnTo>
                <a:lnTo>
                  <a:pt x="15258" y="14030"/>
                </a:lnTo>
                <a:lnTo>
                  <a:pt x="15330" y="14141"/>
                </a:lnTo>
                <a:lnTo>
                  <a:pt x="15511" y="14252"/>
                </a:lnTo>
                <a:lnTo>
                  <a:pt x="15693" y="14341"/>
                </a:lnTo>
                <a:lnTo>
                  <a:pt x="15765" y="14341"/>
                </a:lnTo>
                <a:lnTo>
                  <a:pt x="15838" y="14296"/>
                </a:lnTo>
                <a:lnTo>
                  <a:pt x="15838" y="14252"/>
                </a:lnTo>
                <a:lnTo>
                  <a:pt x="15946" y="14141"/>
                </a:lnTo>
                <a:lnTo>
                  <a:pt x="16200" y="14097"/>
                </a:lnTo>
                <a:lnTo>
                  <a:pt x="16454" y="14097"/>
                </a:lnTo>
                <a:lnTo>
                  <a:pt x="17215" y="14296"/>
                </a:lnTo>
                <a:lnTo>
                  <a:pt x="17323" y="14296"/>
                </a:lnTo>
                <a:lnTo>
                  <a:pt x="17323" y="14252"/>
                </a:lnTo>
                <a:lnTo>
                  <a:pt x="17468" y="14097"/>
                </a:lnTo>
                <a:lnTo>
                  <a:pt x="17831" y="14097"/>
                </a:lnTo>
                <a:lnTo>
                  <a:pt x="18338" y="14141"/>
                </a:lnTo>
                <a:lnTo>
                  <a:pt x="18954" y="14185"/>
                </a:lnTo>
                <a:lnTo>
                  <a:pt x="19208" y="14252"/>
                </a:lnTo>
                <a:lnTo>
                  <a:pt x="19715" y="14252"/>
                </a:lnTo>
                <a:lnTo>
                  <a:pt x="20150" y="14296"/>
                </a:lnTo>
                <a:lnTo>
                  <a:pt x="20295" y="14296"/>
                </a:lnTo>
                <a:lnTo>
                  <a:pt x="20223" y="14185"/>
                </a:lnTo>
                <a:lnTo>
                  <a:pt x="20223" y="14097"/>
                </a:lnTo>
                <a:lnTo>
                  <a:pt x="20404" y="13986"/>
                </a:lnTo>
                <a:lnTo>
                  <a:pt x="20477" y="13875"/>
                </a:lnTo>
                <a:lnTo>
                  <a:pt x="20549" y="13830"/>
                </a:lnTo>
                <a:lnTo>
                  <a:pt x="20730" y="13764"/>
                </a:lnTo>
                <a:lnTo>
                  <a:pt x="20911" y="13875"/>
                </a:lnTo>
                <a:lnTo>
                  <a:pt x="20984" y="13986"/>
                </a:lnTo>
                <a:lnTo>
                  <a:pt x="21165" y="14296"/>
                </a:lnTo>
                <a:lnTo>
                  <a:pt x="21238" y="14407"/>
                </a:lnTo>
                <a:lnTo>
                  <a:pt x="21419" y="14496"/>
                </a:lnTo>
                <a:lnTo>
                  <a:pt x="21600" y="14563"/>
                </a:lnTo>
                <a:lnTo>
                  <a:pt x="21528" y="15029"/>
                </a:lnTo>
                <a:lnTo>
                  <a:pt x="21419" y="15451"/>
                </a:lnTo>
                <a:lnTo>
                  <a:pt x="21346" y="15873"/>
                </a:lnTo>
                <a:lnTo>
                  <a:pt x="21238" y="16339"/>
                </a:lnTo>
                <a:lnTo>
                  <a:pt x="21093" y="16761"/>
                </a:lnTo>
                <a:lnTo>
                  <a:pt x="20984" y="17182"/>
                </a:lnTo>
                <a:lnTo>
                  <a:pt x="20911" y="17649"/>
                </a:lnTo>
                <a:lnTo>
                  <a:pt x="20839" y="18070"/>
                </a:lnTo>
                <a:lnTo>
                  <a:pt x="20730" y="18492"/>
                </a:lnTo>
                <a:lnTo>
                  <a:pt x="20658" y="18980"/>
                </a:lnTo>
                <a:lnTo>
                  <a:pt x="20549" y="19402"/>
                </a:lnTo>
                <a:lnTo>
                  <a:pt x="20477" y="19824"/>
                </a:lnTo>
                <a:lnTo>
                  <a:pt x="20404" y="20290"/>
                </a:lnTo>
                <a:lnTo>
                  <a:pt x="20223" y="20712"/>
                </a:lnTo>
                <a:lnTo>
                  <a:pt x="20150" y="21134"/>
                </a:lnTo>
                <a:lnTo>
                  <a:pt x="20042" y="21600"/>
                </a:lnTo>
                <a:lnTo>
                  <a:pt x="19462" y="21556"/>
                </a:lnTo>
                <a:lnTo>
                  <a:pt x="18773" y="21489"/>
                </a:lnTo>
                <a:lnTo>
                  <a:pt x="18157" y="21445"/>
                </a:lnTo>
                <a:lnTo>
                  <a:pt x="17577" y="21400"/>
                </a:lnTo>
                <a:lnTo>
                  <a:pt x="16889" y="21289"/>
                </a:lnTo>
                <a:lnTo>
                  <a:pt x="16272" y="21223"/>
                </a:lnTo>
                <a:lnTo>
                  <a:pt x="15693" y="21178"/>
                </a:lnTo>
                <a:lnTo>
                  <a:pt x="15004" y="21134"/>
                </a:lnTo>
                <a:lnTo>
                  <a:pt x="14388" y="21067"/>
                </a:lnTo>
                <a:lnTo>
                  <a:pt x="13699" y="21023"/>
                </a:lnTo>
                <a:lnTo>
                  <a:pt x="13119" y="20978"/>
                </a:lnTo>
                <a:lnTo>
                  <a:pt x="12503" y="20867"/>
                </a:lnTo>
                <a:lnTo>
                  <a:pt x="11815" y="20823"/>
                </a:lnTo>
                <a:lnTo>
                  <a:pt x="11235" y="20756"/>
                </a:lnTo>
                <a:lnTo>
                  <a:pt x="10619" y="20712"/>
                </a:lnTo>
                <a:lnTo>
                  <a:pt x="9930" y="20601"/>
                </a:lnTo>
                <a:lnTo>
                  <a:pt x="8734" y="20490"/>
                </a:lnTo>
                <a:lnTo>
                  <a:pt x="7466" y="20335"/>
                </a:lnTo>
                <a:lnTo>
                  <a:pt x="6234" y="20246"/>
                </a:lnTo>
                <a:lnTo>
                  <a:pt x="4965" y="20068"/>
                </a:lnTo>
                <a:lnTo>
                  <a:pt x="3769" y="19913"/>
                </a:lnTo>
                <a:lnTo>
                  <a:pt x="2464" y="19757"/>
                </a:lnTo>
                <a:lnTo>
                  <a:pt x="1268" y="19602"/>
                </a:lnTo>
                <a:lnTo>
                  <a:pt x="0" y="19447"/>
                </a:lnTo>
                <a:lnTo>
                  <a:pt x="254" y="18825"/>
                </a:lnTo>
                <a:lnTo>
                  <a:pt x="435" y="18181"/>
                </a:lnTo>
                <a:lnTo>
                  <a:pt x="580" y="17604"/>
                </a:lnTo>
                <a:lnTo>
                  <a:pt x="834" y="16983"/>
                </a:lnTo>
                <a:lnTo>
                  <a:pt x="1015" y="16339"/>
                </a:lnTo>
                <a:lnTo>
                  <a:pt x="1268" y="15717"/>
                </a:lnTo>
                <a:lnTo>
                  <a:pt x="1450" y="15073"/>
                </a:lnTo>
                <a:lnTo>
                  <a:pt x="1703" y="14407"/>
                </a:lnTo>
                <a:lnTo>
                  <a:pt x="2066" y="14030"/>
                </a:lnTo>
                <a:lnTo>
                  <a:pt x="2138" y="13830"/>
                </a:lnTo>
                <a:lnTo>
                  <a:pt x="2138" y="13719"/>
                </a:lnTo>
                <a:lnTo>
                  <a:pt x="2211" y="13564"/>
                </a:lnTo>
                <a:lnTo>
                  <a:pt x="2392" y="13497"/>
                </a:lnTo>
                <a:lnTo>
                  <a:pt x="2392" y="13408"/>
                </a:lnTo>
                <a:lnTo>
                  <a:pt x="2319" y="13253"/>
                </a:lnTo>
                <a:lnTo>
                  <a:pt x="2138" y="13142"/>
                </a:lnTo>
                <a:lnTo>
                  <a:pt x="1812" y="13031"/>
                </a:lnTo>
                <a:lnTo>
                  <a:pt x="1631" y="12876"/>
                </a:lnTo>
                <a:lnTo>
                  <a:pt x="1703" y="12609"/>
                </a:lnTo>
                <a:lnTo>
                  <a:pt x="2138" y="12254"/>
                </a:lnTo>
                <a:lnTo>
                  <a:pt x="2827" y="11766"/>
                </a:lnTo>
                <a:lnTo>
                  <a:pt x="3262" y="11455"/>
                </a:lnTo>
                <a:lnTo>
                  <a:pt x="3407" y="11255"/>
                </a:lnTo>
                <a:lnTo>
                  <a:pt x="3842" y="10767"/>
                </a:lnTo>
                <a:lnTo>
                  <a:pt x="4784" y="10034"/>
                </a:lnTo>
                <a:lnTo>
                  <a:pt x="5146" y="9568"/>
                </a:lnTo>
                <a:lnTo>
                  <a:pt x="5038" y="9302"/>
                </a:lnTo>
                <a:lnTo>
                  <a:pt x="4893" y="9035"/>
                </a:lnTo>
                <a:lnTo>
                  <a:pt x="4458" y="8769"/>
                </a:lnTo>
                <a:lnTo>
                  <a:pt x="4204" y="8525"/>
                </a:lnTo>
                <a:lnTo>
                  <a:pt x="4204" y="8347"/>
                </a:lnTo>
                <a:lnTo>
                  <a:pt x="4095" y="8192"/>
                </a:lnTo>
                <a:lnTo>
                  <a:pt x="4095" y="7992"/>
                </a:lnTo>
                <a:lnTo>
                  <a:pt x="4277" y="7947"/>
                </a:lnTo>
                <a:lnTo>
                  <a:pt x="4277" y="7725"/>
                </a:lnTo>
                <a:lnTo>
                  <a:pt x="4204" y="7415"/>
                </a:lnTo>
                <a:lnTo>
                  <a:pt x="4095" y="7193"/>
                </a:lnTo>
                <a:lnTo>
                  <a:pt x="4204" y="7148"/>
                </a:lnTo>
                <a:lnTo>
                  <a:pt x="4349" y="6682"/>
                </a:lnTo>
                <a:lnTo>
                  <a:pt x="4530" y="6260"/>
                </a:lnTo>
                <a:lnTo>
                  <a:pt x="4711" y="5772"/>
                </a:lnTo>
                <a:lnTo>
                  <a:pt x="4784" y="5372"/>
                </a:lnTo>
                <a:lnTo>
                  <a:pt x="4965" y="4884"/>
                </a:lnTo>
                <a:lnTo>
                  <a:pt x="5146" y="4462"/>
                </a:lnTo>
                <a:lnTo>
                  <a:pt x="5291" y="3996"/>
                </a:lnTo>
                <a:lnTo>
                  <a:pt x="5472" y="3574"/>
                </a:lnTo>
                <a:lnTo>
                  <a:pt x="5654" y="3108"/>
                </a:lnTo>
                <a:lnTo>
                  <a:pt x="5726" y="2686"/>
                </a:lnTo>
                <a:lnTo>
                  <a:pt x="5907" y="2264"/>
                </a:lnTo>
                <a:lnTo>
                  <a:pt x="6089" y="1798"/>
                </a:lnTo>
                <a:lnTo>
                  <a:pt x="6234" y="1376"/>
                </a:lnTo>
                <a:lnTo>
                  <a:pt x="6415" y="888"/>
                </a:lnTo>
                <a:lnTo>
                  <a:pt x="6596" y="466"/>
                </a:lnTo>
                <a:lnTo>
                  <a:pt x="6777" y="0"/>
                </a:lnTo>
                <a:lnTo>
                  <a:pt x="7719" y="155"/>
                </a:lnTo>
                <a:lnTo>
                  <a:pt x="8915" y="311"/>
                </a:lnTo>
                <a:lnTo>
                  <a:pt x="9677" y="422"/>
                </a:lnTo>
                <a:lnTo>
                  <a:pt x="9169" y="1798"/>
                </a:lnTo>
                <a:lnTo>
                  <a:pt x="8915" y="2464"/>
                </a:lnTo>
                <a:lnTo>
                  <a:pt x="8734" y="3152"/>
                </a:lnTo>
                <a:lnTo>
                  <a:pt x="8915" y="3463"/>
                </a:lnTo>
                <a:lnTo>
                  <a:pt x="9097" y="3685"/>
                </a:lnTo>
                <a:lnTo>
                  <a:pt x="9169" y="3885"/>
                </a:lnTo>
                <a:lnTo>
                  <a:pt x="9350" y="4107"/>
                </a:lnTo>
                <a:lnTo>
                  <a:pt x="9423" y="4151"/>
                </a:lnTo>
                <a:lnTo>
                  <a:pt x="9423" y="4373"/>
                </a:lnTo>
                <a:lnTo>
                  <a:pt x="9350" y="4529"/>
                </a:lnTo>
                <a:lnTo>
                  <a:pt x="9350" y="4773"/>
                </a:lnTo>
                <a:lnTo>
                  <a:pt x="9169" y="4773"/>
                </a:lnTo>
                <a:lnTo>
                  <a:pt x="9169" y="4839"/>
                </a:lnTo>
                <a:lnTo>
                  <a:pt x="9242" y="4839"/>
                </a:lnTo>
                <a:lnTo>
                  <a:pt x="9495" y="5039"/>
                </a:lnTo>
                <a:lnTo>
                  <a:pt x="9749" y="5261"/>
                </a:lnTo>
                <a:lnTo>
                  <a:pt x="10111" y="5461"/>
                </a:lnTo>
                <a:lnTo>
                  <a:pt x="10293" y="5572"/>
                </a:lnTo>
                <a:lnTo>
                  <a:pt x="10619" y="6038"/>
                </a:lnTo>
                <a:lnTo>
                  <a:pt x="10872" y="6371"/>
                </a:lnTo>
                <a:lnTo>
                  <a:pt x="11126" y="6571"/>
                </a:lnTo>
                <a:lnTo>
                  <a:pt x="11235" y="6771"/>
                </a:lnTo>
                <a:lnTo>
                  <a:pt x="11489" y="7037"/>
                </a:lnTo>
                <a:lnTo>
                  <a:pt x="11489" y="7148"/>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14" name="Freeform 15"/>
          <p:cNvSpPr/>
          <p:nvPr/>
        </p:nvSpPr>
        <p:spPr>
          <a:xfrm>
            <a:off x="6048472" y="2600792"/>
            <a:ext cx="650876" cy="1131889"/>
          </a:xfrm>
          <a:custGeom>
            <a:avLst/>
            <a:gdLst/>
            <a:ahLst/>
            <a:cxnLst>
              <a:cxn ang="0">
                <a:pos x="wd2" y="hd2"/>
              </a:cxn>
              <a:cxn ang="5400000">
                <a:pos x="wd2" y="hd2"/>
              </a:cxn>
              <a:cxn ang="10800000">
                <a:pos x="wd2" y="hd2"/>
              </a:cxn>
              <a:cxn ang="16200000">
                <a:pos x="wd2" y="hd2"/>
              </a:cxn>
            </a:cxnLst>
            <a:rect l="0" t="0" r="r" b="b"/>
            <a:pathLst>
              <a:path w="21600" h="21600" extrusionOk="0">
                <a:moveTo>
                  <a:pt x="21337" y="13542"/>
                </a:moveTo>
                <a:lnTo>
                  <a:pt x="21073" y="13208"/>
                </a:lnTo>
                <a:lnTo>
                  <a:pt x="20704" y="12905"/>
                </a:lnTo>
                <a:lnTo>
                  <a:pt x="20599" y="12633"/>
                </a:lnTo>
                <a:lnTo>
                  <a:pt x="20704" y="12542"/>
                </a:lnTo>
                <a:lnTo>
                  <a:pt x="20704" y="12390"/>
                </a:lnTo>
                <a:lnTo>
                  <a:pt x="20599" y="12178"/>
                </a:lnTo>
                <a:lnTo>
                  <a:pt x="20704" y="11966"/>
                </a:lnTo>
                <a:lnTo>
                  <a:pt x="20968" y="11845"/>
                </a:lnTo>
                <a:lnTo>
                  <a:pt x="20968" y="11754"/>
                </a:lnTo>
                <a:lnTo>
                  <a:pt x="20704" y="10694"/>
                </a:lnTo>
                <a:lnTo>
                  <a:pt x="20336" y="9543"/>
                </a:lnTo>
                <a:lnTo>
                  <a:pt x="20072" y="8392"/>
                </a:lnTo>
                <a:lnTo>
                  <a:pt x="19861" y="7240"/>
                </a:lnTo>
                <a:lnTo>
                  <a:pt x="19598" y="6089"/>
                </a:lnTo>
                <a:lnTo>
                  <a:pt x="19229" y="4938"/>
                </a:lnTo>
                <a:lnTo>
                  <a:pt x="18966" y="3787"/>
                </a:lnTo>
                <a:lnTo>
                  <a:pt x="18702" y="2787"/>
                </a:lnTo>
                <a:lnTo>
                  <a:pt x="18439" y="2666"/>
                </a:lnTo>
                <a:lnTo>
                  <a:pt x="18228" y="2363"/>
                </a:lnTo>
                <a:lnTo>
                  <a:pt x="17860" y="1787"/>
                </a:lnTo>
                <a:lnTo>
                  <a:pt x="17491" y="1515"/>
                </a:lnTo>
                <a:lnTo>
                  <a:pt x="17333" y="1424"/>
                </a:lnTo>
                <a:lnTo>
                  <a:pt x="17069" y="1303"/>
                </a:lnTo>
                <a:lnTo>
                  <a:pt x="16859" y="1060"/>
                </a:lnTo>
                <a:lnTo>
                  <a:pt x="16700" y="576"/>
                </a:lnTo>
                <a:lnTo>
                  <a:pt x="16490" y="0"/>
                </a:lnTo>
                <a:lnTo>
                  <a:pt x="15858" y="61"/>
                </a:lnTo>
                <a:lnTo>
                  <a:pt x="13750" y="212"/>
                </a:lnTo>
                <a:lnTo>
                  <a:pt x="11485" y="364"/>
                </a:lnTo>
                <a:lnTo>
                  <a:pt x="9220" y="576"/>
                </a:lnTo>
                <a:lnTo>
                  <a:pt x="7112" y="727"/>
                </a:lnTo>
                <a:lnTo>
                  <a:pt x="4900" y="848"/>
                </a:lnTo>
                <a:lnTo>
                  <a:pt x="2634" y="1000"/>
                </a:lnTo>
                <a:lnTo>
                  <a:pt x="3003" y="1212"/>
                </a:lnTo>
                <a:lnTo>
                  <a:pt x="3530" y="1424"/>
                </a:lnTo>
                <a:lnTo>
                  <a:pt x="3899" y="1636"/>
                </a:lnTo>
                <a:lnTo>
                  <a:pt x="4004" y="1848"/>
                </a:lnTo>
                <a:lnTo>
                  <a:pt x="4373" y="1999"/>
                </a:lnTo>
                <a:lnTo>
                  <a:pt x="5005" y="2212"/>
                </a:lnTo>
                <a:lnTo>
                  <a:pt x="5374" y="2424"/>
                </a:lnTo>
                <a:lnTo>
                  <a:pt x="5532" y="2575"/>
                </a:lnTo>
                <a:lnTo>
                  <a:pt x="5532" y="3211"/>
                </a:lnTo>
                <a:lnTo>
                  <a:pt x="5268" y="3514"/>
                </a:lnTo>
                <a:lnTo>
                  <a:pt x="5005" y="3726"/>
                </a:lnTo>
                <a:lnTo>
                  <a:pt x="4900" y="3938"/>
                </a:lnTo>
                <a:lnTo>
                  <a:pt x="4741" y="4302"/>
                </a:lnTo>
                <a:lnTo>
                  <a:pt x="4373" y="4574"/>
                </a:lnTo>
                <a:lnTo>
                  <a:pt x="3740" y="4877"/>
                </a:lnTo>
                <a:lnTo>
                  <a:pt x="2898" y="5089"/>
                </a:lnTo>
                <a:lnTo>
                  <a:pt x="2002" y="5241"/>
                </a:lnTo>
                <a:lnTo>
                  <a:pt x="1528" y="5514"/>
                </a:lnTo>
                <a:lnTo>
                  <a:pt x="1370" y="5877"/>
                </a:lnTo>
                <a:lnTo>
                  <a:pt x="1528" y="6180"/>
                </a:lnTo>
                <a:lnTo>
                  <a:pt x="1897" y="6301"/>
                </a:lnTo>
                <a:lnTo>
                  <a:pt x="2160" y="6604"/>
                </a:lnTo>
                <a:lnTo>
                  <a:pt x="2265" y="6816"/>
                </a:lnTo>
                <a:lnTo>
                  <a:pt x="2002" y="7240"/>
                </a:lnTo>
                <a:lnTo>
                  <a:pt x="1633" y="7877"/>
                </a:lnTo>
                <a:lnTo>
                  <a:pt x="1159" y="8331"/>
                </a:lnTo>
                <a:lnTo>
                  <a:pt x="527" y="8543"/>
                </a:lnTo>
                <a:lnTo>
                  <a:pt x="421" y="8816"/>
                </a:lnTo>
                <a:lnTo>
                  <a:pt x="527" y="9179"/>
                </a:lnTo>
                <a:lnTo>
                  <a:pt x="421" y="9331"/>
                </a:lnTo>
                <a:lnTo>
                  <a:pt x="158" y="9391"/>
                </a:lnTo>
                <a:lnTo>
                  <a:pt x="0" y="10027"/>
                </a:lnTo>
                <a:lnTo>
                  <a:pt x="0" y="10542"/>
                </a:lnTo>
                <a:lnTo>
                  <a:pt x="421" y="11118"/>
                </a:lnTo>
                <a:lnTo>
                  <a:pt x="632" y="11542"/>
                </a:lnTo>
                <a:lnTo>
                  <a:pt x="896" y="11845"/>
                </a:lnTo>
                <a:lnTo>
                  <a:pt x="1897" y="12330"/>
                </a:lnTo>
                <a:lnTo>
                  <a:pt x="3530" y="13057"/>
                </a:lnTo>
                <a:lnTo>
                  <a:pt x="4636" y="13754"/>
                </a:lnTo>
                <a:lnTo>
                  <a:pt x="5110" y="14481"/>
                </a:lnTo>
                <a:lnTo>
                  <a:pt x="5637" y="14784"/>
                </a:lnTo>
                <a:lnTo>
                  <a:pt x="6111" y="14632"/>
                </a:lnTo>
                <a:lnTo>
                  <a:pt x="6743" y="14632"/>
                </a:lnTo>
                <a:lnTo>
                  <a:pt x="7481" y="14693"/>
                </a:lnTo>
                <a:lnTo>
                  <a:pt x="7850" y="14844"/>
                </a:lnTo>
                <a:lnTo>
                  <a:pt x="8008" y="14844"/>
                </a:lnTo>
                <a:lnTo>
                  <a:pt x="8008" y="15117"/>
                </a:lnTo>
                <a:lnTo>
                  <a:pt x="7376" y="16420"/>
                </a:lnTo>
                <a:lnTo>
                  <a:pt x="7112" y="16995"/>
                </a:lnTo>
                <a:lnTo>
                  <a:pt x="7270" y="17207"/>
                </a:lnTo>
                <a:lnTo>
                  <a:pt x="7639" y="17510"/>
                </a:lnTo>
                <a:lnTo>
                  <a:pt x="8377" y="17843"/>
                </a:lnTo>
                <a:lnTo>
                  <a:pt x="9009" y="18086"/>
                </a:lnTo>
                <a:lnTo>
                  <a:pt x="9483" y="18207"/>
                </a:lnTo>
                <a:lnTo>
                  <a:pt x="10379" y="18419"/>
                </a:lnTo>
                <a:lnTo>
                  <a:pt x="11485" y="18934"/>
                </a:lnTo>
                <a:lnTo>
                  <a:pt x="12117" y="19207"/>
                </a:lnTo>
                <a:lnTo>
                  <a:pt x="12117" y="19510"/>
                </a:lnTo>
                <a:lnTo>
                  <a:pt x="12380" y="19782"/>
                </a:lnTo>
                <a:lnTo>
                  <a:pt x="12591" y="19994"/>
                </a:lnTo>
                <a:lnTo>
                  <a:pt x="12591" y="20297"/>
                </a:lnTo>
                <a:lnTo>
                  <a:pt x="12486" y="20570"/>
                </a:lnTo>
                <a:lnTo>
                  <a:pt x="12591" y="20873"/>
                </a:lnTo>
                <a:lnTo>
                  <a:pt x="13118" y="21297"/>
                </a:lnTo>
                <a:lnTo>
                  <a:pt x="13487" y="21509"/>
                </a:lnTo>
                <a:lnTo>
                  <a:pt x="13750" y="21600"/>
                </a:lnTo>
                <a:lnTo>
                  <a:pt x="13856" y="21600"/>
                </a:lnTo>
                <a:lnTo>
                  <a:pt x="13856" y="21509"/>
                </a:lnTo>
                <a:lnTo>
                  <a:pt x="13750" y="21509"/>
                </a:lnTo>
                <a:lnTo>
                  <a:pt x="13750" y="21358"/>
                </a:lnTo>
                <a:lnTo>
                  <a:pt x="13856" y="21297"/>
                </a:lnTo>
                <a:lnTo>
                  <a:pt x="14119" y="21358"/>
                </a:lnTo>
                <a:lnTo>
                  <a:pt x="14593" y="21600"/>
                </a:lnTo>
                <a:lnTo>
                  <a:pt x="14488" y="21449"/>
                </a:lnTo>
                <a:lnTo>
                  <a:pt x="14593" y="21146"/>
                </a:lnTo>
                <a:lnTo>
                  <a:pt x="14962" y="20873"/>
                </a:lnTo>
                <a:lnTo>
                  <a:pt x="15858" y="20721"/>
                </a:lnTo>
                <a:lnTo>
                  <a:pt x="17333" y="20934"/>
                </a:lnTo>
                <a:lnTo>
                  <a:pt x="18070" y="20934"/>
                </a:lnTo>
                <a:lnTo>
                  <a:pt x="18228" y="20782"/>
                </a:lnTo>
                <a:lnTo>
                  <a:pt x="18070" y="20570"/>
                </a:lnTo>
                <a:lnTo>
                  <a:pt x="17860" y="20297"/>
                </a:lnTo>
                <a:lnTo>
                  <a:pt x="17701" y="20085"/>
                </a:lnTo>
                <a:lnTo>
                  <a:pt x="17701" y="19934"/>
                </a:lnTo>
                <a:lnTo>
                  <a:pt x="18228" y="19722"/>
                </a:lnTo>
                <a:lnTo>
                  <a:pt x="19229" y="19449"/>
                </a:lnTo>
                <a:lnTo>
                  <a:pt x="19598" y="19086"/>
                </a:lnTo>
                <a:lnTo>
                  <a:pt x="19335" y="18783"/>
                </a:lnTo>
                <a:lnTo>
                  <a:pt x="19335" y="18510"/>
                </a:lnTo>
                <a:lnTo>
                  <a:pt x="19598" y="18146"/>
                </a:lnTo>
                <a:lnTo>
                  <a:pt x="19703" y="18086"/>
                </a:lnTo>
                <a:lnTo>
                  <a:pt x="19440" y="17783"/>
                </a:lnTo>
                <a:lnTo>
                  <a:pt x="19440" y="17722"/>
                </a:lnTo>
                <a:lnTo>
                  <a:pt x="19598" y="17722"/>
                </a:lnTo>
                <a:lnTo>
                  <a:pt x="19598" y="17056"/>
                </a:lnTo>
                <a:lnTo>
                  <a:pt x="19703" y="16995"/>
                </a:lnTo>
                <a:lnTo>
                  <a:pt x="19703" y="16844"/>
                </a:lnTo>
                <a:lnTo>
                  <a:pt x="19861" y="16723"/>
                </a:lnTo>
                <a:lnTo>
                  <a:pt x="19861" y="16571"/>
                </a:lnTo>
                <a:lnTo>
                  <a:pt x="19703" y="16420"/>
                </a:lnTo>
                <a:lnTo>
                  <a:pt x="19703" y="16208"/>
                </a:lnTo>
                <a:lnTo>
                  <a:pt x="19967" y="16056"/>
                </a:lnTo>
                <a:lnTo>
                  <a:pt x="20230" y="16056"/>
                </a:lnTo>
                <a:lnTo>
                  <a:pt x="20336" y="15905"/>
                </a:lnTo>
                <a:lnTo>
                  <a:pt x="20599" y="15571"/>
                </a:lnTo>
                <a:lnTo>
                  <a:pt x="20704" y="15359"/>
                </a:lnTo>
                <a:lnTo>
                  <a:pt x="20968" y="15268"/>
                </a:lnTo>
                <a:lnTo>
                  <a:pt x="21231" y="15056"/>
                </a:lnTo>
                <a:lnTo>
                  <a:pt x="21337" y="14481"/>
                </a:lnTo>
                <a:lnTo>
                  <a:pt x="21600" y="14208"/>
                </a:lnTo>
                <a:lnTo>
                  <a:pt x="21600" y="13996"/>
                </a:lnTo>
                <a:lnTo>
                  <a:pt x="21337" y="13542"/>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15" name="Freeform 16"/>
          <p:cNvSpPr/>
          <p:nvPr/>
        </p:nvSpPr>
        <p:spPr>
          <a:xfrm>
            <a:off x="6612036" y="2672230"/>
            <a:ext cx="508001" cy="876301"/>
          </a:xfrm>
          <a:custGeom>
            <a:avLst/>
            <a:gdLst/>
            <a:ahLst/>
            <a:cxnLst>
              <a:cxn ang="0">
                <a:pos x="wd2" y="hd2"/>
              </a:cxn>
              <a:cxn ang="5400000">
                <a:pos x="wd2" y="hd2"/>
              </a:cxn>
              <a:cxn ang="10800000">
                <a:pos x="wd2" y="hd2"/>
              </a:cxn>
              <a:cxn ang="16200000">
                <a:pos x="wd2" y="hd2"/>
              </a:cxn>
            </a:cxnLst>
            <a:rect l="0" t="0" r="r" b="b"/>
            <a:pathLst>
              <a:path w="21600" h="21600" extrusionOk="0">
                <a:moveTo>
                  <a:pt x="21060" y="14087"/>
                </a:moveTo>
                <a:lnTo>
                  <a:pt x="20925" y="13970"/>
                </a:lnTo>
                <a:lnTo>
                  <a:pt x="21060" y="13813"/>
                </a:lnTo>
                <a:lnTo>
                  <a:pt x="21060" y="13617"/>
                </a:lnTo>
                <a:lnTo>
                  <a:pt x="20790" y="13422"/>
                </a:lnTo>
                <a:lnTo>
                  <a:pt x="20925" y="13226"/>
                </a:lnTo>
                <a:lnTo>
                  <a:pt x="20925" y="13148"/>
                </a:lnTo>
                <a:lnTo>
                  <a:pt x="20452" y="11465"/>
                </a:lnTo>
                <a:lnTo>
                  <a:pt x="19508" y="8335"/>
                </a:lnTo>
                <a:lnTo>
                  <a:pt x="19170" y="6652"/>
                </a:lnTo>
                <a:lnTo>
                  <a:pt x="18225" y="3522"/>
                </a:lnTo>
                <a:lnTo>
                  <a:pt x="17752" y="1839"/>
                </a:lnTo>
                <a:lnTo>
                  <a:pt x="17280" y="274"/>
                </a:lnTo>
                <a:lnTo>
                  <a:pt x="17078" y="0"/>
                </a:lnTo>
                <a:lnTo>
                  <a:pt x="15188" y="196"/>
                </a:lnTo>
                <a:lnTo>
                  <a:pt x="13298" y="352"/>
                </a:lnTo>
                <a:lnTo>
                  <a:pt x="11340" y="626"/>
                </a:lnTo>
                <a:lnTo>
                  <a:pt x="9450" y="822"/>
                </a:lnTo>
                <a:lnTo>
                  <a:pt x="7492" y="1017"/>
                </a:lnTo>
                <a:lnTo>
                  <a:pt x="5602" y="1213"/>
                </a:lnTo>
                <a:lnTo>
                  <a:pt x="4185" y="1291"/>
                </a:lnTo>
                <a:lnTo>
                  <a:pt x="2902" y="1839"/>
                </a:lnTo>
                <a:lnTo>
                  <a:pt x="2430" y="2035"/>
                </a:lnTo>
                <a:lnTo>
                  <a:pt x="1755" y="2113"/>
                </a:lnTo>
                <a:lnTo>
                  <a:pt x="1148" y="2230"/>
                </a:lnTo>
                <a:lnTo>
                  <a:pt x="810" y="2113"/>
                </a:lnTo>
                <a:lnTo>
                  <a:pt x="675" y="2035"/>
                </a:lnTo>
                <a:lnTo>
                  <a:pt x="338" y="2035"/>
                </a:lnTo>
                <a:lnTo>
                  <a:pt x="0" y="1839"/>
                </a:lnTo>
                <a:lnTo>
                  <a:pt x="338" y="3130"/>
                </a:lnTo>
                <a:lnTo>
                  <a:pt x="675" y="4617"/>
                </a:lnTo>
                <a:lnTo>
                  <a:pt x="1148" y="6104"/>
                </a:lnTo>
                <a:lnTo>
                  <a:pt x="1485" y="7591"/>
                </a:lnTo>
                <a:lnTo>
                  <a:pt x="1755" y="9078"/>
                </a:lnTo>
                <a:lnTo>
                  <a:pt x="2092" y="10565"/>
                </a:lnTo>
                <a:lnTo>
                  <a:pt x="2565" y="12052"/>
                </a:lnTo>
                <a:lnTo>
                  <a:pt x="2902" y="13422"/>
                </a:lnTo>
                <a:lnTo>
                  <a:pt x="2902" y="13539"/>
                </a:lnTo>
                <a:lnTo>
                  <a:pt x="2565" y="13696"/>
                </a:lnTo>
                <a:lnTo>
                  <a:pt x="2430" y="13970"/>
                </a:lnTo>
                <a:lnTo>
                  <a:pt x="2565" y="14243"/>
                </a:lnTo>
                <a:lnTo>
                  <a:pt x="2565" y="14439"/>
                </a:lnTo>
                <a:lnTo>
                  <a:pt x="2430" y="14557"/>
                </a:lnTo>
                <a:lnTo>
                  <a:pt x="2565" y="14909"/>
                </a:lnTo>
                <a:lnTo>
                  <a:pt x="3038" y="15300"/>
                </a:lnTo>
                <a:lnTo>
                  <a:pt x="3375" y="15730"/>
                </a:lnTo>
                <a:lnTo>
                  <a:pt x="3712" y="16317"/>
                </a:lnTo>
                <a:lnTo>
                  <a:pt x="3712" y="16591"/>
                </a:lnTo>
                <a:lnTo>
                  <a:pt x="3375" y="16943"/>
                </a:lnTo>
                <a:lnTo>
                  <a:pt x="3240" y="17687"/>
                </a:lnTo>
                <a:lnTo>
                  <a:pt x="2902" y="17961"/>
                </a:lnTo>
                <a:lnTo>
                  <a:pt x="2565" y="18078"/>
                </a:lnTo>
                <a:lnTo>
                  <a:pt x="2430" y="18352"/>
                </a:lnTo>
                <a:lnTo>
                  <a:pt x="2092" y="18783"/>
                </a:lnTo>
                <a:lnTo>
                  <a:pt x="1958" y="18978"/>
                </a:lnTo>
                <a:lnTo>
                  <a:pt x="1620" y="18978"/>
                </a:lnTo>
                <a:lnTo>
                  <a:pt x="1282" y="19174"/>
                </a:lnTo>
                <a:lnTo>
                  <a:pt x="1282" y="19448"/>
                </a:lnTo>
                <a:lnTo>
                  <a:pt x="1485" y="19643"/>
                </a:lnTo>
                <a:lnTo>
                  <a:pt x="1485" y="19839"/>
                </a:lnTo>
                <a:lnTo>
                  <a:pt x="1282" y="19996"/>
                </a:lnTo>
                <a:lnTo>
                  <a:pt x="1282" y="20191"/>
                </a:lnTo>
                <a:lnTo>
                  <a:pt x="1148" y="20270"/>
                </a:lnTo>
                <a:lnTo>
                  <a:pt x="1148" y="21130"/>
                </a:lnTo>
                <a:lnTo>
                  <a:pt x="945" y="21130"/>
                </a:lnTo>
                <a:lnTo>
                  <a:pt x="945" y="21209"/>
                </a:lnTo>
                <a:lnTo>
                  <a:pt x="1282" y="21600"/>
                </a:lnTo>
                <a:lnTo>
                  <a:pt x="1755" y="21600"/>
                </a:lnTo>
                <a:lnTo>
                  <a:pt x="2092" y="21483"/>
                </a:lnTo>
                <a:lnTo>
                  <a:pt x="2228" y="21404"/>
                </a:lnTo>
                <a:lnTo>
                  <a:pt x="2228" y="21209"/>
                </a:lnTo>
                <a:lnTo>
                  <a:pt x="2092" y="20935"/>
                </a:lnTo>
                <a:lnTo>
                  <a:pt x="2228" y="20935"/>
                </a:lnTo>
                <a:lnTo>
                  <a:pt x="2700" y="21013"/>
                </a:lnTo>
                <a:lnTo>
                  <a:pt x="3038" y="21013"/>
                </a:lnTo>
                <a:lnTo>
                  <a:pt x="3375" y="20857"/>
                </a:lnTo>
                <a:lnTo>
                  <a:pt x="3712" y="20935"/>
                </a:lnTo>
                <a:lnTo>
                  <a:pt x="3848" y="21130"/>
                </a:lnTo>
                <a:lnTo>
                  <a:pt x="3982" y="21209"/>
                </a:lnTo>
                <a:lnTo>
                  <a:pt x="4185" y="21130"/>
                </a:lnTo>
                <a:lnTo>
                  <a:pt x="4185" y="20543"/>
                </a:lnTo>
                <a:lnTo>
                  <a:pt x="4320" y="20543"/>
                </a:lnTo>
                <a:lnTo>
                  <a:pt x="4455" y="20661"/>
                </a:lnTo>
                <a:lnTo>
                  <a:pt x="4658" y="20661"/>
                </a:lnTo>
                <a:lnTo>
                  <a:pt x="5130" y="20543"/>
                </a:lnTo>
                <a:lnTo>
                  <a:pt x="5602" y="20543"/>
                </a:lnTo>
                <a:lnTo>
                  <a:pt x="6885" y="20857"/>
                </a:lnTo>
                <a:lnTo>
                  <a:pt x="7358" y="21013"/>
                </a:lnTo>
                <a:lnTo>
                  <a:pt x="7695" y="20935"/>
                </a:lnTo>
                <a:lnTo>
                  <a:pt x="7965" y="20543"/>
                </a:lnTo>
                <a:lnTo>
                  <a:pt x="8302" y="20270"/>
                </a:lnTo>
                <a:lnTo>
                  <a:pt x="8978" y="19996"/>
                </a:lnTo>
                <a:lnTo>
                  <a:pt x="9585" y="19996"/>
                </a:lnTo>
                <a:lnTo>
                  <a:pt x="10395" y="20270"/>
                </a:lnTo>
                <a:lnTo>
                  <a:pt x="10868" y="20270"/>
                </a:lnTo>
                <a:lnTo>
                  <a:pt x="11205" y="20113"/>
                </a:lnTo>
                <a:lnTo>
                  <a:pt x="11340" y="19839"/>
                </a:lnTo>
                <a:lnTo>
                  <a:pt x="11205" y="19526"/>
                </a:lnTo>
                <a:lnTo>
                  <a:pt x="11340" y="19448"/>
                </a:lnTo>
                <a:lnTo>
                  <a:pt x="11542" y="19370"/>
                </a:lnTo>
                <a:lnTo>
                  <a:pt x="11678" y="19174"/>
                </a:lnTo>
                <a:lnTo>
                  <a:pt x="11542" y="18978"/>
                </a:lnTo>
                <a:lnTo>
                  <a:pt x="11678" y="18900"/>
                </a:lnTo>
                <a:lnTo>
                  <a:pt x="12150" y="18900"/>
                </a:lnTo>
                <a:lnTo>
                  <a:pt x="12150" y="18704"/>
                </a:lnTo>
                <a:lnTo>
                  <a:pt x="12488" y="18704"/>
                </a:lnTo>
                <a:lnTo>
                  <a:pt x="12758" y="19096"/>
                </a:lnTo>
                <a:lnTo>
                  <a:pt x="13298" y="19252"/>
                </a:lnTo>
                <a:lnTo>
                  <a:pt x="14040" y="19448"/>
                </a:lnTo>
                <a:lnTo>
                  <a:pt x="14512" y="19448"/>
                </a:lnTo>
                <a:lnTo>
                  <a:pt x="15052" y="19252"/>
                </a:lnTo>
                <a:lnTo>
                  <a:pt x="15188" y="18783"/>
                </a:lnTo>
                <a:lnTo>
                  <a:pt x="15322" y="18157"/>
                </a:lnTo>
                <a:lnTo>
                  <a:pt x="15795" y="17765"/>
                </a:lnTo>
                <a:lnTo>
                  <a:pt x="16268" y="17687"/>
                </a:lnTo>
                <a:lnTo>
                  <a:pt x="16605" y="17413"/>
                </a:lnTo>
                <a:lnTo>
                  <a:pt x="16808" y="16943"/>
                </a:lnTo>
                <a:lnTo>
                  <a:pt x="17078" y="16670"/>
                </a:lnTo>
                <a:lnTo>
                  <a:pt x="17550" y="16396"/>
                </a:lnTo>
                <a:lnTo>
                  <a:pt x="17752" y="16004"/>
                </a:lnTo>
                <a:lnTo>
                  <a:pt x="17415" y="15574"/>
                </a:lnTo>
                <a:lnTo>
                  <a:pt x="17752" y="15378"/>
                </a:lnTo>
                <a:lnTo>
                  <a:pt x="18360" y="15183"/>
                </a:lnTo>
                <a:lnTo>
                  <a:pt x="18698" y="15300"/>
                </a:lnTo>
                <a:lnTo>
                  <a:pt x="19035" y="15300"/>
                </a:lnTo>
                <a:lnTo>
                  <a:pt x="19170" y="15378"/>
                </a:lnTo>
                <a:lnTo>
                  <a:pt x="19305" y="15378"/>
                </a:lnTo>
                <a:lnTo>
                  <a:pt x="19508" y="15300"/>
                </a:lnTo>
                <a:lnTo>
                  <a:pt x="19845" y="15183"/>
                </a:lnTo>
                <a:lnTo>
                  <a:pt x="20925" y="14830"/>
                </a:lnTo>
                <a:lnTo>
                  <a:pt x="21600" y="14439"/>
                </a:lnTo>
                <a:lnTo>
                  <a:pt x="21600" y="14243"/>
                </a:lnTo>
                <a:lnTo>
                  <a:pt x="21398" y="14087"/>
                </a:lnTo>
                <a:lnTo>
                  <a:pt x="21060" y="14087"/>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16" name="Freeform 17"/>
          <p:cNvSpPr/>
          <p:nvPr/>
        </p:nvSpPr>
        <p:spPr>
          <a:xfrm>
            <a:off x="4416523" y="3221504"/>
            <a:ext cx="1193801" cy="623888"/>
          </a:xfrm>
          <a:custGeom>
            <a:avLst/>
            <a:gdLst/>
            <a:ahLst/>
            <a:cxnLst>
              <a:cxn ang="0">
                <a:pos x="wd2" y="hd2"/>
              </a:cxn>
              <a:cxn ang="5400000">
                <a:pos x="wd2" y="hd2"/>
              </a:cxn>
              <a:cxn ang="10800000">
                <a:pos x="wd2" y="hd2"/>
              </a:cxn>
              <a:cxn ang="16200000">
                <a:pos x="wd2" y="hd2"/>
              </a:cxn>
            </a:cxnLst>
            <a:rect l="0" t="0" r="r" b="b"/>
            <a:pathLst>
              <a:path w="21600" h="21600" extrusionOk="0">
                <a:moveTo>
                  <a:pt x="19561" y="769"/>
                </a:moveTo>
                <a:lnTo>
                  <a:pt x="19676" y="769"/>
                </a:lnTo>
                <a:lnTo>
                  <a:pt x="19905" y="605"/>
                </a:lnTo>
                <a:lnTo>
                  <a:pt x="20106" y="769"/>
                </a:lnTo>
                <a:lnTo>
                  <a:pt x="20164" y="1264"/>
                </a:lnTo>
                <a:lnTo>
                  <a:pt x="20164" y="1539"/>
                </a:lnTo>
                <a:lnTo>
                  <a:pt x="20020" y="1649"/>
                </a:lnTo>
                <a:lnTo>
                  <a:pt x="19905" y="1924"/>
                </a:lnTo>
                <a:lnTo>
                  <a:pt x="19676" y="2693"/>
                </a:lnTo>
                <a:lnTo>
                  <a:pt x="19762" y="3243"/>
                </a:lnTo>
                <a:lnTo>
                  <a:pt x="20106" y="3737"/>
                </a:lnTo>
                <a:lnTo>
                  <a:pt x="20307" y="4397"/>
                </a:lnTo>
                <a:lnTo>
                  <a:pt x="20451" y="4947"/>
                </a:lnTo>
                <a:lnTo>
                  <a:pt x="20652" y="5331"/>
                </a:lnTo>
                <a:lnTo>
                  <a:pt x="21112" y="5826"/>
                </a:lnTo>
                <a:lnTo>
                  <a:pt x="21112" y="6980"/>
                </a:lnTo>
                <a:lnTo>
                  <a:pt x="21198" y="7915"/>
                </a:lnTo>
                <a:lnTo>
                  <a:pt x="21198" y="8849"/>
                </a:lnTo>
                <a:lnTo>
                  <a:pt x="21255" y="9728"/>
                </a:lnTo>
                <a:lnTo>
                  <a:pt x="21255" y="11542"/>
                </a:lnTo>
                <a:lnTo>
                  <a:pt x="21313" y="12476"/>
                </a:lnTo>
                <a:lnTo>
                  <a:pt x="21313" y="13356"/>
                </a:lnTo>
                <a:lnTo>
                  <a:pt x="21399" y="14290"/>
                </a:lnTo>
                <a:lnTo>
                  <a:pt x="21399" y="15224"/>
                </a:lnTo>
                <a:lnTo>
                  <a:pt x="21456" y="16104"/>
                </a:lnTo>
                <a:lnTo>
                  <a:pt x="21456" y="17038"/>
                </a:lnTo>
                <a:lnTo>
                  <a:pt x="21514" y="17918"/>
                </a:lnTo>
                <a:lnTo>
                  <a:pt x="21514" y="19731"/>
                </a:lnTo>
                <a:lnTo>
                  <a:pt x="21600" y="20666"/>
                </a:lnTo>
                <a:lnTo>
                  <a:pt x="20911" y="20666"/>
                </a:lnTo>
                <a:lnTo>
                  <a:pt x="20221" y="20776"/>
                </a:lnTo>
                <a:lnTo>
                  <a:pt x="19561" y="20776"/>
                </a:lnTo>
                <a:lnTo>
                  <a:pt x="18871" y="20940"/>
                </a:lnTo>
                <a:lnTo>
                  <a:pt x="18182" y="20940"/>
                </a:lnTo>
                <a:lnTo>
                  <a:pt x="17521" y="21050"/>
                </a:lnTo>
                <a:lnTo>
                  <a:pt x="16832" y="21050"/>
                </a:lnTo>
                <a:lnTo>
                  <a:pt x="16143" y="21160"/>
                </a:lnTo>
                <a:lnTo>
                  <a:pt x="15482" y="21160"/>
                </a:lnTo>
                <a:lnTo>
                  <a:pt x="14879" y="21325"/>
                </a:lnTo>
                <a:lnTo>
                  <a:pt x="13500" y="21325"/>
                </a:lnTo>
                <a:lnTo>
                  <a:pt x="12839" y="21435"/>
                </a:lnTo>
                <a:lnTo>
                  <a:pt x="10111" y="21435"/>
                </a:lnTo>
                <a:lnTo>
                  <a:pt x="9421" y="21600"/>
                </a:lnTo>
                <a:lnTo>
                  <a:pt x="2039" y="21600"/>
                </a:lnTo>
                <a:lnTo>
                  <a:pt x="1350" y="21435"/>
                </a:lnTo>
                <a:lnTo>
                  <a:pt x="0" y="21435"/>
                </a:lnTo>
                <a:lnTo>
                  <a:pt x="0" y="16214"/>
                </a:lnTo>
                <a:lnTo>
                  <a:pt x="57" y="14950"/>
                </a:lnTo>
                <a:lnTo>
                  <a:pt x="57" y="9618"/>
                </a:lnTo>
                <a:lnTo>
                  <a:pt x="115" y="8299"/>
                </a:lnTo>
                <a:lnTo>
                  <a:pt x="115" y="3078"/>
                </a:lnTo>
                <a:lnTo>
                  <a:pt x="201" y="1814"/>
                </a:lnTo>
                <a:lnTo>
                  <a:pt x="201" y="495"/>
                </a:lnTo>
                <a:lnTo>
                  <a:pt x="1953" y="495"/>
                </a:lnTo>
                <a:lnTo>
                  <a:pt x="2499" y="605"/>
                </a:lnTo>
                <a:lnTo>
                  <a:pt x="8962" y="605"/>
                </a:lnTo>
                <a:lnTo>
                  <a:pt x="9565" y="495"/>
                </a:lnTo>
                <a:lnTo>
                  <a:pt x="12495" y="495"/>
                </a:lnTo>
                <a:lnTo>
                  <a:pt x="13098" y="385"/>
                </a:lnTo>
                <a:lnTo>
                  <a:pt x="14247" y="385"/>
                </a:lnTo>
                <a:lnTo>
                  <a:pt x="14879" y="220"/>
                </a:lnTo>
                <a:lnTo>
                  <a:pt x="16028" y="220"/>
                </a:lnTo>
                <a:lnTo>
                  <a:pt x="16631" y="110"/>
                </a:lnTo>
                <a:lnTo>
                  <a:pt x="17177" y="110"/>
                </a:lnTo>
                <a:lnTo>
                  <a:pt x="17780" y="0"/>
                </a:lnTo>
                <a:lnTo>
                  <a:pt x="18871" y="0"/>
                </a:lnTo>
                <a:lnTo>
                  <a:pt x="19561" y="769"/>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17" name="Freeform 18"/>
          <p:cNvSpPr/>
          <p:nvPr/>
        </p:nvSpPr>
        <p:spPr>
          <a:xfrm>
            <a:off x="6451698" y="3194517"/>
            <a:ext cx="1155701" cy="642939"/>
          </a:xfrm>
          <a:custGeom>
            <a:avLst/>
            <a:gdLst/>
            <a:ahLst/>
            <a:cxnLst>
              <a:cxn ang="0">
                <a:pos x="wd2" y="hd2"/>
              </a:cxn>
              <a:cxn ang="5400000">
                <a:pos x="wd2" y="hd2"/>
              </a:cxn>
              <a:cxn ang="10800000">
                <a:pos x="wd2" y="hd2"/>
              </a:cxn>
              <a:cxn ang="16200000">
                <a:pos x="wd2" y="hd2"/>
              </a:cxn>
            </a:cxnLst>
            <a:rect l="0" t="0" r="r" b="b"/>
            <a:pathLst>
              <a:path w="21600" h="21600" extrusionOk="0">
                <a:moveTo>
                  <a:pt x="12699" y="267"/>
                </a:moveTo>
                <a:lnTo>
                  <a:pt x="12907" y="267"/>
                </a:lnTo>
                <a:lnTo>
                  <a:pt x="13114" y="0"/>
                </a:lnTo>
                <a:lnTo>
                  <a:pt x="13322" y="0"/>
                </a:lnTo>
                <a:lnTo>
                  <a:pt x="13589" y="267"/>
                </a:lnTo>
                <a:lnTo>
                  <a:pt x="13797" y="640"/>
                </a:lnTo>
                <a:lnTo>
                  <a:pt x="14093" y="1280"/>
                </a:lnTo>
                <a:lnTo>
                  <a:pt x="14449" y="1653"/>
                </a:lnTo>
                <a:lnTo>
                  <a:pt x="14924" y="1653"/>
                </a:lnTo>
                <a:lnTo>
                  <a:pt x="15280" y="1760"/>
                </a:lnTo>
                <a:lnTo>
                  <a:pt x="15577" y="2133"/>
                </a:lnTo>
                <a:lnTo>
                  <a:pt x="15785" y="2133"/>
                </a:lnTo>
                <a:lnTo>
                  <a:pt x="15992" y="1867"/>
                </a:lnTo>
                <a:lnTo>
                  <a:pt x="16200" y="1760"/>
                </a:lnTo>
                <a:lnTo>
                  <a:pt x="16408" y="1760"/>
                </a:lnTo>
                <a:lnTo>
                  <a:pt x="16764" y="2027"/>
                </a:lnTo>
                <a:lnTo>
                  <a:pt x="17179" y="1760"/>
                </a:lnTo>
                <a:lnTo>
                  <a:pt x="17743" y="1013"/>
                </a:lnTo>
                <a:lnTo>
                  <a:pt x="18099" y="907"/>
                </a:lnTo>
                <a:lnTo>
                  <a:pt x="18218" y="1387"/>
                </a:lnTo>
                <a:lnTo>
                  <a:pt x="18514" y="1867"/>
                </a:lnTo>
                <a:lnTo>
                  <a:pt x="18989" y="2400"/>
                </a:lnTo>
                <a:lnTo>
                  <a:pt x="19078" y="2507"/>
                </a:lnTo>
                <a:lnTo>
                  <a:pt x="19226" y="3520"/>
                </a:lnTo>
                <a:lnTo>
                  <a:pt x="19226" y="4427"/>
                </a:lnTo>
                <a:lnTo>
                  <a:pt x="19345" y="4693"/>
                </a:lnTo>
                <a:lnTo>
                  <a:pt x="19701" y="5280"/>
                </a:lnTo>
                <a:lnTo>
                  <a:pt x="19790" y="5707"/>
                </a:lnTo>
                <a:lnTo>
                  <a:pt x="19998" y="5920"/>
                </a:lnTo>
                <a:lnTo>
                  <a:pt x="20116" y="6293"/>
                </a:lnTo>
                <a:lnTo>
                  <a:pt x="20562" y="7093"/>
                </a:lnTo>
                <a:lnTo>
                  <a:pt x="21185" y="7680"/>
                </a:lnTo>
                <a:lnTo>
                  <a:pt x="21600" y="7680"/>
                </a:lnTo>
                <a:lnTo>
                  <a:pt x="20621" y="9867"/>
                </a:lnTo>
                <a:lnTo>
                  <a:pt x="20205" y="10613"/>
                </a:lnTo>
                <a:lnTo>
                  <a:pt x="19790" y="11253"/>
                </a:lnTo>
                <a:lnTo>
                  <a:pt x="19790" y="11360"/>
                </a:lnTo>
                <a:lnTo>
                  <a:pt x="19701" y="11893"/>
                </a:lnTo>
                <a:lnTo>
                  <a:pt x="19434" y="12480"/>
                </a:lnTo>
                <a:lnTo>
                  <a:pt x="19286" y="13013"/>
                </a:lnTo>
                <a:lnTo>
                  <a:pt x="18930" y="13653"/>
                </a:lnTo>
                <a:lnTo>
                  <a:pt x="18663" y="14293"/>
                </a:lnTo>
                <a:lnTo>
                  <a:pt x="17951" y="15147"/>
                </a:lnTo>
                <a:lnTo>
                  <a:pt x="17535" y="15413"/>
                </a:lnTo>
                <a:lnTo>
                  <a:pt x="17238" y="15893"/>
                </a:lnTo>
                <a:lnTo>
                  <a:pt x="17179" y="15893"/>
                </a:lnTo>
                <a:lnTo>
                  <a:pt x="17120" y="16053"/>
                </a:lnTo>
                <a:lnTo>
                  <a:pt x="17031" y="16053"/>
                </a:lnTo>
                <a:lnTo>
                  <a:pt x="16052" y="16427"/>
                </a:lnTo>
                <a:lnTo>
                  <a:pt x="15013" y="16640"/>
                </a:lnTo>
                <a:lnTo>
                  <a:pt x="13945" y="16907"/>
                </a:lnTo>
                <a:lnTo>
                  <a:pt x="12907" y="17173"/>
                </a:lnTo>
                <a:lnTo>
                  <a:pt x="11838" y="17440"/>
                </a:lnTo>
                <a:lnTo>
                  <a:pt x="10800" y="17653"/>
                </a:lnTo>
                <a:lnTo>
                  <a:pt x="9821" y="17920"/>
                </a:lnTo>
                <a:lnTo>
                  <a:pt x="8753" y="18187"/>
                </a:lnTo>
                <a:lnTo>
                  <a:pt x="7774" y="18560"/>
                </a:lnTo>
                <a:lnTo>
                  <a:pt x="6735" y="18827"/>
                </a:lnTo>
                <a:lnTo>
                  <a:pt x="5726" y="19200"/>
                </a:lnTo>
                <a:lnTo>
                  <a:pt x="4747" y="19467"/>
                </a:lnTo>
                <a:lnTo>
                  <a:pt x="4688" y="19307"/>
                </a:lnTo>
                <a:lnTo>
                  <a:pt x="3976" y="19307"/>
                </a:lnTo>
                <a:lnTo>
                  <a:pt x="4124" y="19947"/>
                </a:lnTo>
                <a:lnTo>
                  <a:pt x="4184" y="20587"/>
                </a:lnTo>
                <a:lnTo>
                  <a:pt x="3709" y="20693"/>
                </a:lnTo>
                <a:lnTo>
                  <a:pt x="3204" y="20853"/>
                </a:lnTo>
                <a:lnTo>
                  <a:pt x="2641" y="20960"/>
                </a:lnTo>
                <a:lnTo>
                  <a:pt x="2166" y="21067"/>
                </a:lnTo>
                <a:lnTo>
                  <a:pt x="1602" y="21227"/>
                </a:lnTo>
                <a:lnTo>
                  <a:pt x="1098" y="21333"/>
                </a:lnTo>
                <a:lnTo>
                  <a:pt x="623" y="21440"/>
                </a:lnTo>
                <a:lnTo>
                  <a:pt x="0" y="21600"/>
                </a:lnTo>
                <a:lnTo>
                  <a:pt x="119" y="20960"/>
                </a:lnTo>
                <a:lnTo>
                  <a:pt x="267" y="20853"/>
                </a:lnTo>
                <a:lnTo>
                  <a:pt x="326" y="20693"/>
                </a:lnTo>
                <a:lnTo>
                  <a:pt x="475" y="20853"/>
                </a:lnTo>
                <a:lnTo>
                  <a:pt x="534" y="20853"/>
                </a:lnTo>
                <a:lnTo>
                  <a:pt x="682" y="20587"/>
                </a:lnTo>
                <a:lnTo>
                  <a:pt x="771" y="19947"/>
                </a:lnTo>
                <a:lnTo>
                  <a:pt x="831" y="19307"/>
                </a:lnTo>
                <a:lnTo>
                  <a:pt x="831" y="18560"/>
                </a:lnTo>
                <a:lnTo>
                  <a:pt x="682" y="18080"/>
                </a:lnTo>
                <a:lnTo>
                  <a:pt x="623" y="17813"/>
                </a:lnTo>
                <a:lnTo>
                  <a:pt x="682" y="17280"/>
                </a:lnTo>
                <a:lnTo>
                  <a:pt x="890" y="16800"/>
                </a:lnTo>
                <a:lnTo>
                  <a:pt x="1395" y="16533"/>
                </a:lnTo>
                <a:lnTo>
                  <a:pt x="2225" y="16907"/>
                </a:lnTo>
                <a:lnTo>
                  <a:pt x="2641" y="16907"/>
                </a:lnTo>
                <a:lnTo>
                  <a:pt x="2730" y="16640"/>
                </a:lnTo>
                <a:lnTo>
                  <a:pt x="2641" y="16267"/>
                </a:lnTo>
                <a:lnTo>
                  <a:pt x="2522" y="15787"/>
                </a:lnTo>
                <a:lnTo>
                  <a:pt x="2433" y="15413"/>
                </a:lnTo>
                <a:lnTo>
                  <a:pt x="2433" y="15147"/>
                </a:lnTo>
                <a:lnTo>
                  <a:pt x="2730" y="14773"/>
                </a:lnTo>
                <a:lnTo>
                  <a:pt x="3293" y="14293"/>
                </a:lnTo>
                <a:lnTo>
                  <a:pt x="3501" y="13653"/>
                </a:lnTo>
                <a:lnTo>
                  <a:pt x="3353" y="13120"/>
                </a:lnTo>
                <a:lnTo>
                  <a:pt x="3353" y="12640"/>
                </a:lnTo>
                <a:lnTo>
                  <a:pt x="3501" y="12000"/>
                </a:lnTo>
                <a:lnTo>
                  <a:pt x="3560" y="11893"/>
                </a:lnTo>
                <a:lnTo>
                  <a:pt x="3768" y="11893"/>
                </a:lnTo>
                <a:lnTo>
                  <a:pt x="3916" y="11733"/>
                </a:lnTo>
                <a:lnTo>
                  <a:pt x="3976" y="11627"/>
                </a:lnTo>
                <a:lnTo>
                  <a:pt x="3976" y="11360"/>
                </a:lnTo>
                <a:lnTo>
                  <a:pt x="3916" y="10987"/>
                </a:lnTo>
                <a:lnTo>
                  <a:pt x="3976" y="10987"/>
                </a:lnTo>
                <a:lnTo>
                  <a:pt x="4184" y="11093"/>
                </a:lnTo>
                <a:lnTo>
                  <a:pt x="4332" y="11093"/>
                </a:lnTo>
                <a:lnTo>
                  <a:pt x="4480" y="10880"/>
                </a:lnTo>
                <a:lnTo>
                  <a:pt x="4629" y="10987"/>
                </a:lnTo>
                <a:lnTo>
                  <a:pt x="4688" y="11253"/>
                </a:lnTo>
                <a:lnTo>
                  <a:pt x="4747" y="11360"/>
                </a:lnTo>
                <a:lnTo>
                  <a:pt x="4836" y="11253"/>
                </a:lnTo>
                <a:lnTo>
                  <a:pt x="4836" y="10453"/>
                </a:lnTo>
                <a:lnTo>
                  <a:pt x="4896" y="10453"/>
                </a:lnTo>
                <a:lnTo>
                  <a:pt x="4955" y="10613"/>
                </a:lnTo>
                <a:lnTo>
                  <a:pt x="5044" y="10613"/>
                </a:lnTo>
                <a:lnTo>
                  <a:pt x="5252" y="10453"/>
                </a:lnTo>
                <a:lnTo>
                  <a:pt x="5459" y="10453"/>
                </a:lnTo>
                <a:lnTo>
                  <a:pt x="6023" y="10880"/>
                </a:lnTo>
                <a:lnTo>
                  <a:pt x="6231" y="11093"/>
                </a:lnTo>
                <a:lnTo>
                  <a:pt x="6379" y="10987"/>
                </a:lnTo>
                <a:lnTo>
                  <a:pt x="6498" y="10453"/>
                </a:lnTo>
                <a:lnTo>
                  <a:pt x="6646" y="10080"/>
                </a:lnTo>
                <a:lnTo>
                  <a:pt x="6943" y="9707"/>
                </a:lnTo>
                <a:lnTo>
                  <a:pt x="7210" y="9707"/>
                </a:lnTo>
                <a:lnTo>
                  <a:pt x="7566" y="10080"/>
                </a:lnTo>
                <a:lnTo>
                  <a:pt x="7774" y="10080"/>
                </a:lnTo>
                <a:lnTo>
                  <a:pt x="7922" y="9867"/>
                </a:lnTo>
                <a:lnTo>
                  <a:pt x="7981" y="9493"/>
                </a:lnTo>
                <a:lnTo>
                  <a:pt x="7922" y="9067"/>
                </a:lnTo>
                <a:lnTo>
                  <a:pt x="7981" y="8960"/>
                </a:lnTo>
                <a:lnTo>
                  <a:pt x="8070" y="8853"/>
                </a:lnTo>
                <a:lnTo>
                  <a:pt x="8130" y="8587"/>
                </a:lnTo>
                <a:lnTo>
                  <a:pt x="8070" y="8320"/>
                </a:lnTo>
                <a:lnTo>
                  <a:pt x="8130" y="8213"/>
                </a:lnTo>
                <a:lnTo>
                  <a:pt x="8337" y="8213"/>
                </a:lnTo>
                <a:lnTo>
                  <a:pt x="8337" y="7947"/>
                </a:lnTo>
                <a:lnTo>
                  <a:pt x="8486" y="7947"/>
                </a:lnTo>
                <a:lnTo>
                  <a:pt x="8604" y="8480"/>
                </a:lnTo>
                <a:lnTo>
                  <a:pt x="8842" y="8693"/>
                </a:lnTo>
                <a:lnTo>
                  <a:pt x="9168" y="8960"/>
                </a:lnTo>
                <a:lnTo>
                  <a:pt x="9376" y="8960"/>
                </a:lnTo>
                <a:lnTo>
                  <a:pt x="9613" y="8693"/>
                </a:lnTo>
                <a:lnTo>
                  <a:pt x="9673" y="8053"/>
                </a:lnTo>
                <a:lnTo>
                  <a:pt x="9732" y="7200"/>
                </a:lnTo>
                <a:lnTo>
                  <a:pt x="9940" y="6667"/>
                </a:lnTo>
                <a:lnTo>
                  <a:pt x="10147" y="6560"/>
                </a:lnTo>
                <a:lnTo>
                  <a:pt x="10296" y="6187"/>
                </a:lnTo>
                <a:lnTo>
                  <a:pt x="10385" y="5547"/>
                </a:lnTo>
                <a:lnTo>
                  <a:pt x="10503" y="5173"/>
                </a:lnTo>
                <a:lnTo>
                  <a:pt x="10711" y="4800"/>
                </a:lnTo>
                <a:lnTo>
                  <a:pt x="10800" y="4267"/>
                </a:lnTo>
                <a:lnTo>
                  <a:pt x="10652" y="3680"/>
                </a:lnTo>
                <a:lnTo>
                  <a:pt x="10800" y="3413"/>
                </a:lnTo>
                <a:lnTo>
                  <a:pt x="11067" y="3147"/>
                </a:lnTo>
                <a:lnTo>
                  <a:pt x="11215" y="3307"/>
                </a:lnTo>
                <a:lnTo>
                  <a:pt x="11364" y="3307"/>
                </a:lnTo>
                <a:lnTo>
                  <a:pt x="11423" y="3413"/>
                </a:lnTo>
                <a:lnTo>
                  <a:pt x="11482" y="3413"/>
                </a:lnTo>
                <a:lnTo>
                  <a:pt x="11571" y="3307"/>
                </a:lnTo>
                <a:lnTo>
                  <a:pt x="11720" y="3147"/>
                </a:lnTo>
                <a:lnTo>
                  <a:pt x="12195" y="2667"/>
                </a:lnTo>
                <a:lnTo>
                  <a:pt x="12491" y="2133"/>
                </a:lnTo>
                <a:lnTo>
                  <a:pt x="12491" y="1867"/>
                </a:lnTo>
                <a:lnTo>
                  <a:pt x="12402" y="1653"/>
                </a:lnTo>
                <a:lnTo>
                  <a:pt x="12254" y="1653"/>
                </a:lnTo>
                <a:lnTo>
                  <a:pt x="12195" y="1493"/>
                </a:lnTo>
                <a:lnTo>
                  <a:pt x="12254" y="1280"/>
                </a:lnTo>
                <a:lnTo>
                  <a:pt x="12254" y="1013"/>
                </a:lnTo>
                <a:lnTo>
                  <a:pt x="12135" y="747"/>
                </a:lnTo>
                <a:lnTo>
                  <a:pt x="12195" y="480"/>
                </a:lnTo>
                <a:lnTo>
                  <a:pt x="12195" y="373"/>
                </a:lnTo>
                <a:lnTo>
                  <a:pt x="12343" y="107"/>
                </a:lnTo>
                <a:lnTo>
                  <a:pt x="12551" y="0"/>
                </a:lnTo>
                <a:lnTo>
                  <a:pt x="12699" y="267"/>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18" name="Freeform 20"/>
          <p:cNvSpPr/>
          <p:nvPr/>
        </p:nvSpPr>
        <p:spPr>
          <a:xfrm>
            <a:off x="5388072" y="3051641"/>
            <a:ext cx="1108076" cy="906464"/>
          </a:xfrm>
          <a:custGeom>
            <a:avLst/>
            <a:gdLst/>
            <a:ahLst/>
            <a:cxnLst>
              <a:cxn ang="0">
                <a:pos x="wd2" y="hd2"/>
              </a:cxn>
              <a:cxn ang="5400000">
                <a:pos x="wd2" y="hd2"/>
              </a:cxn>
              <a:cxn ang="10800000">
                <a:pos x="wd2" y="hd2"/>
              </a:cxn>
              <a:cxn ang="16200000">
                <a:pos x="wd2" y="hd2"/>
              </a:cxn>
            </a:cxnLst>
            <a:rect l="0" t="0" r="r" b="b"/>
            <a:pathLst>
              <a:path w="21600" h="21600" extrusionOk="0">
                <a:moveTo>
                  <a:pt x="13121" y="3140"/>
                </a:moveTo>
                <a:lnTo>
                  <a:pt x="13245" y="3669"/>
                </a:lnTo>
                <a:lnTo>
                  <a:pt x="13399" y="4048"/>
                </a:lnTo>
                <a:lnTo>
                  <a:pt x="13987" y="4653"/>
                </a:lnTo>
                <a:lnTo>
                  <a:pt x="14947" y="5561"/>
                </a:lnTo>
                <a:lnTo>
                  <a:pt x="15597" y="6431"/>
                </a:lnTo>
                <a:lnTo>
                  <a:pt x="15875" y="7339"/>
                </a:lnTo>
                <a:lnTo>
                  <a:pt x="16185" y="7717"/>
                </a:lnTo>
                <a:lnTo>
                  <a:pt x="16463" y="7528"/>
                </a:lnTo>
                <a:lnTo>
                  <a:pt x="16834" y="7528"/>
                </a:lnTo>
                <a:lnTo>
                  <a:pt x="17268" y="7604"/>
                </a:lnTo>
                <a:lnTo>
                  <a:pt x="17484" y="7793"/>
                </a:lnTo>
                <a:lnTo>
                  <a:pt x="17577" y="7793"/>
                </a:lnTo>
                <a:lnTo>
                  <a:pt x="17577" y="8133"/>
                </a:lnTo>
                <a:lnTo>
                  <a:pt x="17206" y="9760"/>
                </a:lnTo>
                <a:lnTo>
                  <a:pt x="17051" y="10478"/>
                </a:lnTo>
                <a:lnTo>
                  <a:pt x="17144" y="10743"/>
                </a:lnTo>
                <a:lnTo>
                  <a:pt x="17360" y="11122"/>
                </a:lnTo>
                <a:lnTo>
                  <a:pt x="17794" y="11538"/>
                </a:lnTo>
                <a:lnTo>
                  <a:pt x="18165" y="11840"/>
                </a:lnTo>
                <a:lnTo>
                  <a:pt x="18444" y="11992"/>
                </a:lnTo>
                <a:lnTo>
                  <a:pt x="18970" y="12256"/>
                </a:lnTo>
                <a:lnTo>
                  <a:pt x="19619" y="12899"/>
                </a:lnTo>
                <a:lnTo>
                  <a:pt x="19991" y="13240"/>
                </a:lnTo>
                <a:lnTo>
                  <a:pt x="19991" y="13618"/>
                </a:lnTo>
                <a:lnTo>
                  <a:pt x="20146" y="13959"/>
                </a:lnTo>
                <a:lnTo>
                  <a:pt x="20269" y="14223"/>
                </a:lnTo>
                <a:lnTo>
                  <a:pt x="20269" y="14602"/>
                </a:lnTo>
                <a:lnTo>
                  <a:pt x="20207" y="14942"/>
                </a:lnTo>
                <a:lnTo>
                  <a:pt x="20269" y="15320"/>
                </a:lnTo>
                <a:lnTo>
                  <a:pt x="20579" y="15850"/>
                </a:lnTo>
                <a:lnTo>
                  <a:pt x="20795" y="16115"/>
                </a:lnTo>
                <a:lnTo>
                  <a:pt x="20950" y="16228"/>
                </a:lnTo>
                <a:lnTo>
                  <a:pt x="21012" y="16228"/>
                </a:lnTo>
                <a:lnTo>
                  <a:pt x="21012" y="16115"/>
                </a:lnTo>
                <a:lnTo>
                  <a:pt x="20950" y="16115"/>
                </a:lnTo>
                <a:lnTo>
                  <a:pt x="20950" y="15926"/>
                </a:lnTo>
                <a:lnTo>
                  <a:pt x="21012" y="15850"/>
                </a:lnTo>
                <a:lnTo>
                  <a:pt x="21167" y="15926"/>
                </a:lnTo>
                <a:lnTo>
                  <a:pt x="21445" y="16228"/>
                </a:lnTo>
                <a:lnTo>
                  <a:pt x="21600" y="16569"/>
                </a:lnTo>
                <a:lnTo>
                  <a:pt x="21600" y="17098"/>
                </a:lnTo>
                <a:lnTo>
                  <a:pt x="21538" y="17552"/>
                </a:lnTo>
                <a:lnTo>
                  <a:pt x="21445" y="18006"/>
                </a:lnTo>
                <a:lnTo>
                  <a:pt x="21291" y="18195"/>
                </a:lnTo>
                <a:lnTo>
                  <a:pt x="21229" y="18195"/>
                </a:lnTo>
                <a:lnTo>
                  <a:pt x="21074" y="18082"/>
                </a:lnTo>
                <a:lnTo>
                  <a:pt x="21012" y="18195"/>
                </a:lnTo>
                <a:lnTo>
                  <a:pt x="20857" y="18271"/>
                </a:lnTo>
                <a:lnTo>
                  <a:pt x="20734" y="18725"/>
                </a:lnTo>
                <a:lnTo>
                  <a:pt x="20641" y="18801"/>
                </a:lnTo>
                <a:lnTo>
                  <a:pt x="20641" y="18725"/>
                </a:lnTo>
                <a:lnTo>
                  <a:pt x="20579" y="18612"/>
                </a:lnTo>
                <a:lnTo>
                  <a:pt x="20486" y="18536"/>
                </a:lnTo>
                <a:lnTo>
                  <a:pt x="20424" y="18536"/>
                </a:lnTo>
                <a:lnTo>
                  <a:pt x="20362" y="18612"/>
                </a:lnTo>
                <a:lnTo>
                  <a:pt x="20362" y="18725"/>
                </a:lnTo>
                <a:lnTo>
                  <a:pt x="20424" y="18801"/>
                </a:lnTo>
                <a:lnTo>
                  <a:pt x="20486" y="19179"/>
                </a:lnTo>
                <a:lnTo>
                  <a:pt x="20424" y="19444"/>
                </a:lnTo>
                <a:lnTo>
                  <a:pt x="20269" y="19519"/>
                </a:lnTo>
                <a:lnTo>
                  <a:pt x="20269" y="19709"/>
                </a:lnTo>
                <a:lnTo>
                  <a:pt x="20424" y="19784"/>
                </a:lnTo>
                <a:lnTo>
                  <a:pt x="20424" y="19898"/>
                </a:lnTo>
                <a:lnTo>
                  <a:pt x="20362" y="19973"/>
                </a:lnTo>
                <a:lnTo>
                  <a:pt x="20269" y="19973"/>
                </a:lnTo>
                <a:lnTo>
                  <a:pt x="20207" y="20049"/>
                </a:lnTo>
                <a:lnTo>
                  <a:pt x="20146" y="20163"/>
                </a:lnTo>
                <a:lnTo>
                  <a:pt x="20269" y="20427"/>
                </a:lnTo>
                <a:lnTo>
                  <a:pt x="20269" y="20692"/>
                </a:lnTo>
                <a:lnTo>
                  <a:pt x="20146" y="21146"/>
                </a:lnTo>
                <a:lnTo>
                  <a:pt x="20146" y="21222"/>
                </a:lnTo>
                <a:lnTo>
                  <a:pt x="19558" y="21297"/>
                </a:lnTo>
                <a:lnTo>
                  <a:pt x="19032" y="21411"/>
                </a:lnTo>
                <a:lnTo>
                  <a:pt x="18536" y="21487"/>
                </a:lnTo>
                <a:lnTo>
                  <a:pt x="18010" y="21600"/>
                </a:lnTo>
                <a:lnTo>
                  <a:pt x="18227" y="21033"/>
                </a:lnTo>
                <a:lnTo>
                  <a:pt x="18382" y="20881"/>
                </a:lnTo>
                <a:lnTo>
                  <a:pt x="18444" y="20616"/>
                </a:lnTo>
                <a:lnTo>
                  <a:pt x="18660" y="20427"/>
                </a:lnTo>
                <a:lnTo>
                  <a:pt x="18815" y="19973"/>
                </a:lnTo>
                <a:lnTo>
                  <a:pt x="18877" y="19784"/>
                </a:lnTo>
                <a:lnTo>
                  <a:pt x="18815" y="19595"/>
                </a:lnTo>
                <a:lnTo>
                  <a:pt x="18660" y="19444"/>
                </a:lnTo>
                <a:lnTo>
                  <a:pt x="18536" y="19065"/>
                </a:lnTo>
                <a:lnTo>
                  <a:pt x="17639" y="19179"/>
                </a:lnTo>
                <a:lnTo>
                  <a:pt x="16772" y="19330"/>
                </a:lnTo>
                <a:lnTo>
                  <a:pt x="15875" y="19444"/>
                </a:lnTo>
                <a:lnTo>
                  <a:pt x="14142" y="19595"/>
                </a:lnTo>
                <a:lnTo>
                  <a:pt x="13245" y="19784"/>
                </a:lnTo>
                <a:lnTo>
                  <a:pt x="12378" y="19898"/>
                </a:lnTo>
                <a:lnTo>
                  <a:pt x="11512" y="19973"/>
                </a:lnTo>
                <a:lnTo>
                  <a:pt x="10614" y="20049"/>
                </a:lnTo>
                <a:lnTo>
                  <a:pt x="9748" y="20163"/>
                </a:lnTo>
                <a:lnTo>
                  <a:pt x="8850" y="20238"/>
                </a:lnTo>
                <a:lnTo>
                  <a:pt x="7984" y="20314"/>
                </a:lnTo>
                <a:lnTo>
                  <a:pt x="7117" y="20427"/>
                </a:lnTo>
                <a:lnTo>
                  <a:pt x="6158" y="20503"/>
                </a:lnTo>
                <a:lnTo>
                  <a:pt x="5261" y="20616"/>
                </a:lnTo>
                <a:lnTo>
                  <a:pt x="4394" y="20616"/>
                </a:lnTo>
                <a:lnTo>
                  <a:pt x="4394" y="19444"/>
                </a:lnTo>
                <a:lnTo>
                  <a:pt x="4332" y="18801"/>
                </a:lnTo>
                <a:lnTo>
                  <a:pt x="4332" y="18271"/>
                </a:lnTo>
                <a:lnTo>
                  <a:pt x="4240" y="17628"/>
                </a:lnTo>
                <a:lnTo>
                  <a:pt x="4240" y="16380"/>
                </a:lnTo>
                <a:lnTo>
                  <a:pt x="4178" y="15774"/>
                </a:lnTo>
                <a:lnTo>
                  <a:pt x="4178" y="15131"/>
                </a:lnTo>
                <a:lnTo>
                  <a:pt x="4116" y="14526"/>
                </a:lnTo>
                <a:lnTo>
                  <a:pt x="4116" y="13883"/>
                </a:lnTo>
                <a:lnTo>
                  <a:pt x="4023" y="13240"/>
                </a:lnTo>
                <a:lnTo>
                  <a:pt x="4023" y="12635"/>
                </a:lnTo>
                <a:lnTo>
                  <a:pt x="3961" y="11992"/>
                </a:lnTo>
                <a:lnTo>
                  <a:pt x="3961" y="10743"/>
                </a:lnTo>
                <a:lnTo>
                  <a:pt x="3899" y="10138"/>
                </a:lnTo>
                <a:lnTo>
                  <a:pt x="3899" y="9495"/>
                </a:lnTo>
                <a:lnTo>
                  <a:pt x="3806" y="8852"/>
                </a:lnTo>
                <a:lnTo>
                  <a:pt x="3806" y="8057"/>
                </a:lnTo>
                <a:lnTo>
                  <a:pt x="3311" y="7717"/>
                </a:lnTo>
                <a:lnTo>
                  <a:pt x="3095" y="7452"/>
                </a:lnTo>
                <a:lnTo>
                  <a:pt x="2940" y="7074"/>
                </a:lnTo>
                <a:lnTo>
                  <a:pt x="2723" y="6620"/>
                </a:lnTo>
                <a:lnTo>
                  <a:pt x="2352" y="6280"/>
                </a:lnTo>
                <a:lnTo>
                  <a:pt x="2259" y="5901"/>
                </a:lnTo>
                <a:lnTo>
                  <a:pt x="2507" y="5372"/>
                </a:lnTo>
                <a:lnTo>
                  <a:pt x="2630" y="5182"/>
                </a:lnTo>
                <a:lnTo>
                  <a:pt x="2785" y="5107"/>
                </a:lnTo>
                <a:lnTo>
                  <a:pt x="2785" y="4918"/>
                </a:lnTo>
                <a:lnTo>
                  <a:pt x="2723" y="4577"/>
                </a:lnTo>
                <a:lnTo>
                  <a:pt x="2507" y="4464"/>
                </a:lnTo>
                <a:lnTo>
                  <a:pt x="2259" y="4577"/>
                </a:lnTo>
                <a:lnTo>
                  <a:pt x="2135" y="4577"/>
                </a:lnTo>
                <a:lnTo>
                  <a:pt x="1393" y="4048"/>
                </a:lnTo>
                <a:lnTo>
                  <a:pt x="1331" y="3934"/>
                </a:lnTo>
                <a:lnTo>
                  <a:pt x="1114" y="3594"/>
                </a:lnTo>
                <a:lnTo>
                  <a:pt x="1021" y="3064"/>
                </a:lnTo>
                <a:lnTo>
                  <a:pt x="805" y="2761"/>
                </a:lnTo>
                <a:lnTo>
                  <a:pt x="588" y="2610"/>
                </a:lnTo>
                <a:lnTo>
                  <a:pt x="371" y="2345"/>
                </a:lnTo>
                <a:lnTo>
                  <a:pt x="309" y="1778"/>
                </a:lnTo>
                <a:lnTo>
                  <a:pt x="93" y="1362"/>
                </a:lnTo>
                <a:lnTo>
                  <a:pt x="0" y="1173"/>
                </a:lnTo>
                <a:lnTo>
                  <a:pt x="743" y="1173"/>
                </a:lnTo>
                <a:lnTo>
                  <a:pt x="1547" y="1059"/>
                </a:lnTo>
                <a:lnTo>
                  <a:pt x="2259" y="984"/>
                </a:lnTo>
                <a:lnTo>
                  <a:pt x="3002" y="984"/>
                </a:lnTo>
                <a:lnTo>
                  <a:pt x="3806" y="908"/>
                </a:lnTo>
                <a:lnTo>
                  <a:pt x="4549" y="794"/>
                </a:lnTo>
                <a:lnTo>
                  <a:pt x="5261" y="719"/>
                </a:lnTo>
                <a:lnTo>
                  <a:pt x="6003" y="643"/>
                </a:lnTo>
                <a:lnTo>
                  <a:pt x="6808" y="643"/>
                </a:lnTo>
                <a:lnTo>
                  <a:pt x="7551" y="530"/>
                </a:lnTo>
                <a:lnTo>
                  <a:pt x="8262" y="454"/>
                </a:lnTo>
                <a:lnTo>
                  <a:pt x="9005" y="340"/>
                </a:lnTo>
                <a:lnTo>
                  <a:pt x="9810" y="265"/>
                </a:lnTo>
                <a:lnTo>
                  <a:pt x="10552" y="189"/>
                </a:lnTo>
                <a:lnTo>
                  <a:pt x="11264" y="76"/>
                </a:lnTo>
                <a:lnTo>
                  <a:pt x="12007" y="0"/>
                </a:lnTo>
                <a:lnTo>
                  <a:pt x="12223" y="265"/>
                </a:lnTo>
                <a:lnTo>
                  <a:pt x="12378" y="340"/>
                </a:lnTo>
                <a:lnTo>
                  <a:pt x="12440" y="454"/>
                </a:lnTo>
                <a:lnTo>
                  <a:pt x="12657" y="643"/>
                </a:lnTo>
                <a:lnTo>
                  <a:pt x="12750" y="794"/>
                </a:lnTo>
                <a:lnTo>
                  <a:pt x="12966" y="984"/>
                </a:lnTo>
                <a:lnTo>
                  <a:pt x="12873" y="1778"/>
                </a:lnTo>
                <a:lnTo>
                  <a:pt x="12873" y="2421"/>
                </a:lnTo>
                <a:lnTo>
                  <a:pt x="13121" y="3140"/>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19" name="Freeform 21"/>
          <p:cNvSpPr/>
          <p:nvPr/>
        </p:nvSpPr>
        <p:spPr>
          <a:xfrm>
            <a:off x="2590897" y="1210142"/>
            <a:ext cx="1614488" cy="1011239"/>
          </a:xfrm>
          <a:custGeom>
            <a:avLst/>
            <a:gdLst/>
            <a:ahLst/>
            <a:cxnLst>
              <a:cxn ang="0">
                <a:pos x="wd2" y="hd2"/>
              </a:cxn>
              <a:cxn ang="5400000">
                <a:pos x="wd2" y="hd2"/>
              </a:cxn>
              <a:cxn ang="10800000">
                <a:pos x="wd2" y="hd2"/>
              </a:cxn>
              <a:cxn ang="16200000">
                <a:pos x="wd2" y="hd2"/>
              </a:cxn>
            </a:cxnLst>
            <a:rect l="0" t="0" r="r" b="b"/>
            <a:pathLst>
              <a:path w="21600" h="21600" extrusionOk="0">
                <a:moveTo>
                  <a:pt x="21345" y="13326"/>
                </a:moveTo>
                <a:lnTo>
                  <a:pt x="21303" y="14140"/>
                </a:lnTo>
                <a:lnTo>
                  <a:pt x="21303" y="14920"/>
                </a:lnTo>
                <a:lnTo>
                  <a:pt x="21260" y="15734"/>
                </a:lnTo>
                <a:lnTo>
                  <a:pt x="21260" y="16548"/>
                </a:lnTo>
                <a:lnTo>
                  <a:pt x="21196" y="17429"/>
                </a:lnTo>
                <a:lnTo>
                  <a:pt x="21196" y="18379"/>
                </a:lnTo>
                <a:lnTo>
                  <a:pt x="21154" y="19430"/>
                </a:lnTo>
                <a:lnTo>
                  <a:pt x="21154" y="20379"/>
                </a:lnTo>
                <a:lnTo>
                  <a:pt x="21090" y="21430"/>
                </a:lnTo>
                <a:lnTo>
                  <a:pt x="20644" y="21430"/>
                </a:lnTo>
                <a:lnTo>
                  <a:pt x="20198" y="21363"/>
                </a:lnTo>
                <a:lnTo>
                  <a:pt x="19795" y="21363"/>
                </a:lnTo>
                <a:lnTo>
                  <a:pt x="19391" y="21261"/>
                </a:lnTo>
                <a:lnTo>
                  <a:pt x="18945" y="21261"/>
                </a:lnTo>
                <a:lnTo>
                  <a:pt x="18542" y="21193"/>
                </a:lnTo>
                <a:lnTo>
                  <a:pt x="18138" y="21193"/>
                </a:lnTo>
                <a:lnTo>
                  <a:pt x="17692" y="21125"/>
                </a:lnTo>
                <a:lnTo>
                  <a:pt x="17288" y="21125"/>
                </a:lnTo>
                <a:lnTo>
                  <a:pt x="16885" y="21024"/>
                </a:lnTo>
                <a:lnTo>
                  <a:pt x="16439" y="20956"/>
                </a:lnTo>
                <a:lnTo>
                  <a:pt x="16035" y="20956"/>
                </a:lnTo>
                <a:lnTo>
                  <a:pt x="15632" y="20888"/>
                </a:lnTo>
                <a:lnTo>
                  <a:pt x="15228" y="20786"/>
                </a:lnTo>
                <a:lnTo>
                  <a:pt x="14761" y="20786"/>
                </a:lnTo>
                <a:lnTo>
                  <a:pt x="14379" y="20718"/>
                </a:lnTo>
                <a:lnTo>
                  <a:pt x="13975" y="20617"/>
                </a:lnTo>
                <a:lnTo>
                  <a:pt x="13508" y="20549"/>
                </a:lnTo>
                <a:lnTo>
                  <a:pt x="13104" y="20481"/>
                </a:lnTo>
                <a:lnTo>
                  <a:pt x="12701" y="20379"/>
                </a:lnTo>
                <a:lnTo>
                  <a:pt x="12319" y="20379"/>
                </a:lnTo>
                <a:lnTo>
                  <a:pt x="11851" y="20311"/>
                </a:lnTo>
                <a:lnTo>
                  <a:pt x="11448" y="20244"/>
                </a:lnTo>
                <a:lnTo>
                  <a:pt x="11044" y="20142"/>
                </a:lnTo>
                <a:lnTo>
                  <a:pt x="10662" y="20074"/>
                </a:lnTo>
                <a:lnTo>
                  <a:pt x="10195" y="19972"/>
                </a:lnTo>
                <a:lnTo>
                  <a:pt x="9388" y="19837"/>
                </a:lnTo>
                <a:lnTo>
                  <a:pt x="8942" y="19735"/>
                </a:lnTo>
                <a:lnTo>
                  <a:pt x="8135" y="19599"/>
                </a:lnTo>
                <a:lnTo>
                  <a:pt x="7731" y="19430"/>
                </a:lnTo>
                <a:lnTo>
                  <a:pt x="7688" y="19972"/>
                </a:lnTo>
                <a:lnTo>
                  <a:pt x="7646" y="20549"/>
                </a:lnTo>
                <a:lnTo>
                  <a:pt x="7582" y="21125"/>
                </a:lnTo>
                <a:lnTo>
                  <a:pt x="7540" y="21600"/>
                </a:lnTo>
                <a:lnTo>
                  <a:pt x="7434" y="21498"/>
                </a:lnTo>
                <a:lnTo>
                  <a:pt x="7327" y="21363"/>
                </a:lnTo>
                <a:lnTo>
                  <a:pt x="7285" y="21193"/>
                </a:lnTo>
                <a:lnTo>
                  <a:pt x="7179" y="20718"/>
                </a:lnTo>
                <a:lnTo>
                  <a:pt x="7136" y="20549"/>
                </a:lnTo>
                <a:lnTo>
                  <a:pt x="7030" y="20379"/>
                </a:lnTo>
                <a:lnTo>
                  <a:pt x="6924" y="20481"/>
                </a:lnTo>
                <a:lnTo>
                  <a:pt x="6881" y="20549"/>
                </a:lnTo>
                <a:lnTo>
                  <a:pt x="6839" y="20718"/>
                </a:lnTo>
                <a:lnTo>
                  <a:pt x="6733" y="20888"/>
                </a:lnTo>
                <a:lnTo>
                  <a:pt x="6733" y="21024"/>
                </a:lnTo>
                <a:lnTo>
                  <a:pt x="6775" y="21193"/>
                </a:lnTo>
                <a:lnTo>
                  <a:pt x="6690" y="21193"/>
                </a:lnTo>
                <a:lnTo>
                  <a:pt x="6435" y="21125"/>
                </a:lnTo>
                <a:lnTo>
                  <a:pt x="6138" y="21125"/>
                </a:lnTo>
                <a:lnTo>
                  <a:pt x="5989" y="21024"/>
                </a:lnTo>
                <a:lnTo>
                  <a:pt x="5628" y="20956"/>
                </a:lnTo>
                <a:lnTo>
                  <a:pt x="5331" y="20888"/>
                </a:lnTo>
                <a:lnTo>
                  <a:pt x="5119" y="20888"/>
                </a:lnTo>
                <a:lnTo>
                  <a:pt x="5034" y="21125"/>
                </a:lnTo>
                <a:lnTo>
                  <a:pt x="5034" y="21193"/>
                </a:lnTo>
                <a:lnTo>
                  <a:pt x="4970" y="21193"/>
                </a:lnTo>
                <a:lnTo>
                  <a:pt x="4524" y="20888"/>
                </a:lnTo>
                <a:lnTo>
                  <a:pt x="4375" y="20888"/>
                </a:lnTo>
                <a:lnTo>
                  <a:pt x="4227" y="20956"/>
                </a:lnTo>
                <a:lnTo>
                  <a:pt x="4163" y="21125"/>
                </a:lnTo>
                <a:lnTo>
                  <a:pt x="4163" y="21193"/>
                </a:lnTo>
                <a:lnTo>
                  <a:pt x="4120" y="21261"/>
                </a:lnTo>
                <a:lnTo>
                  <a:pt x="4078" y="21261"/>
                </a:lnTo>
                <a:lnTo>
                  <a:pt x="3972" y="21125"/>
                </a:lnTo>
                <a:lnTo>
                  <a:pt x="3865" y="20956"/>
                </a:lnTo>
                <a:lnTo>
                  <a:pt x="3823" y="20786"/>
                </a:lnTo>
                <a:lnTo>
                  <a:pt x="3823" y="20549"/>
                </a:lnTo>
                <a:lnTo>
                  <a:pt x="3759" y="20244"/>
                </a:lnTo>
                <a:lnTo>
                  <a:pt x="3759" y="19735"/>
                </a:lnTo>
                <a:lnTo>
                  <a:pt x="3674" y="19498"/>
                </a:lnTo>
                <a:lnTo>
                  <a:pt x="3611" y="19362"/>
                </a:lnTo>
                <a:lnTo>
                  <a:pt x="3526" y="19260"/>
                </a:lnTo>
                <a:lnTo>
                  <a:pt x="3313" y="19260"/>
                </a:lnTo>
                <a:lnTo>
                  <a:pt x="3165" y="18955"/>
                </a:lnTo>
                <a:lnTo>
                  <a:pt x="3165" y="18786"/>
                </a:lnTo>
                <a:lnTo>
                  <a:pt x="3122" y="18616"/>
                </a:lnTo>
                <a:lnTo>
                  <a:pt x="3207" y="18379"/>
                </a:lnTo>
                <a:lnTo>
                  <a:pt x="3207" y="18073"/>
                </a:lnTo>
                <a:lnTo>
                  <a:pt x="3165" y="17904"/>
                </a:lnTo>
                <a:lnTo>
                  <a:pt x="3058" y="17734"/>
                </a:lnTo>
                <a:lnTo>
                  <a:pt x="3016" y="17429"/>
                </a:lnTo>
                <a:lnTo>
                  <a:pt x="2867" y="16954"/>
                </a:lnTo>
                <a:lnTo>
                  <a:pt x="2867" y="16615"/>
                </a:lnTo>
                <a:lnTo>
                  <a:pt x="2825" y="16310"/>
                </a:lnTo>
                <a:lnTo>
                  <a:pt x="2867" y="16039"/>
                </a:lnTo>
                <a:lnTo>
                  <a:pt x="2825" y="15903"/>
                </a:lnTo>
                <a:lnTo>
                  <a:pt x="2825" y="15564"/>
                </a:lnTo>
                <a:lnTo>
                  <a:pt x="2719" y="15429"/>
                </a:lnTo>
                <a:lnTo>
                  <a:pt x="2612" y="15157"/>
                </a:lnTo>
                <a:lnTo>
                  <a:pt x="2570" y="15157"/>
                </a:lnTo>
                <a:lnTo>
                  <a:pt x="2506" y="15089"/>
                </a:lnTo>
                <a:lnTo>
                  <a:pt x="2506" y="15157"/>
                </a:lnTo>
                <a:lnTo>
                  <a:pt x="2464" y="15259"/>
                </a:lnTo>
                <a:lnTo>
                  <a:pt x="2209" y="15564"/>
                </a:lnTo>
                <a:lnTo>
                  <a:pt x="2060" y="15666"/>
                </a:lnTo>
                <a:lnTo>
                  <a:pt x="1954" y="15802"/>
                </a:lnTo>
                <a:lnTo>
                  <a:pt x="1763" y="15802"/>
                </a:lnTo>
                <a:lnTo>
                  <a:pt x="1614" y="15496"/>
                </a:lnTo>
                <a:lnTo>
                  <a:pt x="1465" y="15327"/>
                </a:lnTo>
                <a:lnTo>
                  <a:pt x="1465" y="15259"/>
                </a:lnTo>
                <a:lnTo>
                  <a:pt x="1550" y="14920"/>
                </a:lnTo>
                <a:lnTo>
                  <a:pt x="1550" y="14445"/>
                </a:lnTo>
                <a:lnTo>
                  <a:pt x="1614" y="14276"/>
                </a:lnTo>
                <a:lnTo>
                  <a:pt x="1657" y="14208"/>
                </a:lnTo>
                <a:lnTo>
                  <a:pt x="1869" y="14140"/>
                </a:lnTo>
                <a:lnTo>
                  <a:pt x="1869" y="13631"/>
                </a:lnTo>
                <a:lnTo>
                  <a:pt x="1805" y="13496"/>
                </a:lnTo>
                <a:lnTo>
                  <a:pt x="1763" y="13394"/>
                </a:lnTo>
                <a:lnTo>
                  <a:pt x="1869" y="13089"/>
                </a:lnTo>
                <a:lnTo>
                  <a:pt x="1805" y="12851"/>
                </a:lnTo>
                <a:lnTo>
                  <a:pt x="1912" y="12750"/>
                </a:lnTo>
                <a:lnTo>
                  <a:pt x="1954" y="12445"/>
                </a:lnTo>
                <a:lnTo>
                  <a:pt x="2060" y="12105"/>
                </a:lnTo>
                <a:lnTo>
                  <a:pt x="2166" y="11732"/>
                </a:lnTo>
                <a:lnTo>
                  <a:pt x="2166" y="11495"/>
                </a:lnTo>
                <a:lnTo>
                  <a:pt x="2273" y="11326"/>
                </a:lnTo>
                <a:lnTo>
                  <a:pt x="2315" y="11088"/>
                </a:lnTo>
                <a:lnTo>
                  <a:pt x="2358" y="10919"/>
                </a:lnTo>
                <a:lnTo>
                  <a:pt x="2358" y="10851"/>
                </a:lnTo>
                <a:lnTo>
                  <a:pt x="2315" y="10749"/>
                </a:lnTo>
                <a:lnTo>
                  <a:pt x="1912" y="10749"/>
                </a:lnTo>
                <a:lnTo>
                  <a:pt x="1805" y="10580"/>
                </a:lnTo>
                <a:lnTo>
                  <a:pt x="1869" y="10444"/>
                </a:lnTo>
                <a:lnTo>
                  <a:pt x="1805" y="10274"/>
                </a:lnTo>
                <a:lnTo>
                  <a:pt x="1614" y="10274"/>
                </a:lnTo>
                <a:lnTo>
                  <a:pt x="1614" y="10105"/>
                </a:lnTo>
                <a:lnTo>
                  <a:pt x="1465" y="9698"/>
                </a:lnTo>
                <a:lnTo>
                  <a:pt x="1402" y="9393"/>
                </a:lnTo>
                <a:lnTo>
                  <a:pt x="1253" y="9088"/>
                </a:lnTo>
                <a:lnTo>
                  <a:pt x="1104" y="8579"/>
                </a:lnTo>
                <a:lnTo>
                  <a:pt x="913" y="7867"/>
                </a:lnTo>
                <a:lnTo>
                  <a:pt x="807" y="7697"/>
                </a:lnTo>
                <a:lnTo>
                  <a:pt x="595" y="7392"/>
                </a:lnTo>
                <a:lnTo>
                  <a:pt x="446" y="7053"/>
                </a:lnTo>
                <a:lnTo>
                  <a:pt x="297" y="6748"/>
                </a:lnTo>
                <a:lnTo>
                  <a:pt x="255" y="6748"/>
                </a:lnTo>
                <a:lnTo>
                  <a:pt x="255" y="6646"/>
                </a:lnTo>
                <a:lnTo>
                  <a:pt x="361" y="6646"/>
                </a:lnTo>
                <a:lnTo>
                  <a:pt x="361" y="6273"/>
                </a:lnTo>
                <a:lnTo>
                  <a:pt x="404" y="6036"/>
                </a:lnTo>
                <a:lnTo>
                  <a:pt x="404" y="5697"/>
                </a:lnTo>
                <a:lnTo>
                  <a:pt x="361" y="5629"/>
                </a:lnTo>
                <a:lnTo>
                  <a:pt x="255" y="5290"/>
                </a:lnTo>
                <a:lnTo>
                  <a:pt x="212" y="4985"/>
                </a:lnTo>
                <a:lnTo>
                  <a:pt x="106" y="4646"/>
                </a:lnTo>
                <a:lnTo>
                  <a:pt x="0" y="4171"/>
                </a:lnTo>
                <a:lnTo>
                  <a:pt x="106" y="3120"/>
                </a:lnTo>
                <a:lnTo>
                  <a:pt x="255" y="2102"/>
                </a:lnTo>
                <a:lnTo>
                  <a:pt x="552" y="0"/>
                </a:lnTo>
                <a:lnTo>
                  <a:pt x="850" y="68"/>
                </a:lnTo>
                <a:lnTo>
                  <a:pt x="1614" y="305"/>
                </a:lnTo>
                <a:lnTo>
                  <a:pt x="2315" y="576"/>
                </a:lnTo>
                <a:lnTo>
                  <a:pt x="3058" y="712"/>
                </a:lnTo>
                <a:lnTo>
                  <a:pt x="3823" y="949"/>
                </a:lnTo>
                <a:lnTo>
                  <a:pt x="3972" y="1051"/>
                </a:lnTo>
                <a:lnTo>
                  <a:pt x="4566" y="1187"/>
                </a:lnTo>
                <a:lnTo>
                  <a:pt x="5267" y="1356"/>
                </a:lnTo>
                <a:lnTo>
                  <a:pt x="6032" y="1594"/>
                </a:lnTo>
                <a:lnTo>
                  <a:pt x="6775" y="1763"/>
                </a:lnTo>
                <a:lnTo>
                  <a:pt x="7540" y="1933"/>
                </a:lnTo>
                <a:lnTo>
                  <a:pt x="8283" y="2170"/>
                </a:lnTo>
                <a:lnTo>
                  <a:pt x="8984" y="2340"/>
                </a:lnTo>
                <a:lnTo>
                  <a:pt x="9749" y="2475"/>
                </a:lnTo>
                <a:lnTo>
                  <a:pt x="10492" y="2645"/>
                </a:lnTo>
                <a:lnTo>
                  <a:pt x="11044" y="2713"/>
                </a:lnTo>
                <a:lnTo>
                  <a:pt x="11257" y="2814"/>
                </a:lnTo>
                <a:lnTo>
                  <a:pt x="12000" y="2984"/>
                </a:lnTo>
                <a:lnTo>
                  <a:pt x="12765" y="3052"/>
                </a:lnTo>
                <a:lnTo>
                  <a:pt x="13508" y="3221"/>
                </a:lnTo>
                <a:lnTo>
                  <a:pt x="14273" y="3357"/>
                </a:lnTo>
                <a:lnTo>
                  <a:pt x="15016" y="3459"/>
                </a:lnTo>
                <a:lnTo>
                  <a:pt x="15781" y="3628"/>
                </a:lnTo>
                <a:lnTo>
                  <a:pt x="16524" y="3696"/>
                </a:lnTo>
                <a:lnTo>
                  <a:pt x="17288" y="3764"/>
                </a:lnTo>
                <a:lnTo>
                  <a:pt x="18032" y="3866"/>
                </a:lnTo>
                <a:lnTo>
                  <a:pt x="18796" y="3933"/>
                </a:lnTo>
                <a:lnTo>
                  <a:pt x="19540" y="4001"/>
                </a:lnTo>
                <a:lnTo>
                  <a:pt x="20304" y="4103"/>
                </a:lnTo>
                <a:lnTo>
                  <a:pt x="21048" y="4171"/>
                </a:lnTo>
                <a:lnTo>
                  <a:pt x="21600" y="4239"/>
                </a:lnTo>
                <a:lnTo>
                  <a:pt x="21600" y="5052"/>
                </a:lnTo>
                <a:lnTo>
                  <a:pt x="21558" y="5866"/>
                </a:lnTo>
                <a:lnTo>
                  <a:pt x="21558" y="6748"/>
                </a:lnTo>
                <a:lnTo>
                  <a:pt x="21494" y="7562"/>
                </a:lnTo>
                <a:lnTo>
                  <a:pt x="21494" y="8342"/>
                </a:lnTo>
                <a:lnTo>
                  <a:pt x="21451" y="9155"/>
                </a:lnTo>
                <a:lnTo>
                  <a:pt x="21451" y="10037"/>
                </a:lnTo>
                <a:lnTo>
                  <a:pt x="21409" y="10851"/>
                </a:lnTo>
                <a:lnTo>
                  <a:pt x="21409" y="11631"/>
                </a:lnTo>
                <a:lnTo>
                  <a:pt x="21345" y="12445"/>
                </a:lnTo>
                <a:lnTo>
                  <a:pt x="21345" y="13326"/>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20" name="Freeform 22"/>
          <p:cNvSpPr/>
          <p:nvPr/>
        </p:nvSpPr>
        <p:spPr>
          <a:xfrm>
            <a:off x="4175223" y="1408580"/>
            <a:ext cx="1047751" cy="628651"/>
          </a:xfrm>
          <a:custGeom>
            <a:avLst/>
            <a:gdLst/>
            <a:ahLst/>
            <a:cxnLst>
              <a:cxn ang="0">
                <a:pos x="wd2" y="hd2"/>
              </a:cxn>
              <a:cxn ang="5400000">
                <a:pos x="wd2" y="hd2"/>
              </a:cxn>
              <a:cxn ang="10800000">
                <a:pos x="wd2" y="hd2"/>
              </a:cxn>
              <a:cxn ang="16200000">
                <a:pos x="wd2" y="hd2"/>
              </a:cxn>
            </a:cxnLst>
            <a:rect l="0" t="0" r="r" b="b"/>
            <a:pathLst>
              <a:path w="21600" h="21600" extrusionOk="0">
                <a:moveTo>
                  <a:pt x="21535" y="20836"/>
                </a:moveTo>
                <a:lnTo>
                  <a:pt x="21600" y="21327"/>
                </a:lnTo>
                <a:lnTo>
                  <a:pt x="20291" y="21327"/>
                </a:lnTo>
                <a:lnTo>
                  <a:pt x="19604" y="21436"/>
                </a:lnTo>
                <a:lnTo>
                  <a:pt x="18262" y="21436"/>
                </a:lnTo>
                <a:lnTo>
                  <a:pt x="17575" y="21600"/>
                </a:lnTo>
                <a:lnTo>
                  <a:pt x="6120" y="21600"/>
                </a:lnTo>
                <a:lnTo>
                  <a:pt x="5433" y="21436"/>
                </a:lnTo>
                <a:lnTo>
                  <a:pt x="3404" y="21436"/>
                </a:lnTo>
                <a:lnTo>
                  <a:pt x="2716" y="21327"/>
                </a:lnTo>
                <a:lnTo>
                  <a:pt x="1407" y="21327"/>
                </a:lnTo>
                <a:lnTo>
                  <a:pt x="687" y="21218"/>
                </a:lnTo>
                <a:lnTo>
                  <a:pt x="0" y="21218"/>
                </a:lnTo>
                <a:lnTo>
                  <a:pt x="98" y="19800"/>
                </a:lnTo>
                <a:lnTo>
                  <a:pt x="98" y="18491"/>
                </a:lnTo>
                <a:lnTo>
                  <a:pt x="164" y="17182"/>
                </a:lnTo>
                <a:lnTo>
                  <a:pt x="164" y="15927"/>
                </a:lnTo>
                <a:lnTo>
                  <a:pt x="229" y="14618"/>
                </a:lnTo>
                <a:lnTo>
                  <a:pt x="229" y="13200"/>
                </a:lnTo>
                <a:lnTo>
                  <a:pt x="327" y="11891"/>
                </a:lnTo>
                <a:lnTo>
                  <a:pt x="327" y="10636"/>
                </a:lnTo>
                <a:lnTo>
                  <a:pt x="393" y="9327"/>
                </a:lnTo>
                <a:lnTo>
                  <a:pt x="393" y="7909"/>
                </a:lnTo>
                <a:lnTo>
                  <a:pt x="458" y="6600"/>
                </a:lnTo>
                <a:lnTo>
                  <a:pt x="458" y="5345"/>
                </a:lnTo>
                <a:lnTo>
                  <a:pt x="556" y="4036"/>
                </a:lnTo>
                <a:lnTo>
                  <a:pt x="556" y="2618"/>
                </a:lnTo>
                <a:lnTo>
                  <a:pt x="622" y="1309"/>
                </a:lnTo>
                <a:lnTo>
                  <a:pt x="622" y="0"/>
                </a:lnTo>
                <a:lnTo>
                  <a:pt x="949" y="0"/>
                </a:lnTo>
                <a:lnTo>
                  <a:pt x="2095" y="164"/>
                </a:lnTo>
                <a:lnTo>
                  <a:pt x="3273" y="164"/>
                </a:lnTo>
                <a:lnTo>
                  <a:pt x="4418" y="273"/>
                </a:lnTo>
                <a:lnTo>
                  <a:pt x="5596" y="273"/>
                </a:lnTo>
                <a:lnTo>
                  <a:pt x="6742" y="436"/>
                </a:lnTo>
                <a:lnTo>
                  <a:pt x="17182" y="436"/>
                </a:lnTo>
                <a:lnTo>
                  <a:pt x="18425" y="273"/>
                </a:lnTo>
                <a:lnTo>
                  <a:pt x="19211" y="273"/>
                </a:lnTo>
                <a:lnTo>
                  <a:pt x="19505" y="2345"/>
                </a:lnTo>
                <a:lnTo>
                  <a:pt x="19505" y="3382"/>
                </a:lnTo>
                <a:lnTo>
                  <a:pt x="19604" y="4145"/>
                </a:lnTo>
                <a:lnTo>
                  <a:pt x="19604" y="5945"/>
                </a:lnTo>
                <a:lnTo>
                  <a:pt x="19735" y="6873"/>
                </a:lnTo>
                <a:lnTo>
                  <a:pt x="19964" y="7636"/>
                </a:lnTo>
                <a:lnTo>
                  <a:pt x="19964" y="7909"/>
                </a:lnTo>
                <a:lnTo>
                  <a:pt x="20062" y="8291"/>
                </a:lnTo>
                <a:lnTo>
                  <a:pt x="20225" y="8782"/>
                </a:lnTo>
                <a:lnTo>
                  <a:pt x="20455" y="9982"/>
                </a:lnTo>
                <a:lnTo>
                  <a:pt x="20455" y="11127"/>
                </a:lnTo>
                <a:lnTo>
                  <a:pt x="20520" y="11400"/>
                </a:lnTo>
                <a:lnTo>
                  <a:pt x="20684" y="13855"/>
                </a:lnTo>
                <a:lnTo>
                  <a:pt x="20684" y="14236"/>
                </a:lnTo>
                <a:lnTo>
                  <a:pt x="20815" y="14618"/>
                </a:lnTo>
                <a:lnTo>
                  <a:pt x="20749" y="15109"/>
                </a:lnTo>
                <a:lnTo>
                  <a:pt x="20749" y="15382"/>
                </a:lnTo>
                <a:lnTo>
                  <a:pt x="20815" y="16418"/>
                </a:lnTo>
                <a:lnTo>
                  <a:pt x="20913" y="16800"/>
                </a:lnTo>
                <a:lnTo>
                  <a:pt x="20978" y="17727"/>
                </a:lnTo>
                <a:lnTo>
                  <a:pt x="21371" y="18600"/>
                </a:lnTo>
                <a:lnTo>
                  <a:pt x="21436" y="18982"/>
                </a:lnTo>
                <a:lnTo>
                  <a:pt x="21436" y="19255"/>
                </a:lnTo>
                <a:lnTo>
                  <a:pt x="21535" y="19909"/>
                </a:lnTo>
                <a:lnTo>
                  <a:pt x="21535" y="20836"/>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21" name="Freeform 23"/>
          <p:cNvSpPr/>
          <p:nvPr/>
        </p:nvSpPr>
        <p:spPr>
          <a:xfrm>
            <a:off x="4126010" y="2619841"/>
            <a:ext cx="1333501" cy="619126"/>
          </a:xfrm>
          <a:custGeom>
            <a:avLst/>
            <a:gdLst/>
            <a:ahLst/>
            <a:cxnLst>
              <a:cxn ang="0">
                <a:pos x="wd2" y="hd2"/>
              </a:cxn>
              <a:cxn ang="5400000">
                <a:pos x="wd2" y="hd2"/>
              </a:cxn>
              <a:cxn ang="10800000">
                <a:pos x="wd2" y="hd2"/>
              </a:cxn>
              <a:cxn ang="16200000">
                <a:pos x="wd2" y="hd2"/>
              </a:cxn>
            </a:cxnLst>
            <a:rect l="0" t="0" r="r" b="b"/>
            <a:pathLst>
              <a:path w="21600" h="21600" extrusionOk="0">
                <a:moveTo>
                  <a:pt x="1954" y="111"/>
                </a:moveTo>
                <a:lnTo>
                  <a:pt x="2803" y="277"/>
                </a:lnTo>
                <a:lnTo>
                  <a:pt x="4449" y="277"/>
                </a:lnTo>
                <a:lnTo>
                  <a:pt x="5297" y="388"/>
                </a:lnTo>
                <a:lnTo>
                  <a:pt x="7740" y="388"/>
                </a:lnTo>
                <a:lnTo>
                  <a:pt x="8589" y="498"/>
                </a:lnTo>
                <a:lnTo>
                  <a:pt x="11083" y="498"/>
                </a:lnTo>
                <a:lnTo>
                  <a:pt x="11880" y="388"/>
                </a:lnTo>
                <a:lnTo>
                  <a:pt x="13706" y="388"/>
                </a:lnTo>
                <a:lnTo>
                  <a:pt x="14426" y="1440"/>
                </a:lnTo>
                <a:lnTo>
                  <a:pt x="14863" y="1717"/>
                </a:lnTo>
                <a:lnTo>
                  <a:pt x="15043" y="1440"/>
                </a:lnTo>
                <a:lnTo>
                  <a:pt x="15454" y="1163"/>
                </a:lnTo>
                <a:lnTo>
                  <a:pt x="16560" y="1163"/>
                </a:lnTo>
                <a:lnTo>
                  <a:pt x="16740" y="1551"/>
                </a:lnTo>
                <a:lnTo>
                  <a:pt x="17100" y="1828"/>
                </a:lnTo>
                <a:lnTo>
                  <a:pt x="17640" y="2215"/>
                </a:lnTo>
                <a:lnTo>
                  <a:pt x="17949" y="2714"/>
                </a:lnTo>
                <a:lnTo>
                  <a:pt x="18077" y="3157"/>
                </a:lnTo>
                <a:lnTo>
                  <a:pt x="18257" y="3378"/>
                </a:lnTo>
                <a:lnTo>
                  <a:pt x="18437" y="3545"/>
                </a:lnTo>
                <a:lnTo>
                  <a:pt x="18489" y="3545"/>
                </a:lnTo>
                <a:lnTo>
                  <a:pt x="18694" y="4209"/>
                </a:lnTo>
                <a:lnTo>
                  <a:pt x="18746" y="5206"/>
                </a:lnTo>
                <a:lnTo>
                  <a:pt x="18926" y="6148"/>
                </a:lnTo>
                <a:lnTo>
                  <a:pt x="19157" y="6812"/>
                </a:lnTo>
                <a:lnTo>
                  <a:pt x="19286" y="7311"/>
                </a:lnTo>
                <a:lnTo>
                  <a:pt x="19286" y="7588"/>
                </a:lnTo>
                <a:lnTo>
                  <a:pt x="19363" y="7975"/>
                </a:lnTo>
                <a:lnTo>
                  <a:pt x="19466" y="8252"/>
                </a:lnTo>
                <a:lnTo>
                  <a:pt x="19543" y="8917"/>
                </a:lnTo>
                <a:lnTo>
                  <a:pt x="19543" y="9803"/>
                </a:lnTo>
                <a:lnTo>
                  <a:pt x="19594" y="10191"/>
                </a:lnTo>
                <a:lnTo>
                  <a:pt x="19723" y="10191"/>
                </a:lnTo>
                <a:lnTo>
                  <a:pt x="19774" y="10357"/>
                </a:lnTo>
                <a:lnTo>
                  <a:pt x="19774" y="10745"/>
                </a:lnTo>
                <a:lnTo>
                  <a:pt x="19903" y="10745"/>
                </a:lnTo>
                <a:lnTo>
                  <a:pt x="19903" y="11631"/>
                </a:lnTo>
                <a:lnTo>
                  <a:pt x="20031" y="11797"/>
                </a:lnTo>
                <a:lnTo>
                  <a:pt x="20083" y="12074"/>
                </a:lnTo>
                <a:lnTo>
                  <a:pt x="20031" y="12295"/>
                </a:lnTo>
                <a:lnTo>
                  <a:pt x="20031" y="12572"/>
                </a:lnTo>
                <a:lnTo>
                  <a:pt x="20083" y="12683"/>
                </a:lnTo>
                <a:lnTo>
                  <a:pt x="20211" y="13514"/>
                </a:lnTo>
                <a:lnTo>
                  <a:pt x="20263" y="14788"/>
                </a:lnTo>
                <a:lnTo>
                  <a:pt x="20263" y="15563"/>
                </a:lnTo>
                <a:lnTo>
                  <a:pt x="20211" y="15840"/>
                </a:lnTo>
                <a:lnTo>
                  <a:pt x="20314" y="16228"/>
                </a:lnTo>
                <a:lnTo>
                  <a:pt x="20443" y="16782"/>
                </a:lnTo>
                <a:lnTo>
                  <a:pt x="20520" y="17058"/>
                </a:lnTo>
                <a:lnTo>
                  <a:pt x="20700" y="17668"/>
                </a:lnTo>
                <a:lnTo>
                  <a:pt x="20751" y="18498"/>
                </a:lnTo>
                <a:lnTo>
                  <a:pt x="20931" y="18886"/>
                </a:lnTo>
                <a:lnTo>
                  <a:pt x="21111" y="19108"/>
                </a:lnTo>
                <a:lnTo>
                  <a:pt x="21291" y="19551"/>
                </a:lnTo>
                <a:lnTo>
                  <a:pt x="21369" y="20326"/>
                </a:lnTo>
                <a:lnTo>
                  <a:pt x="21549" y="20825"/>
                </a:lnTo>
                <a:lnTo>
                  <a:pt x="21600" y="20991"/>
                </a:lnTo>
                <a:lnTo>
                  <a:pt x="20623" y="20991"/>
                </a:lnTo>
                <a:lnTo>
                  <a:pt x="20083" y="21102"/>
                </a:lnTo>
                <a:lnTo>
                  <a:pt x="19594" y="21102"/>
                </a:lnTo>
                <a:lnTo>
                  <a:pt x="19054" y="21212"/>
                </a:lnTo>
                <a:lnTo>
                  <a:pt x="18026" y="21212"/>
                </a:lnTo>
                <a:lnTo>
                  <a:pt x="17460" y="21378"/>
                </a:lnTo>
                <a:lnTo>
                  <a:pt x="16431" y="21378"/>
                </a:lnTo>
                <a:lnTo>
                  <a:pt x="15891" y="21489"/>
                </a:lnTo>
                <a:lnTo>
                  <a:pt x="13269" y="21489"/>
                </a:lnTo>
                <a:lnTo>
                  <a:pt x="12729" y="21600"/>
                </a:lnTo>
                <a:lnTo>
                  <a:pt x="6943" y="21600"/>
                </a:lnTo>
                <a:lnTo>
                  <a:pt x="6454" y="21489"/>
                </a:lnTo>
                <a:lnTo>
                  <a:pt x="4886" y="21489"/>
                </a:lnTo>
                <a:lnTo>
                  <a:pt x="4886" y="17945"/>
                </a:lnTo>
                <a:lnTo>
                  <a:pt x="4937" y="17058"/>
                </a:lnTo>
                <a:lnTo>
                  <a:pt x="4937" y="14400"/>
                </a:lnTo>
                <a:lnTo>
                  <a:pt x="3729" y="14400"/>
                </a:lnTo>
                <a:lnTo>
                  <a:pt x="3111" y="14289"/>
                </a:lnTo>
                <a:lnTo>
                  <a:pt x="1826" y="14289"/>
                </a:lnTo>
                <a:lnTo>
                  <a:pt x="1234" y="14123"/>
                </a:lnTo>
                <a:lnTo>
                  <a:pt x="617" y="14123"/>
                </a:lnTo>
                <a:lnTo>
                  <a:pt x="0" y="14012"/>
                </a:lnTo>
                <a:lnTo>
                  <a:pt x="77" y="12295"/>
                </a:lnTo>
                <a:lnTo>
                  <a:pt x="77" y="10468"/>
                </a:lnTo>
                <a:lnTo>
                  <a:pt x="129" y="8751"/>
                </a:lnTo>
                <a:lnTo>
                  <a:pt x="129" y="6923"/>
                </a:lnTo>
                <a:lnTo>
                  <a:pt x="206" y="5206"/>
                </a:lnTo>
                <a:lnTo>
                  <a:pt x="257" y="3545"/>
                </a:lnTo>
                <a:lnTo>
                  <a:pt x="257" y="1717"/>
                </a:lnTo>
                <a:lnTo>
                  <a:pt x="309" y="0"/>
                </a:lnTo>
                <a:lnTo>
                  <a:pt x="1157" y="0"/>
                </a:lnTo>
                <a:lnTo>
                  <a:pt x="1954" y="111"/>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22" name="Freeform 24"/>
          <p:cNvSpPr/>
          <p:nvPr/>
        </p:nvSpPr>
        <p:spPr>
          <a:xfrm>
            <a:off x="8680547" y="1438742"/>
            <a:ext cx="263526" cy="565151"/>
          </a:xfrm>
          <a:custGeom>
            <a:avLst/>
            <a:gdLst/>
            <a:ahLst/>
            <a:cxnLst>
              <a:cxn ang="0">
                <a:pos x="wd2" y="hd2"/>
              </a:cxn>
              <a:cxn ang="5400000">
                <a:pos x="wd2" y="hd2"/>
              </a:cxn>
              <a:cxn ang="10800000">
                <a:pos x="wd2" y="hd2"/>
              </a:cxn>
              <a:cxn ang="16200000">
                <a:pos x="wd2" y="hd2"/>
              </a:cxn>
            </a:cxnLst>
            <a:rect l="0" t="0" r="r" b="b"/>
            <a:pathLst>
              <a:path w="21600" h="21600" extrusionOk="0">
                <a:moveTo>
                  <a:pt x="4684" y="0"/>
                </a:moveTo>
                <a:lnTo>
                  <a:pt x="5335" y="728"/>
                </a:lnTo>
                <a:lnTo>
                  <a:pt x="5855" y="1578"/>
                </a:lnTo>
                <a:lnTo>
                  <a:pt x="6766" y="2306"/>
                </a:lnTo>
                <a:lnTo>
                  <a:pt x="7417" y="3155"/>
                </a:lnTo>
                <a:lnTo>
                  <a:pt x="8328" y="3883"/>
                </a:lnTo>
                <a:lnTo>
                  <a:pt x="8978" y="4793"/>
                </a:lnTo>
                <a:lnTo>
                  <a:pt x="9629" y="5461"/>
                </a:lnTo>
                <a:lnTo>
                  <a:pt x="10540" y="6371"/>
                </a:lnTo>
                <a:lnTo>
                  <a:pt x="11190" y="7220"/>
                </a:lnTo>
                <a:lnTo>
                  <a:pt x="11711" y="7948"/>
                </a:lnTo>
                <a:lnTo>
                  <a:pt x="12622" y="8798"/>
                </a:lnTo>
                <a:lnTo>
                  <a:pt x="13272" y="9526"/>
                </a:lnTo>
                <a:lnTo>
                  <a:pt x="13923" y="10375"/>
                </a:lnTo>
                <a:lnTo>
                  <a:pt x="14834" y="11103"/>
                </a:lnTo>
                <a:lnTo>
                  <a:pt x="15484" y="11953"/>
                </a:lnTo>
                <a:lnTo>
                  <a:pt x="16395" y="12802"/>
                </a:lnTo>
                <a:lnTo>
                  <a:pt x="16655" y="13227"/>
                </a:lnTo>
                <a:lnTo>
                  <a:pt x="17046" y="13834"/>
                </a:lnTo>
                <a:lnTo>
                  <a:pt x="17957" y="14076"/>
                </a:lnTo>
                <a:lnTo>
                  <a:pt x="19388" y="14683"/>
                </a:lnTo>
                <a:lnTo>
                  <a:pt x="20039" y="15108"/>
                </a:lnTo>
                <a:lnTo>
                  <a:pt x="21340" y="15654"/>
                </a:lnTo>
                <a:lnTo>
                  <a:pt x="21600" y="16685"/>
                </a:lnTo>
                <a:lnTo>
                  <a:pt x="21600" y="17231"/>
                </a:lnTo>
                <a:lnTo>
                  <a:pt x="20429" y="17413"/>
                </a:lnTo>
                <a:lnTo>
                  <a:pt x="19778" y="17717"/>
                </a:lnTo>
                <a:lnTo>
                  <a:pt x="19128" y="18142"/>
                </a:lnTo>
                <a:lnTo>
                  <a:pt x="18477" y="18384"/>
                </a:lnTo>
                <a:lnTo>
                  <a:pt x="17566" y="19294"/>
                </a:lnTo>
                <a:lnTo>
                  <a:pt x="17046" y="19537"/>
                </a:lnTo>
                <a:lnTo>
                  <a:pt x="15094" y="19840"/>
                </a:lnTo>
                <a:lnTo>
                  <a:pt x="13663" y="20144"/>
                </a:lnTo>
                <a:lnTo>
                  <a:pt x="12101" y="20265"/>
                </a:lnTo>
                <a:lnTo>
                  <a:pt x="10540" y="20569"/>
                </a:lnTo>
                <a:lnTo>
                  <a:pt x="8718" y="20872"/>
                </a:lnTo>
                <a:lnTo>
                  <a:pt x="7157" y="21115"/>
                </a:lnTo>
                <a:lnTo>
                  <a:pt x="5595" y="21297"/>
                </a:lnTo>
                <a:lnTo>
                  <a:pt x="3773" y="21600"/>
                </a:lnTo>
                <a:lnTo>
                  <a:pt x="3383" y="21297"/>
                </a:lnTo>
                <a:lnTo>
                  <a:pt x="2472" y="20993"/>
                </a:lnTo>
                <a:lnTo>
                  <a:pt x="2212" y="20872"/>
                </a:lnTo>
                <a:lnTo>
                  <a:pt x="2212" y="20569"/>
                </a:lnTo>
                <a:lnTo>
                  <a:pt x="1952" y="19962"/>
                </a:lnTo>
                <a:lnTo>
                  <a:pt x="2212" y="19719"/>
                </a:lnTo>
                <a:lnTo>
                  <a:pt x="2212" y="19294"/>
                </a:lnTo>
                <a:lnTo>
                  <a:pt x="1561" y="17838"/>
                </a:lnTo>
                <a:lnTo>
                  <a:pt x="1301" y="16989"/>
                </a:lnTo>
                <a:lnTo>
                  <a:pt x="390" y="15533"/>
                </a:lnTo>
                <a:lnTo>
                  <a:pt x="390" y="13955"/>
                </a:lnTo>
                <a:lnTo>
                  <a:pt x="1041" y="13227"/>
                </a:lnTo>
                <a:lnTo>
                  <a:pt x="1041" y="11346"/>
                </a:lnTo>
                <a:lnTo>
                  <a:pt x="651" y="10497"/>
                </a:lnTo>
                <a:lnTo>
                  <a:pt x="0" y="9101"/>
                </a:lnTo>
                <a:lnTo>
                  <a:pt x="390" y="8919"/>
                </a:lnTo>
                <a:lnTo>
                  <a:pt x="1561" y="8494"/>
                </a:lnTo>
                <a:lnTo>
                  <a:pt x="1952" y="8191"/>
                </a:lnTo>
                <a:lnTo>
                  <a:pt x="3123" y="7342"/>
                </a:lnTo>
                <a:lnTo>
                  <a:pt x="3383" y="7038"/>
                </a:lnTo>
                <a:lnTo>
                  <a:pt x="3383" y="6067"/>
                </a:lnTo>
                <a:lnTo>
                  <a:pt x="2212" y="5218"/>
                </a:lnTo>
                <a:lnTo>
                  <a:pt x="1952" y="4915"/>
                </a:lnTo>
                <a:lnTo>
                  <a:pt x="2212" y="3640"/>
                </a:lnTo>
                <a:lnTo>
                  <a:pt x="1561" y="3155"/>
                </a:lnTo>
                <a:lnTo>
                  <a:pt x="1561" y="1335"/>
                </a:lnTo>
                <a:lnTo>
                  <a:pt x="2212" y="425"/>
                </a:lnTo>
                <a:lnTo>
                  <a:pt x="3773" y="425"/>
                </a:lnTo>
                <a:lnTo>
                  <a:pt x="4424" y="303"/>
                </a:lnTo>
                <a:lnTo>
                  <a:pt x="4684" y="0"/>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23" name="Freeform 25"/>
          <p:cNvSpPr/>
          <p:nvPr/>
        </p:nvSpPr>
        <p:spPr>
          <a:xfrm>
            <a:off x="3173510" y="3766017"/>
            <a:ext cx="1081089" cy="1149351"/>
          </a:xfrm>
          <a:custGeom>
            <a:avLst/>
            <a:gdLst/>
            <a:ahLst/>
            <a:cxnLst>
              <a:cxn ang="0">
                <a:pos x="wd2" y="hd2"/>
              </a:cxn>
              <a:cxn ang="5400000">
                <a:pos x="wd2" y="hd2"/>
              </a:cxn>
              <a:cxn ang="10800000">
                <a:pos x="wd2" y="hd2"/>
              </a:cxn>
              <a:cxn ang="16200000">
                <a:pos x="wd2" y="hd2"/>
              </a:cxn>
            </a:cxnLst>
            <a:rect l="0" t="0" r="r" b="b"/>
            <a:pathLst>
              <a:path w="21600" h="21600" extrusionOk="0">
                <a:moveTo>
                  <a:pt x="8691" y="20257"/>
                </a:moveTo>
                <a:lnTo>
                  <a:pt x="9071" y="20466"/>
                </a:lnTo>
                <a:lnTo>
                  <a:pt x="8310" y="20407"/>
                </a:lnTo>
                <a:lnTo>
                  <a:pt x="7581" y="20347"/>
                </a:lnTo>
                <a:lnTo>
                  <a:pt x="6756" y="20257"/>
                </a:lnTo>
                <a:lnTo>
                  <a:pt x="5233" y="20138"/>
                </a:lnTo>
                <a:lnTo>
                  <a:pt x="4504" y="20138"/>
                </a:lnTo>
                <a:lnTo>
                  <a:pt x="3743" y="20049"/>
                </a:lnTo>
                <a:lnTo>
                  <a:pt x="2981" y="19989"/>
                </a:lnTo>
                <a:lnTo>
                  <a:pt x="2981" y="20407"/>
                </a:lnTo>
                <a:lnTo>
                  <a:pt x="2918" y="20765"/>
                </a:lnTo>
                <a:lnTo>
                  <a:pt x="2918" y="21182"/>
                </a:lnTo>
                <a:lnTo>
                  <a:pt x="2855" y="21600"/>
                </a:lnTo>
                <a:lnTo>
                  <a:pt x="1649" y="21540"/>
                </a:lnTo>
                <a:lnTo>
                  <a:pt x="381" y="21391"/>
                </a:lnTo>
                <a:lnTo>
                  <a:pt x="0" y="21391"/>
                </a:lnTo>
                <a:lnTo>
                  <a:pt x="63" y="20049"/>
                </a:lnTo>
                <a:lnTo>
                  <a:pt x="381" y="17364"/>
                </a:lnTo>
                <a:lnTo>
                  <a:pt x="507" y="16021"/>
                </a:lnTo>
                <a:lnTo>
                  <a:pt x="603" y="14678"/>
                </a:lnTo>
                <a:lnTo>
                  <a:pt x="730" y="13336"/>
                </a:lnTo>
                <a:lnTo>
                  <a:pt x="1047" y="10651"/>
                </a:lnTo>
                <a:lnTo>
                  <a:pt x="1205" y="9398"/>
                </a:lnTo>
                <a:lnTo>
                  <a:pt x="1332" y="8055"/>
                </a:lnTo>
                <a:lnTo>
                  <a:pt x="1427" y="6713"/>
                </a:lnTo>
                <a:lnTo>
                  <a:pt x="1554" y="5370"/>
                </a:lnTo>
                <a:lnTo>
                  <a:pt x="2030" y="1343"/>
                </a:lnTo>
                <a:lnTo>
                  <a:pt x="2157" y="0"/>
                </a:lnTo>
                <a:lnTo>
                  <a:pt x="3362" y="149"/>
                </a:lnTo>
                <a:lnTo>
                  <a:pt x="4567" y="209"/>
                </a:lnTo>
                <a:lnTo>
                  <a:pt x="5773" y="358"/>
                </a:lnTo>
                <a:lnTo>
                  <a:pt x="6978" y="418"/>
                </a:lnTo>
                <a:lnTo>
                  <a:pt x="8247" y="567"/>
                </a:lnTo>
                <a:lnTo>
                  <a:pt x="9452" y="627"/>
                </a:lnTo>
                <a:lnTo>
                  <a:pt x="10657" y="716"/>
                </a:lnTo>
                <a:lnTo>
                  <a:pt x="11831" y="835"/>
                </a:lnTo>
                <a:lnTo>
                  <a:pt x="13036" y="925"/>
                </a:lnTo>
                <a:lnTo>
                  <a:pt x="14305" y="985"/>
                </a:lnTo>
                <a:lnTo>
                  <a:pt x="15510" y="1044"/>
                </a:lnTo>
                <a:lnTo>
                  <a:pt x="16715" y="1134"/>
                </a:lnTo>
                <a:lnTo>
                  <a:pt x="17921" y="1193"/>
                </a:lnTo>
                <a:lnTo>
                  <a:pt x="19189" y="1193"/>
                </a:lnTo>
                <a:lnTo>
                  <a:pt x="20395" y="1253"/>
                </a:lnTo>
                <a:lnTo>
                  <a:pt x="21600" y="1343"/>
                </a:lnTo>
                <a:lnTo>
                  <a:pt x="21600" y="2745"/>
                </a:lnTo>
                <a:lnTo>
                  <a:pt x="21537" y="3162"/>
                </a:lnTo>
                <a:lnTo>
                  <a:pt x="21378" y="3162"/>
                </a:lnTo>
                <a:lnTo>
                  <a:pt x="21378" y="4296"/>
                </a:lnTo>
                <a:lnTo>
                  <a:pt x="21283" y="5370"/>
                </a:lnTo>
                <a:lnTo>
                  <a:pt x="21283" y="6414"/>
                </a:lnTo>
                <a:lnTo>
                  <a:pt x="21219" y="7488"/>
                </a:lnTo>
                <a:lnTo>
                  <a:pt x="21219" y="8533"/>
                </a:lnTo>
                <a:lnTo>
                  <a:pt x="21156" y="9607"/>
                </a:lnTo>
                <a:lnTo>
                  <a:pt x="21156" y="10651"/>
                </a:lnTo>
                <a:lnTo>
                  <a:pt x="21061" y="11725"/>
                </a:lnTo>
                <a:lnTo>
                  <a:pt x="20997" y="12769"/>
                </a:lnTo>
                <a:lnTo>
                  <a:pt x="20997" y="13843"/>
                </a:lnTo>
                <a:lnTo>
                  <a:pt x="20934" y="14887"/>
                </a:lnTo>
                <a:lnTo>
                  <a:pt x="20934" y="15961"/>
                </a:lnTo>
                <a:lnTo>
                  <a:pt x="20839" y="17006"/>
                </a:lnTo>
                <a:lnTo>
                  <a:pt x="20839" y="18080"/>
                </a:lnTo>
                <a:lnTo>
                  <a:pt x="20775" y="19124"/>
                </a:lnTo>
                <a:lnTo>
                  <a:pt x="20775" y="20198"/>
                </a:lnTo>
                <a:lnTo>
                  <a:pt x="19951" y="20198"/>
                </a:lnTo>
                <a:lnTo>
                  <a:pt x="19189" y="20138"/>
                </a:lnTo>
                <a:lnTo>
                  <a:pt x="18460" y="20138"/>
                </a:lnTo>
                <a:lnTo>
                  <a:pt x="17635" y="20049"/>
                </a:lnTo>
                <a:lnTo>
                  <a:pt x="16874" y="20049"/>
                </a:lnTo>
                <a:lnTo>
                  <a:pt x="16113" y="19989"/>
                </a:lnTo>
                <a:lnTo>
                  <a:pt x="15383" y="19989"/>
                </a:lnTo>
                <a:lnTo>
                  <a:pt x="14559" y="19899"/>
                </a:lnTo>
                <a:lnTo>
                  <a:pt x="13797" y="19899"/>
                </a:lnTo>
                <a:lnTo>
                  <a:pt x="13036" y="19840"/>
                </a:lnTo>
                <a:lnTo>
                  <a:pt x="12211" y="19780"/>
                </a:lnTo>
                <a:lnTo>
                  <a:pt x="11482" y="19780"/>
                </a:lnTo>
                <a:lnTo>
                  <a:pt x="10721" y="19691"/>
                </a:lnTo>
                <a:lnTo>
                  <a:pt x="9896" y="19631"/>
                </a:lnTo>
                <a:lnTo>
                  <a:pt x="9135" y="19631"/>
                </a:lnTo>
                <a:lnTo>
                  <a:pt x="8405" y="19571"/>
                </a:lnTo>
                <a:lnTo>
                  <a:pt x="8691" y="20257"/>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24" name="Freeform 26"/>
          <p:cNvSpPr/>
          <p:nvPr/>
        </p:nvSpPr>
        <p:spPr>
          <a:xfrm>
            <a:off x="1633635" y="2469029"/>
            <a:ext cx="1009651" cy="1571626"/>
          </a:xfrm>
          <a:custGeom>
            <a:avLst/>
            <a:gdLst/>
            <a:ahLst/>
            <a:cxnLst>
              <a:cxn ang="0">
                <a:pos x="wd2" y="hd2"/>
              </a:cxn>
              <a:cxn ang="5400000">
                <a:pos x="wd2" y="hd2"/>
              </a:cxn>
              <a:cxn ang="10800000">
                <a:pos x="wd2" y="hd2"/>
              </a:cxn>
              <a:cxn ang="16200000">
                <a:pos x="wd2" y="hd2"/>
              </a:cxn>
            </a:cxnLst>
            <a:rect l="0" t="0" r="r" b="b"/>
            <a:pathLst>
              <a:path w="21600" h="21600" extrusionOk="0">
                <a:moveTo>
                  <a:pt x="17592" y="18545"/>
                </a:moveTo>
                <a:lnTo>
                  <a:pt x="17253" y="18807"/>
                </a:lnTo>
                <a:lnTo>
                  <a:pt x="17015" y="18916"/>
                </a:lnTo>
                <a:lnTo>
                  <a:pt x="16879" y="18916"/>
                </a:lnTo>
                <a:lnTo>
                  <a:pt x="16709" y="18807"/>
                </a:lnTo>
                <a:lnTo>
                  <a:pt x="16642" y="18589"/>
                </a:lnTo>
                <a:lnTo>
                  <a:pt x="16370" y="18502"/>
                </a:lnTo>
                <a:lnTo>
                  <a:pt x="15996" y="18436"/>
                </a:lnTo>
                <a:lnTo>
                  <a:pt x="15758" y="18436"/>
                </a:lnTo>
                <a:lnTo>
                  <a:pt x="15419" y="18502"/>
                </a:lnTo>
                <a:lnTo>
                  <a:pt x="15249" y="18545"/>
                </a:lnTo>
                <a:lnTo>
                  <a:pt x="15113" y="18742"/>
                </a:lnTo>
                <a:lnTo>
                  <a:pt x="15113" y="18807"/>
                </a:lnTo>
                <a:lnTo>
                  <a:pt x="15249" y="19004"/>
                </a:lnTo>
                <a:lnTo>
                  <a:pt x="15181" y="19309"/>
                </a:lnTo>
                <a:lnTo>
                  <a:pt x="15181" y="19833"/>
                </a:lnTo>
                <a:lnTo>
                  <a:pt x="15113" y="20051"/>
                </a:lnTo>
                <a:lnTo>
                  <a:pt x="15113" y="20247"/>
                </a:lnTo>
                <a:lnTo>
                  <a:pt x="15181" y="20618"/>
                </a:lnTo>
                <a:lnTo>
                  <a:pt x="14875" y="21600"/>
                </a:lnTo>
                <a:lnTo>
                  <a:pt x="14060" y="20924"/>
                </a:lnTo>
                <a:lnTo>
                  <a:pt x="13347" y="20247"/>
                </a:lnTo>
                <a:lnTo>
                  <a:pt x="12600" y="19636"/>
                </a:lnTo>
                <a:lnTo>
                  <a:pt x="11887" y="18960"/>
                </a:lnTo>
                <a:lnTo>
                  <a:pt x="11174" y="18349"/>
                </a:lnTo>
                <a:lnTo>
                  <a:pt x="10426" y="17673"/>
                </a:lnTo>
                <a:lnTo>
                  <a:pt x="9713" y="16996"/>
                </a:lnTo>
                <a:lnTo>
                  <a:pt x="9000" y="16385"/>
                </a:lnTo>
                <a:lnTo>
                  <a:pt x="8525" y="15905"/>
                </a:lnTo>
                <a:lnTo>
                  <a:pt x="7947" y="15447"/>
                </a:lnTo>
                <a:lnTo>
                  <a:pt x="7472" y="14989"/>
                </a:lnTo>
                <a:lnTo>
                  <a:pt x="6996" y="14509"/>
                </a:lnTo>
                <a:lnTo>
                  <a:pt x="6419" y="14051"/>
                </a:lnTo>
                <a:lnTo>
                  <a:pt x="5943" y="13593"/>
                </a:lnTo>
                <a:lnTo>
                  <a:pt x="5468" y="13113"/>
                </a:lnTo>
                <a:lnTo>
                  <a:pt x="4992" y="12655"/>
                </a:lnTo>
                <a:lnTo>
                  <a:pt x="4347" y="12131"/>
                </a:lnTo>
                <a:lnTo>
                  <a:pt x="3057" y="10996"/>
                </a:lnTo>
                <a:lnTo>
                  <a:pt x="2479" y="10429"/>
                </a:lnTo>
                <a:lnTo>
                  <a:pt x="1189" y="9295"/>
                </a:lnTo>
                <a:lnTo>
                  <a:pt x="645" y="8727"/>
                </a:lnTo>
                <a:lnTo>
                  <a:pt x="0" y="8160"/>
                </a:lnTo>
                <a:lnTo>
                  <a:pt x="238" y="7636"/>
                </a:lnTo>
                <a:lnTo>
                  <a:pt x="408" y="7178"/>
                </a:lnTo>
                <a:lnTo>
                  <a:pt x="577" y="6655"/>
                </a:lnTo>
                <a:lnTo>
                  <a:pt x="815" y="6153"/>
                </a:lnTo>
                <a:lnTo>
                  <a:pt x="951" y="5629"/>
                </a:lnTo>
                <a:lnTo>
                  <a:pt x="1121" y="5105"/>
                </a:lnTo>
                <a:lnTo>
                  <a:pt x="1291" y="4604"/>
                </a:lnTo>
                <a:lnTo>
                  <a:pt x="1528" y="4080"/>
                </a:lnTo>
                <a:lnTo>
                  <a:pt x="1698" y="3556"/>
                </a:lnTo>
                <a:lnTo>
                  <a:pt x="1834" y="3098"/>
                </a:lnTo>
                <a:lnTo>
                  <a:pt x="2072" y="2575"/>
                </a:lnTo>
                <a:lnTo>
                  <a:pt x="2242" y="2073"/>
                </a:lnTo>
                <a:lnTo>
                  <a:pt x="2479" y="1549"/>
                </a:lnTo>
                <a:lnTo>
                  <a:pt x="2649" y="1025"/>
                </a:lnTo>
                <a:lnTo>
                  <a:pt x="2819" y="524"/>
                </a:lnTo>
                <a:lnTo>
                  <a:pt x="3057" y="0"/>
                </a:lnTo>
                <a:lnTo>
                  <a:pt x="4177" y="218"/>
                </a:lnTo>
                <a:lnTo>
                  <a:pt x="5298" y="371"/>
                </a:lnTo>
                <a:lnTo>
                  <a:pt x="6521" y="567"/>
                </a:lnTo>
                <a:lnTo>
                  <a:pt x="7642" y="720"/>
                </a:lnTo>
                <a:lnTo>
                  <a:pt x="8830" y="938"/>
                </a:lnTo>
                <a:lnTo>
                  <a:pt x="9951" y="1091"/>
                </a:lnTo>
                <a:lnTo>
                  <a:pt x="11174" y="1244"/>
                </a:lnTo>
                <a:lnTo>
                  <a:pt x="12294" y="1396"/>
                </a:lnTo>
                <a:lnTo>
                  <a:pt x="13483" y="1549"/>
                </a:lnTo>
                <a:lnTo>
                  <a:pt x="14604" y="1702"/>
                </a:lnTo>
                <a:lnTo>
                  <a:pt x="15826" y="1855"/>
                </a:lnTo>
                <a:lnTo>
                  <a:pt x="16947" y="2007"/>
                </a:lnTo>
                <a:lnTo>
                  <a:pt x="18136" y="2182"/>
                </a:lnTo>
                <a:lnTo>
                  <a:pt x="19291" y="2269"/>
                </a:lnTo>
                <a:lnTo>
                  <a:pt x="20479" y="2422"/>
                </a:lnTo>
                <a:lnTo>
                  <a:pt x="21600" y="2531"/>
                </a:lnTo>
                <a:lnTo>
                  <a:pt x="21532" y="2989"/>
                </a:lnTo>
                <a:lnTo>
                  <a:pt x="21430" y="3404"/>
                </a:lnTo>
                <a:lnTo>
                  <a:pt x="21294" y="3818"/>
                </a:lnTo>
                <a:lnTo>
                  <a:pt x="21192" y="4298"/>
                </a:lnTo>
                <a:lnTo>
                  <a:pt x="21057" y="4713"/>
                </a:lnTo>
                <a:lnTo>
                  <a:pt x="20955" y="5105"/>
                </a:lnTo>
                <a:lnTo>
                  <a:pt x="20887" y="5585"/>
                </a:lnTo>
                <a:lnTo>
                  <a:pt x="20717" y="6000"/>
                </a:lnTo>
                <a:lnTo>
                  <a:pt x="20649" y="6415"/>
                </a:lnTo>
                <a:lnTo>
                  <a:pt x="20547" y="6873"/>
                </a:lnTo>
                <a:lnTo>
                  <a:pt x="20411" y="7287"/>
                </a:lnTo>
                <a:lnTo>
                  <a:pt x="20309" y="7702"/>
                </a:lnTo>
                <a:lnTo>
                  <a:pt x="20242" y="8116"/>
                </a:lnTo>
                <a:lnTo>
                  <a:pt x="20072" y="8575"/>
                </a:lnTo>
                <a:lnTo>
                  <a:pt x="20004" y="8989"/>
                </a:lnTo>
                <a:lnTo>
                  <a:pt x="19834" y="9404"/>
                </a:lnTo>
                <a:lnTo>
                  <a:pt x="19766" y="9862"/>
                </a:lnTo>
                <a:lnTo>
                  <a:pt x="19664" y="10276"/>
                </a:lnTo>
                <a:lnTo>
                  <a:pt x="19528" y="10691"/>
                </a:lnTo>
                <a:lnTo>
                  <a:pt x="19426" y="11149"/>
                </a:lnTo>
                <a:lnTo>
                  <a:pt x="19358" y="11564"/>
                </a:lnTo>
                <a:lnTo>
                  <a:pt x="19189" y="11978"/>
                </a:lnTo>
                <a:lnTo>
                  <a:pt x="19121" y="12458"/>
                </a:lnTo>
                <a:lnTo>
                  <a:pt x="19053" y="12873"/>
                </a:lnTo>
                <a:lnTo>
                  <a:pt x="18951" y="13265"/>
                </a:lnTo>
                <a:lnTo>
                  <a:pt x="18781" y="13680"/>
                </a:lnTo>
                <a:lnTo>
                  <a:pt x="18713" y="14160"/>
                </a:lnTo>
                <a:lnTo>
                  <a:pt x="18645" y="14575"/>
                </a:lnTo>
                <a:lnTo>
                  <a:pt x="18475" y="14989"/>
                </a:lnTo>
                <a:lnTo>
                  <a:pt x="18408" y="15447"/>
                </a:lnTo>
                <a:lnTo>
                  <a:pt x="18306" y="15862"/>
                </a:lnTo>
                <a:lnTo>
                  <a:pt x="18136" y="16276"/>
                </a:lnTo>
                <a:lnTo>
                  <a:pt x="17898" y="17367"/>
                </a:lnTo>
                <a:lnTo>
                  <a:pt x="17592" y="18545"/>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25" name="Freeform 27"/>
          <p:cNvSpPr/>
          <p:nvPr/>
        </p:nvSpPr>
        <p:spPr>
          <a:xfrm>
            <a:off x="4251422" y="3818404"/>
            <a:ext cx="1419226" cy="676276"/>
          </a:xfrm>
          <a:custGeom>
            <a:avLst/>
            <a:gdLst/>
            <a:ahLst/>
            <a:cxnLst>
              <a:cxn ang="0">
                <a:pos x="wd2" y="hd2"/>
              </a:cxn>
              <a:cxn ang="5400000">
                <a:pos x="wd2" y="hd2"/>
              </a:cxn>
              <a:cxn ang="10800000">
                <a:pos x="wd2" y="hd2"/>
              </a:cxn>
              <a:cxn ang="16200000">
                <a:pos x="wd2" y="hd2"/>
              </a:cxn>
            </a:cxnLst>
            <a:rect l="0" t="0" r="r" b="b"/>
            <a:pathLst>
              <a:path w="21600" h="21600" extrusionOk="0">
                <a:moveTo>
                  <a:pt x="20730" y="2383"/>
                </a:moveTo>
                <a:lnTo>
                  <a:pt x="20730" y="3144"/>
                </a:lnTo>
                <a:lnTo>
                  <a:pt x="20851" y="4056"/>
                </a:lnTo>
                <a:lnTo>
                  <a:pt x="20899" y="4918"/>
                </a:lnTo>
                <a:lnTo>
                  <a:pt x="21020" y="5882"/>
                </a:lnTo>
                <a:lnTo>
                  <a:pt x="21068" y="6744"/>
                </a:lnTo>
                <a:lnTo>
                  <a:pt x="21141" y="7555"/>
                </a:lnTo>
                <a:lnTo>
                  <a:pt x="21238" y="8518"/>
                </a:lnTo>
                <a:lnTo>
                  <a:pt x="21310" y="9380"/>
                </a:lnTo>
                <a:lnTo>
                  <a:pt x="21407" y="10192"/>
                </a:lnTo>
                <a:lnTo>
                  <a:pt x="21407" y="12372"/>
                </a:lnTo>
                <a:lnTo>
                  <a:pt x="21479" y="13082"/>
                </a:lnTo>
                <a:lnTo>
                  <a:pt x="21479" y="15110"/>
                </a:lnTo>
                <a:lnTo>
                  <a:pt x="21528" y="15820"/>
                </a:lnTo>
                <a:lnTo>
                  <a:pt x="21528" y="18608"/>
                </a:lnTo>
                <a:lnTo>
                  <a:pt x="21600" y="19318"/>
                </a:lnTo>
                <a:lnTo>
                  <a:pt x="21600" y="21499"/>
                </a:lnTo>
                <a:lnTo>
                  <a:pt x="21020" y="21245"/>
                </a:lnTo>
                <a:lnTo>
                  <a:pt x="20851" y="20992"/>
                </a:lnTo>
                <a:lnTo>
                  <a:pt x="20609" y="20789"/>
                </a:lnTo>
                <a:lnTo>
                  <a:pt x="20344" y="20282"/>
                </a:lnTo>
                <a:lnTo>
                  <a:pt x="19885" y="19825"/>
                </a:lnTo>
                <a:lnTo>
                  <a:pt x="19715" y="19673"/>
                </a:lnTo>
                <a:lnTo>
                  <a:pt x="19643" y="19673"/>
                </a:lnTo>
                <a:lnTo>
                  <a:pt x="19522" y="20028"/>
                </a:lnTo>
                <a:lnTo>
                  <a:pt x="19305" y="20282"/>
                </a:lnTo>
                <a:lnTo>
                  <a:pt x="18894" y="20282"/>
                </a:lnTo>
                <a:lnTo>
                  <a:pt x="18846" y="20180"/>
                </a:lnTo>
                <a:lnTo>
                  <a:pt x="18797" y="20028"/>
                </a:lnTo>
                <a:lnTo>
                  <a:pt x="18725" y="19927"/>
                </a:lnTo>
                <a:lnTo>
                  <a:pt x="18628" y="19927"/>
                </a:lnTo>
                <a:lnTo>
                  <a:pt x="18266" y="20282"/>
                </a:lnTo>
                <a:lnTo>
                  <a:pt x="18217" y="20383"/>
                </a:lnTo>
                <a:lnTo>
                  <a:pt x="18048" y="20535"/>
                </a:lnTo>
                <a:lnTo>
                  <a:pt x="17807" y="20383"/>
                </a:lnTo>
                <a:lnTo>
                  <a:pt x="17372" y="20789"/>
                </a:lnTo>
                <a:lnTo>
                  <a:pt x="17179" y="21144"/>
                </a:lnTo>
                <a:lnTo>
                  <a:pt x="16961" y="21245"/>
                </a:lnTo>
                <a:lnTo>
                  <a:pt x="16913" y="21600"/>
                </a:lnTo>
                <a:lnTo>
                  <a:pt x="16840" y="21499"/>
                </a:lnTo>
                <a:lnTo>
                  <a:pt x="16623" y="21144"/>
                </a:lnTo>
                <a:lnTo>
                  <a:pt x="16454" y="21144"/>
                </a:lnTo>
                <a:lnTo>
                  <a:pt x="16164" y="20789"/>
                </a:lnTo>
                <a:lnTo>
                  <a:pt x="16164" y="20383"/>
                </a:lnTo>
                <a:lnTo>
                  <a:pt x="16043" y="20383"/>
                </a:lnTo>
                <a:lnTo>
                  <a:pt x="15922" y="20637"/>
                </a:lnTo>
                <a:lnTo>
                  <a:pt x="15826" y="20789"/>
                </a:lnTo>
                <a:lnTo>
                  <a:pt x="15753" y="20789"/>
                </a:lnTo>
                <a:lnTo>
                  <a:pt x="15536" y="20535"/>
                </a:lnTo>
                <a:lnTo>
                  <a:pt x="15366" y="20180"/>
                </a:lnTo>
                <a:lnTo>
                  <a:pt x="15294" y="20180"/>
                </a:lnTo>
                <a:lnTo>
                  <a:pt x="15197" y="20282"/>
                </a:lnTo>
                <a:lnTo>
                  <a:pt x="15125" y="20637"/>
                </a:lnTo>
                <a:lnTo>
                  <a:pt x="15077" y="20789"/>
                </a:lnTo>
                <a:lnTo>
                  <a:pt x="14956" y="20789"/>
                </a:lnTo>
                <a:lnTo>
                  <a:pt x="14956" y="20992"/>
                </a:lnTo>
                <a:lnTo>
                  <a:pt x="14907" y="21499"/>
                </a:lnTo>
                <a:lnTo>
                  <a:pt x="14835" y="21600"/>
                </a:lnTo>
                <a:lnTo>
                  <a:pt x="14787" y="21600"/>
                </a:lnTo>
                <a:lnTo>
                  <a:pt x="14666" y="21499"/>
                </a:lnTo>
                <a:lnTo>
                  <a:pt x="14617" y="21245"/>
                </a:lnTo>
                <a:lnTo>
                  <a:pt x="14617" y="21144"/>
                </a:lnTo>
                <a:lnTo>
                  <a:pt x="14666" y="20789"/>
                </a:lnTo>
                <a:lnTo>
                  <a:pt x="14617" y="20637"/>
                </a:lnTo>
                <a:lnTo>
                  <a:pt x="14569" y="20535"/>
                </a:lnTo>
                <a:lnTo>
                  <a:pt x="14448" y="20789"/>
                </a:lnTo>
                <a:lnTo>
                  <a:pt x="14328" y="20789"/>
                </a:lnTo>
                <a:lnTo>
                  <a:pt x="14207" y="20992"/>
                </a:lnTo>
                <a:lnTo>
                  <a:pt x="14038" y="20992"/>
                </a:lnTo>
                <a:lnTo>
                  <a:pt x="13868" y="20637"/>
                </a:lnTo>
                <a:lnTo>
                  <a:pt x="13651" y="20535"/>
                </a:lnTo>
                <a:lnTo>
                  <a:pt x="13579" y="20180"/>
                </a:lnTo>
                <a:lnTo>
                  <a:pt x="13530" y="20028"/>
                </a:lnTo>
                <a:lnTo>
                  <a:pt x="13409" y="20028"/>
                </a:lnTo>
                <a:lnTo>
                  <a:pt x="13361" y="20180"/>
                </a:lnTo>
                <a:lnTo>
                  <a:pt x="13071" y="20637"/>
                </a:lnTo>
                <a:lnTo>
                  <a:pt x="12950" y="20789"/>
                </a:lnTo>
                <a:lnTo>
                  <a:pt x="12854" y="20890"/>
                </a:lnTo>
                <a:lnTo>
                  <a:pt x="12781" y="20789"/>
                </a:lnTo>
                <a:lnTo>
                  <a:pt x="12685" y="20637"/>
                </a:lnTo>
                <a:lnTo>
                  <a:pt x="12685" y="20180"/>
                </a:lnTo>
                <a:lnTo>
                  <a:pt x="12612" y="20028"/>
                </a:lnTo>
                <a:lnTo>
                  <a:pt x="12395" y="19825"/>
                </a:lnTo>
                <a:lnTo>
                  <a:pt x="12322" y="19420"/>
                </a:lnTo>
                <a:lnTo>
                  <a:pt x="12274" y="19065"/>
                </a:lnTo>
                <a:lnTo>
                  <a:pt x="11984" y="19217"/>
                </a:lnTo>
                <a:lnTo>
                  <a:pt x="11646" y="19217"/>
                </a:lnTo>
                <a:lnTo>
                  <a:pt x="11477" y="19420"/>
                </a:lnTo>
                <a:lnTo>
                  <a:pt x="11428" y="19572"/>
                </a:lnTo>
                <a:lnTo>
                  <a:pt x="11307" y="19420"/>
                </a:lnTo>
                <a:lnTo>
                  <a:pt x="11017" y="19065"/>
                </a:lnTo>
                <a:lnTo>
                  <a:pt x="10679" y="19217"/>
                </a:lnTo>
                <a:lnTo>
                  <a:pt x="10510" y="19065"/>
                </a:lnTo>
                <a:lnTo>
                  <a:pt x="10051" y="18710"/>
                </a:lnTo>
                <a:lnTo>
                  <a:pt x="9592" y="18710"/>
                </a:lnTo>
                <a:lnTo>
                  <a:pt x="9519" y="18608"/>
                </a:lnTo>
                <a:lnTo>
                  <a:pt x="9471" y="18101"/>
                </a:lnTo>
                <a:lnTo>
                  <a:pt x="9350" y="17645"/>
                </a:lnTo>
                <a:lnTo>
                  <a:pt x="9302" y="17544"/>
                </a:lnTo>
                <a:lnTo>
                  <a:pt x="9085" y="17189"/>
                </a:lnTo>
                <a:lnTo>
                  <a:pt x="9012" y="17189"/>
                </a:lnTo>
                <a:lnTo>
                  <a:pt x="9012" y="17290"/>
                </a:lnTo>
                <a:lnTo>
                  <a:pt x="8964" y="17645"/>
                </a:lnTo>
                <a:lnTo>
                  <a:pt x="8891" y="17645"/>
                </a:lnTo>
                <a:lnTo>
                  <a:pt x="8626" y="17544"/>
                </a:lnTo>
                <a:lnTo>
                  <a:pt x="8384" y="17645"/>
                </a:lnTo>
                <a:lnTo>
                  <a:pt x="8215" y="17544"/>
                </a:lnTo>
                <a:lnTo>
                  <a:pt x="7756" y="16682"/>
                </a:lnTo>
                <a:lnTo>
                  <a:pt x="7587" y="16428"/>
                </a:lnTo>
                <a:lnTo>
                  <a:pt x="7417" y="16327"/>
                </a:lnTo>
                <a:lnTo>
                  <a:pt x="7417" y="4056"/>
                </a:lnTo>
                <a:lnTo>
                  <a:pt x="5122" y="4056"/>
                </a:lnTo>
                <a:lnTo>
                  <a:pt x="4615" y="3955"/>
                </a:lnTo>
                <a:lnTo>
                  <a:pt x="2319" y="3955"/>
                </a:lnTo>
                <a:lnTo>
                  <a:pt x="1885" y="3854"/>
                </a:lnTo>
                <a:lnTo>
                  <a:pt x="435" y="3854"/>
                </a:lnTo>
                <a:lnTo>
                  <a:pt x="0" y="3701"/>
                </a:lnTo>
                <a:lnTo>
                  <a:pt x="48" y="2992"/>
                </a:lnTo>
                <a:lnTo>
                  <a:pt x="48" y="608"/>
                </a:lnTo>
                <a:lnTo>
                  <a:pt x="1256" y="608"/>
                </a:lnTo>
                <a:lnTo>
                  <a:pt x="1885" y="710"/>
                </a:lnTo>
                <a:lnTo>
                  <a:pt x="3648" y="710"/>
                </a:lnTo>
                <a:lnTo>
                  <a:pt x="4228" y="862"/>
                </a:lnTo>
                <a:lnTo>
                  <a:pt x="10438" y="862"/>
                </a:lnTo>
                <a:lnTo>
                  <a:pt x="11017" y="710"/>
                </a:lnTo>
                <a:lnTo>
                  <a:pt x="13313" y="710"/>
                </a:lnTo>
                <a:lnTo>
                  <a:pt x="13868" y="608"/>
                </a:lnTo>
                <a:lnTo>
                  <a:pt x="15028" y="608"/>
                </a:lnTo>
                <a:lnTo>
                  <a:pt x="15536" y="456"/>
                </a:lnTo>
                <a:lnTo>
                  <a:pt x="16091" y="456"/>
                </a:lnTo>
                <a:lnTo>
                  <a:pt x="16671" y="355"/>
                </a:lnTo>
                <a:lnTo>
                  <a:pt x="17251" y="355"/>
                </a:lnTo>
                <a:lnTo>
                  <a:pt x="17807" y="254"/>
                </a:lnTo>
                <a:lnTo>
                  <a:pt x="18387" y="254"/>
                </a:lnTo>
                <a:lnTo>
                  <a:pt x="18966" y="101"/>
                </a:lnTo>
                <a:lnTo>
                  <a:pt x="19522" y="101"/>
                </a:lnTo>
                <a:lnTo>
                  <a:pt x="20102" y="0"/>
                </a:lnTo>
                <a:lnTo>
                  <a:pt x="20682" y="0"/>
                </a:lnTo>
                <a:lnTo>
                  <a:pt x="20682" y="710"/>
                </a:lnTo>
                <a:lnTo>
                  <a:pt x="20730" y="1572"/>
                </a:lnTo>
                <a:lnTo>
                  <a:pt x="20730" y="2383"/>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26" name="Freeform 28"/>
          <p:cNvSpPr/>
          <p:nvPr/>
        </p:nvSpPr>
        <p:spPr>
          <a:xfrm>
            <a:off x="1157385" y="1484780"/>
            <a:ext cx="1276351" cy="1085851"/>
          </a:xfrm>
          <a:custGeom>
            <a:avLst/>
            <a:gdLst/>
            <a:ahLst/>
            <a:cxnLst>
              <a:cxn ang="0">
                <a:pos x="wd2" y="hd2"/>
              </a:cxn>
              <a:cxn ang="5400000">
                <a:pos x="wd2" y="hd2"/>
              </a:cxn>
              <a:cxn ang="10800000">
                <a:pos x="wd2" y="hd2"/>
              </a:cxn>
              <a:cxn ang="16200000">
                <a:pos x="wd2" y="hd2"/>
              </a:cxn>
            </a:cxnLst>
            <a:rect l="0" t="0" r="r" b="b"/>
            <a:pathLst>
              <a:path w="21600" h="21600" extrusionOk="0">
                <a:moveTo>
                  <a:pt x="4997" y="0"/>
                </a:moveTo>
                <a:lnTo>
                  <a:pt x="5078" y="221"/>
                </a:lnTo>
                <a:lnTo>
                  <a:pt x="5642" y="442"/>
                </a:lnTo>
                <a:lnTo>
                  <a:pt x="6018" y="379"/>
                </a:lnTo>
                <a:lnTo>
                  <a:pt x="6099" y="442"/>
                </a:lnTo>
                <a:lnTo>
                  <a:pt x="6206" y="726"/>
                </a:lnTo>
                <a:lnTo>
                  <a:pt x="6394" y="821"/>
                </a:lnTo>
                <a:lnTo>
                  <a:pt x="6609" y="884"/>
                </a:lnTo>
                <a:lnTo>
                  <a:pt x="6851" y="884"/>
                </a:lnTo>
                <a:lnTo>
                  <a:pt x="7039" y="1042"/>
                </a:lnTo>
                <a:lnTo>
                  <a:pt x="7227" y="1263"/>
                </a:lnTo>
                <a:lnTo>
                  <a:pt x="7307" y="1863"/>
                </a:lnTo>
                <a:lnTo>
                  <a:pt x="7307" y="3126"/>
                </a:lnTo>
                <a:lnTo>
                  <a:pt x="7415" y="3347"/>
                </a:lnTo>
                <a:lnTo>
                  <a:pt x="7603" y="3505"/>
                </a:lnTo>
                <a:lnTo>
                  <a:pt x="8382" y="3884"/>
                </a:lnTo>
                <a:lnTo>
                  <a:pt x="8516" y="3884"/>
                </a:lnTo>
                <a:lnTo>
                  <a:pt x="8624" y="3947"/>
                </a:lnTo>
                <a:lnTo>
                  <a:pt x="9215" y="3726"/>
                </a:lnTo>
                <a:lnTo>
                  <a:pt x="9699" y="3821"/>
                </a:lnTo>
                <a:lnTo>
                  <a:pt x="10290" y="4042"/>
                </a:lnTo>
                <a:lnTo>
                  <a:pt x="10666" y="4263"/>
                </a:lnTo>
                <a:lnTo>
                  <a:pt x="10719" y="4389"/>
                </a:lnTo>
                <a:lnTo>
                  <a:pt x="11042" y="4547"/>
                </a:lnTo>
                <a:lnTo>
                  <a:pt x="11875" y="4642"/>
                </a:lnTo>
                <a:lnTo>
                  <a:pt x="12707" y="4705"/>
                </a:lnTo>
                <a:lnTo>
                  <a:pt x="13218" y="4705"/>
                </a:lnTo>
                <a:lnTo>
                  <a:pt x="13782" y="4547"/>
                </a:lnTo>
                <a:lnTo>
                  <a:pt x="14991" y="4547"/>
                </a:lnTo>
                <a:lnTo>
                  <a:pt x="15609" y="4642"/>
                </a:lnTo>
                <a:lnTo>
                  <a:pt x="15931" y="4642"/>
                </a:lnTo>
                <a:lnTo>
                  <a:pt x="16012" y="4547"/>
                </a:lnTo>
                <a:lnTo>
                  <a:pt x="16066" y="4547"/>
                </a:lnTo>
                <a:lnTo>
                  <a:pt x="16630" y="4705"/>
                </a:lnTo>
                <a:lnTo>
                  <a:pt x="17275" y="4926"/>
                </a:lnTo>
                <a:lnTo>
                  <a:pt x="17839" y="5084"/>
                </a:lnTo>
                <a:lnTo>
                  <a:pt x="18484" y="5242"/>
                </a:lnTo>
                <a:lnTo>
                  <a:pt x="19128" y="5368"/>
                </a:lnTo>
                <a:lnTo>
                  <a:pt x="19693" y="5526"/>
                </a:lnTo>
                <a:lnTo>
                  <a:pt x="20310" y="5684"/>
                </a:lnTo>
                <a:lnTo>
                  <a:pt x="20901" y="5811"/>
                </a:lnTo>
                <a:lnTo>
                  <a:pt x="20901" y="6063"/>
                </a:lnTo>
                <a:lnTo>
                  <a:pt x="21090" y="6411"/>
                </a:lnTo>
                <a:lnTo>
                  <a:pt x="21412" y="6789"/>
                </a:lnTo>
                <a:lnTo>
                  <a:pt x="21519" y="7168"/>
                </a:lnTo>
                <a:lnTo>
                  <a:pt x="21600" y="7547"/>
                </a:lnTo>
                <a:lnTo>
                  <a:pt x="21331" y="8211"/>
                </a:lnTo>
                <a:lnTo>
                  <a:pt x="20633" y="9253"/>
                </a:lnTo>
                <a:lnTo>
                  <a:pt x="20310" y="9947"/>
                </a:lnTo>
                <a:lnTo>
                  <a:pt x="20203" y="10232"/>
                </a:lnTo>
                <a:lnTo>
                  <a:pt x="19881" y="10674"/>
                </a:lnTo>
                <a:lnTo>
                  <a:pt x="19370" y="11368"/>
                </a:lnTo>
                <a:lnTo>
                  <a:pt x="19048" y="11874"/>
                </a:lnTo>
                <a:lnTo>
                  <a:pt x="18994" y="12253"/>
                </a:lnTo>
                <a:lnTo>
                  <a:pt x="19128" y="12474"/>
                </a:lnTo>
                <a:lnTo>
                  <a:pt x="19370" y="12632"/>
                </a:lnTo>
                <a:lnTo>
                  <a:pt x="19504" y="12789"/>
                </a:lnTo>
                <a:lnTo>
                  <a:pt x="19558" y="13011"/>
                </a:lnTo>
                <a:lnTo>
                  <a:pt x="19558" y="13137"/>
                </a:lnTo>
                <a:lnTo>
                  <a:pt x="19424" y="13232"/>
                </a:lnTo>
                <a:lnTo>
                  <a:pt x="19370" y="13453"/>
                </a:lnTo>
                <a:lnTo>
                  <a:pt x="19370" y="13611"/>
                </a:lnTo>
                <a:lnTo>
                  <a:pt x="19316" y="13895"/>
                </a:lnTo>
                <a:lnTo>
                  <a:pt x="19048" y="14432"/>
                </a:lnTo>
                <a:lnTo>
                  <a:pt x="18860" y="15379"/>
                </a:lnTo>
                <a:lnTo>
                  <a:pt x="18725" y="16295"/>
                </a:lnTo>
                <a:lnTo>
                  <a:pt x="18537" y="17179"/>
                </a:lnTo>
                <a:lnTo>
                  <a:pt x="18403" y="18095"/>
                </a:lnTo>
                <a:lnTo>
                  <a:pt x="18215" y="18979"/>
                </a:lnTo>
                <a:lnTo>
                  <a:pt x="18107" y="19800"/>
                </a:lnTo>
                <a:lnTo>
                  <a:pt x="17973" y="20716"/>
                </a:lnTo>
                <a:lnTo>
                  <a:pt x="17785" y="21600"/>
                </a:lnTo>
                <a:lnTo>
                  <a:pt x="16899" y="21379"/>
                </a:lnTo>
                <a:lnTo>
                  <a:pt x="15931" y="21158"/>
                </a:lnTo>
                <a:lnTo>
                  <a:pt x="15045" y="20937"/>
                </a:lnTo>
                <a:lnTo>
                  <a:pt x="14104" y="20621"/>
                </a:lnTo>
                <a:lnTo>
                  <a:pt x="13218" y="20400"/>
                </a:lnTo>
                <a:lnTo>
                  <a:pt x="12251" y="20116"/>
                </a:lnTo>
                <a:lnTo>
                  <a:pt x="11364" y="19895"/>
                </a:lnTo>
                <a:lnTo>
                  <a:pt x="10478" y="19579"/>
                </a:lnTo>
                <a:lnTo>
                  <a:pt x="9779" y="19421"/>
                </a:lnTo>
                <a:lnTo>
                  <a:pt x="9134" y="19200"/>
                </a:lnTo>
                <a:lnTo>
                  <a:pt x="8516" y="18979"/>
                </a:lnTo>
                <a:lnTo>
                  <a:pt x="7872" y="18821"/>
                </a:lnTo>
                <a:lnTo>
                  <a:pt x="7227" y="18600"/>
                </a:lnTo>
                <a:lnTo>
                  <a:pt x="6609" y="18379"/>
                </a:lnTo>
                <a:lnTo>
                  <a:pt x="5964" y="18221"/>
                </a:lnTo>
                <a:lnTo>
                  <a:pt x="5319" y="18000"/>
                </a:lnTo>
                <a:lnTo>
                  <a:pt x="4701" y="17779"/>
                </a:lnTo>
                <a:lnTo>
                  <a:pt x="3412" y="17337"/>
                </a:lnTo>
                <a:lnTo>
                  <a:pt x="2794" y="17116"/>
                </a:lnTo>
                <a:lnTo>
                  <a:pt x="1504" y="16674"/>
                </a:lnTo>
                <a:lnTo>
                  <a:pt x="887" y="16453"/>
                </a:lnTo>
                <a:lnTo>
                  <a:pt x="188" y="16232"/>
                </a:lnTo>
                <a:lnTo>
                  <a:pt x="0" y="15632"/>
                </a:lnTo>
                <a:lnTo>
                  <a:pt x="54" y="14874"/>
                </a:lnTo>
                <a:lnTo>
                  <a:pt x="107" y="14558"/>
                </a:lnTo>
                <a:lnTo>
                  <a:pt x="376" y="13832"/>
                </a:lnTo>
                <a:lnTo>
                  <a:pt x="376" y="13453"/>
                </a:lnTo>
                <a:lnTo>
                  <a:pt x="242" y="12789"/>
                </a:lnTo>
                <a:lnTo>
                  <a:pt x="484" y="12316"/>
                </a:lnTo>
                <a:lnTo>
                  <a:pt x="699" y="12095"/>
                </a:lnTo>
                <a:lnTo>
                  <a:pt x="1263" y="10895"/>
                </a:lnTo>
                <a:lnTo>
                  <a:pt x="1316" y="10832"/>
                </a:lnTo>
                <a:lnTo>
                  <a:pt x="1451" y="10832"/>
                </a:lnTo>
                <a:lnTo>
                  <a:pt x="1693" y="10674"/>
                </a:lnTo>
                <a:lnTo>
                  <a:pt x="1585" y="10611"/>
                </a:lnTo>
                <a:lnTo>
                  <a:pt x="1451" y="10674"/>
                </a:lnTo>
                <a:lnTo>
                  <a:pt x="1693" y="10232"/>
                </a:lnTo>
                <a:lnTo>
                  <a:pt x="1961" y="9853"/>
                </a:lnTo>
                <a:lnTo>
                  <a:pt x="2015" y="9726"/>
                </a:lnTo>
                <a:lnTo>
                  <a:pt x="2472" y="8305"/>
                </a:lnTo>
                <a:lnTo>
                  <a:pt x="2794" y="7232"/>
                </a:lnTo>
                <a:lnTo>
                  <a:pt x="3036" y="6947"/>
                </a:lnTo>
                <a:lnTo>
                  <a:pt x="3090" y="6568"/>
                </a:lnTo>
                <a:lnTo>
                  <a:pt x="3224" y="6063"/>
                </a:lnTo>
                <a:lnTo>
                  <a:pt x="3358" y="5526"/>
                </a:lnTo>
                <a:lnTo>
                  <a:pt x="4245" y="3221"/>
                </a:lnTo>
                <a:lnTo>
                  <a:pt x="4245" y="2905"/>
                </a:lnTo>
                <a:lnTo>
                  <a:pt x="4433" y="2526"/>
                </a:lnTo>
                <a:lnTo>
                  <a:pt x="4621" y="1484"/>
                </a:lnTo>
                <a:lnTo>
                  <a:pt x="4943" y="379"/>
                </a:lnTo>
                <a:lnTo>
                  <a:pt x="4943" y="0"/>
                </a:lnTo>
                <a:lnTo>
                  <a:pt x="4997" y="0"/>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27" name="Freeform 29"/>
          <p:cNvSpPr/>
          <p:nvPr/>
        </p:nvSpPr>
        <p:spPr>
          <a:xfrm>
            <a:off x="7629623" y="2281704"/>
            <a:ext cx="939801" cy="657226"/>
          </a:xfrm>
          <a:custGeom>
            <a:avLst/>
            <a:gdLst/>
            <a:ahLst/>
            <a:cxnLst>
              <a:cxn ang="0">
                <a:pos x="wd2" y="hd2"/>
              </a:cxn>
              <a:cxn ang="5400000">
                <a:pos x="wd2" y="hd2"/>
              </a:cxn>
              <a:cxn ang="10800000">
                <a:pos x="wd2" y="hd2"/>
              </a:cxn>
              <a:cxn ang="16200000">
                <a:pos x="wd2" y="hd2"/>
              </a:cxn>
            </a:cxnLst>
            <a:rect l="0" t="0" r="r" b="b"/>
            <a:pathLst>
              <a:path w="21600" h="21600" extrusionOk="0">
                <a:moveTo>
                  <a:pt x="20359" y="9600"/>
                </a:moveTo>
                <a:lnTo>
                  <a:pt x="20214" y="9600"/>
                </a:lnTo>
                <a:lnTo>
                  <a:pt x="19849" y="9026"/>
                </a:lnTo>
                <a:lnTo>
                  <a:pt x="19520" y="8870"/>
                </a:lnTo>
                <a:lnTo>
                  <a:pt x="19411" y="8765"/>
                </a:lnTo>
                <a:lnTo>
                  <a:pt x="19338" y="8139"/>
                </a:lnTo>
                <a:lnTo>
                  <a:pt x="19265" y="7774"/>
                </a:lnTo>
                <a:lnTo>
                  <a:pt x="19265" y="7617"/>
                </a:lnTo>
                <a:lnTo>
                  <a:pt x="19411" y="7409"/>
                </a:lnTo>
                <a:lnTo>
                  <a:pt x="19520" y="6887"/>
                </a:lnTo>
                <a:lnTo>
                  <a:pt x="19411" y="6783"/>
                </a:lnTo>
                <a:lnTo>
                  <a:pt x="19155" y="6261"/>
                </a:lnTo>
                <a:lnTo>
                  <a:pt x="19155" y="6052"/>
                </a:lnTo>
                <a:lnTo>
                  <a:pt x="19338" y="5687"/>
                </a:lnTo>
                <a:lnTo>
                  <a:pt x="19593" y="4800"/>
                </a:lnTo>
                <a:lnTo>
                  <a:pt x="19666" y="3913"/>
                </a:lnTo>
                <a:lnTo>
                  <a:pt x="19776" y="3704"/>
                </a:lnTo>
                <a:lnTo>
                  <a:pt x="19849" y="3443"/>
                </a:lnTo>
                <a:lnTo>
                  <a:pt x="20031" y="3183"/>
                </a:lnTo>
                <a:lnTo>
                  <a:pt x="19958" y="2974"/>
                </a:lnTo>
                <a:lnTo>
                  <a:pt x="19776" y="2817"/>
                </a:lnTo>
                <a:lnTo>
                  <a:pt x="19082" y="2713"/>
                </a:lnTo>
                <a:lnTo>
                  <a:pt x="18900" y="2557"/>
                </a:lnTo>
                <a:lnTo>
                  <a:pt x="18718" y="2348"/>
                </a:lnTo>
                <a:lnTo>
                  <a:pt x="18572" y="2087"/>
                </a:lnTo>
                <a:lnTo>
                  <a:pt x="18389" y="1722"/>
                </a:lnTo>
                <a:lnTo>
                  <a:pt x="18316" y="1461"/>
                </a:lnTo>
                <a:lnTo>
                  <a:pt x="18316" y="1096"/>
                </a:lnTo>
                <a:lnTo>
                  <a:pt x="18134" y="835"/>
                </a:lnTo>
                <a:lnTo>
                  <a:pt x="18134" y="730"/>
                </a:lnTo>
                <a:lnTo>
                  <a:pt x="17951" y="626"/>
                </a:lnTo>
                <a:lnTo>
                  <a:pt x="17514" y="470"/>
                </a:lnTo>
                <a:lnTo>
                  <a:pt x="17368" y="209"/>
                </a:lnTo>
                <a:lnTo>
                  <a:pt x="17003" y="0"/>
                </a:lnTo>
                <a:lnTo>
                  <a:pt x="16565" y="209"/>
                </a:lnTo>
                <a:lnTo>
                  <a:pt x="16127" y="365"/>
                </a:lnTo>
                <a:lnTo>
                  <a:pt x="15726" y="626"/>
                </a:lnTo>
                <a:lnTo>
                  <a:pt x="15178" y="835"/>
                </a:lnTo>
                <a:lnTo>
                  <a:pt x="14777" y="991"/>
                </a:lnTo>
                <a:lnTo>
                  <a:pt x="14339" y="1200"/>
                </a:lnTo>
                <a:lnTo>
                  <a:pt x="13901" y="1357"/>
                </a:lnTo>
                <a:lnTo>
                  <a:pt x="13464" y="1565"/>
                </a:lnTo>
                <a:lnTo>
                  <a:pt x="12953" y="1826"/>
                </a:lnTo>
                <a:lnTo>
                  <a:pt x="12515" y="1983"/>
                </a:lnTo>
                <a:lnTo>
                  <a:pt x="12077" y="2191"/>
                </a:lnTo>
                <a:lnTo>
                  <a:pt x="11676" y="2348"/>
                </a:lnTo>
                <a:lnTo>
                  <a:pt x="11128" y="2557"/>
                </a:lnTo>
                <a:lnTo>
                  <a:pt x="10691" y="2713"/>
                </a:lnTo>
                <a:lnTo>
                  <a:pt x="10289" y="2974"/>
                </a:lnTo>
                <a:lnTo>
                  <a:pt x="9851" y="3078"/>
                </a:lnTo>
                <a:lnTo>
                  <a:pt x="9341" y="3339"/>
                </a:lnTo>
                <a:lnTo>
                  <a:pt x="8903" y="3443"/>
                </a:lnTo>
                <a:lnTo>
                  <a:pt x="8465" y="3704"/>
                </a:lnTo>
                <a:lnTo>
                  <a:pt x="8027" y="3809"/>
                </a:lnTo>
                <a:lnTo>
                  <a:pt x="7516" y="4070"/>
                </a:lnTo>
                <a:lnTo>
                  <a:pt x="7078" y="4174"/>
                </a:lnTo>
                <a:lnTo>
                  <a:pt x="6641" y="4330"/>
                </a:lnTo>
                <a:lnTo>
                  <a:pt x="6130" y="4539"/>
                </a:lnTo>
                <a:lnTo>
                  <a:pt x="5692" y="4696"/>
                </a:lnTo>
                <a:lnTo>
                  <a:pt x="5254" y="4904"/>
                </a:lnTo>
                <a:lnTo>
                  <a:pt x="4853" y="5061"/>
                </a:lnTo>
                <a:lnTo>
                  <a:pt x="4305" y="5270"/>
                </a:lnTo>
                <a:lnTo>
                  <a:pt x="3904" y="5426"/>
                </a:lnTo>
                <a:lnTo>
                  <a:pt x="3466" y="5530"/>
                </a:lnTo>
                <a:lnTo>
                  <a:pt x="2955" y="5791"/>
                </a:lnTo>
                <a:lnTo>
                  <a:pt x="2518" y="5896"/>
                </a:lnTo>
                <a:lnTo>
                  <a:pt x="2335" y="5061"/>
                </a:lnTo>
                <a:lnTo>
                  <a:pt x="2262" y="4174"/>
                </a:lnTo>
                <a:lnTo>
                  <a:pt x="1314" y="5270"/>
                </a:lnTo>
                <a:lnTo>
                  <a:pt x="1204" y="5530"/>
                </a:lnTo>
                <a:lnTo>
                  <a:pt x="1058" y="5687"/>
                </a:lnTo>
                <a:lnTo>
                  <a:pt x="766" y="6052"/>
                </a:lnTo>
                <a:lnTo>
                  <a:pt x="620" y="6261"/>
                </a:lnTo>
                <a:lnTo>
                  <a:pt x="0" y="6887"/>
                </a:lnTo>
                <a:lnTo>
                  <a:pt x="109" y="7409"/>
                </a:lnTo>
                <a:lnTo>
                  <a:pt x="365" y="8765"/>
                </a:lnTo>
                <a:lnTo>
                  <a:pt x="438" y="9496"/>
                </a:lnTo>
                <a:lnTo>
                  <a:pt x="511" y="10122"/>
                </a:lnTo>
                <a:lnTo>
                  <a:pt x="766" y="11478"/>
                </a:lnTo>
                <a:lnTo>
                  <a:pt x="1131" y="13565"/>
                </a:lnTo>
                <a:lnTo>
                  <a:pt x="1204" y="14296"/>
                </a:lnTo>
                <a:lnTo>
                  <a:pt x="1314" y="14922"/>
                </a:lnTo>
                <a:lnTo>
                  <a:pt x="1459" y="15652"/>
                </a:lnTo>
                <a:lnTo>
                  <a:pt x="1569" y="16435"/>
                </a:lnTo>
                <a:lnTo>
                  <a:pt x="1642" y="17165"/>
                </a:lnTo>
                <a:lnTo>
                  <a:pt x="1824" y="17896"/>
                </a:lnTo>
                <a:lnTo>
                  <a:pt x="2080" y="19357"/>
                </a:lnTo>
                <a:lnTo>
                  <a:pt x="2153" y="20139"/>
                </a:lnTo>
                <a:lnTo>
                  <a:pt x="2262" y="20870"/>
                </a:lnTo>
                <a:lnTo>
                  <a:pt x="2408" y="21600"/>
                </a:lnTo>
                <a:lnTo>
                  <a:pt x="2846" y="21496"/>
                </a:lnTo>
                <a:lnTo>
                  <a:pt x="3284" y="21339"/>
                </a:lnTo>
                <a:lnTo>
                  <a:pt x="3722" y="21235"/>
                </a:lnTo>
                <a:lnTo>
                  <a:pt x="4232" y="20974"/>
                </a:lnTo>
                <a:lnTo>
                  <a:pt x="4670" y="20870"/>
                </a:lnTo>
                <a:lnTo>
                  <a:pt x="5108" y="20713"/>
                </a:lnTo>
                <a:lnTo>
                  <a:pt x="5546" y="20504"/>
                </a:lnTo>
                <a:lnTo>
                  <a:pt x="5947" y="20348"/>
                </a:lnTo>
                <a:lnTo>
                  <a:pt x="6750" y="20139"/>
                </a:lnTo>
                <a:lnTo>
                  <a:pt x="7589" y="19722"/>
                </a:lnTo>
                <a:lnTo>
                  <a:pt x="8392" y="19513"/>
                </a:lnTo>
                <a:lnTo>
                  <a:pt x="9158" y="19148"/>
                </a:lnTo>
                <a:lnTo>
                  <a:pt x="9924" y="18887"/>
                </a:lnTo>
                <a:lnTo>
                  <a:pt x="10691" y="18522"/>
                </a:lnTo>
                <a:lnTo>
                  <a:pt x="11493" y="18261"/>
                </a:lnTo>
                <a:lnTo>
                  <a:pt x="12332" y="17896"/>
                </a:lnTo>
                <a:lnTo>
                  <a:pt x="13135" y="17635"/>
                </a:lnTo>
                <a:lnTo>
                  <a:pt x="14668" y="16904"/>
                </a:lnTo>
                <a:lnTo>
                  <a:pt x="15470" y="16643"/>
                </a:lnTo>
                <a:lnTo>
                  <a:pt x="17003" y="15913"/>
                </a:lnTo>
                <a:lnTo>
                  <a:pt x="17769" y="15652"/>
                </a:lnTo>
                <a:lnTo>
                  <a:pt x="18572" y="15287"/>
                </a:lnTo>
                <a:lnTo>
                  <a:pt x="18718" y="14661"/>
                </a:lnTo>
                <a:lnTo>
                  <a:pt x="18827" y="14452"/>
                </a:lnTo>
                <a:lnTo>
                  <a:pt x="18900" y="14296"/>
                </a:lnTo>
                <a:lnTo>
                  <a:pt x="19338" y="14087"/>
                </a:lnTo>
                <a:lnTo>
                  <a:pt x="19666" y="14191"/>
                </a:lnTo>
                <a:lnTo>
                  <a:pt x="19776" y="14087"/>
                </a:lnTo>
                <a:lnTo>
                  <a:pt x="19958" y="13670"/>
                </a:lnTo>
                <a:lnTo>
                  <a:pt x="20469" y="13304"/>
                </a:lnTo>
                <a:lnTo>
                  <a:pt x="20615" y="12574"/>
                </a:lnTo>
                <a:lnTo>
                  <a:pt x="20797" y="12209"/>
                </a:lnTo>
                <a:lnTo>
                  <a:pt x="21053" y="11739"/>
                </a:lnTo>
                <a:lnTo>
                  <a:pt x="21600" y="10957"/>
                </a:lnTo>
                <a:lnTo>
                  <a:pt x="20359" y="9600"/>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28" name="Freeform 30"/>
          <p:cNvSpPr/>
          <p:nvPr/>
        </p:nvSpPr>
        <p:spPr>
          <a:xfrm>
            <a:off x="7491510" y="3867616"/>
            <a:ext cx="811214" cy="612776"/>
          </a:xfrm>
          <a:custGeom>
            <a:avLst/>
            <a:gdLst/>
            <a:ahLst/>
            <a:cxnLst>
              <a:cxn ang="0">
                <a:pos x="wd2" y="hd2"/>
              </a:cxn>
              <a:cxn ang="5400000">
                <a:pos x="wd2" y="hd2"/>
              </a:cxn>
              <a:cxn ang="10800000">
                <a:pos x="wd2" y="hd2"/>
              </a:cxn>
              <a:cxn ang="16200000">
                <a:pos x="wd2" y="hd2"/>
              </a:cxn>
            </a:cxnLst>
            <a:rect l="0" t="0" r="r" b="b"/>
            <a:pathLst>
              <a:path w="21600" h="21600" extrusionOk="0">
                <a:moveTo>
                  <a:pt x="9595" y="392"/>
                </a:moveTo>
                <a:lnTo>
                  <a:pt x="9595" y="504"/>
                </a:lnTo>
                <a:lnTo>
                  <a:pt x="9976" y="112"/>
                </a:lnTo>
                <a:lnTo>
                  <a:pt x="10272" y="392"/>
                </a:lnTo>
                <a:lnTo>
                  <a:pt x="10779" y="895"/>
                </a:lnTo>
                <a:lnTo>
                  <a:pt x="10863" y="1287"/>
                </a:lnTo>
                <a:lnTo>
                  <a:pt x="10990" y="1847"/>
                </a:lnTo>
                <a:lnTo>
                  <a:pt x="11582" y="1735"/>
                </a:lnTo>
                <a:lnTo>
                  <a:pt x="12174" y="1567"/>
                </a:lnTo>
                <a:lnTo>
                  <a:pt x="12766" y="1287"/>
                </a:lnTo>
                <a:lnTo>
                  <a:pt x="13400" y="1175"/>
                </a:lnTo>
                <a:lnTo>
                  <a:pt x="13991" y="1063"/>
                </a:lnTo>
                <a:lnTo>
                  <a:pt x="14668" y="895"/>
                </a:lnTo>
                <a:lnTo>
                  <a:pt x="15302" y="672"/>
                </a:lnTo>
                <a:lnTo>
                  <a:pt x="15894" y="504"/>
                </a:lnTo>
                <a:lnTo>
                  <a:pt x="16570" y="1175"/>
                </a:lnTo>
                <a:lnTo>
                  <a:pt x="17288" y="1735"/>
                </a:lnTo>
                <a:lnTo>
                  <a:pt x="17965" y="2350"/>
                </a:lnTo>
                <a:lnTo>
                  <a:pt x="18683" y="2910"/>
                </a:lnTo>
                <a:lnTo>
                  <a:pt x="19402" y="3581"/>
                </a:lnTo>
                <a:lnTo>
                  <a:pt x="20163" y="4085"/>
                </a:lnTo>
                <a:lnTo>
                  <a:pt x="21600" y="5428"/>
                </a:lnTo>
                <a:lnTo>
                  <a:pt x="20586" y="6883"/>
                </a:lnTo>
                <a:lnTo>
                  <a:pt x="20374" y="7387"/>
                </a:lnTo>
                <a:lnTo>
                  <a:pt x="19698" y="9513"/>
                </a:lnTo>
                <a:lnTo>
                  <a:pt x="19698" y="10744"/>
                </a:lnTo>
                <a:lnTo>
                  <a:pt x="19402" y="10296"/>
                </a:lnTo>
                <a:lnTo>
                  <a:pt x="19402" y="9905"/>
                </a:lnTo>
                <a:lnTo>
                  <a:pt x="19275" y="9681"/>
                </a:lnTo>
                <a:lnTo>
                  <a:pt x="19191" y="10296"/>
                </a:lnTo>
                <a:lnTo>
                  <a:pt x="19571" y="11136"/>
                </a:lnTo>
                <a:lnTo>
                  <a:pt x="19402" y="11527"/>
                </a:lnTo>
                <a:lnTo>
                  <a:pt x="18895" y="12423"/>
                </a:lnTo>
                <a:lnTo>
                  <a:pt x="18599" y="12703"/>
                </a:lnTo>
                <a:lnTo>
                  <a:pt x="18176" y="12982"/>
                </a:lnTo>
                <a:lnTo>
                  <a:pt x="18176" y="13654"/>
                </a:lnTo>
                <a:lnTo>
                  <a:pt x="17796" y="14437"/>
                </a:lnTo>
                <a:lnTo>
                  <a:pt x="17500" y="14829"/>
                </a:lnTo>
                <a:lnTo>
                  <a:pt x="16866" y="14829"/>
                </a:lnTo>
                <a:lnTo>
                  <a:pt x="17204" y="15333"/>
                </a:lnTo>
                <a:lnTo>
                  <a:pt x="16993" y="15724"/>
                </a:lnTo>
                <a:lnTo>
                  <a:pt x="16697" y="16284"/>
                </a:lnTo>
                <a:lnTo>
                  <a:pt x="16274" y="16564"/>
                </a:lnTo>
                <a:lnTo>
                  <a:pt x="16063" y="16676"/>
                </a:lnTo>
                <a:lnTo>
                  <a:pt x="15894" y="16788"/>
                </a:lnTo>
                <a:lnTo>
                  <a:pt x="15682" y="17235"/>
                </a:lnTo>
                <a:lnTo>
                  <a:pt x="15386" y="17627"/>
                </a:lnTo>
                <a:lnTo>
                  <a:pt x="14879" y="17459"/>
                </a:lnTo>
                <a:lnTo>
                  <a:pt x="14372" y="17627"/>
                </a:lnTo>
                <a:lnTo>
                  <a:pt x="14203" y="17851"/>
                </a:lnTo>
                <a:lnTo>
                  <a:pt x="14668" y="18019"/>
                </a:lnTo>
                <a:lnTo>
                  <a:pt x="14964" y="18242"/>
                </a:lnTo>
                <a:lnTo>
                  <a:pt x="14964" y="18802"/>
                </a:lnTo>
                <a:lnTo>
                  <a:pt x="14583" y="19306"/>
                </a:lnTo>
                <a:lnTo>
                  <a:pt x="14499" y="19306"/>
                </a:lnTo>
                <a:lnTo>
                  <a:pt x="14372" y="19082"/>
                </a:lnTo>
                <a:lnTo>
                  <a:pt x="14203" y="18690"/>
                </a:lnTo>
                <a:lnTo>
                  <a:pt x="14076" y="18802"/>
                </a:lnTo>
                <a:lnTo>
                  <a:pt x="14076" y="19082"/>
                </a:lnTo>
                <a:lnTo>
                  <a:pt x="13991" y="19194"/>
                </a:lnTo>
                <a:lnTo>
                  <a:pt x="13484" y="18522"/>
                </a:lnTo>
                <a:lnTo>
                  <a:pt x="13569" y="19082"/>
                </a:lnTo>
                <a:lnTo>
                  <a:pt x="13780" y="19474"/>
                </a:lnTo>
                <a:lnTo>
                  <a:pt x="13991" y="19697"/>
                </a:lnTo>
                <a:lnTo>
                  <a:pt x="14076" y="19697"/>
                </a:lnTo>
                <a:lnTo>
                  <a:pt x="14203" y="19977"/>
                </a:lnTo>
                <a:lnTo>
                  <a:pt x="13991" y="20537"/>
                </a:lnTo>
                <a:lnTo>
                  <a:pt x="13865" y="20761"/>
                </a:lnTo>
                <a:lnTo>
                  <a:pt x="13569" y="20928"/>
                </a:lnTo>
                <a:lnTo>
                  <a:pt x="13484" y="21320"/>
                </a:lnTo>
                <a:lnTo>
                  <a:pt x="13569" y="21600"/>
                </a:lnTo>
                <a:lnTo>
                  <a:pt x="12596" y="21208"/>
                </a:lnTo>
                <a:lnTo>
                  <a:pt x="12301" y="20761"/>
                </a:lnTo>
                <a:lnTo>
                  <a:pt x="12174" y="20145"/>
                </a:lnTo>
                <a:lnTo>
                  <a:pt x="11878" y="19474"/>
                </a:lnTo>
                <a:lnTo>
                  <a:pt x="11202" y="18410"/>
                </a:lnTo>
                <a:lnTo>
                  <a:pt x="10779" y="18131"/>
                </a:lnTo>
                <a:lnTo>
                  <a:pt x="10398" y="17347"/>
                </a:lnTo>
                <a:lnTo>
                  <a:pt x="9891" y="16004"/>
                </a:lnTo>
                <a:lnTo>
                  <a:pt x="9384" y="15221"/>
                </a:lnTo>
                <a:lnTo>
                  <a:pt x="8792" y="14941"/>
                </a:lnTo>
                <a:lnTo>
                  <a:pt x="8369" y="14549"/>
                </a:lnTo>
                <a:lnTo>
                  <a:pt x="8074" y="14046"/>
                </a:lnTo>
                <a:lnTo>
                  <a:pt x="7905" y="13766"/>
                </a:lnTo>
                <a:lnTo>
                  <a:pt x="7693" y="13654"/>
                </a:lnTo>
                <a:lnTo>
                  <a:pt x="7482" y="13374"/>
                </a:lnTo>
                <a:lnTo>
                  <a:pt x="7397" y="12982"/>
                </a:lnTo>
                <a:lnTo>
                  <a:pt x="7101" y="12591"/>
                </a:lnTo>
                <a:lnTo>
                  <a:pt x="6002" y="11751"/>
                </a:lnTo>
                <a:lnTo>
                  <a:pt x="5706" y="11248"/>
                </a:lnTo>
                <a:lnTo>
                  <a:pt x="5199" y="10856"/>
                </a:lnTo>
                <a:lnTo>
                  <a:pt x="3973" y="9793"/>
                </a:lnTo>
                <a:lnTo>
                  <a:pt x="2705" y="7666"/>
                </a:lnTo>
                <a:lnTo>
                  <a:pt x="2494" y="7163"/>
                </a:lnTo>
                <a:lnTo>
                  <a:pt x="2198" y="6995"/>
                </a:lnTo>
                <a:lnTo>
                  <a:pt x="1902" y="6995"/>
                </a:lnTo>
                <a:lnTo>
                  <a:pt x="1479" y="6883"/>
                </a:lnTo>
                <a:lnTo>
                  <a:pt x="972" y="6491"/>
                </a:lnTo>
                <a:lnTo>
                  <a:pt x="888" y="6491"/>
                </a:lnTo>
                <a:lnTo>
                  <a:pt x="0" y="5820"/>
                </a:lnTo>
                <a:lnTo>
                  <a:pt x="85" y="5148"/>
                </a:lnTo>
                <a:lnTo>
                  <a:pt x="592" y="4085"/>
                </a:lnTo>
                <a:lnTo>
                  <a:pt x="803" y="3581"/>
                </a:lnTo>
                <a:lnTo>
                  <a:pt x="888" y="3581"/>
                </a:lnTo>
                <a:lnTo>
                  <a:pt x="1479" y="3022"/>
                </a:lnTo>
                <a:lnTo>
                  <a:pt x="2198" y="2518"/>
                </a:lnTo>
                <a:lnTo>
                  <a:pt x="2283" y="2518"/>
                </a:lnTo>
                <a:lnTo>
                  <a:pt x="2705" y="2126"/>
                </a:lnTo>
                <a:lnTo>
                  <a:pt x="3382" y="1567"/>
                </a:lnTo>
                <a:lnTo>
                  <a:pt x="3677" y="1175"/>
                </a:lnTo>
                <a:lnTo>
                  <a:pt x="3889" y="1175"/>
                </a:lnTo>
                <a:lnTo>
                  <a:pt x="4481" y="1063"/>
                </a:lnTo>
                <a:lnTo>
                  <a:pt x="5199" y="895"/>
                </a:lnTo>
                <a:lnTo>
                  <a:pt x="5876" y="783"/>
                </a:lnTo>
                <a:lnTo>
                  <a:pt x="6594" y="672"/>
                </a:lnTo>
                <a:lnTo>
                  <a:pt x="7270" y="504"/>
                </a:lnTo>
                <a:lnTo>
                  <a:pt x="7989" y="224"/>
                </a:lnTo>
                <a:lnTo>
                  <a:pt x="8665" y="112"/>
                </a:lnTo>
                <a:lnTo>
                  <a:pt x="9299" y="0"/>
                </a:lnTo>
                <a:lnTo>
                  <a:pt x="9468" y="0"/>
                </a:lnTo>
                <a:lnTo>
                  <a:pt x="9468" y="112"/>
                </a:lnTo>
                <a:lnTo>
                  <a:pt x="9595" y="392"/>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29" name="Freeform 33"/>
          <p:cNvSpPr/>
          <p:nvPr/>
        </p:nvSpPr>
        <p:spPr>
          <a:xfrm>
            <a:off x="2481360" y="2653179"/>
            <a:ext cx="882651" cy="1112838"/>
          </a:xfrm>
          <a:custGeom>
            <a:avLst/>
            <a:gdLst/>
            <a:ahLst/>
            <a:cxnLst>
              <a:cxn ang="0">
                <a:pos x="wd2" y="hd2"/>
              </a:cxn>
              <a:cxn ang="5400000">
                <a:pos x="wd2" y="hd2"/>
              </a:cxn>
              <a:cxn ang="10800000">
                <a:pos x="wd2" y="hd2"/>
              </a:cxn>
              <a:cxn ang="16200000">
                <a:pos x="wd2" y="hd2"/>
              </a:cxn>
            </a:cxnLst>
            <a:rect l="0" t="0" r="r" b="b"/>
            <a:pathLst>
              <a:path w="21600" h="21600" extrusionOk="0">
                <a:moveTo>
                  <a:pt x="5361" y="216"/>
                </a:moveTo>
                <a:lnTo>
                  <a:pt x="5983" y="308"/>
                </a:lnTo>
                <a:lnTo>
                  <a:pt x="6721" y="370"/>
                </a:lnTo>
                <a:lnTo>
                  <a:pt x="7381" y="524"/>
                </a:lnTo>
                <a:lnTo>
                  <a:pt x="8003" y="585"/>
                </a:lnTo>
                <a:lnTo>
                  <a:pt x="8741" y="647"/>
                </a:lnTo>
                <a:lnTo>
                  <a:pt x="9401" y="740"/>
                </a:lnTo>
                <a:lnTo>
                  <a:pt x="10140" y="801"/>
                </a:lnTo>
                <a:lnTo>
                  <a:pt x="10761" y="863"/>
                </a:lnTo>
                <a:lnTo>
                  <a:pt x="11422" y="955"/>
                </a:lnTo>
                <a:lnTo>
                  <a:pt x="12160" y="1109"/>
                </a:lnTo>
                <a:lnTo>
                  <a:pt x="12781" y="1171"/>
                </a:lnTo>
                <a:lnTo>
                  <a:pt x="13442" y="1233"/>
                </a:lnTo>
                <a:lnTo>
                  <a:pt x="14180" y="1325"/>
                </a:lnTo>
                <a:lnTo>
                  <a:pt x="14801" y="1387"/>
                </a:lnTo>
                <a:lnTo>
                  <a:pt x="14724" y="1818"/>
                </a:lnTo>
                <a:lnTo>
                  <a:pt x="14646" y="2342"/>
                </a:lnTo>
                <a:lnTo>
                  <a:pt x="14646" y="2835"/>
                </a:lnTo>
                <a:lnTo>
                  <a:pt x="14529" y="3297"/>
                </a:lnTo>
                <a:lnTo>
                  <a:pt x="14452" y="3790"/>
                </a:lnTo>
                <a:lnTo>
                  <a:pt x="14335" y="4314"/>
                </a:lnTo>
                <a:lnTo>
                  <a:pt x="14258" y="4745"/>
                </a:lnTo>
                <a:lnTo>
                  <a:pt x="14180" y="5269"/>
                </a:lnTo>
                <a:lnTo>
                  <a:pt x="15073" y="5331"/>
                </a:lnTo>
                <a:lnTo>
                  <a:pt x="16006" y="5485"/>
                </a:lnTo>
                <a:lnTo>
                  <a:pt x="16938" y="5546"/>
                </a:lnTo>
                <a:lnTo>
                  <a:pt x="17948" y="5608"/>
                </a:lnTo>
                <a:lnTo>
                  <a:pt x="18842" y="5762"/>
                </a:lnTo>
                <a:lnTo>
                  <a:pt x="19774" y="5824"/>
                </a:lnTo>
                <a:lnTo>
                  <a:pt x="20706" y="5916"/>
                </a:lnTo>
                <a:lnTo>
                  <a:pt x="21600" y="5978"/>
                </a:lnTo>
                <a:lnTo>
                  <a:pt x="21445" y="6933"/>
                </a:lnTo>
                <a:lnTo>
                  <a:pt x="21328" y="7950"/>
                </a:lnTo>
                <a:lnTo>
                  <a:pt x="21250" y="8905"/>
                </a:lnTo>
                <a:lnTo>
                  <a:pt x="21056" y="9922"/>
                </a:lnTo>
                <a:lnTo>
                  <a:pt x="20978" y="10877"/>
                </a:lnTo>
                <a:lnTo>
                  <a:pt x="20784" y="11832"/>
                </a:lnTo>
                <a:lnTo>
                  <a:pt x="20706" y="12849"/>
                </a:lnTo>
                <a:lnTo>
                  <a:pt x="20590" y="13804"/>
                </a:lnTo>
                <a:lnTo>
                  <a:pt x="20435" y="14729"/>
                </a:lnTo>
                <a:lnTo>
                  <a:pt x="20318" y="15746"/>
                </a:lnTo>
                <a:lnTo>
                  <a:pt x="20240" y="16701"/>
                </a:lnTo>
                <a:lnTo>
                  <a:pt x="20046" y="17718"/>
                </a:lnTo>
                <a:lnTo>
                  <a:pt x="19968" y="18673"/>
                </a:lnTo>
                <a:lnTo>
                  <a:pt x="19774" y="19628"/>
                </a:lnTo>
                <a:lnTo>
                  <a:pt x="19696" y="20645"/>
                </a:lnTo>
                <a:lnTo>
                  <a:pt x="19580" y="21600"/>
                </a:lnTo>
                <a:lnTo>
                  <a:pt x="18298" y="21508"/>
                </a:lnTo>
                <a:lnTo>
                  <a:pt x="17094" y="21384"/>
                </a:lnTo>
                <a:lnTo>
                  <a:pt x="15928" y="21230"/>
                </a:lnTo>
                <a:lnTo>
                  <a:pt x="14646" y="21169"/>
                </a:lnTo>
                <a:lnTo>
                  <a:pt x="12237" y="20860"/>
                </a:lnTo>
                <a:lnTo>
                  <a:pt x="11033" y="20799"/>
                </a:lnTo>
                <a:lnTo>
                  <a:pt x="9751" y="20645"/>
                </a:lnTo>
                <a:lnTo>
                  <a:pt x="8547" y="20491"/>
                </a:lnTo>
                <a:lnTo>
                  <a:pt x="7381" y="20367"/>
                </a:lnTo>
                <a:lnTo>
                  <a:pt x="6177" y="20213"/>
                </a:lnTo>
                <a:lnTo>
                  <a:pt x="4895" y="20059"/>
                </a:lnTo>
                <a:lnTo>
                  <a:pt x="3691" y="19905"/>
                </a:lnTo>
                <a:lnTo>
                  <a:pt x="2486" y="19782"/>
                </a:lnTo>
                <a:lnTo>
                  <a:pt x="1321" y="19628"/>
                </a:lnTo>
                <a:lnTo>
                  <a:pt x="0" y="19412"/>
                </a:lnTo>
                <a:lnTo>
                  <a:pt x="194" y="18827"/>
                </a:lnTo>
                <a:lnTo>
                  <a:pt x="311" y="18241"/>
                </a:lnTo>
                <a:lnTo>
                  <a:pt x="388" y="17594"/>
                </a:lnTo>
                <a:lnTo>
                  <a:pt x="583" y="17009"/>
                </a:lnTo>
                <a:lnTo>
                  <a:pt x="660" y="16423"/>
                </a:lnTo>
                <a:lnTo>
                  <a:pt x="738" y="15746"/>
                </a:lnTo>
                <a:lnTo>
                  <a:pt x="932" y="15160"/>
                </a:lnTo>
                <a:lnTo>
                  <a:pt x="1049" y="14605"/>
                </a:lnTo>
                <a:lnTo>
                  <a:pt x="1127" y="14020"/>
                </a:lnTo>
                <a:lnTo>
                  <a:pt x="1204" y="13342"/>
                </a:lnTo>
                <a:lnTo>
                  <a:pt x="1399" y="12757"/>
                </a:lnTo>
                <a:lnTo>
                  <a:pt x="1476" y="12171"/>
                </a:lnTo>
                <a:lnTo>
                  <a:pt x="1593" y="11524"/>
                </a:lnTo>
                <a:lnTo>
                  <a:pt x="1748" y="10939"/>
                </a:lnTo>
                <a:lnTo>
                  <a:pt x="1865" y="10353"/>
                </a:lnTo>
                <a:lnTo>
                  <a:pt x="1942" y="9706"/>
                </a:lnTo>
                <a:lnTo>
                  <a:pt x="2137" y="9121"/>
                </a:lnTo>
                <a:lnTo>
                  <a:pt x="2214" y="8535"/>
                </a:lnTo>
                <a:lnTo>
                  <a:pt x="2409" y="7888"/>
                </a:lnTo>
                <a:lnTo>
                  <a:pt x="2486" y="7303"/>
                </a:lnTo>
                <a:lnTo>
                  <a:pt x="2603" y="6717"/>
                </a:lnTo>
                <a:lnTo>
                  <a:pt x="2758" y="6132"/>
                </a:lnTo>
                <a:lnTo>
                  <a:pt x="2875" y="5485"/>
                </a:lnTo>
                <a:lnTo>
                  <a:pt x="2953" y="4899"/>
                </a:lnTo>
                <a:lnTo>
                  <a:pt x="3147" y="4314"/>
                </a:lnTo>
                <a:lnTo>
                  <a:pt x="3224" y="3636"/>
                </a:lnTo>
                <a:lnTo>
                  <a:pt x="3341" y="3081"/>
                </a:lnTo>
                <a:lnTo>
                  <a:pt x="3496" y="2496"/>
                </a:lnTo>
                <a:lnTo>
                  <a:pt x="3613" y="1818"/>
                </a:lnTo>
                <a:lnTo>
                  <a:pt x="3768" y="1233"/>
                </a:lnTo>
                <a:lnTo>
                  <a:pt x="3885" y="647"/>
                </a:lnTo>
                <a:lnTo>
                  <a:pt x="3963" y="0"/>
                </a:lnTo>
                <a:lnTo>
                  <a:pt x="4701" y="154"/>
                </a:lnTo>
                <a:lnTo>
                  <a:pt x="5361" y="216"/>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30" name="Freeform 34"/>
          <p:cNvSpPr/>
          <p:nvPr/>
        </p:nvSpPr>
        <p:spPr>
          <a:xfrm>
            <a:off x="8459886" y="1514942"/>
            <a:ext cx="266701" cy="522289"/>
          </a:xfrm>
          <a:custGeom>
            <a:avLst/>
            <a:gdLst/>
            <a:ahLst/>
            <a:cxnLst>
              <a:cxn ang="0">
                <a:pos x="wd2" y="hd2"/>
              </a:cxn>
              <a:cxn ang="5400000">
                <a:pos x="wd2" y="hd2"/>
              </a:cxn>
              <a:cxn ang="10800000">
                <a:pos x="wd2" y="hd2"/>
              </a:cxn>
              <a:cxn ang="16200000">
                <a:pos x="wd2" y="hd2"/>
              </a:cxn>
            </a:cxnLst>
            <a:rect l="0" t="0" r="r" b="b"/>
            <a:pathLst>
              <a:path w="21600" h="21600" extrusionOk="0">
                <a:moveTo>
                  <a:pt x="18257" y="11949"/>
                </a:moveTo>
                <a:lnTo>
                  <a:pt x="18257" y="13656"/>
                </a:lnTo>
                <a:lnTo>
                  <a:pt x="19157" y="15232"/>
                </a:lnTo>
                <a:lnTo>
                  <a:pt x="19414" y="16151"/>
                </a:lnTo>
                <a:lnTo>
                  <a:pt x="20057" y="17726"/>
                </a:lnTo>
                <a:lnTo>
                  <a:pt x="20057" y="18186"/>
                </a:lnTo>
                <a:lnTo>
                  <a:pt x="19800" y="18449"/>
                </a:lnTo>
                <a:lnTo>
                  <a:pt x="20057" y="19105"/>
                </a:lnTo>
                <a:lnTo>
                  <a:pt x="20057" y="19433"/>
                </a:lnTo>
                <a:lnTo>
                  <a:pt x="20314" y="19565"/>
                </a:lnTo>
                <a:lnTo>
                  <a:pt x="21214" y="19893"/>
                </a:lnTo>
                <a:lnTo>
                  <a:pt x="21600" y="20221"/>
                </a:lnTo>
                <a:lnTo>
                  <a:pt x="20700" y="20353"/>
                </a:lnTo>
                <a:lnTo>
                  <a:pt x="19414" y="20484"/>
                </a:lnTo>
                <a:lnTo>
                  <a:pt x="18514" y="20681"/>
                </a:lnTo>
                <a:lnTo>
                  <a:pt x="17357" y="20943"/>
                </a:lnTo>
                <a:lnTo>
                  <a:pt x="16071" y="21140"/>
                </a:lnTo>
                <a:lnTo>
                  <a:pt x="15171" y="21272"/>
                </a:lnTo>
                <a:lnTo>
                  <a:pt x="14014" y="21403"/>
                </a:lnTo>
                <a:lnTo>
                  <a:pt x="12729" y="21600"/>
                </a:lnTo>
                <a:lnTo>
                  <a:pt x="12214" y="21140"/>
                </a:lnTo>
                <a:lnTo>
                  <a:pt x="12214" y="20681"/>
                </a:lnTo>
                <a:lnTo>
                  <a:pt x="11829" y="20221"/>
                </a:lnTo>
                <a:lnTo>
                  <a:pt x="11186" y="19433"/>
                </a:lnTo>
                <a:lnTo>
                  <a:pt x="10929" y="18646"/>
                </a:lnTo>
                <a:lnTo>
                  <a:pt x="10029" y="17529"/>
                </a:lnTo>
                <a:lnTo>
                  <a:pt x="9771" y="16742"/>
                </a:lnTo>
                <a:lnTo>
                  <a:pt x="9129" y="16151"/>
                </a:lnTo>
                <a:lnTo>
                  <a:pt x="8871" y="15232"/>
                </a:lnTo>
                <a:lnTo>
                  <a:pt x="7586" y="14772"/>
                </a:lnTo>
                <a:lnTo>
                  <a:pt x="7329" y="14772"/>
                </a:lnTo>
                <a:lnTo>
                  <a:pt x="6943" y="15232"/>
                </a:lnTo>
                <a:lnTo>
                  <a:pt x="6686" y="15232"/>
                </a:lnTo>
                <a:lnTo>
                  <a:pt x="6429" y="14903"/>
                </a:lnTo>
                <a:lnTo>
                  <a:pt x="6043" y="13787"/>
                </a:lnTo>
                <a:lnTo>
                  <a:pt x="6043" y="13328"/>
                </a:lnTo>
                <a:lnTo>
                  <a:pt x="5400" y="12868"/>
                </a:lnTo>
                <a:lnTo>
                  <a:pt x="4243" y="11621"/>
                </a:lnTo>
                <a:lnTo>
                  <a:pt x="3986" y="11358"/>
                </a:lnTo>
                <a:lnTo>
                  <a:pt x="3986" y="10373"/>
                </a:lnTo>
                <a:lnTo>
                  <a:pt x="4243" y="9782"/>
                </a:lnTo>
                <a:lnTo>
                  <a:pt x="4243" y="9651"/>
                </a:lnTo>
                <a:lnTo>
                  <a:pt x="3600" y="8863"/>
                </a:lnTo>
                <a:lnTo>
                  <a:pt x="3343" y="8075"/>
                </a:lnTo>
                <a:lnTo>
                  <a:pt x="1800" y="6959"/>
                </a:lnTo>
                <a:lnTo>
                  <a:pt x="1157" y="5581"/>
                </a:lnTo>
                <a:lnTo>
                  <a:pt x="643" y="4990"/>
                </a:lnTo>
                <a:lnTo>
                  <a:pt x="257" y="4202"/>
                </a:lnTo>
                <a:lnTo>
                  <a:pt x="0" y="3742"/>
                </a:lnTo>
                <a:lnTo>
                  <a:pt x="1800" y="3414"/>
                </a:lnTo>
                <a:lnTo>
                  <a:pt x="6043" y="2626"/>
                </a:lnTo>
                <a:lnTo>
                  <a:pt x="10671" y="1707"/>
                </a:lnTo>
                <a:lnTo>
                  <a:pt x="15171" y="919"/>
                </a:lnTo>
                <a:lnTo>
                  <a:pt x="19414" y="0"/>
                </a:lnTo>
                <a:lnTo>
                  <a:pt x="19414" y="263"/>
                </a:lnTo>
                <a:lnTo>
                  <a:pt x="20057" y="788"/>
                </a:lnTo>
                <a:lnTo>
                  <a:pt x="19800" y="2167"/>
                </a:lnTo>
                <a:lnTo>
                  <a:pt x="20057" y="2495"/>
                </a:lnTo>
                <a:lnTo>
                  <a:pt x="21214" y="3414"/>
                </a:lnTo>
                <a:lnTo>
                  <a:pt x="21214" y="4464"/>
                </a:lnTo>
                <a:lnTo>
                  <a:pt x="20957" y="4793"/>
                </a:lnTo>
                <a:lnTo>
                  <a:pt x="19800" y="5712"/>
                </a:lnTo>
                <a:lnTo>
                  <a:pt x="19414" y="6040"/>
                </a:lnTo>
                <a:lnTo>
                  <a:pt x="18257" y="6500"/>
                </a:lnTo>
                <a:lnTo>
                  <a:pt x="17871" y="6697"/>
                </a:lnTo>
                <a:lnTo>
                  <a:pt x="18514" y="8207"/>
                </a:lnTo>
                <a:lnTo>
                  <a:pt x="18900" y="9126"/>
                </a:lnTo>
                <a:lnTo>
                  <a:pt x="18900" y="11161"/>
                </a:lnTo>
                <a:lnTo>
                  <a:pt x="18257" y="11949"/>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31" name="Freeform 35"/>
          <p:cNvSpPr/>
          <p:nvPr/>
        </p:nvSpPr>
        <p:spPr>
          <a:xfrm>
            <a:off x="7467698" y="2757954"/>
            <a:ext cx="703263" cy="719138"/>
          </a:xfrm>
          <a:custGeom>
            <a:avLst/>
            <a:gdLst/>
            <a:ahLst/>
            <a:cxnLst>
              <a:cxn ang="0">
                <a:pos x="wd2" y="hd2"/>
              </a:cxn>
              <a:cxn ang="5400000">
                <a:pos x="wd2" y="hd2"/>
              </a:cxn>
              <a:cxn ang="10800000">
                <a:pos x="wd2" y="hd2"/>
              </a:cxn>
              <a:cxn ang="16200000">
                <a:pos x="wd2" y="hd2"/>
              </a:cxn>
            </a:cxnLst>
            <a:rect l="0" t="0" r="r" b="b"/>
            <a:pathLst>
              <a:path w="21600" h="21600" extrusionOk="0">
                <a:moveTo>
                  <a:pt x="7996" y="4768"/>
                </a:moveTo>
                <a:lnTo>
                  <a:pt x="8191" y="5436"/>
                </a:lnTo>
                <a:lnTo>
                  <a:pt x="8777" y="5340"/>
                </a:lnTo>
                <a:lnTo>
                  <a:pt x="9362" y="5197"/>
                </a:lnTo>
                <a:lnTo>
                  <a:pt x="9947" y="5102"/>
                </a:lnTo>
                <a:lnTo>
                  <a:pt x="10629" y="4864"/>
                </a:lnTo>
                <a:lnTo>
                  <a:pt x="11214" y="4768"/>
                </a:lnTo>
                <a:lnTo>
                  <a:pt x="11800" y="4625"/>
                </a:lnTo>
                <a:lnTo>
                  <a:pt x="12385" y="4434"/>
                </a:lnTo>
                <a:lnTo>
                  <a:pt x="12921" y="4291"/>
                </a:lnTo>
                <a:lnTo>
                  <a:pt x="13165" y="5102"/>
                </a:lnTo>
                <a:lnTo>
                  <a:pt x="13262" y="5770"/>
                </a:lnTo>
                <a:lnTo>
                  <a:pt x="13506" y="6580"/>
                </a:lnTo>
                <a:lnTo>
                  <a:pt x="13652" y="7343"/>
                </a:lnTo>
                <a:lnTo>
                  <a:pt x="14189" y="6771"/>
                </a:lnTo>
                <a:lnTo>
                  <a:pt x="14433" y="6580"/>
                </a:lnTo>
                <a:lnTo>
                  <a:pt x="15115" y="5340"/>
                </a:lnTo>
                <a:lnTo>
                  <a:pt x="15359" y="5197"/>
                </a:lnTo>
                <a:lnTo>
                  <a:pt x="15700" y="5340"/>
                </a:lnTo>
                <a:lnTo>
                  <a:pt x="16285" y="4434"/>
                </a:lnTo>
                <a:lnTo>
                  <a:pt x="16285" y="4101"/>
                </a:lnTo>
                <a:lnTo>
                  <a:pt x="16529" y="4101"/>
                </a:lnTo>
                <a:lnTo>
                  <a:pt x="16529" y="4291"/>
                </a:lnTo>
                <a:lnTo>
                  <a:pt x="16870" y="4434"/>
                </a:lnTo>
                <a:lnTo>
                  <a:pt x="17456" y="4434"/>
                </a:lnTo>
                <a:lnTo>
                  <a:pt x="17797" y="4291"/>
                </a:lnTo>
                <a:lnTo>
                  <a:pt x="17894" y="4101"/>
                </a:lnTo>
                <a:lnTo>
                  <a:pt x="17894" y="3862"/>
                </a:lnTo>
                <a:lnTo>
                  <a:pt x="17992" y="3624"/>
                </a:lnTo>
                <a:lnTo>
                  <a:pt x="18382" y="3385"/>
                </a:lnTo>
                <a:lnTo>
                  <a:pt x="18918" y="2956"/>
                </a:lnTo>
                <a:lnTo>
                  <a:pt x="19406" y="2956"/>
                </a:lnTo>
                <a:lnTo>
                  <a:pt x="19747" y="3052"/>
                </a:lnTo>
                <a:lnTo>
                  <a:pt x="20088" y="3195"/>
                </a:lnTo>
                <a:lnTo>
                  <a:pt x="20430" y="3052"/>
                </a:lnTo>
                <a:lnTo>
                  <a:pt x="20576" y="3052"/>
                </a:lnTo>
                <a:lnTo>
                  <a:pt x="20576" y="3290"/>
                </a:lnTo>
                <a:lnTo>
                  <a:pt x="20674" y="3385"/>
                </a:lnTo>
                <a:lnTo>
                  <a:pt x="21015" y="3528"/>
                </a:lnTo>
                <a:lnTo>
                  <a:pt x="21112" y="3624"/>
                </a:lnTo>
                <a:lnTo>
                  <a:pt x="21112" y="3958"/>
                </a:lnTo>
                <a:lnTo>
                  <a:pt x="21259" y="3958"/>
                </a:lnTo>
                <a:lnTo>
                  <a:pt x="21356" y="4101"/>
                </a:lnTo>
                <a:lnTo>
                  <a:pt x="21454" y="4434"/>
                </a:lnTo>
                <a:lnTo>
                  <a:pt x="21600" y="4434"/>
                </a:lnTo>
                <a:lnTo>
                  <a:pt x="21454" y="5197"/>
                </a:lnTo>
                <a:lnTo>
                  <a:pt x="21356" y="5770"/>
                </a:lnTo>
                <a:lnTo>
                  <a:pt x="20771" y="5436"/>
                </a:lnTo>
                <a:lnTo>
                  <a:pt x="19845" y="5102"/>
                </a:lnTo>
                <a:lnTo>
                  <a:pt x="19406" y="4864"/>
                </a:lnTo>
                <a:lnTo>
                  <a:pt x="18723" y="4530"/>
                </a:lnTo>
                <a:lnTo>
                  <a:pt x="18577" y="4864"/>
                </a:lnTo>
                <a:lnTo>
                  <a:pt x="18723" y="5340"/>
                </a:lnTo>
                <a:lnTo>
                  <a:pt x="18577" y="5770"/>
                </a:lnTo>
                <a:lnTo>
                  <a:pt x="18577" y="6437"/>
                </a:lnTo>
                <a:lnTo>
                  <a:pt x="18138" y="7581"/>
                </a:lnTo>
                <a:lnTo>
                  <a:pt x="17797" y="8154"/>
                </a:lnTo>
                <a:lnTo>
                  <a:pt x="17651" y="8154"/>
                </a:lnTo>
                <a:lnTo>
                  <a:pt x="17553" y="8249"/>
                </a:lnTo>
                <a:lnTo>
                  <a:pt x="17309" y="8583"/>
                </a:lnTo>
                <a:lnTo>
                  <a:pt x="17114" y="8917"/>
                </a:lnTo>
                <a:lnTo>
                  <a:pt x="16529" y="9060"/>
                </a:lnTo>
                <a:lnTo>
                  <a:pt x="16383" y="9393"/>
                </a:lnTo>
                <a:lnTo>
                  <a:pt x="16285" y="9632"/>
                </a:lnTo>
                <a:lnTo>
                  <a:pt x="16285" y="10061"/>
                </a:lnTo>
                <a:lnTo>
                  <a:pt x="16042" y="10538"/>
                </a:lnTo>
                <a:lnTo>
                  <a:pt x="15944" y="11062"/>
                </a:lnTo>
                <a:lnTo>
                  <a:pt x="15847" y="11396"/>
                </a:lnTo>
                <a:lnTo>
                  <a:pt x="15603" y="11634"/>
                </a:lnTo>
                <a:lnTo>
                  <a:pt x="15115" y="11777"/>
                </a:lnTo>
                <a:lnTo>
                  <a:pt x="14676" y="11634"/>
                </a:lnTo>
                <a:lnTo>
                  <a:pt x="14335" y="11301"/>
                </a:lnTo>
                <a:lnTo>
                  <a:pt x="14091" y="11205"/>
                </a:lnTo>
                <a:lnTo>
                  <a:pt x="13847" y="11301"/>
                </a:lnTo>
                <a:lnTo>
                  <a:pt x="13750" y="11539"/>
                </a:lnTo>
                <a:lnTo>
                  <a:pt x="13750" y="12445"/>
                </a:lnTo>
                <a:lnTo>
                  <a:pt x="13506" y="12874"/>
                </a:lnTo>
                <a:lnTo>
                  <a:pt x="13506" y="13351"/>
                </a:lnTo>
                <a:lnTo>
                  <a:pt x="13165" y="13923"/>
                </a:lnTo>
                <a:lnTo>
                  <a:pt x="13067" y="14781"/>
                </a:lnTo>
                <a:lnTo>
                  <a:pt x="12385" y="16403"/>
                </a:lnTo>
                <a:lnTo>
                  <a:pt x="12141" y="16927"/>
                </a:lnTo>
                <a:lnTo>
                  <a:pt x="12141" y="17404"/>
                </a:lnTo>
                <a:lnTo>
                  <a:pt x="12385" y="17642"/>
                </a:lnTo>
                <a:lnTo>
                  <a:pt x="12238" y="18072"/>
                </a:lnTo>
                <a:lnTo>
                  <a:pt x="12141" y="18405"/>
                </a:lnTo>
                <a:lnTo>
                  <a:pt x="11897" y="18739"/>
                </a:lnTo>
                <a:lnTo>
                  <a:pt x="11556" y="19073"/>
                </a:lnTo>
                <a:lnTo>
                  <a:pt x="11312" y="18882"/>
                </a:lnTo>
                <a:lnTo>
                  <a:pt x="10386" y="19550"/>
                </a:lnTo>
                <a:lnTo>
                  <a:pt x="9703" y="19550"/>
                </a:lnTo>
                <a:lnTo>
                  <a:pt x="9605" y="19645"/>
                </a:lnTo>
                <a:lnTo>
                  <a:pt x="9703" y="19979"/>
                </a:lnTo>
                <a:lnTo>
                  <a:pt x="9605" y="20217"/>
                </a:lnTo>
                <a:lnTo>
                  <a:pt x="9459" y="20313"/>
                </a:lnTo>
                <a:lnTo>
                  <a:pt x="8923" y="20551"/>
                </a:lnTo>
                <a:lnTo>
                  <a:pt x="8338" y="20789"/>
                </a:lnTo>
                <a:lnTo>
                  <a:pt x="8094" y="20885"/>
                </a:lnTo>
                <a:lnTo>
                  <a:pt x="7411" y="20551"/>
                </a:lnTo>
                <a:lnTo>
                  <a:pt x="7167" y="21028"/>
                </a:lnTo>
                <a:lnTo>
                  <a:pt x="6924" y="21219"/>
                </a:lnTo>
                <a:lnTo>
                  <a:pt x="6582" y="21600"/>
                </a:lnTo>
                <a:lnTo>
                  <a:pt x="6144" y="21600"/>
                </a:lnTo>
                <a:lnTo>
                  <a:pt x="5558" y="21362"/>
                </a:lnTo>
                <a:lnTo>
                  <a:pt x="5217" y="21362"/>
                </a:lnTo>
                <a:lnTo>
                  <a:pt x="4973" y="21219"/>
                </a:lnTo>
                <a:lnTo>
                  <a:pt x="4730" y="21028"/>
                </a:lnTo>
                <a:lnTo>
                  <a:pt x="4535" y="20694"/>
                </a:lnTo>
                <a:lnTo>
                  <a:pt x="4291" y="20456"/>
                </a:lnTo>
                <a:lnTo>
                  <a:pt x="4291" y="19979"/>
                </a:lnTo>
                <a:lnTo>
                  <a:pt x="3608" y="19979"/>
                </a:lnTo>
                <a:lnTo>
                  <a:pt x="2584" y="19454"/>
                </a:lnTo>
                <a:lnTo>
                  <a:pt x="1853" y="18739"/>
                </a:lnTo>
                <a:lnTo>
                  <a:pt x="1658" y="18405"/>
                </a:lnTo>
                <a:lnTo>
                  <a:pt x="1316" y="18215"/>
                </a:lnTo>
                <a:lnTo>
                  <a:pt x="1170" y="17833"/>
                </a:lnTo>
                <a:lnTo>
                  <a:pt x="585" y="17309"/>
                </a:lnTo>
                <a:lnTo>
                  <a:pt x="390" y="17070"/>
                </a:lnTo>
                <a:lnTo>
                  <a:pt x="390" y="16260"/>
                </a:lnTo>
                <a:lnTo>
                  <a:pt x="146" y="15354"/>
                </a:lnTo>
                <a:lnTo>
                  <a:pt x="0" y="15258"/>
                </a:lnTo>
                <a:lnTo>
                  <a:pt x="585" y="15354"/>
                </a:lnTo>
                <a:lnTo>
                  <a:pt x="1170" y="15163"/>
                </a:lnTo>
                <a:lnTo>
                  <a:pt x="1414" y="14781"/>
                </a:lnTo>
                <a:lnTo>
                  <a:pt x="1414" y="14352"/>
                </a:lnTo>
                <a:lnTo>
                  <a:pt x="1512" y="14019"/>
                </a:lnTo>
                <a:lnTo>
                  <a:pt x="1755" y="13923"/>
                </a:lnTo>
                <a:lnTo>
                  <a:pt x="1853" y="13685"/>
                </a:lnTo>
                <a:lnTo>
                  <a:pt x="1755" y="13208"/>
                </a:lnTo>
                <a:lnTo>
                  <a:pt x="1658" y="12874"/>
                </a:lnTo>
                <a:lnTo>
                  <a:pt x="1658" y="12445"/>
                </a:lnTo>
                <a:lnTo>
                  <a:pt x="1999" y="11634"/>
                </a:lnTo>
                <a:lnTo>
                  <a:pt x="2194" y="11301"/>
                </a:lnTo>
                <a:lnTo>
                  <a:pt x="2438" y="11301"/>
                </a:lnTo>
                <a:lnTo>
                  <a:pt x="2682" y="11539"/>
                </a:lnTo>
                <a:lnTo>
                  <a:pt x="2779" y="11873"/>
                </a:lnTo>
                <a:lnTo>
                  <a:pt x="2926" y="11873"/>
                </a:lnTo>
                <a:lnTo>
                  <a:pt x="3023" y="11539"/>
                </a:lnTo>
                <a:lnTo>
                  <a:pt x="3267" y="11396"/>
                </a:lnTo>
                <a:lnTo>
                  <a:pt x="3364" y="11396"/>
                </a:lnTo>
                <a:lnTo>
                  <a:pt x="3364" y="11301"/>
                </a:lnTo>
                <a:lnTo>
                  <a:pt x="3121" y="10872"/>
                </a:lnTo>
                <a:lnTo>
                  <a:pt x="3023" y="10633"/>
                </a:lnTo>
                <a:lnTo>
                  <a:pt x="3267" y="10538"/>
                </a:lnTo>
                <a:lnTo>
                  <a:pt x="3267" y="10156"/>
                </a:lnTo>
                <a:lnTo>
                  <a:pt x="3364" y="9632"/>
                </a:lnTo>
                <a:lnTo>
                  <a:pt x="3462" y="9393"/>
                </a:lnTo>
                <a:lnTo>
                  <a:pt x="3706" y="9250"/>
                </a:lnTo>
                <a:lnTo>
                  <a:pt x="3949" y="9060"/>
                </a:lnTo>
                <a:lnTo>
                  <a:pt x="4193" y="8583"/>
                </a:lnTo>
                <a:lnTo>
                  <a:pt x="4388" y="8392"/>
                </a:lnTo>
                <a:lnTo>
                  <a:pt x="4632" y="8487"/>
                </a:lnTo>
                <a:lnTo>
                  <a:pt x="4876" y="8487"/>
                </a:lnTo>
                <a:lnTo>
                  <a:pt x="5217" y="8249"/>
                </a:lnTo>
                <a:lnTo>
                  <a:pt x="5656" y="7677"/>
                </a:lnTo>
                <a:lnTo>
                  <a:pt x="6387" y="6914"/>
                </a:lnTo>
                <a:lnTo>
                  <a:pt x="6582" y="6246"/>
                </a:lnTo>
                <a:lnTo>
                  <a:pt x="6485" y="5770"/>
                </a:lnTo>
                <a:lnTo>
                  <a:pt x="6582" y="4625"/>
                </a:lnTo>
                <a:lnTo>
                  <a:pt x="6826" y="2861"/>
                </a:lnTo>
                <a:lnTo>
                  <a:pt x="6924" y="1717"/>
                </a:lnTo>
                <a:lnTo>
                  <a:pt x="6826" y="1240"/>
                </a:lnTo>
                <a:lnTo>
                  <a:pt x="6582" y="906"/>
                </a:lnTo>
                <a:lnTo>
                  <a:pt x="6387" y="572"/>
                </a:lnTo>
                <a:lnTo>
                  <a:pt x="6387" y="334"/>
                </a:lnTo>
                <a:lnTo>
                  <a:pt x="6924" y="0"/>
                </a:lnTo>
                <a:lnTo>
                  <a:pt x="7070" y="715"/>
                </a:lnTo>
                <a:lnTo>
                  <a:pt x="7167" y="1383"/>
                </a:lnTo>
                <a:lnTo>
                  <a:pt x="7411" y="2050"/>
                </a:lnTo>
                <a:lnTo>
                  <a:pt x="7509" y="2718"/>
                </a:lnTo>
                <a:lnTo>
                  <a:pt x="7753" y="3385"/>
                </a:lnTo>
                <a:lnTo>
                  <a:pt x="7850" y="4101"/>
                </a:lnTo>
                <a:lnTo>
                  <a:pt x="7996" y="4768"/>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32" name="Freeform 36"/>
          <p:cNvSpPr/>
          <p:nvPr/>
        </p:nvSpPr>
        <p:spPr>
          <a:xfrm>
            <a:off x="3060798" y="2119780"/>
            <a:ext cx="1103313" cy="901701"/>
          </a:xfrm>
          <a:custGeom>
            <a:avLst/>
            <a:gdLst/>
            <a:ahLst/>
            <a:cxnLst>
              <a:cxn ang="0">
                <a:pos x="wd2" y="hd2"/>
              </a:cxn>
              <a:cxn ang="5400000">
                <a:pos x="wd2" y="hd2"/>
              </a:cxn>
              <a:cxn ang="10800000">
                <a:pos x="wd2" y="hd2"/>
              </a:cxn>
              <a:cxn ang="16200000">
                <a:pos x="wd2" y="hd2"/>
              </a:cxn>
            </a:cxnLst>
            <a:rect l="0" t="0" r="r" b="b"/>
            <a:pathLst>
              <a:path w="21600" h="21600" extrusionOk="0">
                <a:moveTo>
                  <a:pt x="715" y="19356"/>
                </a:moveTo>
                <a:lnTo>
                  <a:pt x="0" y="19280"/>
                </a:lnTo>
                <a:lnTo>
                  <a:pt x="62" y="18634"/>
                </a:lnTo>
                <a:lnTo>
                  <a:pt x="124" y="18101"/>
                </a:lnTo>
                <a:lnTo>
                  <a:pt x="218" y="17455"/>
                </a:lnTo>
                <a:lnTo>
                  <a:pt x="280" y="16846"/>
                </a:lnTo>
                <a:lnTo>
                  <a:pt x="373" y="16276"/>
                </a:lnTo>
                <a:lnTo>
                  <a:pt x="373" y="15668"/>
                </a:lnTo>
                <a:lnTo>
                  <a:pt x="435" y="15021"/>
                </a:lnTo>
                <a:lnTo>
                  <a:pt x="591" y="13690"/>
                </a:lnTo>
                <a:lnTo>
                  <a:pt x="653" y="12968"/>
                </a:lnTo>
                <a:lnTo>
                  <a:pt x="808" y="12245"/>
                </a:lnTo>
                <a:lnTo>
                  <a:pt x="870" y="11446"/>
                </a:lnTo>
                <a:lnTo>
                  <a:pt x="932" y="10724"/>
                </a:lnTo>
                <a:lnTo>
                  <a:pt x="1026" y="10001"/>
                </a:lnTo>
                <a:lnTo>
                  <a:pt x="1088" y="9165"/>
                </a:lnTo>
                <a:lnTo>
                  <a:pt x="1181" y="8442"/>
                </a:lnTo>
                <a:lnTo>
                  <a:pt x="1243" y="7720"/>
                </a:lnTo>
                <a:lnTo>
                  <a:pt x="1305" y="6921"/>
                </a:lnTo>
                <a:lnTo>
                  <a:pt x="1399" y="6199"/>
                </a:lnTo>
                <a:lnTo>
                  <a:pt x="1523" y="5476"/>
                </a:lnTo>
                <a:lnTo>
                  <a:pt x="1616" y="4677"/>
                </a:lnTo>
                <a:lnTo>
                  <a:pt x="1678" y="3955"/>
                </a:lnTo>
                <a:lnTo>
                  <a:pt x="1772" y="3232"/>
                </a:lnTo>
                <a:lnTo>
                  <a:pt x="1834" y="2434"/>
                </a:lnTo>
                <a:lnTo>
                  <a:pt x="1896" y="1901"/>
                </a:lnTo>
                <a:lnTo>
                  <a:pt x="1989" y="1255"/>
                </a:lnTo>
                <a:lnTo>
                  <a:pt x="2051" y="608"/>
                </a:lnTo>
                <a:lnTo>
                  <a:pt x="2113" y="0"/>
                </a:lnTo>
                <a:lnTo>
                  <a:pt x="2704" y="190"/>
                </a:lnTo>
                <a:lnTo>
                  <a:pt x="3885" y="342"/>
                </a:lnTo>
                <a:lnTo>
                  <a:pt x="4538" y="456"/>
                </a:lnTo>
                <a:lnTo>
                  <a:pt x="5719" y="608"/>
                </a:lnTo>
                <a:lnTo>
                  <a:pt x="6402" y="723"/>
                </a:lnTo>
                <a:lnTo>
                  <a:pt x="6962" y="799"/>
                </a:lnTo>
                <a:lnTo>
                  <a:pt x="7552" y="913"/>
                </a:lnTo>
                <a:lnTo>
                  <a:pt x="8143" y="989"/>
                </a:lnTo>
                <a:lnTo>
                  <a:pt x="8826" y="1065"/>
                </a:lnTo>
                <a:lnTo>
                  <a:pt x="9386" y="1065"/>
                </a:lnTo>
                <a:lnTo>
                  <a:pt x="9976" y="1179"/>
                </a:lnTo>
                <a:lnTo>
                  <a:pt x="10567" y="1255"/>
                </a:lnTo>
                <a:lnTo>
                  <a:pt x="11251" y="1331"/>
                </a:lnTo>
                <a:lnTo>
                  <a:pt x="11841" y="1445"/>
                </a:lnTo>
                <a:lnTo>
                  <a:pt x="12401" y="1521"/>
                </a:lnTo>
                <a:lnTo>
                  <a:pt x="13084" y="1521"/>
                </a:lnTo>
                <a:lnTo>
                  <a:pt x="13675" y="1635"/>
                </a:lnTo>
                <a:lnTo>
                  <a:pt x="14265" y="1711"/>
                </a:lnTo>
                <a:lnTo>
                  <a:pt x="14856" y="1711"/>
                </a:lnTo>
                <a:lnTo>
                  <a:pt x="15508" y="1787"/>
                </a:lnTo>
                <a:lnTo>
                  <a:pt x="16099" y="1901"/>
                </a:lnTo>
                <a:lnTo>
                  <a:pt x="16689" y="1901"/>
                </a:lnTo>
                <a:lnTo>
                  <a:pt x="17342" y="1977"/>
                </a:lnTo>
                <a:lnTo>
                  <a:pt x="17933" y="1977"/>
                </a:lnTo>
                <a:lnTo>
                  <a:pt x="18523" y="2054"/>
                </a:lnTo>
                <a:lnTo>
                  <a:pt x="19176" y="2054"/>
                </a:lnTo>
                <a:lnTo>
                  <a:pt x="19766" y="2168"/>
                </a:lnTo>
                <a:lnTo>
                  <a:pt x="20357" y="2168"/>
                </a:lnTo>
                <a:lnTo>
                  <a:pt x="21009" y="2244"/>
                </a:lnTo>
                <a:lnTo>
                  <a:pt x="21600" y="2244"/>
                </a:lnTo>
                <a:lnTo>
                  <a:pt x="21538" y="3499"/>
                </a:lnTo>
                <a:lnTo>
                  <a:pt x="21538" y="4677"/>
                </a:lnTo>
                <a:lnTo>
                  <a:pt x="21445" y="5932"/>
                </a:lnTo>
                <a:lnTo>
                  <a:pt x="21382" y="7111"/>
                </a:lnTo>
                <a:lnTo>
                  <a:pt x="21382" y="8290"/>
                </a:lnTo>
                <a:lnTo>
                  <a:pt x="21320" y="9545"/>
                </a:lnTo>
                <a:lnTo>
                  <a:pt x="21320" y="10724"/>
                </a:lnTo>
                <a:lnTo>
                  <a:pt x="21227" y="11979"/>
                </a:lnTo>
                <a:lnTo>
                  <a:pt x="21165" y="13158"/>
                </a:lnTo>
                <a:lnTo>
                  <a:pt x="21165" y="14413"/>
                </a:lnTo>
                <a:lnTo>
                  <a:pt x="21103" y="15554"/>
                </a:lnTo>
                <a:lnTo>
                  <a:pt x="21009" y="16732"/>
                </a:lnTo>
                <a:lnTo>
                  <a:pt x="21009" y="17987"/>
                </a:lnTo>
                <a:lnTo>
                  <a:pt x="20947" y="19166"/>
                </a:lnTo>
                <a:lnTo>
                  <a:pt x="20947" y="20421"/>
                </a:lnTo>
                <a:lnTo>
                  <a:pt x="20854" y="21600"/>
                </a:lnTo>
                <a:lnTo>
                  <a:pt x="19922" y="21600"/>
                </a:lnTo>
                <a:lnTo>
                  <a:pt x="19020" y="21524"/>
                </a:lnTo>
                <a:lnTo>
                  <a:pt x="18088" y="21410"/>
                </a:lnTo>
                <a:lnTo>
                  <a:pt x="16161" y="21258"/>
                </a:lnTo>
                <a:lnTo>
                  <a:pt x="15291" y="21258"/>
                </a:lnTo>
                <a:lnTo>
                  <a:pt x="14327" y="21144"/>
                </a:lnTo>
                <a:lnTo>
                  <a:pt x="13364" y="21068"/>
                </a:lnTo>
                <a:lnTo>
                  <a:pt x="12494" y="20992"/>
                </a:lnTo>
                <a:lnTo>
                  <a:pt x="11530" y="20877"/>
                </a:lnTo>
                <a:lnTo>
                  <a:pt x="10567" y="20687"/>
                </a:lnTo>
                <a:lnTo>
                  <a:pt x="9697" y="20611"/>
                </a:lnTo>
                <a:lnTo>
                  <a:pt x="8733" y="20535"/>
                </a:lnTo>
                <a:lnTo>
                  <a:pt x="7770" y="20421"/>
                </a:lnTo>
                <a:lnTo>
                  <a:pt x="6900" y="20269"/>
                </a:lnTo>
                <a:lnTo>
                  <a:pt x="5936" y="20155"/>
                </a:lnTo>
                <a:lnTo>
                  <a:pt x="5221" y="20079"/>
                </a:lnTo>
                <a:lnTo>
                  <a:pt x="4475" y="19965"/>
                </a:lnTo>
                <a:lnTo>
                  <a:pt x="3729" y="19889"/>
                </a:lnTo>
                <a:lnTo>
                  <a:pt x="3015" y="19699"/>
                </a:lnTo>
                <a:lnTo>
                  <a:pt x="2207" y="19623"/>
                </a:lnTo>
                <a:lnTo>
                  <a:pt x="1461" y="19546"/>
                </a:lnTo>
                <a:lnTo>
                  <a:pt x="715" y="19356"/>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33" name="Freeform 37"/>
          <p:cNvSpPr/>
          <p:nvPr/>
        </p:nvSpPr>
        <p:spPr>
          <a:xfrm>
            <a:off x="8869460" y="2086441"/>
            <a:ext cx="112714" cy="157164"/>
          </a:xfrm>
          <a:custGeom>
            <a:avLst/>
            <a:gdLst/>
            <a:ahLst/>
            <a:cxnLst>
              <a:cxn ang="0">
                <a:pos x="wd2" y="hd2"/>
              </a:cxn>
              <a:cxn ang="5400000">
                <a:pos x="wd2" y="hd2"/>
              </a:cxn>
              <a:cxn ang="10800000">
                <a:pos x="wd2" y="hd2"/>
              </a:cxn>
              <a:cxn ang="16200000">
                <a:pos x="wd2" y="hd2"/>
              </a:cxn>
            </a:cxnLst>
            <a:rect l="0" t="0" r="r" b="b"/>
            <a:pathLst>
              <a:path w="21600" h="21600" extrusionOk="0">
                <a:moveTo>
                  <a:pt x="14907" y="8073"/>
                </a:moveTo>
                <a:lnTo>
                  <a:pt x="13690" y="6109"/>
                </a:lnTo>
                <a:lnTo>
                  <a:pt x="14299" y="6109"/>
                </a:lnTo>
                <a:lnTo>
                  <a:pt x="15820" y="6545"/>
                </a:lnTo>
                <a:lnTo>
                  <a:pt x="16428" y="7200"/>
                </a:lnTo>
                <a:lnTo>
                  <a:pt x="17949" y="8073"/>
                </a:lnTo>
                <a:lnTo>
                  <a:pt x="18558" y="7200"/>
                </a:lnTo>
                <a:lnTo>
                  <a:pt x="17037" y="6109"/>
                </a:lnTo>
                <a:lnTo>
                  <a:pt x="15820" y="6109"/>
                </a:lnTo>
                <a:lnTo>
                  <a:pt x="14907" y="5673"/>
                </a:lnTo>
                <a:lnTo>
                  <a:pt x="14299" y="4582"/>
                </a:lnTo>
                <a:lnTo>
                  <a:pt x="13690" y="3055"/>
                </a:lnTo>
                <a:lnTo>
                  <a:pt x="12169" y="3055"/>
                </a:lnTo>
                <a:lnTo>
                  <a:pt x="11561" y="1527"/>
                </a:lnTo>
                <a:lnTo>
                  <a:pt x="10648" y="0"/>
                </a:lnTo>
                <a:lnTo>
                  <a:pt x="8518" y="436"/>
                </a:lnTo>
                <a:lnTo>
                  <a:pt x="6997" y="873"/>
                </a:lnTo>
                <a:lnTo>
                  <a:pt x="4259" y="1964"/>
                </a:lnTo>
                <a:lnTo>
                  <a:pt x="2130" y="2400"/>
                </a:lnTo>
                <a:lnTo>
                  <a:pt x="0" y="3055"/>
                </a:lnTo>
                <a:lnTo>
                  <a:pt x="608" y="4582"/>
                </a:lnTo>
                <a:lnTo>
                  <a:pt x="1217" y="6545"/>
                </a:lnTo>
                <a:lnTo>
                  <a:pt x="2130" y="8073"/>
                </a:lnTo>
                <a:lnTo>
                  <a:pt x="2738" y="9818"/>
                </a:lnTo>
                <a:lnTo>
                  <a:pt x="4259" y="12218"/>
                </a:lnTo>
                <a:lnTo>
                  <a:pt x="4868" y="14400"/>
                </a:lnTo>
                <a:lnTo>
                  <a:pt x="6389" y="15927"/>
                </a:lnTo>
                <a:lnTo>
                  <a:pt x="6389" y="17455"/>
                </a:lnTo>
                <a:lnTo>
                  <a:pt x="6997" y="18982"/>
                </a:lnTo>
                <a:lnTo>
                  <a:pt x="6997" y="21600"/>
                </a:lnTo>
                <a:lnTo>
                  <a:pt x="9127" y="21164"/>
                </a:lnTo>
                <a:lnTo>
                  <a:pt x="14907" y="17891"/>
                </a:lnTo>
                <a:lnTo>
                  <a:pt x="16428" y="15491"/>
                </a:lnTo>
                <a:lnTo>
                  <a:pt x="14299" y="10691"/>
                </a:lnTo>
                <a:lnTo>
                  <a:pt x="14907" y="8073"/>
                </a:lnTo>
                <a:close/>
                <a:moveTo>
                  <a:pt x="19470" y="8727"/>
                </a:moveTo>
                <a:lnTo>
                  <a:pt x="18558" y="9164"/>
                </a:lnTo>
                <a:lnTo>
                  <a:pt x="18558" y="11782"/>
                </a:lnTo>
                <a:lnTo>
                  <a:pt x="19470" y="13309"/>
                </a:lnTo>
                <a:lnTo>
                  <a:pt x="18558" y="14400"/>
                </a:lnTo>
                <a:lnTo>
                  <a:pt x="20079" y="13964"/>
                </a:lnTo>
                <a:lnTo>
                  <a:pt x="21600" y="12873"/>
                </a:lnTo>
                <a:lnTo>
                  <a:pt x="19470" y="8727"/>
                </a:lnTo>
                <a:close/>
                <a:moveTo>
                  <a:pt x="17037" y="11782"/>
                </a:moveTo>
                <a:lnTo>
                  <a:pt x="16428" y="11782"/>
                </a:lnTo>
                <a:lnTo>
                  <a:pt x="16428" y="13309"/>
                </a:lnTo>
                <a:lnTo>
                  <a:pt x="17949" y="14836"/>
                </a:lnTo>
                <a:lnTo>
                  <a:pt x="17949" y="12218"/>
                </a:lnTo>
                <a:lnTo>
                  <a:pt x="17037" y="11782"/>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34" name="Freeform 39"/>
          <p:cNvSpPr/>
          <p:nvPr/>
        </p:nvSpPr>
        <p:spPr>
          <a:xfrm>
            <a:off x="7018436" y="2491254"/>
            <a:ext cx="674689" cy="777876"/>
          </a:xfrm>
          <a:custGeom>
            <a:avLst/>
            <a:gdLst/>
            <a:ahLst/>
            <a:cxnLst>
              <a:cxn ang="0">
                <a:pos x="wd2" y="hd2"/>
              </a:cxn>
              <a:cxn ang="5400000">
                <a:pos x="wd2" y="hd2"/>
              </a:cxn>
              <a:cxn ang="10800000">
                <a:pos x="wd2" y="hd2"/>
              </a:cxn>
              <a:cxn ang="16200000">
                <a:pos x="wd2" y="hd2"/>
              </a:cxn>
            </a:cxnLst>
            <a:rect l="0" t="0" r="r" b="b"/>
            <a:pathLst>
              <a:path w="21600" h="21600" extrusionOk="0">
                <a:moveTo>
                  <a:pt x="21244" y="8243"/>
                </a:moveTo>
                <a:lnTo>
                  <a:pt x="21041" y="7935"/>
                </a:lnTo>
                <a:lnTo>
                  <a:pt x="21041" y="7714"/>
                </a:lnTo>
                <a:lnTo>
                  <a:pt x="21600" y="7406"/>
                </a:lnTo>
                <a:lnTo>
                  <a:pt x="21397" y="6789"/>
                </a:lnTo>
                <a:lnTo>
                  <a:pt x="21244" y="6260"/>
                </a:lnTo>
                <a:lnTo>
                  <a:pt x="21143" y="5642"/>
                </a:lnTo>
                <a:lnTo>
                  <a:pt x="20634" y="3879"/>
                </a:lnTo>
                <a:lnTo>
                  <a:pt x="20279" y="2733"/>
                </a:lnTo>
                <a:lnTo>
                  <a:pt x="20177" y="2204"/>
                </a:lnTo>
                <a:lnTo>
                  <a:pt x="20075" y="1587"/>
                </a:lnTo>
                <a:lnTo>
                  <a:pt x="19720" y="441"/>
                </a:lnTo>
                <a:lnTo>
                  <a:pt x="19567" y="0"/>
                </a:lnTo>
                <a:lnTo>
                  <a:pt x="18144" y="838"/>
                </a:lnTo>
                <a:lnTo>
                  <a:pt x="16568" y="1896"/>
                </a:lnTo>
                <a:lnTo>
                  <a:pt x="15755" y="2601"/>
                </a:lnTo>
                <a:lnTo>
                  <a:pt x="14993" y="3438"/>
                </a:lnTo>
                <a:lnTo>
                  <a:pt x="14637" y="3791"/>
                </a:lnTo>
                <a:lnTo>
                  <a:pt x="14281" y="3967"/>
                </a:lnTo>
                <a:lnTo>
                  <a:pt x="13570" y="3967"/>
                </a:lnTo>
                <a:lnTo>
                  <a:pt x="11639" y="4805"/>
                </a:lnTo>
                <a:lnTo>
                  <a:pt x="11283" y="5113"/>
                </a:lnTo>
                <a:lnTo>
                  <a:pt x="11029" y="5113"/>
                </a:lnTo>
                <a:lnTo>
                  <a:pt x="10419" y="4805"/>
                </a:lnTo>
                <a:lnTo>
                  <a:pt x="10317" y="4937"/>
                </a:lnTo>
                <a:lnTo>
                  <a:pt x="9961" y="4937"/>
                </a:lnTo>
                <a:lnTo>
                  <a:pt x="9606" y="5025"/>
                </a:lnTo>
                <a:lnTo>
                  <a:pt x="9250" y="5246"/>
                </a:lnTo>
                <a:lnTo>
                  <a:pt x="8894" y="5334"/>
                </a:lnTo>
                <a:lnTo>
                  <a:pt x="8640" y="5246"/>
                </a:lnTo>
                <a:lnTo>
                  <a:pt x="8894" y="5113"/>
                </a:lnTo>
                <a:lnTo>
                  <a:pt x="10063" y="4584"/>
                </a:lnTo>
                <a:lnTo>
                  <a:pt x="9504" y="4496"/>
                </a:lnTo>
                <a:lnTo>
                  <a:pt x="9352" y="4408"/>
                </a:lnTo>
                <a:lnTo>
                  <a:pt x="9250" y="4408"/>
                </a:lnTo>
                <a:lnTo>
                  <a:pt x="9250" y="4584"/>
                </a:lnTo>
                <a:lnTo>
                  <a:pt x="8996" y="4717"/>
                </a:lnTo>
                <a:lnTo>
                  <a:pt x="8538" y="4717"/>
                </a:lnTo>
                <a:lnTo>
                  <a:pt x="8183" y="4496"/>
                </a:lnTo>
                <a:lnTo>
                  <a:pt x="7319" y="4276"/>
                </a:lnTo>
                <a:lnTo>
                  <a:pt x="7064" y="4188"/>
                </a:lnTo>
                <a:lnTo>
                  <a:pt x="6709" y="4100"/>
                </a:lnTo>
                <a:lnTo>
                  <a:pt x="6251" y="4100"/>
                </a:lnTo>
                <a:lnTo>
                  <a:pt x="6251" y="3967"/>
                </a:lnTo>
                <a:lnTo>
                  <a:pt x="6251" y="4100"/>
                </a:lnTo>
                <a:lnTo>
                  <a:pt x="1525" y="5025"/>
                </a:lnTo>
                <a:lnTo>
                  <a:pt x="0" y="5334"/>
                </a:lnTo>
                <a:lnTo>
                  <a:pt x="356" y="7097"/>
                </a:lnTo>
                <a:lnTo>
                  <a:pt x="712" y="8993"/>
                </a:lnTo>
                <a:lnTo>
                  <a:pt x="1423" y="12519"/>
                </a:lnTo>
                <a:lnTo>
                  <a:pt x="1677" y="14415"/>
                </a:lnTo>
                <a:lnTo>
                  <a:pt x="2389" y="17941"/>
                </a:lnTo>
                <a:lnTo>
                  <a:pt x="2744" y="19837"/>
                </a:lnTo>
                <a:lnTo>
                  <a:pt x="2999" y="19616"/>
                </a:lnTo>
                <a:lnTo>
                  <a:pt x="3354" y="19528"/>
                </a:lnTo>
                <a:lnTo>
                  <a:pt x="3608" y="19749"/>
                </a:lnTo>
                <a:lnTo>
                  <a:pt x="3964" y="19749"/>
                </a:lnTo>
                <a:lnTo>
                  <a:pt x="4320" y="19528"/>
                </a:lnTo>
                <a:lnTo>
                  <a:pt x="4676" y="19528"/>
                </a:lnTo>
                <a:lnTo>
                  <a:pt x="5133" y="19749"/>
                </a:lnTo>
                <a:lnTo>
                  <a:pt x="5489" y="20057"/>
                </a:lnTo>
                <a:lnTo>
                  <a:pt x="5997" y="20586"/>
                </a:lnTo>
                <a:lnTo>
                  <a:pt x="6607" y="20895"/>
                </a:lnTo>
                <a:lnTo>
                  <a:pt x="7420" y="20895"/>
                </a:lnTo>
                <a:lnTo>
                  <a:pt x="8030" y="20983"/>
                </a:lnTo>
                <a:lnTo>
                  <a:pt x="8538" y="21291"/>
                </a:lnTo>
                <a:lnTo>
                  <a:pt x="8894" y="21291"/>
                </a:lnTo>
                <a:lnTo>
                  <a:pt x="9250" y="21071"/>
                </a:lnTo>
                <a:lnTo>
                  <a:pt x="9606" y="20983"/>
                </a:lnTo>
                <a:lnTo>
                  <a:pt x="9961" y="20983"/>
                </a:lnTo>
                <a:lnTo>
                  <a:pt x="10571" y="21203"/>
                </a:lnTo>
                <a:lnTo>
                  <a:pt x="11283" y="20983"/>
                </a:lnTo>
                <a:lnTo>
                  <a:pt x="12248" y="20366"/>
                </a:lnTo>
                <a:lnTo>
                  <a:pt x="12858" y="20278"/>
                </a:lnTo>
                <a:lnTo>
                  <a:pt x="13062" y="20674"/>
                </a:lnTo>
                <a:lnTo>
                  <a:pt x="13570" y="21071"/>
                </a:lnTo>
                <a:lnTo>
                  <a:pt x="14383" y="21512"/>
                </a:lnTo>
                <a:lnTo>
                  <a:pt x="14993" y="21600"/>
                </a:lnTo>
                <a:lnTo>
                  <a:pt x="15603" y="21424"/>
                </a:lnTo>
                <a:lnTo>
                  <a:pt x="15857" y="21071"/>
                </a:lnTo>
                <a:lnTo>
                  <a:pt x="15857" y="20674"/>
                </a:lnTo>
                <a:lnTo>
                  <a:pt x="15959" y="20366"/>
                </a:lnTo>
                <a:lnTo>
                  <a:pt x="16213" y="20278"/>
                </a:lnTo>
                <a:lnTo>
                  <a:pt x="16314" y="20057"/>
                </a:lnTo>
                <a:lnTo>
                  <a:pt x="16213" y="19616"/>
                </a:lnTo>
                <a:lnTo>
                  <a:pt x="16111" y="19308"/>
                </a:lnTo>
                <a:lnTo>
                  <a:pt x="16111" y="18911"/>
                </a:lnTo>
                <a:lnTo>
                  <a:pt x="16467" y="18162"/>
                </a:lnTo>
                <a:lnTo>
                  <a:pt x="16670" y="17853"/>
                </a:lnTo>
                <a:lnTo>
                  <a:pt x="16924" y="17853"/>
                </a:lnTo>
                <a:lnTo>
                  <a:pt x="17178" y="18073"/>
                </a:lnTo>
                <a:lnTo>
                  <a:pt x="17280" y="18382"/>
                </a:lnTo>
                <a:lnTo>
                  <a:pt x="17432" y="18382"/>
                </a:lnTo>
                <a:lnTo>
                  <a:pt x="17534" y="18073"/>
                </a:lnTo>
                <a:lnTo>
                  <a:pt x="17788" y="17941"/>
                </a:lnTo>
                <a:lnTo>
                  <a:pt x="17890" y="17941"/>
                </a:lnTo>
                <a:lnTo>
                  <a:pt x="17890" y="17853"/>
                </a:lnTo>
                <a:lnTo>
                  <a:pt x="17636" y="17456"/>
                </a:lnTo>
                <a:lnTo>
                  <a:pt x="17534" y="17236"/>
                </a:lnTo>
                <a:lnTo>
                  <a:pt x="17788" y="17148"/>
                </a:lnTo>
                <a:lnTo>
                  <a:pt x="17788" y="16795"/>
                </a:lnTo>
                <a:lnTo>
                  <a:pt x="17890" y="16310"/>
                </a:lnTo>
                <a:lnTo>
                  <a:pt x="17992" y="16090"/>
                </a:lnTo>
                <a:lnTo>
                  <a:pt x="18246" y="15958"/>
                </a:lnTo>
                <a:lnTo>
                  <a:pt x="18500" y="15781"/>
                </a:lnTo>
                <a:lnTo>
                  <a:pt x="18754" y="15340"/>
                </a:lnTo>
                <a:lnTo>
                  <a:pt x="18957" y="15164"/>
                </a:lnTo>
                <a:lnTo>
                  <a:pt x="19211" y="15252"/>
                </a:lnTo>
                <a:lnTo>
                  <a:pt x="19465" y="15252"/>
                </a:lnTo>
                <a:lnTo>
                  <a:pt x="19821" y="15032"/>
                </a:lnTo>
                <a:lnTo>
                  <a:pt x="20279" y="14503"/>
                </a:lnTo>
                <a:lnTo>
                  <a:pt x="21041" y="13798"/>
                </a:lnTo>
                <a:lnTo>
                  <a:pt x="21244" y="13180"/>
                </a:lnTo>
                <a:lnTo>
                  <a:pt x="21143" y="12740"/>
                </a:lnTo>
                <a:lnTo>
                  <a:pt x="21244" y="11682"/>
                </a:lnTo>
                <a:lnTo>
                  <a:pt x="21498" y="10051"/>
                </a:lnTo>
                <a:lnTo>
                  <a:pt x="21600" y="8993"/>
                </a:lnTo>
                <a:lnTo>
                  <a:pt x="21498" y="8552"/>
                </a:lnTo>
                <a:lnTo>
                  <a:pt x="21244" y="8243"/>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35" name="Freeform 40"/>
          <p:cNvSpPr/>
          <p:nvPr/>
        </p:nvSpPr>
        <p:spPr>
          <a:xfrm>
            <a:off x="6067522" y="1476841"/>
            <a:ext cx="1247776" cy="1247776"/>
          </a:xfrm>
          <a:custGeom>
            <a:avLst/>
            <a:gdLst/>
            <a:ahLst/>
            <a:cxnLst>
              <a:cxn ang="0">
                <a:pos x="wd2" y="hd2"/>
              </a:cxn>
              <a:cxn ang="5400000">
                <a:pos x="wd2" y="hd2"/>
              </a:cxn>
              <a:cxn ang="10800000">
                <a:pos x="wd2" y="hd2"/>
              </a:cxn>
              <a:cxn ang="16200000">
                <a:pos x="wd2" y="hd2"/>
              </a:cxn>
            </a:cxnLst>
            <a:rect l="0" t="0" r="r" b="b"/>
            <a:pathLst>
              <a:path w="21600" h="21600" extrusionOk="0">
                <a:moveTo>
                  <a:pt x="14757" y="4424"/>
                </a:moveTo>
                <a:lnTo>
                  <a:pt x="14840" y="4562"/>
                </a:lnTo>
                <a:lnTo>
                  <a:pt x="15032" y="4562"/>
                </a:lnTo>
                <a:lnTo>
                  <a:pt x="14950" y="4479"/>
                </a:lnTo>
                <a:lnTo>
                  <a:pt x="14895" y="4369"/>
                </a:lnTo>
                <a:lnTo>
                  <a:pt x="14840" y="4177"/>
                </a:lnTo>
                <a:lnTo>
                  <a:pt x="14895" y="4040"/>
                </a:lnTo>
                <a:lnTo>
                  <a:pt x="14840" y="3902"/>
                </a:lnTo>
                <a:lnTo>
                  <a:pt x="14702" y="3902"/>
                </a:lnTo>
                <a:lnTo>
                  <a:pt x="14565" y="4095"/>
                </a:lnTo>
                <a:lnTo>
                  <a:pt x="14702" y="4232"/>
                </a:lnTo>
                <a:lnTo>
                  <a:pt x="14757" y="4424"/>
                </a:lnTo>
                <a:close/>
                <a:moveTo>
                  <a:pt x="14895" y="4617"/>
                </a:moveTo>
                <a:lnTo>
                  <a:pt x="14895" y="4809"/>
                </a:lnTo>
                <a:lnTo>
                  <a:pt x="15087" y="4892"/>
                </a:lnTo>
                <a:lnTo>
                  <a:pt x="15087" y="4754"/>
                </a:lnTo>
                <a:lnTo>
                  <a:pt x="14950" y="4617"/>
                </a:lnTo>
                <a:lnTo>
                  <a:pt x="14895" y="4617"/>
                </a:lnTo>
                <a:close/>
                <a:moveTo>
                  <a:pt x="2281" y="1182"/>
                </a:moveTo>
                <a:lnTo>
                  <a:pt x="2281" y="1374"/>
                </a:lnTo>
                <a:lnTo>
                  <a:pt x="2336" y="1374"/>
                </a:lnTo>
                <a:lnTo>
                  <a:pt x="2556" y="1292"/>
                </a:lnTo>
                <a:lnTo>
                  <a:pt x="2803" y="1182"/>
                </a:lnTo>
                <a:lnTo>
                  <a:pt x="2858" y="1099"/>
                </a:lnTo>
                <a:lnTo>
                  <a:pt x="2858" y="1044"/>
                </a:lnTo>
                <a:lnTo>
                  <a:pt x="2803" y="1044"/>
                </a:lnTo>
                <a:lnTo>
                  <a:pt x="2803" y="989"/>
                </a:lnTo>
                <a:lnTo>
                  <a:pt x="2858" y="989"/>
                </a:lnTo>
                <a:lnTo>
                  <a:pt x="3518" y="522"/>
                </a:lnTo>
                <a:lnTo>
                  <a:pt x="3573" y="385"/>
                </a:lnTo>
                <a:lnTo>
                  <a:pt x="3518" y="330"/>
                </a:lnTo>
                <a:lnTo>
                  <a:pt x="3573" y="275"/>
                </a:lnTo>
                <a:lnTo>
                  <a:pt x="3765" y="0"/>
                </a:lnTo>
                <a:lnTo>
                  <a:pt x="3710" y="0"/>
                </a:lnTo>
                <a:lnTo>
                  <a:pt x="3518" y="55"/>
                </a:lnTo>
                <a:lnTo>
                  <a:pt x="3188" y="330"/>
                </a:lnTo>
                <a:lnTo>
                  <a:pt x="2336" y="989"/>
                </a:lnTo>
                <a:lnTo>
                  <a:pt x="2226" y="1044"/>
                </a:lnTo>
                <a:lnTo>
                  <a:pt x="2226" y="1099"/>
                </a:lnTo>
                <a:lnTo>
                  <a:pt x="2281" y="1099"/>
                </a:lnTo>
                <a:lnTo>
                  <a:pt x="2281" y="1182"/>
                </a:lnTo>
                <a:close/>
                <a:moveTo>
                  <a:pt x="4095" y="3573"/>
                </a:moveTo>
                <a:lnTo>
                  <a:pt x="4424" y="3655"/>
                </a:lnTo>
                <a:lnTo>
                  <a:pt x="4424" y="3518"/>
                </a:lnTo>
                <a:lnTo>
                  <a:pt x="4369" y="3518"/>
                </a:lnTo>
                <a:lnTo>
                  <a:pt x="4424" y="3380"/>
                </a:lnTo>
                <a:lnTo>
                  <a:pt x="4424" y="3463"/>
                </a:lnTo>
                <a:lnTo>
                  <a:pt x="4479" y="3573"/>
                </a:lnTo>
                <a:lnTo>
                  <a:pt x="4424" y="3710"/>
                </a:lnTo>
                <a:lnTo>
                  <a:pt x="4369" y="3765"/>
                </a:lnTo>
                <a:lnTo>
                  <a:pt x="4369" y="3902"/>
                </a:lnTo>
                <a:lnTo>
                  <a:pt x="4424" y="4040"/>
                </a:lnTo>
                <a:lnTo>
                  <a:pt x="4562" y="3957"/>
                </a:lnTo>
                <a:lnTo>
                  <a:pt x="4617" y="3765"/>
                </a:lnTo>
                <a:lnTo>
                  <a:pt x="4892" y="3463"/>
                </a:lnTo>
                <a:lnTo>
                  <a:pt x="4809" y="3380"/>
                </a:lnTo>
                <a:lnTo>
                  <a:pt x="4892" y="3243"/>
                </a:lnTo>
                <a:lnTo>
                  <a:pt x="5276" y="2803"/>
                </a:lnTo>
                <a:lnTo>
                  <a:pt x="5331" y="2666"/>
                </a:lnTo>
                <a:lnTo>
                  <a:pt x="5331" y="2611"/>
                </a:lnTo>
                <a:lnTo>
                  <a:pt x="5194" y="2528"/>
                </a:lnTo>
                <a:lnTo>
                  <a:pt x="5798" y="2418"/>
                </a:lnTo>
                <a:lnTo>
                  <a:pt x="5853" y="2281"/>
                </a:lnTo>
                <a:lnTo>
                  <a:pt x="5716" y="2226"/>
                </a:lnTo>
                <a:lnTo>
                  <a:pt x="5524" y="2144"/>
                </a:lnTo>
                <a:lnTo>
                  <a:pt x="5276" y="2226"/>
                </a:lnTo>
                <a:lnTo>
                  <a:pt x="5002" y="2281"/>
                </a:lnTo>
                <a:lnTo>
                  <a:pt x="4479" y="2528"/>
                </a:lnTo>
                <a:lnTo>
                  <a:pt x="4369" y="2666"/>
                </a:lnTo>
                <a:lnTo>
                  <a:pt x="4040" y="3133"/>
                </a:lnTo>
                <a:lnTo>
                  <a:pt x="3985" y="3325"/>
                </a:lnTo>
                <a:lnTo>
                  <a:pt x="3985" y="3518"/>
                </a:lnTo>
                <a:lnTo>
                  <a:pt x="4095" y="3573"/>
                </a:lnTo>
                <a:close/>
                <a:moveTo>
                  <a:pt x="15856" y="5661"/>
                </a:moveTo>
                <a:lnTo>
                  <a:pt x="15994" y="5716"/>
                </a:lnTo>
                <a:lnTo>
                  <a:pt x="16269" y="5716"/>
                </a:lnTo>
                <a:lnTo>
                  <a:pt x="16571" y="5661"/>
                </a:lnTo>
                <a:lnTo>
                  <a:pt x="16708" y="5606"/>
                </a:lnTo>
                <a:lnTo>
                  <a:pt x="16763" y="5469"/>
                </a:lnTo>
                <a:lnTo>
                  <a:pt x="16708" y="5414"/>
                </a:lnTo>
                <a:lnTo>
                  <a:pt x="16653" y="5331"/>
                </a:lnTo>
                <a:lnTo>
                  <a:pt x="16516" y="5194"/>
                </a:lnTo>
                <a:lnTo>
                  <a:pt x="16379" y="5139"/>
                </a:lnTo>
                <a:lnTo>
                  <a:pt x="16186" y="5139"/>
                </a:lnTo>
                <a:lnTo>
                  <a:pt x="16186" y="5194"/>
                </a:lnTo>
                <a:lnTo>
                  <a:pt x="16269" y="5276"/>
                </a:lnTo>
                <a:lnTo>
                  <a:pt x="16269" y="5331"/>
                </a:lnTo>
                <a:lnTo>
                  <a:pt x="16186" y="5414"/>
                </a:lnTo>
                <a:lnTo>
                  <a:pt x="16049" y="5524"/>
                </a:lnTo>
                <a:lnTo>
                  <a:pt x="15994" y="5606"/>
                </a:lnTo>
                <a:lnTo>
                  <a:pt x="15856" y="5524"/>
                </a:lnTo>
                <a:lnTo>
                  <a:pt x="15856" y="5661"/>
                </a:lnTo>
                <a:close/>
                <a:moveTo>
                  <a:pt x="10937" y="6760"/>
                </a:moveTo>
                <a:lnTo>
                  <a:pt x="11047" y="6760"/>
                </a:lnTo>
                <a:lnTo>
                  <a:pt x="11047" y="6650"/>
                </a:lnTo>
                <a:lnTo>
                  <a:pt x="11185" y="6568"/>
                </a:lnTo>
                <a:lnTo>
                  <a:pt x="11515" y="6513"/>
                </a:lnTo>
                <a:lnTo>
                  <a:pt x="11707" y="6321"/>
                </a:lnTo>
                <a:lnTo>
                  <a:pt x="11844" y="6128"/>
                </a:lnTo>
                <a:lnTo>
                  <a:pt x="11954" y="5991"/>
                </a:lnTo>
                <a:lnTo>
                  <a:pt x="12174" y="5936"/>
                </a:lnTo>
                <a:lnTo>
                  <a:pt x="12476" y="5936"/>
                </a:lnTo>
                <a:lnTo>
                  <a:pt x="12889" y="6046"/>
                </a:lnTo>
                <a:lnTo>
                  <a:pt x="13273" y="6183"/>
                </a:lnTo>
                <a:lnTo>
                  <a:pt x="13713" y="6513"/>
                </a:lnTo>
                <a:lnTo>
                  <a:pt x="13905" y="6513"/>
                </a:lnTo>
                <a:lnTo>
                  <a:pt x="13905" y="6183"/>
                </a:lnTo>
                <a:lnTo>
                  <a:pt x="13850" y="6183"/>
                </a:lnTo>
                <a:lnTo>
                  <a:pt x="13905" y="5853"/>
                </a:lnTo>
                <a:lnTo>
                  <a:pt x="14043" y="5798"/>
                </a:lnTo>
                <a:lnTo>
                  <a:pt x="14125" y="5798"/>
                </a:lnTo>
                <a:lnTo>
                  <a:pt x="14235" y="5853"/>
                </a:lnTo>
                <a:lnTo>
                  <a:pt x="14318" y="5936"/>
                </a:lnTo>
                <a:lnTo>
                  <a:pt x="14427" y="5936"/>
                </a:lnTo>
                <a:lnTo>
                  <a:pt x="14510" y="5853"/>
                </a:lnTo>
                <a:lnTo>
                  <a:pt x="14757" y="5853"/>
                </a:lnTo>
                <a:lnTo>
                  <a:pt x="15609" y="5798"/>
                </a:lnTo>
                <a:lnTo>
                  <a:pt x="15747" y="5716"/>
                </a:lnTo>
                <a:lnTo>
                  <a:pt x="15802" y="5716"/>
                </a:lnTo>
                <a:lnTo>
                  <a:pt x="15802" y="5606"/>
                </a:lnTo>
                <a:lnTo>
                  <a:pt x="15747" y="5606"/>
                </a:lnTo>
                <a:lnTo>
                  <a:pt x="15472" y="5469"/>
                </a:lnTo>
                <a:lnTo>
                  <a:pt x="15334" y="5331"/>
                </a:lnTo>
                <a:lnTo>
                  <a:pt x="15334" y="5194"/>
                </a:lnTo>
                <a:lnTo>
                  <a:pt x="15279" y="5139"/>
                </a:lnTo>
                <a:lnTo>
                  <a:pt x="14895" y="5139"/>
                </a:lnTo>
                <a:lnTo>
                  <a:pt x="14840" y="5084"/>
                </a:lnTo>
                <a:lnTo>
                  <a:pt x="14840" y="5002"/>
                </a:lnTo>
                <a:lnTo>
                  <a:pt x="14895" y="4947"/>
                </a:lnTo>
                <a:lnTo>
                  <a:pt x="14895" y="4809"/>
                </a:lnTo>
                <a:lnTo>
                  <a:pt x="14840" y="4754"/>
                </a:lnTo>
                <a:lnTo>
                  <a:pt x="14757" y="4562"/>
                </a:lnTo>
                <a:lnTo>
                  <a:pt x="14702" y="4424"/>
                </a:lnTo>
                <a:lnTo>
                  <a:pt x="14510" y="4232"/>
                </a:lnTo>
                <a:lnTo>
                  <a:pt x="14427" y="4177"/>
                </a:lnTo>
                <a:lnTo>
                  <a:pt x="14373" y="4095"/>
                </a:lnTo>
                <a:lnTo>
                  <a:pt x="14318" y="4095"/>
                </a:lnTo>
                <a:lnTo>
                  <a:pt x="13988" y="4424"/>
                </a:lnTo>
                <a:lnTo>
                  <a:pt x="13850" y="4424"/>
                </a:lnTo>
                <a:lnTo>
                  <a:pt x="13713" y="4287"/>
                </a:lnTo>
                <a:lnTo>
                  <a:pt x="13603" y="4287"/>
                </a:lnTo>
                <a:lnTo>
                  <a:pt x="13411" y="4424"/>
                </a:lnTo>
                <a:lnTo>
                  <a:pt x="12751" y="4424"/>
                </a:lnTo>
                <a:lnTo>
                  <a:pt x="12751" y="4369"/>
                </a:lnTo>
                <a:lnTo>
                  <a:pt x="12669" y="4287"/>
                </a:lnTo>
                <a:lnTo>
                  <a:pt x="12751" y="4232"/>
                </a:lnTo>
                <a:lnTo>
                  <a:pt x="12751" y="4040"/>
                </a:lnTo>
                <a:lnTo>
                  <a:pt x="12669" y="3765"/>
                </a:lnTo>
                <a:lnTo>
                  <a:pt x="12669" y="3573"/>
                </a:lnTo>
                <a:lnTo>
                  <a:pt x="12751" y="3463"/>
                </a:lnTo>
                <a:lnTo>
                  <a:pt x="12614" y="3463"/>
                </a:lnTo>
                <a:lnTo>
                  <a:pt x="12366" y="3518"/>
                </a:lnTo>
                <a:lnTo>
                  <a:pt x="12037" y="3655"/>
                </a:lnTo>
                <a:lnTo>
                  <a:pt x="11707" y="3902"/>
                </a:lnTo>
                <a:lnTo>
                  <a:pt x="11240" y="4040"/>
                </a:lnTo>
                <a:lnTo>
                  <a:pt x="10800" y="4040"/>
                </a:lnTo>
                <a:lnTo>
                  <a:pt x="10470" y="4095"/>
                </a:lnTo>
                <a:lnTo>
                  <a:pt x="10140" y="4287"/>
                </a:lnTo>
                <a:lnTo>
                  <a:pt x="10085" y="4232"/>
                </a:lnTo>
                <a:lnTo>
                  <a:pt x="9811" y="4424"/>
                </a:lnTo>
                <a:lnTo>
                  <a:pt x="9508" y="4699"/>
                </a:lnTo>
                <a:lnTo>
                  <a:pt x="9234" y="5002"/>
                </a:lnTo>
                <a:lnTo>
                  <a:pt x="9041" y="5276"/>
                </a:lnTo>
                <a:lnTo>
                  <a:pt x="8986" y="5276"/>
                </a:lnTo>
                <a:lnTo>
                  <a:pt x="8904" y="5194"/>
                </a:lnTo>
                <a:lnTo>
                  <a:pt x="8656" y="5194"/>
                </a:lnTo>
                <a:lnTo>
                  <a:pt x="8519" y="5276"/>
                </a:lnTo>
                <a:lnTo>
                  <a:pt x="8327" y="5276"/>
                </a:lnTo>
                <a:lnTo>
                  <a:pt x="8189" y="5139"/>
                </a:lnTo>
                <a:lnTo>
                  <a:pt x="7997" y="5139"/>
                </a:lnTo>
                <a:lnTo>
                  <a:pt x="7942" y="5194"/>
                </a:lnTo>
                <a:lnTo>
                  <a:pt x="7750" y="5276"/>
                </a:lnTo>
                <a:lnTo>
                  <a:pt x="7282" y="5331"/>
                </a:lnTo>
                <a:lnTo>
                  <a:pt x="7227" y="5276"/>
                </a:lnTo>
                <a:lnTo>
                  <a:pt x="7145" y="5084"/>
                </a:lnTo>
                <a:lnTo>
                  <a:pt x="7090" y="5002"/>
                </a:lnTo>
                <a:lnTo>
                  <a:pt x="6953" y="5002"/>
                </a:lnTo>
                <a:lnTo>
                  <a:pt x="6843" y="4809"/>
                </a:lnTo>
                <a:lnTo>
                  <a:pt x="6431" y="4369"/>
                </a:lnTo>
                <a:lnTo>
                  <a:pt x="6376" y="4287"/>
                </a:lnTo>
                <a:lnTo>
                  <a:pt x="6046" y="4232"/>
                </a:lnTo>
                <a:lnTo>
                  <a:pt x="5853" y="4177"/>
                </a:lnTo>
                <a:lnTo>
                  <a:pt x="5194" y="4177"/>
                </a:lnTo>
                <a:lnTo>
                  <a:pt x="5084" y="4095"/>
                </a:lnTo>
                <a:lnTo>
                  <a:pt x="4699" y="4479"/>
                </a:lnTo>
                <a:lnTo>
                  <a:pt x="4617" y="4479"/>
                </a:lnTo>
                <a:lnTo>
                  <a:pt x="4617" y="4562"/>
                </a:lnTo>
                <a:lnTo>
                  <a:pt x="4562" y="4699"/>
                </a:lnTo>
                <a:lnTo>
                  <a:pt x="4562" y="4754"/>
                </a:lnTo>
                <a:lnTo>
                  <a:pt x="4479" y="4699"/>
                </a:lnTo>
                <a:lnTo>
                  <a:pt x="4424" y="4617"/>
                </a:lnTo>
                <a:lnTo>
                  <a:pt x="4424" y="4177"/>
                </a:lnTo>
                <a:lnTo>
                  <a:pt x="4369" y="4040"/>
                </a:lnTo>
                <a:lnTo>
                  <a:pt x="4287" y="3957"/>
                </a:lnTo>
                <a:lnTo>
                  <a:pt x="4232" y="3847"/>
                </a:lnTo>
                <a:lnTo>
                  <a:pt x="4232" y="3710"/>
                </a:lnTo>
                <a:lnTo>
                  <a:pt x="4177" y="3655"/>
                </a:lnTo>
                <a:lnTo>
                  <a:pt x="3985" y="3573"/>
                </a:lnTo>
                <a:lnTo>
                  <a:pt x="3902" y="3518"/>
                </a:lnTo>
                <a:lnTo>
                  <a:pt x="3902" y="3325"/>
                </a:lnTo>
                <a:lnTo>
                  <a:pt x="3847" y="3325"/>
                </a:lnTo>
                <a:lnTo>
                  <a:pt x="3710" y="3463"/>
                </a:lnTo>
                <a:lnTo>
                  <a:pt x="3463" y="3655"/>
                </a:lnTo>
                <a:lnTo>
                  <a:pt x="3325" y="3902"/>
                </a:lnTo>
                <a:lnTo>
                  <a:pt x="3270" y="4040"/>
                </a:lnTo>
                <a:lnTo>
                  <a:pt x="3133" y="4177"/>
                </a:lnTo>
                <a:lnTo>
                  <a:pt x="2940" y="4232"/>
                </a:lnTo>
                <a:lnTo>
                  <a:pt x="2803" y="4287"/>
                </a:lnTo>
                <a:lnTo>
                  <a:pt x="2556" y="4617"/>
                </a:lnTo>
                <a:lnTo>
                  <a:pt x="2336" y="4754"/>
                </a:lnTo>
                <a:lnTo>
                  <a:pt x="2034" y="4892"/>
                </a:lnTo>
                <a:lnTo>
                  <a:pt x="1566" y="5002"/>
                </a:lnTo>
                <a:lnTo>
                  <a:pt x="1182" y="5194"/>
                </a:lnTo>
                <a:lnTo>
                  <a:pt x="907" y="5524"/>
                </a:lnTo>
                <a:lnTo>
                  <a:pt x="605" y="5798"/>
                </a:lnTo>
                <a:lnTo>
                  <a:pt x="137" y="6046"/>
                </a:lnTo>
                <a:lnTo>
                  <a:pt x="0" y="6046"/>
                </a:lnTo>
                <a:lnTo>
                  <a:pt x="0" y="6128"/>
                </a:lnTo>
                <a:lnTo>
                  <a:pt x="82" y="6238"/>
                </a:lnTo>
                <a:lnTo>
                  <a:pt x="137" y="6183"/>
                </a:lnTo>
                <a:lnTo>
                  <a:pt x="192" y="6238"/>
                </a:lnTo>
                <a:lnTo>
                  <a:pt x="330" y="6238"/>
                </a:lnTo>
                <a:lnTo>
                  <a:pt x="467" y="6321"/>
                </a:lnTo>
                <a:lnTo>
                  <a:pt x="605" y="6568"/>
                </a:lnTo>
                <a:lnTo>
                  <a:pt x="715" y="6705"/>
                </a:lnTo>
                <a:lnTo>
                  <a:pt x="797" y="6898"/>
                </a:lnTo>
                <a:lnTo>
                  <a:pt x="1099" y="6898"/>
                </a:lnTo>
                <a:lnTo>
                  <a:pt x="1429" y="6953"/>
                </a:lnTo>
                <a:lnTo>
                  <a:pt x="1704" y="7035"/>
                </a:lnTo>
                <a:lnTo>
                  <a:pt x="2034" y="7035"/>
                </a:lnTo>
                <a:lnTo>
                  <a:pt x="2336" y="7090"/>
                </a:lnTo>
                <a:lnTo>
                  <a:pt x="2666" y="7145"/>
                </a:lnTo>
                <a:lnTo>
                  <a:pt x="2940" y="7145"/>
                </a:lnTo>
                <a:lnTo>
                  <a:pt x="3270" y="7227"/>
                </a:lnTo>
                <a:lnTo>
                  <a:pt x="3463" y="7282"/>
                </a:lnTo>
                <a:lnTo>
                  <a:pt x="3655" y="7365"/>
                </a:lnTo>
                <a:lnTo>
                  <a:pt x="3847" y="7420"/>
                </a:lnTo>
                <a:lnTo>
                  <a:pt x="3985" y="7557"/>
                </a:lnTo>
                <a:lnTo>
                  <a:pt x="4232" y="7475"/>
                </a:lnTo>
                <a:lnTo>
                  <a:pt x="4479" y="7557"/>
                </a:lnTo>
                <a:lnTo>
                  <a:pt x="4809" y="7475"/>
                </a:lnTo>
                <a:lnTo>
                  <a:pt x="5194" y="7475"/>
                </a:lnTo>
                <a:lnTo>
                  <a:pt x="5661" y="7612"/>
                </a:lnTo>
                <a:lnTo>
                  <a:pt x="5853" y="7805"/>
                </a:lnTo>
                <a:lnTo>
                  <a:pt x="5853" y="8079"/>
                </a:lnTo>
                <a:lnTo>
                  <a:pt x="6321" y="8134"/>
                </a:lnTo>
                <a:lnTo>
                  <a:pt x="6568" y="8272"/>
                </a:lnTo>
                <a:lnTo>
                  <a:pt x="6650" y="8382"/>
                </a:lnTo>
                <a:lnTo>
                  <a:pt x="6650" y="8464"/>
                </a:lnTo>
                <a:lnTo>
                  <a:pt x="6705" y="8656"/>
                </a:lnTo>
                <a:lnTo>
                  <a:pt x="6705" y="8986"/>
                </a:lnTo>
                <a:lnTo>
                  <a:pt x="6650" y="9234"/>
                </a:lnTo>
                <a:lnTo>
                  <a:pt x="6650" y="9426"/>
                </a:lnTo>
                <a:lnTo>
                  <a:pt x="6705" y="9508"/>
                </a:lnTo>
                <a:lnTo>
                  <a:pt x="6898" y="9508"/>
                </a:lnTo>
                <a:lnTo>
                  <a:pt x="7090" y="9371"/>
                </a:lnTo>
                <a:lnTo>
                  <a:pt x="7145" y="9426"/>
                </a:lnTo>
                <a:lnTo>
                  <a:pt x="7145" y="9508"/>
                </a:lnTo>
                <a:lnTo>
                  <a:pt x="7090" y="9893"/>
                </a:lnTo>
                <a:lnTo>
                  <a:pt x="7090" y="10031"/>
                </a:lnTo>
                <a:lnTo>
                  <a:pt x="7227" y="10140"/>
                </a:lnTo>
                <a:lnTo>
                  <a:pt x="7365" y="10278"/>
                </a:lnTo>
                <a:lnTo>
                  <a:pt x="7420" y="10278"/>
                </a:lnTo>
                <a:lnTo>
                  <a:pt x="7420" y="10085"/>
                </a:lnTo>
                <a:lnTo>
                  <a:pt x="7475" y="10031"/>
                </a:lnTo>
                <a:lnTo>
                  <a:pt x="7805" y="9371"/>
                </a:lnTo>
                <a:lnTo>
                  <a:pt x="7997" y="8904"/>
                </a:lnTo>
                <a:lnTo>
                  <a:pt x="8134" y="8464"/>
                </a:lnTo>
                <a:lnTo>
                  <a:pt x="8189" y="8134"/>
                </a:lnTo>
                <a:lnTo>
                  <a:pt x="8327" y="8079"/>
                </a:lnTo>
                <a:lnTo>
                  <a:pt x="8382" y="7942"/>
                </a:lnTo>
                <a:lnTo>
                  <a:pt x="8382" y="7557"/>
                </a:lnTo>
                <a:lnTo>
                  <a:pt x="8464" y="7365"/>
                </a:lnTo>
                <a:lnTo>
                  <a:pt x="8519" y="7282"/>
                </a:lnTo>
                <a:lnTo>
                  <a:pt x="8519" y="7667"/>
                </a:lnTo>
                <a:lnTo>
                  <a:pt x="8656" y="7942"/>
                </a:lnTo>
                <a:lnTo>
                  <a:pt x="8711" y="7997"/>
                </a:lnTo>
                <a:lnTo>
                  <a:pt x="8849" y="7887"/>
                </a:lnTo>
                <a:lnTo>
                  <a:pt x="8904" y="7750"/>
                </a:lnTo>
                <a:lnTo>
                  <a:pt x="8986" y="7475"/>
                </a:lnTo>
                <a:lnTo>
                  <a:pt x="9096" y="7365"/>
                </a:lnTo>
                <a:lnTo>
                  <a:pt x="9234" y="7420"/>
                </a:lnTo>
                <a:lnTo>
                  <a:pt x="9371" y="7282"/>
                </a:lnTo>
                <a:lnTo>
                  <a:pt x="9508" y="7227"/>
                </a:lnTo>
                <a:lnTo>
                  <a:pt x="9563" y="7282"/>
                </a:lnTo>
                <a:lnTo>
                  <a:pt x="9563" y="7557"/>
                </a:lnTo>
                <a:lnTo>
                  <a:pt x="9508" y="7557"/>
                </a:lnTo>
                <a:lnTo>
                  <a:pt x="9371" y="7667"/>
                </a:lnTo>
                <a:lnTo>
                  <a:pt x="9289" y="7887"/>
                </a:lnTo>
                <a:lnTo>
                  <a:pt x="9371" y="8079"/>
                </a:lnTo>
                <a:lnTo>
                  <a:pt x="9508" y="8134"/>
                </a:lnTo>
                <a:lnTo>
                  <a:pt x="9563" y="8134"/>
                </a:lnTo>
                <a:lnTo>
                  <a:pt x="9508" y="8079"/>
                </a:lnTo>
                <a:lnTo>
                  <a:pt x="9563" y="7942"/>
                </a:lnTo>
                <a:lnTo>
                  <a:pt x="9701" y="7750"/>
                </a:lnTo>
                <a:lnTo>
                  <a:pt x="9701" y="7667"/>
                </a:lnTo>
                <a:lnTo>
                  <a:pt x="10085" y="7282"/>
                </a:lnTo>
                <a:lnTo>
                  <a:pt x="10085" y="7145"/>
                </a:lnTo>
                <a:lnTo>
                  <a:pt x="10223" y="6898"/>
                </a:lnTo>
                <a:lnTo>
                  <a:pt x="10333" y="6843"/>
                </a:lnTo>
                <a:lnTo>
                  <a:pt x="10525" y="6760"/>
                </a:lnTo>
                <a:lnTo>
                  <a:pt x="10745" y="6705"/>
                </a:lnTo>
                <a:lnTo>
                  <a:pt x="10937" y="6760"/>
                </a:lnTo>
                <a:close/>
                <a:moveTo>
                  <a:pt x="14620" y="6568"/>
                </a:moveTo>
                <a:lnTo>
                  <a:pt x="14373" y="6568"/>
                </a:lnTo>
                <a:lnTo>
                  <a:pt x="14373" y="6650"/>
                </a:lnTo>
                <a:lnTo>
                  <a:pt x="14565" y="6760"/>
                </a:lnTo>
                <a:lnTo>
                  <a:pt x="14702" y="6843"/>
                </a:lnTo>
                <a:lnTo>
                  <a:pt x="14757" y="6760"/>
                </a:lnTo>
                <a:lnTo>
                  <a:pt x="14840" y="6760"/>
                </a:lnTo>
                <a:lnTo>
                  <a:pt x="14840" y="6650"/>
                </a:lnTo>
                <a:lnTo>
                  <a:pt x="14702" y="6513"/>
                </a:lnTo>
                <a:lnTo>
                  <a:pt x="14620" y="6568"/>
                </a:lnTo>
                <a:close/>
                <a:moveTo>
                  <a:pt x="11185" y="9508"/>
                </a:moveTo>
                <a:lnTo>
                  <a:pt x="11185" y="9563"/>
                </a:lnTo>
                <a:lnTo>
                  <a:pt x="11240" y="9701"/>
                </a:lnTo>
                <a:lnTo>
                  <a:pt x="11322" y="9756"/>
                </a:lnTo>
                <a:lnTo>
                  <a:pt x="11377" y="9701"/>
                </a:lnTo>
                <a:lnTo>
                  <a:pt x="11377" y="9563"/>
                </a:lnTo>
                <a:lnTo>
                  <a:pt x="11322" y="9508"/>
                </a:lnTo>
                <a:lnTo>
                  <a:pt x="11185" y="9508"/>
                </a:lnTo>
                <a:close/>
                <a:moveTo>
                  <a:pt x="21518" y="15169"/>
                </a:moveTo>
                <a:lnTo>
                  <a:pt x="21463" y="15087"/>
                </a:lnTo>
                <a:lnTo>
                  <a:pt x="21380" y="14977"/>
                </a:lnTo>
                <a:lnTo>
                  <a:pt x="21078" y="14318"/>
                </a:lnTo>
                <a:lnTo>
                  <a:pt x="20611" y="13081"/>
                </a:lnTo>
                <a:lnTo>
                  <a:pt x="20281" y="12366"/>
                </a:lnTo>
                <a:lnTo>
                  <a:pt x="20089" y="12092"/>
                </a:lnTo>
                <a:lnTo>
                  <a:pt x="19896" y="11899"/>
                </a:lnTo>
                <a:lnTo>
                  <a:pt x="19649" y="11844"/>
                </a:lnTo>
                <a:lnTo>
                  <a:pt x="19429" y="11789"/>
                </a:lnTo>
                <a:lnTo>
                  <a:pt x="19182" y="12037"/>
                </a:lnTo>
                <a:lnTo>
                  <a:pt x="18852" y="12174"/>
                </a:lnTo>
                <a:lnTo>
                  <a:pt x="18715" y="12311"/>
                </a:lnTo>
                <a:lnTo>
                  <a:pt x="18660" y="12421"/>
                </a:lnTo>
                <a:lnTo>
                  <a:pt x="18605" y="12504"/>
                </a:lnTo>
                <a:lnTo>
                  <a:pt x="18467" y="12504"/>
                </a:lnTo>
                <a:lnTo>
                  <a:pt x="18467" y="12559"/>
                </a:lnTo>
                <a:lnTo>
                  <a:pt x="18605" y="12559"/>
                </a:lnTo>
                <a:lnTo>
                  <a:pt x="18605" y="12696"/>
                </a:lnTo>
                <a:lnTo>
                  <a:pt x="18467" y="13136"/>
                </a:lnTo>
                <a:lnTo>
                  <a:pt x="18412" y="13218"/>
                </a:lnTo>
                <a:lnTo>
                  <a:pt x="18275" y="13273"/>
                </a:lnTo>
                <a:lnTo>
                  <a:pt x="18220" y="13411"/>
                </a:lnTo>
                <a:lnTo>
                  <a:pt x="18082" y="13658"/>
                </a:lnTo>
                <a:lnTo>
                  <a:pt x="18000" y="13740"/>
                </a:lnTo>
                <a:lnTo>
                  <a:pt x="17808" y="13740"/>
                </a:lnTo>
                <a:lnTo>
                  <a:pt x="17560" y="13658"/>
                </a:lnTo>
                <a:lnTo>
                  <a:pt x="17368" y="13521"/>
                </a:lnTo>
                <a:lnTo>
                  <a:pt x="17231" y="13466"/>
                </a:lnTo>
                <a:lnTo>
                  <a:pt x="17231" y="12614"/>
                </a:lnTo>
                <a:lnTo>
                  <a:pt x="17368" y="12504"/>
                </a:lnTo>
                <a:lnTo>
                  <a:pt x="17560" y="12421"/>
                </a:lnTo>
                <a:lnTo>
                  <a:pt x="17698" y="12366"/>
                </a:lnTo>
                <a:lnTo>
                  <a:pt x="17698" y="12311"/>
                </a:lnTo>
                <a:lnTo>
                  <a:pt x="17753" y="12229"/>
                </a:lnTo>
                <a:lnTo>
                  <a:pt x="17808" y="12174"/>
                </a:lnTo>
                <a:lnTo>
                  <a:pt x="17890" y="11982"/>
                </a:lnTo>
                <a:lnTo>
                  <a:pt x="17890" y="11569"/>
                </a:lnTo>
                <a:lnTo>
                  <a:pt x="17945" y="11377"/>
                </a:lnTo>
                <a:lnTo>
                  <a:pt x="18000" y="11322"/>
                </a:lnTo>
                <a:lnTo>
                  <a:pt x="18082" y="11322"/>
                </a:lnTo>
                <a:lnTo>
                  <a:pt x="18082" y="11377"/>
                </a:lnTo>
                <a:lnTo>
                  <a:pt x="18275" y="11130"/>
                </a:lnTo>
                <a:lnTo>
                  <a:pt x="18275" y="10800"/>
                </a:lnTo>
                <a:lnTo>
                  <a:pt x="18220" y="10278"/>
                </a:lnTo>
                <a:lnTo>
                  <a:pt x="18137" y="10031"/>
                </a:lnTo>
                <a:lnTo>
                  <a:pt x="18137" y="9893"/>
                </a:lnTo>
                <a:lnTo>
                  <a:pt x="18082" y="9508"/>
                </a:lnTo>
                <a:lnTo>
                  <a:pt x="17945" y="9234"/>
                </a:lnTo>
                <a:lnTo>
                  <a:pt x="17615" y="8986"/>
                </a:lnTo>
                <a:lnTo>
                  <a:pt x="17560" y="8849"/>
                </a:lnTo>
                <a:lnTo>
                  <a:pt x="17560" y="8656"/>
                </a:lnTo>
                <a:lnTo>
                  <a:pt x="17698" y="8602"/>
                </a:lnTo>
                <a:lnTo>
                  <a:pt x="17945" y="8656"/>
                </a:lnTo>
                <a:lnTo>
                  <a:pt x="17945" y="8602"/>
                </a:lnTo>
                <a:lnTo>
                  <a:pt x="17890" y="8602"/>
                </a:lnTo>
                <a:lnTo>
                  <a:pt x="17808" y="8464"/>
                </a:lnTo>
                <a:lnTo>
                  <a:pt x="17753" y="8327"/>
                </a:lnTo>
                <a:lnTo>
                  <a:pt x="17753" y="8189"/>
                </a:lnTo>
                <a:lnTo>
                  <a:pt x="17698" y="8189"/>
                </a:lnTo>
                <a:lnTo>
                  <a:pt x="17560" y="8079"/>
                </a:lnTo>
                <a:lnTo>
                  <a:pt x="17505" y="7997"/>
                </a:lnTo>
                <a:lnTo>
                  <a:pt x="17505" y="7887"/>
                </a:lnTo>
                <a:lnTo>
                  <a:pt x="17423" y="7805"/>
                </a:lnTo>
                <a:lnTo>
                  <a:pt x="17231" y="7667"/>
                </a:lnTo>
                <a:lnTo>
                  <a:pt x="16983" y="7612"/>
                </a:lnTo>
                <a:lnTo>
                  <a:pt x="16269" y="7475"/>
                </a:lnTo>
                <a:lnTo>
                  <a:pt x="16131" y="7420"/>
                </a:lnTo>
                <a:lnTo>
                  <a:pt x="15939" y="7365"/>
                </a:lnTo>
                <a:lnTo>
                  <a:pt x="15747" y="7420"/>
                </a:lnTo>
                <a:lnTo>
                  <a:pt x="15554" y="7365"/>
                </a:lnTo>
                <a:lnTo>
                  <a:pt x="15472" y="7227"/>
                </a:lnTo>
                <a:lnTo>
                  <a:pt x="15334" y="7090"/>
                </a:lnTo>
                <a:lnTo>
                  <a:pt x="15224" y="7035"/>
                </a:lnTo>
                <a:lnTo>
                  <a:pt x="15032" y="6953"/>
                </a:lnTo>
                <a:lnTo>
                  <a:pt x="14702" y="7035"/>
                </a:lnTo>
                <a:lnTo>
                  <a:pt x="14427" y="6953"/>
                </a:lnTo>
                <a:lnTo>
                  <a:pt x="14043" y="6760"/>
                </a:lnTo>
                <a:lnTo>
                  <a:pt x="13850" y="6760"/>
                </a:lnTo>
                <a:lnTo>
                  <a:pt x="13795" y="6843"/>
                </a:lnTo>
                <a:lnTo>
                  <a:pt x="13658" y="6898"/>
                </a:lnTo>
                <a:lnTo>
                  <a:pt x="13466" y="6898"/>
                </a:lnTo>
                <a:lnTo>
                  <a:pt x="13411" y="6953"/>
                </a:lnTo>
                <a:lnTo>
                  <a:pt x="13466" y="7035"/>
                </a:lnTo>
                <a:lnTo>
                  <a:pt x="13411" y="7145"/>
                </a:lnTo>
                <a:lnTo>
                  <a:pt x="13273" y="7365"/>
                </a:lnTo>
                <a:lnTo>
                  <a:pt x="13191" y="7557"/>
                </a:lnTo>
                <a:lnTo>
                  <a:pt x="13191" y="7750"/>
                </a:lnTo>
                <a:lnTo>
                  <a:pt x="13273" y="7887"/>
                </a:lnTo>
                <a:lnTo>
                  <a:pt x="13411" y="7997"/>
                </a:lnTo>
                <a:lnTo>
                  <a:pt x="13521" y="8079"/>
                </a:lnTo>
                <a:lnTo>
                  <a:pt x="13658" y="8079"/>
                </a:lnTo>
                <a:lnTo>
                  <a:pt x="13713" y="8134"/>
                </a:lnTo>
                <a:lnTo>
                  <a:pt x="13658" y="8189"/>
                </a:lnTo>
                <a:lnTo>
                  <a:pt x="13521" y="8272"/>
                </a:lnTo>
                <a:lnTo>
                  <a:pt x="13273" y="8327"/>
                </a:lnTo>
                <a:lnTo>
                  <a:pt x="13081" y="8464"/>
                </a:lnTo>
                <a:lnTo>
                  <a:pt x="12751" y="8794"/>
                </a:lnTo>
                <a:lnTo>
                  <a:pt x="12751" y="9124"/>
                </a:lnTo>
                <a:lnTo>
                  <a:pt x="12889" y="9508"/>
                </a:lnTo>
                <a:lnTo>
                  <a:pt x="12889" y="9618"/>
                </a:lnTo>
                <a:lnTo>
                  <a:pt x="12806" y="9948"/>
                </a:lnTo>
                <a:lnTo>
                  <a:pt x="12751" y="10333"/>
                </a:lnTo>
                <a:lnTo>
                  <a:pt x="12614" y="10608"/>
                </a:lnTo>
                <a:lnTo>
                  <a:pt x="12614" y="10470"/>
                </a:lnTo>
                <a:lnTo>
                  <a:pt x="12669" y="10085"/>
                </a:lnTo>
                <a:lnTo>
                  <a:pt x="12669" y="9893"/>
                </a:lnTo>
                <a:lnTo>
                  <a:pt x="12614" y="9838"/>
                </a:lnTo>
                <a:lnTo>
                  <a:pt x="12559" y="9893"/>
                </a:lnTo>
                <a:lnTo>
                  <a:pt x="12559" y="10278"/>
                </a:lnTo>
                <a:lnTo>
                  <a:pt x="12476" y="10470"/>
                </a:lnTo>
                <a:lnTo>
                  <a:pt x="12421" y="10553"/>
                </a:lnTo>
                <a:lnTo>
                  <a:pt x="12366" y="10470"/>
                </a:lnTo>
                <a:lnTo>
                  <a:pt x="12366" y="9563"/>
                </a:lnTo>
                <a:lnTo>
                  <a:pt x="12284" y="9426"/>
                </a:lnTo>
                <a:lnTo>
                  <a:pt x="12284" y="9316"/>
                </a:lnTo>
                <a:lnTo>
                  <a:pt x="12366" y="9179"/>
                </a:lnTo>
                <a:lnTo>
                  <a:pt x="12366" y="9124"/>
                </a:lnTo>
                <a:lnTo>
                  <a:pt x="12229" y="9179"/>
                </a:lnTo>
                <a:lnTo>
                  <a:pt x="12092" y="9426"/>
                </a:lnTo>
                <a:lnTo>
                  <a:pt x="11899" y="9893"/>
                </a:lnTo>
                <a:lnTo>
                  <a:pt x="11762" y="10085"/>
                </a:lnTo>
                <a:lnTo>
                  <a:pt x="11652" y="10085"/>
                </a:lnTo>
                <a:lnTo>
                  <a:pt x="11515" y="10140"/>
                </a:lnTo>
                <a:lnTo>
                  <a:pt x="11515" y="10278"/>
                </a:lnTo>
                <a:lnTo>
                  <a:pt x="11377" y="10333"/>
                </a:lnTo>
                <a:lnTo>
                  <a:pt x="11322" y="10333"/>
                </a:lnTo>
                <a:lnTo>
                  <a:pt x="11322" y="10800"/>
                </a:lnTo>
                <a:lnTo>
                  <a:pt x="11240" y="10937"/>
                </a:lnTo>
                <a:lnTo>
                  <a:pt x="10992" y="11130"/>
                </a:lnTo>
                <a:lnTo>
                  <a:pt x="10937" y="11185"/>
                </a:lnTo>
                <a:lnTo>
                  <a:pt x="11047" y="11460"/>
                </a:lnTo>
                <a:lnTo>
                  <a:pt x="11047" y="11707"/>
                </a:lnTo>
                <a:lnTo>
                  <a:pt x="11130" y="12092"/>
                </a:lnTo>
                <a:lnTo>
                  <a:pt x="11047" y="12504"/>
                </a:lnTo>
                <a:lnTo>
                  <a:pt x="10992" y="12806"/>
                </a:lnTo>
                <a:lnTo>
                  <a:pt x="10663" y="13466"/>
                </a:lnTo>
                <a:lnTo>
                  <a:pt x="10663" y="13521"/>
                </a:lnTo>
                <a:lnTo>
                  <a:pt x="10855" y="13795"/>
                </a:lnTo>
                <a:lnTo>
                  <a:pt x="10937" y="13933"/>
                </a:lnTo>
                <a:lnTo>
                  <a:pt x="11047" y="14318"/>
                </a:lnTo>
                <a:lnTo>
                  <a:pt x="11047" y="14373"/>
                </a:lnTo>
                <a:lnTo>
                  <a:pt x="10855" y="14895"/>
                </a:lnTo>
                <a:lnTo>
                  <a:pt x="10855" y="14977"/>
                </a:lnTo>
                <a:lnTo>
                  <a:pt x="11240" y="15747"/>
                </a:lnTo>
                <a:lnTo>
                  <a:pt x="11569" y="16269"/>
                </a:lnTo>
                <a:lnTo>
                  <a:pt x="11652" y="16324"/>
                </a:lnTo>
                <a:lnTo>
                  <a:pt x="11762" y="16516"/>
                </a:lnTo>
                <a:lnTo>
                  <a:pt x="11954" y="16983"/>
                </a:lnTo>
                <a:lnTo>
                  <a:pt x="12092" y="17368"/>
                </a:lnTo>
                <a:lnTo>
                  <a:pt x="12174" y="17835"/>
                </a:lnTo>
                <a:lnTo>
                  <a:pt x="12229" y="18275"/>
                </a:lnTo>
                <a:lnTo>
                  <a:pt x="12229" y="18687"/>
                </a:lnTo>
                <a:lnTo>
                  <a:pt x="12174" y="19127"/>
                </a:lnTo>
                <a:lnTo>
                  <a:pt x="12092" y="19511"/>
                </a:lnTo>
                <a:lnTo>
                  <a:pt x="12037" y="19841"/>
                </a:lnTo>
                <a:lnTo>
                  <a:pt x="11762" y="20363"/>
                </a:lnTo>
                <a:lnTo>
                  <a:pt x="11652" y="21023"/>
                </a:lnTo>
                <a:lnTo>
                  <a:pt x="11515" y="21215"/>
                </a:lnTo>
                <a:lnTo>
                  <a:pt x="11240" y="21463"/>
                </a:lnTo>
                <a:lnTo>
                  <a:pt x="11130" y="21600"/>
                </a:lnTo>
                <a:lnTo>
                  <a:pt x="11707" y="21545"/>
                </a:lnTo>
                <a:lnTo>
                  <a:pt x="12476" y="21408"/>
                </a:lnTo>
                <a:lnTo>
                  <a:pt x="13273" y="21270"/>
                </a:lnTo>
                <a:lnTo>
                  <a:pt x="14043" y="21133"/>
                </a:lnTo>
                <a:lnTo>
                  <a:pt x="14840" y="20940"/>
                </a:lnTo>
                <a:lnTo>
                  <a:pt x="15609" y="20831"/>
                </a:lnTo>
                <a:lnTo>
                  <a:pt x="16379" y="20693"/>
                </a:lnTo>
                <a:lnTo>
                  <a:pt x="16461" y="20885"/>
                </a:lnTo>
                <a:lnTo>
                  <a:pt x="17285" y="20693"/>
                </a:lnTo>
                <a:lnTo>
                  <a:pt x="19841" y="20116"/>
                </a:lnTo>
                <a:lnTo>
                  <a:pt x="19841" y="19979"/>
                </a:lnTo>
                <a:lnTo>
                  <a:pt x="19951" y="19594"/>
                </a:lnTo>
                <a:lnTo>
                  <a:pt x="20034" y="19402"/>
                </a:lnTo>
                <a:lnTo>
                  <a:pt x="20089" y="19319"/>
                </a:lnTo>
                <a:lnTo>
                  <a:pt x="20144" y="19319"/>
                </a:lnTo>
                <a:lnTo>
                  <a:pt x="20144" y="19127"/>
                </a:lnTo>
                <a:lnTo>
                  <a:pt x="20281" y="18934"/>
                </a:lnTo>
                <a:lnTo>
                  <a:pt x="20281" y="18742"/>
                </a:lnTo>
                <a:lnTo>
                  <a:pt x="20226" y="18550"/>
                </a:lnTo>
                <a:lnTo>
                  <a:pt x="20281" y="18220"/>
                </a:lnTo>
                <a:lnTo>
                  <a:pt x="20363" y="18027"/>
                </a:lnTo>
                <a:lnTo>
                  <a:pt x="20473" y="17753"/>
                </a:lnTo>
                <a:lnTo>
                  <a:pt x="20748" y="17643"/>
                </a:lnTo>
                <a:lnTo>
                  <a:pt x="20748" y="17560"/>
                </a:lnTo>
                <a:lnTo>
                  <a:pt x="20803" y="17368"/>
                </a:lnTo>
                <a:lnTo>
                  <a:pt x="20748" y="17121"/>
                </a:lnTo>
                <a:lnTo>
                  <a:pt x="20803" y="16928"/>
                </a:lnTo>
                <a:lnTo>
                  <a:pt x="20885" y="16791"/>
                </a:lnTo>
                <a:lnTo>
                  <a:pt x="20940" y="16708"/>
                </a:lnTo>
                <a:lnTo>
                  <a:pt x="20803" y="16653"/>
                </a:lnTo>
                <a:lnTo>
                  <a:pt x="20885" y="16516"/>
                </a:lnTo>
                <a:lnTo>
                  <a:pt x="20995" y="16461"/>
                </a:lnTo>
                <a:lnTo>
                  <a:pt x="21078" y="16406"/>
                </a:lnTo>
                <a:lnTo>
                  <a:pt x="21188" y="16406"/>
                </a:lnTo>
                <a:lnTo>
                  <a:pt x="21270" y="16461"/>
                </a:lnTo>
                <a:lnTo>
                  <a:pt x="21325" y="16708"/>
                </a:lnTo>
                <a:lnTo>
                  <a:pt x="21325" y="16846"/>
                </a:lnTo>
                <a:lnTo>
                  <a:pt x="21518" y="16516"/>
                </a:lnTo>
                <a:lnTo>
                  <a:pt x="21600" y="16131"/>
                </a:lnTo>
                <a:lnTo>
                  <a:pt x="21518" y="15169"/>
                </a:lnTo>
                <a:close/>
                <a:moveTo>
                  <a:pt x="12037" y="7145"/>
                </a:moveTo>
                <a:lnTo>
                  <a:pt x="11954" y="7282"/>
                </a:lnTo>
                <a:lnTo>
                  <a:pt x="11954" y="7750"/>
                </a:lnTo>
                <a:lnTo>
                  <a:pt x="12037" y="7805"/>
                </a:lnTo>
                <a:lnTo>
                  <a:pt x="12092" y="7750"/>
                </a:lnTo>
                <a:lnTo>
                  <a:pt x="12229" y="7667"/>
                </a:lnTo>
                <a:lnTo>
                  <a:pt x="12229" y="7557"/>
                </a:lnTo>
                <a:lnTo>
                  <a:pt x="12174" y="7227"/>
                </a:lnTo>
                <a:lnTo>
                  <a:pt x="12174" y="7145"/>
                </a:lnTo>
                <a:lnTo>
                  <a:pt x="12037" y="7145"/>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36" name="Freeform 41"/>
          <p:cNvSpPr/>
          <p:nvPr/>
        </p:nvSpPr>
        <p:spPr>
          <a:xfrm>
            <a:off x="5107085" y="1326029"/>
            <a:ext cx="1036639" cy="1195388"/>
          </a:xfrm>
          <a:custGeom>
            <a:avLst/>
            <a:gdLst/>
            <a:ahLst/>
            <a:cxnLst>
              <a:cxn ang="0">
                <a:pos x="wd2" y="hd2"/>
              </a:cxn>
              <a:cxn ang="5400000">
                <a:pos x="wd2" y="hd2"/>
              </a:cxn>
              <a:cxn ang="10800000">
                <a:pos x="wd2" y="hd2"/>
              </a:cxn>
              <a:cxn ang="16200000">
                <a:pos x="wd2" y="hd2"/>
              </a:cxn>
            </a:cxnLst>
            <a:rect l="0" t="0" r="r" b="b"/>
            <a:pathLst>
              <a:path w="21600" h="21600" extrusionOk="0">
                <a:moveTo>
                  <a:pt x="18623" y="18961"/>
                </a:moveTo>
                <a:lnTo>
                  <a:pt x="18391" y="18818"/>
                </a:lnTo>
                <a:lnTo>
                  <a:pt x="17994" y="18617"/>
                </a:lnTo>
                <a:lnTo>
                  <a:pt x="17267" y="18416"/>
                </a:lnTo>
                <a:lnTo>
                  <a:pt x="16903" y="18215"/>
                </a:lnTo>
                <a:lnTo>
                  <a:pt x="16671" y="17871"/>
                </a:lnTo>
                <a:lnTo>
                  <a:pt x="16175" y="17527"/>
                </a:lnTo>
                <a:lnTo>
                  <a:pt x="15877" y="17326"/>
                </a:lnTo>
                <a:lnTo>
                  <a:pt x="15646" y="17326"/>
                </a:lnTo>
                <a:lnTo>
                  <a:pt x="15414" y="17182"/>
                </a:lnTo>
                <a:lnTo>
                  <a:pt x="15183" y="17068"/>
                </a:lnTo>
                <a:lnTo>
                  <a:pt x="14951" y="16924"/>
                </a:lnTo>
                <a:lnTo>
                  <a:pt x="14687" y="16924"/>
                </a:lnTo>
                <a:lnTo>
                  <a:pt x="14323" y="16781"/>
                </a:lnTo>
                <a:lnTo>
                  <a:pt x="13926" y="16523"/>
                </a:lnTo>
                <a:lnTo>
                  <a:pt x="13926" y="16437"/>
                </a:lnTo>
                <a:lnTo>
                  <a:pt x="13827" y="16236"/>
                </a:lnTo>
                <a:lnTo>
                  <a:pt x="13827" y="15633"/>
                </a:lnTo>
                <a:lnTo>
                  <a:pt x="13760" y="15232"/>
                </a:lnTo>
                <a:lnTo>
                  <a:pt x="13827" y="15088"/>
                </a:lnTo>
                <a:lnTo>
                  <a:pt x="13760" y="14601"/>
                </a:lnTo>
                <a:lnTo>
                  <a:pt x="13760" y="14486"/>
                </a:lnTo>
                <a:lnTo>
                  <a:pt x="13926" y="14056"/>
                </a:lnTo>
                <a:lnTo>
                  <a:pt x="13926" y="13855"/>
                </a:lnTo>
                <a:lnTo>
                  <a:pt x="13827" y="13654"/>
                </a:lnTo>
                <a:lnTo>
                  <a:pt x="13694" y="13511"/>
                </a:lnTo>
                <a:lnTo>
                  <a:pt x="13198" y="13310"/>
                </a:lnTo>
                <a:lnTo>
                  <a:pt x="13198" y="12908"/>
                </a:lnTo>
                <a:lnTo>
                  <a:pt x="13463" y="12564"/>
                </a:lnTo>
                <a:lnTo>
                  <a:pt x="13595" y="12306"/>
                </a:lnTo>
                <a:lnTo>
                  <a:pt x="13694" y="12163"/>
                </a:lnTo>
                <a:lnTo>
                  <a:pt x="14455" y="11704"/>
                </a:lnTo>
                <a:lnTo>
                  <a:pt x="14621" y="11618"/>
                </a:lnTo>
                <a:lnTo>
                  <a:pt x="14687" y="11474"/>
                </a:lnTo>
                <a:lnTo>
                  <a:pt x="14786" y="11417"/>
                </a:lnTo>
                <a:lnTo>
                  <a:pt x="14786" y="10872"/>
                </a:lnTo>
                <a:lnTo>
                  <a:pt x="14687" y="10413"/>
                </a:lnTo>
                <a:lnTo>
                  <a:pt x="14554" y="9323"/>
                </a:lnTo>
                <a:lnTo>
                  <a:pt x="14786" y="9237"/>
                </a:lnTo>
                <a:lnTo>
                  <a:pt x="14852" y="9122"/>
                </a:lnTo>
                <a:lnTo>
                  <a:pt x="15017" y="8921"/>
                </a:lnTo>
                <a:lnTo>
                  <a:pt x="15084" y="8921"/>
                </a:lnTo>
                <a:lnTo>
                  <a:pt x="15017" y="8835"/>
                </a:lnTo>
                <a:lnTo>
                  <a:pt x="16274" y="7745"/>
                </a:lnTo>
                <a:lnTo>
                  <a:pt x="16903" y="7085"/>
                </a:lnTo>
                <a:lnTo>
                  <a:pt x="17994" y="5852"/>
                </a:lnTo>
                <a:lnTo>
                  <a:pt x="18292" y="5594"/>
                </a:lnTo>
                <a:lnTo>
                  <a:pt x="18921" y="5163"/>
                </a:lnTo>
                <a:lnTo>
                  <a:pt x="20012" y="4704"/>
                </a:lnTo>
                <a:lnTo>
                  <a:pt x="20475" y="4418"/>
                </a:lnTo>
                <a:lnTo>
                  <a:pt x="20972" y="4159"/>
                </a:lnTo>
                <a:lnTo>
                  <a:pt x="21203" y="3959"/>
                </a:lnTo>
                <a:lnTo>
                  <a:pt x="21335" y="3815"/>
                </a:lnTo>
                <a:lnTo>
                  <a:pt x="21435" y="3758"/>
                </a:lnTo>
                <a:lnTo>
                  <a:pt x="21501" y="3758"/>
                </a:lnTo>
                <a:lnTo>
                  <a:pt x="21600" y="3672"/>
                </a:lnTo>
                <a:lnTo>
                  <a:pt x="21038" y="3758"/>
                </a:lnTo>
                <a:lnTo>
                  <a:pt x="20740" y="3815"/>
                </a:lnTo>
                <a:lnTo>
                  <a:pt x="20409" y="3815"/>
                </a:lnTo>
                <a:lnTo>
                  <a:pt x="20244" y="3528"/>
                </a:lnTo>
                <a:lnTo>
                  <a:pt x="20111" y="3414"/>
                </a:lnTo>
                <a:lnTo>
                  <a:pt x="19483" y="3614"/>
                </a:lnTo>
                <a:lnTo>
                  <a:pt x="18689" y="3614"/>
                </a:lnTo>
                <a:lnTo>
                  <a:pt x="18292" y="3672"/>
                </a:lnTo>
                <a:lnTo>
                  <a:pt x="18160" y="3614"/>
                </a:lnTo>
                <a:lnTo>
                  <a:pt x="17994" y="3327"/>
                </a:lnTo>
                <a:lnTo>
                  <a:pt x="17763" y="3327"/>
                </a:lnTo>
                <a:lnTo>
                  <a:pt x="17432" y="3414"/>
                </a:lnTo>
                <a:lnTo>
                  <a:pt x="16969" y="3815"/>
                </a:lnTo>
                <a:lnTo>
                  <a:pt x="16506" y="4016"/>
                </a:lnTo>
                <a:lnTo>
                  <a:pt x="16175" y="4073"/>
                </a:lnTo>
                <a:lnTo>
                  <a:pt x="15811" y="3959"/>
                </a:lnTo>
                <a:lnTo>
                  <a:pt x="15183" y="3614"/>
                </a:lnTo>
                <a:lnTo>
                  <a:pt x="14687" y="3270"/>
                </a:lnTo>
                <a:lnTo>
                  <a:pt x="14224" y="3213"/>
                </a:lnTo>
                <a:lnTo>
                  <a:pt x="13827" y="3270"/>
                </a:lnTo>
                <a:lnTo>
                  <a:pt x="13760" y="3471"/>
                </a:lnTo>
                <a:lnTo>
                  <a:pt x="13529" y="3471"/>
                </a:lnTo>
                <a:lnTo>
                  <a:pt x="13364" y="3127"/>
                </a:lnTo>
                <a:lnTo>
                  <a:pt x="13297" y="2926"/>
                </a:lnTo>
                <a:lnTo>
                  <a:pt x="12967" y="2869"/>
                </a:lnTo>
                <a:lnTo>
                  <a:pt x="12603" y="2668"/>
                </a:lnTo>
                <a:lnTo>
                  <a:pt x="12272" y="2524"/>
                </a:lnTo>
                <a:lnTo>
                  <a:pt x="11809" y="2381"/>
                </a:lnTo>
                <a:lnTo>
                  <a:pt x="11114" y="2381"/>
                </a:lnTo>
                <a:lnTo>
                  <a:pt x="10783" y="2467"/>
                </a:lnTo>
                <a:lnTo>
                  <a:pt x="10552" y="2668"/>
                </a:lnTo>
                <a:lnTo>
                  <a:pt x="10254" y="2782"/>
                </a:lnTo>
                <a:lnTo>
                  <a:pt x="9857" y="2869"/>
                </a:lnTo>
                <a:lnTo>
                  <a:pt x="9626" y="2782"/>
                </a:lnTo>
                <a:lnTo>
                  <a:pt x="9460" y="2582"/>
                </a:lnTo>
                <a:lnTo>
                  <a:pt x="8832" y="2467"/>
                </a:lnTo>
                <a:lnTo>
                  <a:pt x="7806" y="2324"/>
                </a:lnTo>
                <a:lnTo>
                  <a:pt x="7277" y="2237"/>
                </a:lnTo>
                <a:lnTo>
                  <a:pt x="7112" y="2123"/>
                </a:lnTo>
                <a:lnTo>
                  <a:pt x="7046" y="1979"/>
                </a:lnTo>
                <a:lnTo>
                  <a:pt x="6946" y="1778"/>
                </a:lnTo>
                <a:lnTo>
                  <a:pt x="6715" y="1291"/>
                </a:lnTo>
                <a:lnTo>
                  <a:pt x="6549" y="889"/>
                </a:lnTo>
                <a:lnTo>
                  <a:pt x="6483" y="344"/>
                </a:lnTo>
                <a:lnTo>
                  <a:pt x="6483" y="201"/>
                </a:lnTo>
                <a:lnTo>
                  <a:pt x="6417" y="143"/>
                </a:lnTo>
                <a:lnTo>
                  <a:pt x="6252" y="86"/>
                </a:lnTo>
                <a:lnTo>
                  <a:pt x="5623" y="0"/>
                </a:lnTo>
                <a:lnTo>
                  <a:pt x="5623" y="631"/>
                </a:lnTo>
                <a:lnTo>
                  <a:pt x="5689" y="1377"/>
                </a:lnTo>
                <a:lnTo>
                  <a:pt x="5094" y="1434"/>
                </a:lnTo>
                <a:lnTo>
                  <a:pt x="3903" y="1492"/>
                </a:lnTo>
                <a:lnTo>
                  <a:pt x="2745" y="1492"/>
                </a:lnTo>
                <a:lnTo>
                  <a:pt x="1555" y="1578"/>
                </a:lnTo>
                <a:lnTo>
                  <a:pt x="397" y="1635"/>
                </a:lnTo>
                <a:lnTo>
                  <a:pt x="0" y="1635"/>
                </a:lnTo>
                <a:lnTo>
                  <a:pt x="298" y="2725"/>
                </a:lnTo>
                <a:lnTo>
                  <a:pt x="298" y="3270"/>
                </a:lnTo>
                <a:lnTo>
                  <a:pt x="397" y="3672"/>
                </a:lnTo>
                <a:lnTo>
                  <a:pt x="397" y="4618"/>
                </a:lnTo>
                <a:lnTo>
                  <a:pt x="529" y="5106"/>
                </a:lnTo>
                <a:lnTo>
                  <a:pt x="761" y="5508"/>
                </a:lnTo>
                <a:lnTo>
                  <a:pt x="761" y="5651"/>
                </a:lnTo>
                <a:lnTo>
                  <a:pt x="860" y="5852"/>
                </a:lnTo>
                <a:lnTo>
                  <a:pt x="1025" y="6110"/>
                </a:lnTo>
                <a:lnTo>
                  <a:pt x="1257" y="6741"/>
                </a:lnTo>
                <a:lnTo>
                  <a:pt x="1257" y="7343"/>
                </a:lnTo>
                <a:lnTo>
                  <a:pt x="1323" y="7487"/>
                </a:lnTo>
                <a:lnTo>
                  <a:pt x="1489" y="8778"/>
                </a:lnTo>
                <a:lnTo>
                  <a:pt x="1489" y="8978"/>
                </a:lnTo>
                <a:lnTo>
                  <a:pt x="1621" y="9179"/>
                </a:lnTo>
                <a:lnTo>
                  <a:pt x="1555" y="9437"/>
                </a:lnTo>
                <a:lnTo>
                  <a:pt x="1555" y="9581"/>
                </a:lnTo>
                <a:lnTo>
                  <a:pt x="1621" y="10126"/>
                </a:lnTo>
                <a:lnTo>
                  <a:pt x="1720" y="10327"/>
                </a:lnTo>
                <a:lnTo>
                  <a:pt x="1786" y="10814"/>
                </a:lnTo>
                <a:lnTo>
                  <a:pt x="2183" y="11273"/>
                </a:lnTo>
                <a:lnTo>
                  <a:pt x="2249" y="11474"/>
                </a:lnTo>
                <a:lnTo>
                  <a:pt x="2249" y="11618"/>
                </a:lnTo>
                <a:lnTo>
                  <a:pt x="2349" y="11962"/>
                </a:lnTo>
                <a:lnTo>
                  <a:pt x="2349" y="12449"/>
                </a:lnTo>
                <a:lnTo>
                  <a:pt x="2415" y="12708"/>
                </a:lnTo>
                <a:lnTo>
                  <a:pt x="2349" y="13052"/>
                </a:lnTo>
                <a:lnTo>
                  <a:pt x="2249" y="13253"/>
                </a:lnTo>
                <a:lnTo>
                  <a:pt x="2183" y="13396"/>
                </a:lnTo>
                <a:lnTo>
                  <a:pt x="1720" y="13740"/>
                </a:lnTo>
                <a:lnTo>
                  <a:pt x="1621" y="13855"/>
                </a:lnTo>
                <a:lnTo>
                  <a:pt x="1621" y="13998"/>
                </a:lnTo>
                <a:lnTo>
                  <a:pt x="1720" y="14142"/>
                </a:lnTo>
                <a:lnTo>
                  <a:pt x="1952" y="14486"/>
                </a:lnTo>
                <a:lnTo>
                  <a:pt x="2117" y="14543"/>
                </a:lnTo>
                <a:lnTo>
                  <a:pt x="2580" y="14744"/>
                </a:lnTo>
                <a:lnTo>
                  <a:pt x="2812" y="15031"/>
                </a:lnTo>
                <a:lnTo>
                  <a:pt x="2878" y="15834"/>
                </a:lnTo>
                <a:lnTo>
                  <a:pt x="2977" y="17469"/>
                </a:lnTo>
                <a:lnTo>
                  <a:pt x="3043" y="18359"/>
                </a:lnTo>
                <a:lnTo>
                  <a:pt x="3043" y="19162"/>
                </a:lnTo>
                <a:lnTo>
                  <a:pt x="3109" y="19965"/>
                </a:lnTo>
                <a:lnTo>
                  <a:pt x="3209" y="21600"/>
                </a:lnTo>
                <a:lnTo>
                  <a:pt x="4135" y="21543"/>
                </a:lnTo>
                <a:lnTo>
                  <a:pt x="5160" y="21543"/>
                </a:lnTo>
                <a:lnTo>
                  <a:pt x="6186" y="21457"/>
                </a:lnTo>
                <a:lnTo>
                  <a:pt x="7112" y="21399"/>
                </a:lnTo>
                <a:lnTo>
                  <a:pt x="8137" y="21342"/>
                </a:lnTo>
                <a:lnTo>
                  <a:pt x="9163" y="21342"/>
                </a:lnTo>
                <a:lnTo>
                  <a:pt x="10089" y="21256"/>
                </a:lnTo>
                <a:lnTo>
                  <a:pt x="11114" y="21198"/>
                </a:lnTo>
                <a:lnTo>
                  <a:pt x="12107" y="21141"/>
                </a:lnTo>
                <a:lnTo>
                  <a:pt x="13066" y="21055"/>
                </a:lnTo>
                <a:lnTo>
                  <a:pt x="14091" y="20998"/>
                </a:lnTo>
                <a:lnTo>
                  <a:pt x="15017" y="20854"/>
                </a:lnTo>
                <a:lnTo>
                  <a:pt x="16043" y="20797"/>
                </a:lnTo>
                <a:lnTo>
                  <a:pt x="17035" y="20711"/>
                </a:lnTo>
                <a:lnTo>
                  <a:pt x="17994" y="20653"/>
                </a:lnTo>
                <a:lnTo>
                  <a:pt x="19020" y="20510"/>
                </a:lnTo>
                <a:lnTo>
                  <a:pt x="18755" y="19506"/>
                </a:lnTo>
                <a:lnTo>
                  <a:pt x="18623" y="18961"/>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37" name="Freeform 42"/>
          <p:cNvSpPr/>
          <p:nvPr/>
        </p:nvSpPr>
        <p:spPr>
          <a:xfrm>
            <a:off x="5740497" y="1732430"/>
            <a:ext cx="852488" cy="920751"/>
          </a:xfrm>
          <a:custGeom>
            <a:avLst/>
            <a:gdLst/>
            <a:ahLst/>
            <a:cxnLst>
              <a:cxn ang="0">
                <a:pos x="wd2" y="hd2"/>
              </a:cxn>
              <a:cxn ang="5400000">
                <a:pos x="wd2" y="hd2"/>
              </a:cxn>
              <a:cxn ang="10800000">
                <a:pos x="wd2" y="hd2"/>
              </a:cxn>
              <a:cxn ang="16200000">
                <a:pos x="wd2" y="hd2"/>
              </a:cxn>
            </a:cxnLst>
            <a:rect l="0" t="0" r="r" b="b"/>
            <a:pathLst>
              <a:path w="21600" h="21600" extrusionOk="0">
                <a:moveTo>
                  <a:pt x="7361" y="1043"/>
                </a:moveTo>
                <a:lnTo>
                  <a:pt x="6959" y="1341"/>
                </a:lnTo>
                <a:lnTo>
                  <a:pt x="6878" y="1415"/>
                </a:lnTo>
                <a:lnTo>
                  <a:pt x="6878" y="1601"/>
                </a:lnTo>
                <a:lnTo>
                  <a:pt x="7079" y="1490"/>
                </a:lnTo>
                <a:lnTo>
                  <a:pt x="7160" y="1415"/>
                </a:lnTo>
                <a:lnTo>
                  <a:pt x="7160" y="1341"/>
                </a:lnTo>
                <a:lnTo>
                  <a:pt x="7240" y="1229"/>
                </a:lnTo>
                <a:lnTo>
                  <a:pt x="7441" y="1043"/>
                </a:lnTo>
                <a:lnTo>
                  <a:pt x="7441" y="968"/>
                </a:lnTo>
                <a:lnTo>
                  <a:pt x="7361" y="1043"/>
                </a:lnTo>
                <a:close/>
                <a:moveTo>
                  <a:pt x="7441" y="782"/>
                </a:moveTo>
                <a:lnTo>
                  <a:pt x="7642" y="782"/>
                </a:lnTo>
                <a:lnTo>
                  <a:pt x="7642" y="633"/>
                </a:lnTo>
                <a:lnTo>
                  <a:pt x="7522" y="521"/>
                </a:lnTo>
                <a:lnTo>
                  <a:pt x="7441" y="633"/>
                </a:lnTo>
                <a:lnTo>
                  <a:pt x="7240" y="708"/>
                </a:lnTo>
                <a:lnTo>
                  <a:pt x="7240" y="782"/>
                </a:lnTo>
                <a:lnTo>
                  <a:pt x="7441" y="782"/>
                </a:lnTo>
                <a:close/>
                <a:moveTo>
                  <a:pt x="7924" y="186"/>
                </a:moveTo>
                <a:lnTo>
                  <a:pt x="8004" y="74"/>
                </a:lnTo>
                <a:lnTo>
                  <a:pt x="8004" y="0"/>
                </a:lnTo>
                <a:lnTo>
                  <a:pt x="7803" y="0"/>
                </a:lnTo>
                <a:lnTo>
                  <a:pt x="7803" y="261"/>
                </a:lnTo>
                <a:lnTo>
                  <a:pt x="7924" y="186"/>
                </a:lnTo>
                <a:close/>
                <a:moveTo>
                  <a:pt x="6959" y="782"/>
                </a:moveTo>
                <a:lnTo>
                  <a:pt x="7079" y="782"/>
                </a:lnTo>
                <a:lnTo>
                  <a:pt x="6959" y="708"/>
                </a:lnTo>
                <a:lnTo>
                  <a:pt x="6878" y="633"/>
                </a:lnTo>
                <a:lnTo>
                  <a:pt x="6758" y="708"/>
                </a:lnTo>
                <a:lnTo>
                  <a:pt x="6878" y="782"/>
                </a:lnTo>
                <a:lnTo>
                  <a:pt x="6959" y="782"/>
                </a:lnTo>
                <a:close/>
                <a:moveTo>
                  <a:pt x="20273" y="19477"/>
                </a:moveTo>
                <a:lnTo>
                  <a:pt x="20393" y="19142"/>
                </a:lnTo>
                <a:lnTo>
                  <a:pt x="20273" y="18881"/>
                </a:lnTo>
                <a:lnTo>
                  <a:pt x="20112" y="18695"/>
                </a:lnTo>
                <a:lnTo>
                  <a:pt x="19991" y="18509"/>
                </a:lnTo>
                <a:lnTo>
                  <a:pt x="19991" y="18248"/>
                </a:lnTo>
                <a:lnTo>
                  <a:pt x="19911" y="18062"/>
                </a:lnTo>
                <a:lnTo>
                  <a:pt x="19709" y="17988"/>
                </a:lnTo>
                <a:lnTo>
                  <a:pt x="19709" y="17541"/>
                </a:lnTo>
                <a:lnTo>
                  <a:pt x="19629" y="17466"/>
                </a:lnTo>
                <a:lnTo>
                  <a:pt x="19629" y="17280"/>
                </a:lnTo>
                <a:lnTo>
                  <a:pt x="19508" y="16833"/>
                </a:lnTo>
                <a:lnTo>
                  <a:pt x="19508" y="16386"/>
                </a:lnTo>
                <a:lnTo>
                  <a:pt x="19709" y="15865"/>
                </a:lnTo>
                <a:lnTo>
                  <a:pt x="19709" y="15157"/>
                </a:lnTo>
                <a:lnTo>
                  <a:pt x="19911" y="14561"/>
                </a:lnTo>
                <a:lnTo>
                  <a:pt x="19911" y="14375"/>
                </a:lnTo>
                <a:lnTo>
                  <a:pt x="19790" y="14114"/>
                </a:lnTo>
                <a:lnTo>
                  <a:pt x="19709" y="13928"/>
                </a:lnTo>
                <a:lnTo>
                  <a:pt x="19709" y="13332"/>
                </a:lnTo>
                <a:lnTo>
                  <a:pt x="19790" y="12960"/>
                </a:lnTo>
                <a:lnTo>
                  <a:pt x="19991" y="12625"/>
                </a:lnTo>
                <a:lnTo>
                  <a:pt x="20192" y="12327"/>
                </a:lnTo>
                <a:lnTo>
                  <a:pt x="20192" y="12066"/>
                </a:lnTo>
                <a:lnTo>
                  <a:pt x="20112" y="11731"/>
                </a:lnTo>
                <a:lnTo>
                  <a:pt x="19991" y="11284"/>
                </a:lnTo>
                <a:lnTo>
                  <a:pt x="20112" y="10763"/>
                </a:lnTo>
                <a:lnTo>
                  <a:pt x="20192" y="10241"/>
                </a:lnTo>
                <a:lnTo>
                  <a:pt x="20273" y="9981"/>
                </a:lnTo>
                <a:lnTo>
                  <a:pt x="20393" y="9683"/>
                </a:lnTo>
                <a:lnTo>
                  <a:pt x="20393" y="9273"/>
                </a:lnTo>
                <a:lnTo>
                  <a:pt x="20192" y="9161"/>
                </a:lnTo>
                <a:lnTo>
                  <a:pt x="19991" y="9012"/>
                </a:lnTo>
                <a:lnTo>
                  <a:pt x="19790" y="9012"/>
                </a:lnTo>
                <a:lnTo>
                  <a:pt x="19508" y="9161"/>
                </a:lnTo>
                <a:lnTo>
                  <a:pt x="19428" y="9161"/>
                </a:lnTo>
                <a:lnTo>
                  <a:pt x="19146" y="9534"/>
                </a:lnTo>
                <a:lnTo>
                  <a:pt x="19066" y="9981"/>
                </a:lnTo>
                <a:lnTo>
                  <a:pt x="18865" y="10241"/>
                </a:lnTo>
                <a:lnTo>
                  <a:pt x="18664" y="10390"/>
                </a:lnTo>
                <a:lnTo>
                  <a:pt x="18583" y="10577"/>
                </a:lnTo>
                <a:lnTo>
                  <a:pt x="18463" y="10763"/>
                </a:lnTo>
                <a:lnTo>
                  <a:pt x="18302" y="10763"/>
                </a:lnTo>
                <a:lnTo>
                  <a:pt x="18101" y="10688"/>
                </a:lnTo>
                <a:lnTo>
                  <a:pt x="18101" y="10130"/>
                </a:lnTo>
                <a:lnTo>
                  <a:pt x="18181" y="9794"/>
                </a:lnTo>
                <a:lnTo>
                  <a:pt x="18463" y="9161"/>
                </a:lnTo>
                <a:lnTo>
                  <a:pt x="18463" y="8901"/>
                </a:lnTo>
                <a:lnTo>
                  <a:pt x="18945" y="8566"/>
                </a:lnTo>
                <a:lnTo>
                  <a:pt x="19146" y="8379"/>
                </a:lnTo>
                <a:lnTo>
                  <a:pt x="19227" y="8119"/>
                </a:lnTo>
                <a:lnTo>
                  <a:pt x="19146" y="7932"/>
                </a:lnTo>
                <a:lnTo>
                  <a:pt x="19066" y="7932"/>
                </a:lnTo>
                <a:lnTo>
                  <a:pt x="18865" y="7746"/>
                </a:lnTo>
                <a:lnTo>
                  <a:pt x="18664" y="7597"/>
                </a:lnTo>
                <a:lnTo>
                  <a:pt x="18664" y="7411"/>
                </a:lnTo>
                <a:lnTo>
                  <a:pt x="18744" y="6890"/>
                </a:lnTo>
                <a:lnTo>
                  <a:pt x="18744" y="6778"/>
                </a:lnTo>
                <a:lnTo>
                  <a:pt x="18664" y="6703"/>
                </a:lnTo>
                <a:lnTo>
                  <a:pt x="18382" y="6890"/>
                </a:lnTo>
                <a:lnTo>
                  <a:pt x="18101" y="6890"/>
                </a:lnTo>
                <a:lnTo>
                  <a:pt x="18020" y="6778"/>
                </a:lnTo>
                <a:lnTo>
                  <a:pt x="18020" y="6517"/>
                </a:lnTo>
                <a:lnTo>
                  <a:pt x="18101" y="6182"/>
                </a:lnTo>
                <a:lnTo>
                  <a:pt x="18101" y="5735"/>
                </a:lnTo>
                <a:lnTo>
                  <a:pt x="18020" y="5474"/>
                </a:lnTo>
                <a:lnTo>
                  <a:pt x="18020" y="5363"/>
                </a:lnTo>
                <a:lnTo>
                  <a:pt x="17899" y="5214"/>
                </a:lnTo>
                <a:lnTo>
                  <a:pt x="17537" y="5028"/>
                </a:lnTo>
                <a:lnTo>
                  <a:pt x="16854" y="4953"/>
                </a:lnTo>
                <a:lnTo>
                  <a:pt x="16854" y="4581"/>
                </a:lnTo>
                <a:lnTo>
                  <a:pt x="16572" y="4320"/>
                </a:lnTo>
                <a:lnTo>
                  <a:pt x="15888" y="4134"/>
                </a:lnTo>
                <a:lnTo>
                  <a:pt x="15325" y="4134"/>
                </a:lnTo>
                <a:lnTo>
                  <a:pt x="14842" y="4246"/>
                </a:lnTo>
                <a:lnTo>
                  <a:pt x="14480" y="4134"/>
                </a:lnTo>
                <a:lnTo>
                  <a:pt x="14118" y="4246"/>
                </a:lnTo>
                <a:lnTo>
                  <a:pt x="13917" y="4059"/>
                </a:lnTo>
                <a:lnTo>
                  <a:pt x="13636" y="3985"/>
                </a:lnTo>
                <a:lnTo>
                  <a:pt x="13354" y="3873"/>
                </a:lnTo>
                <a:lnTo>
                  <a:pt x="13073" y="3799"/>
                </a:lnTo>
                <a:lnTo>
                  <a:pt x="12590" y="3687"/>
                </a:lnTo>
                <a:lnTo>
                  <a:pt x="12188" y="3687"/>
                </a:lnTo>
                <a:lnTo>
                  <a:pt x="11705" y="3612"/>
                </a:lnTo>
                <a:lnTo>
                  <a:pt x="11263" y="3538"/>
                </a:lnTo>
                <a:lnTo>
                  <a:pt x="10780" y="3538"/>
                </a:lnTo>
                <a:lnTo>
                  <a:pt x="10378" y="3426"/>
                </a:lnTo>
                <a:lnTo>
                  <a:pt x="9895" y="3352"/>
                </a:lnTo>
                <a:lnTo>
                  <a:pt x="9453" y="3352"/>
                </a:lnTo>
                <a:lnTo>
                  <a:pt x="9332" y="3091"/>
                </a:lnTo>
                <a:lnTo>
                  <a:pt x="9171" y="2905"/>
                </a:lnTo>
                <a:lnTo>
                  <a:pt x="8970" y="2570"/>
                </a:lnTo>
                <a:lnTo>
                  <a:pt x="8769" y="2458"/>
                </a:lnTo>
                <a:lnTo>
                  <a:pt x="8568" y="2458"/>
                </a:lnTo>
                <a:lnTo>
                  <a:pt x="8487" y="2383"/>
                </a:lnTo>
                <a:lnTo>
                  <a:pt x="8407" y="2458"/>
                </a:lnTo>
                <a:lnTo>
                  <a:pt x="8286" y="2309"/>
                </a:lnTo>
                <a:lnTo>
                  <a:pt x="8286" y="2197"/>
                </a:lnTo>
                <a:lnTo>
                  <a:pt x="8125" y="2309"/>
                </a:lnTo>
                <a:lnTo>
                  <a:pt x="7803" y="2309"/>
                </a:lnTo>
                <a:lnTo>
                  <a:pt x="7522" y="2123"/>
                </a:lnTo>
                <a:lnTo>
                  <a:pt x="7079" y="1937"/>
                </a:lnTo>
                <a:lnTo>
                  <a:pt x="7079" y="2048"/>
                </a:lnTo>
                <a:lnTo>
                  <a:pt x="6959" y="2123"/>
                </a:lnTo>
                <a:lnTo>
                  <a:pt x="6476" y="2383"/>
                </a:lnTo>
                <a:lnTo>
                  <a:pt x="6396" y="2309"/>
                </a:lnTo>
                <a:lnTo>
                  <a:pt x="6597" y="2048"/>
                </a:lnTo>
                <a:lnTo>
                  <a:pt x="6597" y="1601"/>
                </a:lnTo>
                <a:lnTo>
                  <a:pt x="6677" y="1415"/>
                </a:lnTo>
                <a:lnTo>
                  <a:pt x="6758" y="1043"/>
                </a:lnTo>
                <a:lnTo>
                  <a:pt x="6878" y="894"/>
                </a:lnTo>
                <a:lnTo>
                  <a:pt x="6597" y="633"/>
                </a:lnTo>
                <a:lnTo>
                  <a:pt x="6396" y="708"/>
                </a:lnTo>
                <a:lnTo>
                  <a:pt x="6194" y="708"/>
                </a:lnTo>
                <a:lnTo>
                  <a:pt x="5631" y="1229"/>
                </a:lnTo>
                <a:lnTo>
                  <a:pt x="5551" y="1154"/>
                </a:lnTo>
                <a:lnTo>
                  <a:pt x="5269" y="1154"/>
                </a:lnTo>
                <a:lnTo>
                  <a:pt x="4867" y="1601"/>
                </a:lnTo>
                <a:lnTo>
                  <a:pt x="4384" y="1862"/>
                </a:lnTo>
                <a:lnTo>
                  <a:pt x="3258" y="2197"/>
                </a:lnTo>
                <a:lnTo>
                  <a:pt x="2977" y="2309"/>
                </a:lnTo>
                <a:lnTo>
                  <a:pt x="2695" y="2309"/>
                </a:lnTo>
                <a:lnTo>
                  <a:pt x="2413" y="2123"/>
                </a:lnTo>
                <a:lnTo>
                  <a:pt x="2293" y="2048"/>
                </a:lnTo>
                <a:lnTo>
                  <a:pt x="2212" y="2048"/>
                </a:lnTo>
                <a:lnTo>
                  <a:pt x="2011" y="2309"/>
                </a:lnTo>
                <a:lnTo>
                  <a:pt x="1931" y="2458"/>
                </a:lnTo>
                <a:lnTo>
                  <a:pt x="1649" y="2570"/>
                </a:lnTo>
                <a:lnTo>
                  <a:pt x="1810" y="3985"/>
                </a:lnTo>
                <a:lnTo>
                  <a:pt x="1931" y="4581"/>
                </a:lnTo>
                <a:lnTo>
                  <a:pt x="1931" y="5288"/>
                </a:lnTo>
                <a:lnTo>
                  <a:pt x="1810" y="5363"/>
                </a:lnTo>
                <a:lnTo>
                  <a:pt x="1730" y="5549"/>
                </a:lnTo>
                <a:lnTo>
                  <a:pt x="1528" y="5661"/>
                </a:lnTo>
                <a:lnTo>
                  <a:pt x="603" y="6257"/>
                </a:lnTo>
                <a:lnTo>
                  <a:pt x="483" y="6443"/>
                </a:lnTo>
                <a:lnTo>
                  <a:pt x="322" y="6778"/>
                </a:lnTo>
                <a:lnTo>
                  <a:pt x="0" y="7225"/>
                </a:lnTo>
                <a:lnTo>
                  <a:pt x="0" y="7746"/>
                </a:lnTo>
                <a:lnTo>
                  <a:pt x="603" y="8007"/>
                </a:lnTo>
                <a:lnTo>
                  <a:pt x="764" y="8193"/>
                </a:lnTo>
                <a:lnTo>
                  <a:pt x="885" y="8454"/>
                </a:lnTo>
                <a:lnTo>
                  <a:pt x="885" y="8714"/>
                </a:lnTo>
                <a:lnTo>
                  <a:pt x="684" y="9273"/>
                </a:lnTo>
                <a:lnTo>
                  <a:pt x="684" y="9422"/>
                </a:lnTo>
                <a:lnTo>
                  <a:pt x="764" y="10055"/>
                </a:lnTo>
                <a:lnTo>
                  <a:pt x="684" y="10241"/>
                </a:lnTo>
                <a:lnTo>
                  <a:pt x="764" y="10763"/>
                </a:lnTo>
                <a:lnTo>
                  <a:pt x="764" y="11545"/>
                </a:lnTo>
                <a:lnTo>
                  <a:pt x="885" y="11806"/>
                </a:lnTo>
                <a:lnTo>
                  <a:pt x="885" y="11917"/>
                </a:lnTo>
                <a:lnTo>
                  <a:pt x="1368" y="12252"/>
                </a:lnTo>
                <a:lnTo>
                  <a:pt x="1810" y="12439"/>
                </a:lnTo>
                <a:lnTo>
                  <a:pt x="2132" y="12439"/>
                </a:lnTo>
                <a:lnTo>
                  <a:pt x="2413" y="12625"/>
                </a:lnTo>
                <a:lnTo>
                  <a:pt x="2695" y="12774"/>
                </a:lnTo>
                <a:lnTo>
                  <a:pt x="2977" y="12960"/>
                </a:lnTo>
                <a:lnTo>
                  <a:pt x="3258" y="12960"/>
                </a:lnTo>
                <a:lnTo>
                  <a:pt x="3620" y="13221"/>
                </a:lnTo>
                <a:lnTo>
                  <a:pt x="4223" y="13668"/>
                </a:lnTo>
                <a:lnTo>
                  <a:pt x="4505" y="14114"/>
                </a:lnTo>
                <a:lnTo>
                  <a:pt x="4947" y="14375"/>
                </a:lnTo>
                <a:lnTo>
                  <a:pt x="5832" y="14636"/>
                </a:lnTo>
                <a:lnTo>
                  <a:pt x="6315" y="14897"/>
                </a:lnTo>
                <a:lnTo>
                  <a:pt x="6597" y="15083"/>
                </a:lnTo>
                <a:lnTo>
                  <a:pt x="6758" y="15790"/>
                </a:lnTo>
                <a:lnTo>
                  <a:pt x="7079" y="17094"/>
                </a:lnTo>
                <a:lnTo>
                  <a:pt x="7160" y="17466"/>
                </a:lnTo>
                <a:lnTo>
                  <a:pt x="7240" y="17652"/>
                </a:lnTo>
                <a:lnTo>
                  <a:pt x="7361" y="17801"/>
                </a:lnTo>
                <a:lnTo>
                  <a:pt x="7642" y="17913"/>
                </a:lnTo>
                <a:lnTo>
                  <a:pt x="7723" y="18174"/>
                </a:lnTo>
                <a:lnTo>
                  <a:pt x="7642" y="18509"/>
                </a:lnTo>
                <a:lnTo>
                  <a:pt x="7642" y="18956"/>
                </a:lnTo>
                <a:lnTo>
                  <a:pt x="7723" y="19589"/>
                </a:lnTo>
                <a:lnTo>
                  <a:pt x="7924" y="19999"/>
                </a:lnTo>
                <a:lnTo>
                  <a:pt x="8125" y="20446"/>
                </a:lnTo>
                <a:lnTo>
                  <a:pt x="8568" y="20706"/>
                </a:lnTo>
                <a:lnTo>
                  <a:pt x="9251" y="20892"/>
                </a:lnTo>
                <a:lnTo>
                  <a:pt x="9613" y="21153"/>
                </a:lnTo>
                <a:lnTo>
                  <a:pt x="9815" y="21526"/>
                </a:lnTo>
                <a:lnTo>
                  <a:pt x="9815" y="21600"/>
                </a:lnTo>
                <a:lnTo>
                  <a:pt x="11544" y="21414"/>
                </a:lnTo>
                <a:lnTo>
                  <a:pt x="13234" y="21265"/>
                </a:lnTo>
                <a:lnTo>
                  <a:pt x="14842" y="21079"/>
                </a:lnTo>
                <a:lnTo>
                  <a:pt x="16572" y="20818"/>
                </a:lnTo>
                <a:lnTo>
                  <a:pt x="18302" y="20632"/>
                </a:lnTo>
                <a:lnTo>
                  <a:pt x="19911" y="20446"/>
                </a:lnTo>
                <a:lnTo>
                  <a:pt x="20393" y="20371"/>
                </a:lnTo>
                <a:lnTo>
                  <a:pt x="20393" y="20110"/>
                </a:lnTo>
                <a:lnTo>
                  <a:pt x="20273" y="19477"/>
                </a:lnTo>
                <a:close/>
                <a:moveTo>
                  <a:pt x="21158" y="6778"/>
                </a:moveTo>
                <a:lnTo>
                  <a:pt x="21037" y="6778"/>
                </a:lnTo>
                <a:lnTo>
                  <a:pt x="20836" y="6890"/>
                </a:lnTo>
                <a:lnTo>
                  <a:pt x="20836" y="7150"/>
                </a:lnTo>
                <a:lnTo>
                  <a:pt x="20675" y="7337"/>
                </a:lnTo>
                <a:lnTo>
                  <a:pt x="20474" y="7486"/>
                </a:lnTo>
                <a:lnTo>
                  <a:pt x="20393" y="7672"/>
                </a:lnTo>
                <a:lnTo>
                  <a:pt x="20393" y="7932"/>
                </a:lnTo>
                <a:lnTo>
                  <a:pt x="20273" y="8193"/>
                </a:lnTo>
                <a:lnTo>
                  <a:pt x="20112" y="8566"/>
                </a:lnTo>
                <a:lnTo>
                  <a:pt x="19991" y="8714"/>
                </a:lnTo>
                <a:lnTo>
                  <a:pt x="20112" y="8826"/>
                </a:lnTo>
                <a:lnTo>
                  <a:pt x="20192" y="9012"/>
                </a:lnTo>
                <a:lnTo>
                  <a:pt x="20273" y="9087"/>
                </a:lnTo>
                <a:lnTo>
                  <a:pt x="20474" y="9161"/>
                </a:lnTo>
                <a:lnTo>
                  <a:pt x="20554" y="9087"/>
                </a:lnTo>
                <a:lnTo>
                  <a:pt x="20836" y="8640"/>
                </a:lnTo>
                <a:lnTo>
                  <a:pt x="20836" y="8566"/>
                </a:lnTo>
                <a:lnTo>
                  <a:pt x="20755" y="8454"/>
                </a:lnTo>
                <a:lnTo>
                  <a:pt x="20755" y="8379"/>
                </a:lnTo>
                <a:lnTo>
                  <a:pt x="20836" y="8007"/>
                </a:lnTo>
                <a:lnTo>
                  <a:pt x="20956" y="7932"/>
                </a:lnTo>
                <a:lnTo>
                  <a:pt x="21037" y="7932"/>
                </a:lnTo>
                <a:lnTo>
                  <a:pt x="21037" y="7858"/>
                </a:lnTo>
                <a:lnTo>
                  <a:pt x="21158" y="7672"/>
                </a:lnTo>
                <a:lnTo>
                  <a:pt x="21158" y="7597"/>
                </a:lnTo>
                <a:lnTo>
                  <a:pt x="21037" y="7486"/>
                </a:lnTo>
                <a:lnTo>
                  <a:pt x="21158" y="7486"/>
                </a:lnTo>
                <a:lnTo>
                  <a:pt x="21158" y="7411"/>
                </a:lnTo>
                <a:lnTo>
                  <a:pt x="21037" y="7150"/>
                </a:lnTo>
                <a:lnTo>
                  <a:pt x="21037" y="7039"/>
                </a:lnTo>
                <a:lnTo>
                  <a:pt x="21238" y="7039"/>
                </a:lnTo>
                <a:lnTo>
                  <a:pt x="21238" y="6890"/>
                </a:lnTo>
                <a:lnTo>
                  <a:pt x="21158" y="6778"/>
                </a:lnTo>
                <a:close/>
                <a:moveTo>
                  <a:pt x="21600" y="6257"/>
                </a:moveTo>
                <a:lnTo>
                  <a:pt x="21600" y="6182"/>
                </a:lnTo>
                <a:lnTo>
                  <a:pt x="21318" y="6182"/>
                </a:lnTo>
                <a:lnTo>
                  <a:pt x="21238" y="6443"/>
                </a:lnTo>
                <a:lnTo>
                  <a:pt x="21318" y="6517"/>
                </a:lnTo>
                <a:lnTo>
                  <a:pt x="21520" y="6517"/>
                </a:lnTo>
                <a:lnTo>
                  <a:pt x="21600" y="6443"/>
                </a:lnTo>
                <a:lnTo>
                  <a:pt x="21600" y="6257"/>
                </a:lnTo>
                <a:close/>
              </a:path>
            </a:pathLst>
          </a:custGeom>
          <a:solidFill>
            <a:srgbClr val="558ED5"/>
          </a:solidFill>
          <a:ln w="6350">
            <a:solidFill>
              <a:srgbClr val="404040"/>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38" name="Freeform 43"/>
          <p:cNvSpPr/>
          <p:nvPr/>
        </p:nvSpPr>
        <p:spPr>
          <a:xfrm>
            <a:off x="8737697" y="897405"/>
            <a:ext cx="566738" cy="950913"/>
          </a:xfrm>
          <a:custGeom>
            <a:avLst/>
            <a:gdLst/>
            <a:ahLst/>
            <a:cxnLst>
              <a:cxn ang="0">
                <a:pos x="wd2" y="hd2"/>
              </a:cxn>
              <a:cxn ang="5400000">
                <a:pos x="wd2" y="hd2"/>
              </a:cxn>
              <a:cxn ang="10800000">
                <a:pos x="wd2" y="hd2"/>
              </a:cxn>
              <a:cxn ang="16200000">
                <a:pos x="wd2" y="hd2"/>
              </a:cxn>
            </a:cxnLst>
            <a:rect l="0" t="0" r="r" b="b"/>
            <a:pathLst>
              <a:path w="21600" h="21600" extrusionOk="0">
                <a:moveTo>
                  <a:pt x="14884" y="13919"/>
                </a:moveTo>
                <a:lnTo>
                  <a:pt x="14884" y="14099"/>
                </a:lnTo>
                <a:lnTo>
                  <a:pt x="15005" y="14280"/>
                </a:lnTo>
                <a:lnTo>
                  <a:pt x="15308" y="14280"/>
                </a:lnTo>
                <a:lnTo>
                  <a:pt x="15308" y="14099"/>
                </a:lnTo>
                <a:lnTo>
                  <a:pt x="15005" y="14027"/>
                </a:lnTo>
                <a:lnTo>
                  <a:pt x="14884" y="13919"/>
                </a:lnTo>
                <a:close/>
                <a:moveTo>
                  <a:pt x="16578" y="12549"/>
                </a:moveTo>
                <a:lnTo>
                  <a:pt x="16155" y="12549"/>
                </a:lnTo>
                <a:lnTo>
                  <a:pt x="16034" y="12729"/>
                </a:lnTo>
                <a:lnTo>
                  <a:pt x="15852" y="13162"/>
                </a:lnTo>
                <a:lnTo>
                  <a:pt x="16155" y="13414"/>
                </a:lnTo>
                <a:lnTo>
                  <a:pt x="16336" y="13523"/>
                </a:lnTo>
                <a:lnTo>
                  <a:pt x="16760" y="13523"/>
                </a:lnTo>
                <a:lnTo>
                  <a:pt x="16760" y="13414"/>
                </a:lnTo>
                <a:lnTo>
                  <a:pt x="16578" y="13162"/>
                </a:lnTo>
                <a:lnTo>
                  <a:pt x="16881" y="13162"/>
                </a:lnTo>
                <a:lnTo>
                  <a:pt x="17183" y="12982"/>
                </a:lnTo>
                <a:lnTo>
                  <a:pt x="17002" y="12910"/>
                </a:lnTo>
                <a:lnTo>
                  <a:pt x="16578" y="12549"/>
                </a:lnTo>
                <a:close/>
                <a:moveTo>
                  <a:pt x="21479" y="9231"/>
                </a:moveTo>
                <a:lnTo>
                  <a:pt x="21297" y="9159"/>
                </a:lnTo>
                <a:lnTo>
                  <a:pt x="20753" y="9231"/>
                </a:lnTo>
                <a:lnTo>
                  <a:pt x="20632" y="8979"/>
                </a:lnTo>
                <a:lnTo>
                  <a:pt x="20632" y="8727"/>
                </a:lnTo>
                <a:lnTo>
                  <a:pt x="20148" y="8366"/>
                </a:lnTo>
                <a:lnTo>
                  <a:pt x="19906" y="8114"/>
                </a:lnTo>
                <a:lnTo>
                  <a:pt x="19906" y="8041"/>
                </a:lnTo>
                <a:lnTo>
                  <a:pt x="19180" y="8041"/>
                </a:lnTo>
                <a:lnTo>
                  <a:pt x="19059" y="8114"/>
                </a:lnTo>
                <a:lnTo>
                  <a:pt x="19059" y="8366"/>
                </a:lnTo>
                <a:lnTo>
                  <a:pt x="18575" y="8294"/>
                </a:lnTo>
                <a:lnTo>
                  <a:pt x="18333" y="8222"/>
                </a:lnTo>
                <a:lnTo>
                  <a:pt x="18030" y="8114"/>
                </a:lnTo>
                <a:lnTo>
                  <a:pt x="17909" y="8041"/>
                </a:lnTo>
                <a:lnTo>
                  <a:pt x="17728" y="7861"/>
                </a:lnTo>
                <a:lnTo>
                  <a:pt x="17728" y="7537"/>
                </a:lnTo>
                <a:lnTo>
                  <a:pt x="17304" y="7284"/>
                </a:lnTo>
                <a:lnTo>
                  <a:pt x="17183" y="7176"/>
                </a:lnTo>
                <a:lnTo>
                  <a:pt x="17002" y="7104"/>
                </a:lnTo>
                <a:lnTo>
                  <a:pt x="17183" y="6924"/>
                </a:lnTo>
                <a:lnTo>
                  <a:pt x="17304" y="6851"/>
                </a:lnTo>
                <a:lnTo>
                  <a:pt x="17183" y="6671"/>
                </a:lnTo>
                <a:lnTo>
                  <a:pt x="17002" y="6599"/>
                </a:lnTo>
                <a:lnTo>
                  <a:pt x="16760" y="6599"/>
                </a:lnTo>
                <a:lnTo>
                  <a:pt x="16457" y="6671"/>
                </a:lnTo>
                <a:lnTo>
                  <a:pt x="15731" y="6671"/>
                </a:lnTo>
                <a:lnTo>
                  <a:pt x="15429" y="6599"/>
                </a:lnTo>
                <a:lnTo>
                  <a:pt x="15005" y="6599"/>
                </a:lnTo>
                <a:lnTo>
                  <a:pt x="14884" y="6491"/>
                </a:lnTo>
                <a:lnTo>
                  <a:pt x="14763" y="6347"/>
                </a:lnTo>
                <a:lnTo>
                  <a:pt x="14763" y="6094"/>
                </a:lnTo>
                <a:lnTo>
                  <a:pt x="14582" y="5986"/>
                </a:lnTo>
                <a:lnTo>
                  <a:pt x="14582" y="5914"/>
                </a:lnTo>
                <a:lnTo>
                  <a:pt x="14461" y="5806"/>
                </a:lnTo>
                <a:lnTo>
                  <a:pt x="14461" y="5553"/>
                </a:lnTo>
                <a:lnTo>
                  <a:pt x="14279" y="5481"/>
                </a:lnTo>
                <a:lnTo>
                  <a:pt x="14037" y="5157"/>
                </a:lnTo>
                <a:lnTo>
                  <a:pt x="13432" y="4363"/>
                </a:lnTo>
                <a:lnTo>
                  <a:pt x="13008" y="3858"/>
                </a:lnTo>
                <a:lnTo>
                  <a:pt x="12585" y="3173"/>
                </a:lnTo>
                <a:lnTo>
                  <a:pt x="12161" y="2668"/>
                </a:lnTo>
                <a:lnTo>
                  <a:pt x="11617" y="1983"/>
                </a:lnTo>
                <a:lnTo>
                  <a:pt x="11133" y="1298"/>
                </a:lnTo>
                <a:lnTo>
                  <a:pt x="10709" y="685"/>
                </a:lnTo>
                <a:lnTo>
                  <a:pt x="9862" y="433"/>
                </a:lnTo>
                <a:lnTo>
                  <a:pt x="8713" y="180"/>
                </a:lnTo>
                <a:lnTo>
                  <a:pt x="7866" y="0"/>
                </a:lnTo>
                <a:lnTo>
                  <a:pt x="7442" y="108"/>
                </a:lnTo>
                <a:lnTo>
                  <a:pt x="7321" y="180"/>
                </a:lnTo>
                <a:lnTo>
                  <a:pt x="7321" y="361"/>
                </a:lnTo>
                <a:lnTo>
                  <a:pt x="6837" y="613"/>
                </a:lnTo>
                <a:lnTo>
                  <a:pt x="6171" y="974"/>
                </a:lnTo>
                <a:lnTo>
                  <a:pt x="5445" y="1370"/>
                </a:lnTo>
                <a:lnTo>
                  <a:pt x="5143" y="1478"/>
                </a:lnTo>
                <a:lnTo>
                  <a:pt x="4598" y="1478"/>
                </a:lnTo>
                <a:lnTo>
                  <a:pt x="4296" y="1370"/>
                </a:lnTo>
                <a:lnTo>
                  <a:pt x="4175" y="1298"/>
                </a:lnTo>
                <a:lnTo>
                  <a:pt x="3993" y="1118"/>
                </a:lnTo>
                <a:lnTo>
                  <a:pt x="3691" y="685"/>
                </a:lnTo>
                <a:lnTo>
                  <a:pt x="3267" y="685"/>
                </a:lnTo>
                <a:lnTo>
                  <a:pt x="2723" y="793"/>
                </a:lnTo>
                <a:lnTo>
                  <a:pt x="2723" y="1118"/>
                </a:lnTo>
                <a:lnTo>
                  <a:pt x="2602" y="1370"/>
                </a:lnTo>
                <a:lnTo>
                  <a:pt x="2299" y="1983"/>
                </a:lnTo>
                <a:lnTo>
                  <a:pt x="1997" y="2849"/>
                </a:lnTo>
                <a:lnTo>
                  <a:pt x="1876" y="3354"/>
                </a:lnTo>
                <a:lnTo>
                  <a:pt x="1573" y="4183"/>
                </a:lnTo>
                <a:lnTo>
                  <a:pt x="1271" y="4868"/>
                </a:lnTo>
                <a:lnTo>
                  <a:pt x="1573" y="5553"/>
                </a:lnTo>
                <a:lnTo>
                  <a:pt x="1694" y="6166"/>
                </a:lnTo>
                <a:lnTo>
                  <a:pt x="1452" y="7176"/>
                </a:lnTo>
                <a:lnTo>
                  <a:pt x="1573" y="7609"/>
                </a:lnTo>
                <a:lnTo>
                  <a:pt x="1694" y="8114"/>
                </a:lnTo>
                <a:lnTo>
                  <a:pt x="1997" y="8474"/>
                </a:lnTo>
                <a:lnTo>
                  <a:pt x="2118" y="8546"/>
                </a:lnTo>
                <a:lnTo>
                  <a:pt x="2118" y="8979"/>
                </a:lnTo>
                <a:lnTo>
                  <a:pt x="1997" y="9340"/>
                </a:lnTo>
                <a:lnTo>
                  <a:pt x="1997" y="9592"/>
                </a:lnTo>
                <a:lnTo>
                  <a:pt x="1876" y="9844"/>
                </a:lnTo>
                <a:lnTo>
                  <a:pt x="1452" y="10277"/>
                </a:lnTo>
                <a:lnTo>
                  <a:pt x="1150" y="10782"/>
                </a:lnTo>
                <a:lnTo>
                  <a:pt x="1271" y="10962"/>
                </a:lnTo>
                <a:lnTo>
                  <a:pt x="1452" y="11215"/>
                </a:lnTo>
                <a:lnTo>
                  <a:pt x="1573" y="11287"/>
                </a:lnTo>
                <a:lnTo>
                  <a:pt x="1573" y="11359"/>
                </a:lnTo>
                <a:lnTo>
                  <a:pt x="1271" y="11467"/>
                </a:lnTo>
                <a:lnTo>
                  <a:pt x="1150" y="11539"/>
                </a:lnTo>
                <a:lnTo>
                  <a:pt x="968" y="11720"/>
                </a:lnTo>
                <a:lnTo>
                  <a:pt x="1150" y="11972"/>
                </a:lnTo>
                <a:lnTo>
                  <a:pt x="1150" y="12152"/>
                </a:lnTo>
                <a:lnTo>
                  <a:pt x="968" y="12224"/>
                </a:lnTo>
                <a:lnTo>
                  <a:pt x="545" y="11972"/>
                </a:lnTo>
                <a:lnTo>
                  <a:pt x="303" y="12044"/>
                </a:lnTo>
                <a:lnTo>
                  <a:pt x="121" y="12224"/>
                </a:lnTo>
                <a:lnTo>
                  <a:pt x="0" y="12296"/>
                </a:lnTo>
                <a:lnTo>
                  <a:pt x="303" y="12729"/>
                </a:lnTo>
                <a:lnTo>
                  <a:pt x="968" y="13667"/>
                </a:lnTo>
                <a:lnTo>
                  <a:pt x="1271" y="14172"/>
                </a:lnTo>
                <a:lnTo>
                  <a:pt x="1694" y="14604"/>
                </a:lnTo>
                <a:lnTo>
                  <a:pt x="1997" y="15145"/>
                </a:lnTo>
                <a:lnTo>
                  <a:pt x="2299" y="15542"/>
                </a:lnTo>
                <a:lnTo>
                  <a:pt x="3267" y="17020"/>
                </a:lnTo>
                <a:lnTo>
                  <a:pt x="3691" y="17525"/>
                </a:lnTo>
                <a:lnTo>
                  <a:pt x="3993" y="17958"/>
                </a:lnTo>
                <a:lnTo>
                  <a:pt x="4296" y="18463"/>
                </a:lnTo>
                <a:lnTo>
                  <a:pt x="5022" y="19400"/>
                </a:lnTo>
                <a:lnTo>
                  <a:pt x="5445" y="19905"/>
                </a:lnTo>
                <a:lnTo>
                  <a:pt x="5566" y="20158"/>
                </a:lnTo>
                <a:lnTo>
                  <a:pt x="5748" y="20518"/>
                </a:lnTo>
                <a:lnTo>
                  <a:pt x="6171" y="20662"/>
                </a:lnTo>
                <a:lnTo>
                  <a:pt x="6837" y="21023"/>
                </a:lnTo>
                <a:lnTo>
                  <a:pt x="7139" y="21275"/>
                </a:lnTo>
                <a:lnTo>
                  <a:pt x="7745" y="21600"/>
                </a:lnTo>
                <a:lnTo>
                  <a:pt x="7866" y="21348"/>
                </a:lnTo>
                <a:lnTo>
                  <a:pt x="8168" y="21275"/>
                </a:lnTo>
                <a:lnTo>
                  <a:pt x="8168" y="20158"/>
                </a:lnTo>
                <a:lnTo>
                  <a:pt x="8592" y="19400"/>
                </a:lnTo>
                <a:lnTo>
                  <a:pt x="9015" y="18535"/>
                </a:lnTo>
                <a:lnTo>
                  <a:pt x="8713" y="18463"/>
                </a:lnTo>
                <a:lnTo>
                  <a:pt x="8592" y="18463"/>
                </a:lnTo>
                <a:lnTo>
                  <a:pt x="8713" y="17958"/>
                </a:lnTo>
                <a:lnTo>
                  <a:pt x="9136" y="17525"/>
                </a:lnTo>
                <a:lnTo>
                  <a:pt x="9560" y="17273"/>
                </a:lnTo>
                <a:lnTo>
                  <a:pt x="9560" y="17417"/>
                </a:lnTo>
                <a:lnTo>
                  <a:pt x="9741" y="17597"/>
                </a:lnTo>
                <a:lnTo>
                  <a:pt x="9983" y="17525"/>
                </a:lnTo>
                <a:lnTo>
                  <a:pt x="10165" y="17345"/>
                </a:lnTo>
                <a:lnTo>
                  <a:pt x="10467" y="17417"/>
                </a:lnTo>
                <a:lnTo>
                  <a:pt x="10588" y="17417"/>
                </a:lnTo>
                <a:lnTo>
                  <a:pt x="10588" y="17273"/>
                </a:lnTo>
                <a:lnTo>
                  <a:pt x="10286" y="17020"/>
                </a:lnTo>
                <a:lnTo>
                  <a:pt x="10286" y="16840"/>
                </a:lnTo>
                <a:lnTo>
                  <a:pt x="10467" y="16840"/>
                </a:lnTo>
                <a:lnTo>
                  <a:pt x="10588" y="17020"/>
                </a:lnTo>
                <a:lnTo>
                  <a:pt x="10709" y="17020"/>
                </a:lnTo>
                <a:lnTo>
                  <a:pt x="10588" y="16479"/>
                </a:lnTo>
                <a:lnTo>
                  <a:pt x="10709" y="16335"/>
                </a:lnTo>
                <a:lnTo>
                  <a:pt x="11012" y="16479"/>
                </a:lnTo>
                <a:lnTo>
                  <a:pt x="11314" y="16768"/>
                </a:lnTo>
                <a:lnTo>
                  <a:pt x="11435" y="16660"/>
                </a:lnTo>
                <a:lnTo>
                  <a:pt x="11314" y="16227"/>
                </a:lnTo>
                <a:lnTo>
                  <a:pt x="11435" y="16335"/>
                </a:lnTo>
                <a:lnTo>
                  <a:pt x="11738" y="16588"/>
                </a:lnTo>
                <a:lnTo>
                  <a:pt x="11859" y="16479"/>
                </a:lnTo>
                <a:lnTo>
                  <a:pt x="12040" y="16155"/>
                </a:lnTo>
                <a:lnTo>
                  <a:pt x="12282" y="15903"/>
                </a:lnTo>
                <a:lnTo>
                  <a:pt x="13008" y="15794"/>
                </a:lnTo>
                <a:lnTo>
                  <a:pt x="13311" y="15470"/>
                </a:lnTo>
                <a:lnTo>
                  <a:pt x="13432" y="15145"/>
                </a:lnTo>
                <a:lnTo>
                  <a:pt x="13311" y="14785"/>
                </a:lnTo>
                <a:lnTo>
                  <a:pt x="13311" y="13919"/>
                </a:lnTo>
                <a:lnTo>
                  <a:pt x="13008" y="13523"/>
                </a:lnTo>
                <a:lnTo>
                  <a:pt x="13432" y="13162"/>
                </a:lnTo>
                <a:lnTo>
                  <a:pt x="13432" y="12837"/>
                </a:lnTo>
                <a:lnTo>
                  <a:pt x="13613" y="12657"/>
                </a:lnTo>
                <a:lnTo>
                  <a:pt x="13734" y="12982"/>
                </a:lnTo>
                <a:lnTo>
                  <a:pt x="13734" y="13234"/>
                </a:lnTo>
                <a:lnTo>
                  <a:pt x="13855" y="13234"/>
                </a:lnTo>
                <a:lnTo>
                  <a:pt x="14037" y="13162"/>
                </a:lnTo>
                <a:lnTo>
                  <a:pt x="14158" y="13162"/>
                </a:lnTo>
                <a:lnTo>
                  <a:pt x="14037" y="13595"/>
                </a:lnTo>
                <a:lnTo>
                  <a:pt x="14037" y="13775"/>
                </a:lnTo>
                <a:lnTo>
                  <a:pt x="14461" y="13595"/>
                </a:lnTo>
                <a:lnTo>
                  <a:pt x="15187" y="13595"/>
                </a:lnTo>
                <a:lnTo>
                  <a:pt x="15429" y="13775"/>
                </a:lnTo>
                <a:lnTo>
                  <a:pt x="15610" y="13775"/>
                </a:lnTo>
                <a:lnTo>
                  <a:pt x="15610" y="13523"/>
                </a:lnTo>
                <a:lnTo>
                  <a:pt x="15308" y="13234"/>
                </a:lnTo>
                <a:lnTo>
                  <a:pt x="15308" y="12549"/>
                </a:lnTo>
                <a:lnTo>
                  <a:pt x="15610" y="12729"/>
                </a:lnTo>
                <a:lnTo>
                  <a:pt x="15852" y="12729"/>
                </a:lnTo>
                <a:lnTo>
                  <a:pt x="16034" y="12549"/>
                </a:lnTo>
                <a:lnTo>
                  <a:pt x="16155" y="12405"/>
                </a:lnTo>
                <a:lnTo>
                  <a:pt x="16336" y="12296"/>
                </a:lnTo>
                <a:lnTo>
                  <a:pt x="16578" y="12224"/>
                </a:lnTo>
                <a:lnTo>
                  <a:pt x="17002" y="12224"/>
                </a:lnTo>
                <a:lnTo>
                  <a:pt x="17304" y="12405"/>
                </a:lnTo>
                <a:lnTo>
                  <a:pt x="17607" y="12657"/>
                </a:lnTo>
                <a:lnTo>
                  <a:pt x="17728" y="12477"/>
                </a:lnTo>
                <a:lnTo>
                  <a:pt x="17909" y="12405"/>
                </a:lnTo>
                <a:lnTo>
                  <a:pt x="17909" y="12152"/>
                </a:lnTo>
                <a:lnTo>
                  <a:pt x="18151" y="12152"/>
                </a:lnTo>
                <a:lnTo>
                  <a:pt x="18151" y="11539"/>
                </a:lnTo>
                <a:lnTo>
                  <a:pt x="18333" y="11359"/>
                </a:lnTo>
                <a:lnTo>
                  <a:pt x="18756" y="11359"/>
                </a:lnTo>
                <a:lnTo>
                  <a:pt x="19180" y="11287"/>
                </a:lnTo>
                <a:lnTo>
                  <a:pt x="19301" y="11215"/>
                </a:lnTo>
                <a:lnTo>
                  <a:pt x="19301" y="10854"/>
                </a:lnTo>
                <a:lnTo>
                  <a:pt x="19724" y="10674"/>
                </a:lnTo>
                <a:lnTo>
                  <a:pt x="20148" y="10349"/>
                </a:lnTo>
                <a:lnTo>
                  <a:pt x="21055" y="10277"/>
                </a:lnTo>
                <a:lnTo>
                  <a:pt x="21600" y="9340"/>
                </a:lnTo>
                <a:lnTo>
                  <a:pt x="21479" y="9231"/>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39" name="Freeform 44"/>
          <p:cNvSpPr/>
          <p:nvPr/>
        </p:nvSpPr>
        <p:spPr>
          <a:xfrm>
            <a:off x="8617047" y="1889592"/>
            <a:ext cx="555626" cy="298451"/>
          </a:xfrm>
          <a:custGeom>
            <a:avLst/>
            <a:gdLst/>
            <a:ahLst/>
            <a:cxnLst>
              <a:cxn ang="0">
                <a:pos x="wd2" y="hd2"/>
              </a:cxn>
              <a:cxn ang="5400000">
                <a:pos x="wd2" y="hd2"/>
              </a:cxn>
              <a:cxn ang="10800000">
                <a:pos x="wd2" y="hd2"/>
              </a:cxn>
              <a:cxn ang="16200000">
                <a:pos x="wd2" y="hd2"/>
              </a:cxn>
            </a:cxnLst>
            <a:rect l="0" t="0" r="r" b="b"/>
            <a:pathLst>
              <a:path w="21600" h="21600" extrusionOk="0">
                <a:moveTo>
                  <a:pt x="20613" y="13328"/>
                </a:moveTo>
                <a:lnTo>
                  <a:pt x="20613" y="12868"/>
                </a:lnTo>
                <a:lnTo>
                  <a:pt x="20304" y="11489"/>
                </a:lnTo>
                <a:lnTo>
                  <a:pt x="19749" y="9536"/>
                </a:lnTo>
                <a:lnTo>
                  <a:pt x="18699" y="8502"/>
                </a:lnTo>
                <a:lnTo>
                  <a:pt x="18144" y="8502"/>
                </a:lnTo>
                <a:lnTo>
                  <a:pt x="17959" y="8732"/>
                </a:lnTo>
                <a:lnTo>
                  <a:pt x="17959" y="9077"/>
                </a:lnTo>
                <a:lnTo>
                  <a:pt x="18267" y="9536"/>
                </a:lnTo>
                <a:lnTo>
                  <a:pt x="18391" y="9077"/>
                </a:lnTo>
                <a:lnTo>
                  <a:pt x="18823" y="9306"/>
                </a:lnTo>
                <a:lnTo>
                  <a:pt x="19008" y="9881"/>
                </a:lnTo>
                <a:lnTo>
                  <a:pt x="19749" y="10915"/>
                </a:lnTo>
                <a:lnTo>
                  <a:pt x="19995" y="11489"/>
                </a:lnTo>
                <a:lnTo>
                  <a:pt x="19440" y="12868"/>
                </a:lnTo>
                <a:lnTo>
                  <a:pt x="18699" y="14247"/>
                </a:lnTo>
                <a:lnTo>
                  <a:pt x="17835" y="14247"/>
                </a:lnTo>
                <a:lnTo>
                  <a:pt x="17218" y="13902"/>
                </a:lnTo>
                <a:lnTo>
                  <a:pt x="16663" y="12294"/>
                </a:lnTo>
                <a:lnTo>
                  <a:pt x="15922" y="12064"/>
                </a:lnTo>
                <a:lnTo>
                  <a:pt x="15922" y="11489"/>
                </a:lnTo>
                <a:lnTo>
                  <a:pt x="16046" y="10915"/>
                </a:lnTo>
                <a:lnTo>
                  <a:pt x="14873" y="8732"/>
                </a:lnTo>
                <a:lnTo>
                  <a:pt x="13269" y="8732"/>
                </a:lnTo>
                <a:lnTo>
                  <a:pt x="13022" y="8502"/>
                </a:lnTo>
                <a:lnTo>
                  <a:pt x="13269" y="6894"/>
                </a:lnTo>
                <a:lnTo>
                  <a:pt x="13454" y="5515"/>
                </a:lnTo>
                <a:lnTo>
                  <a:pt x="13577" y="4711"/>
                </a:lnTo>
                <a:lnTo>
                  <a:pt x="13886" y="4136"/>
                </a:lnTo>
                <a:lnTo>
                  <a:pt x="14318" y="3102"/>
                </a:lnTo>
                <a:lnTo>
                  <a:pt x="14441" y="2757"/>
                </a:lnTo>
                <a:lnTo>
                  <a:pt x="14441" y="2528"/>
                </a:lnTo>
                <a:lnTo>
                  <a:pt x="14318" y="2183"/>
                </a:lnTo>
                <a:lnTo>
                  <a:pt x="14194" y="2183"/>
                </a:lnTo>
                <a:lnTo>
                  <a:pt x="13886" y="2528"/>
                </a:lnTo>
                <a:lnTo>
                  <a:pt x="13762" y="2757"/>
                </a:lnTo>
                <a:lnTo>
                  <a:pt x="13269" y="2183"/>
                </a:lnTo>
                <a:lnTo>
                  <a:pt x="13145" y="1379"/>
                </a:lnTo>
                <a:lnTo>
                  <a:pt x="12837" y="919"/>
                </a:lnTo>
                <a:lnTo>
                  <a:pt x="12713" y="0"/>
                </a:lnTo>
                <a:lnTo>
                  <a:pt x="12158" y="345"/>
                </a:lnTo>
                <a:lnTo>
                  <a:pt x="11849" y="919"/>
                </a:lnTo>
                <a:lnTo>
                  <a:pt x="11541" y="1723"/>
                </a:lnTo>
                <a:lnTo>
                  <a:pt x="11232" y="2183"/>
                </a:lnTo>
                <a:lnTo>
                  <a:pt x="10800" y="3906"/>
                </a:lnTo>
                <a:lnTo>
                  <a:pt x="10553" y="4366"/>
                </a:lnTo>
                <a:lnTo>
                  <a:pt x="9627" y="4940"/>
                </a:lnTo>
                <a:lnTo>
                  <a:pt x="8949" y="5515"/>
                </a:lnTo>
                <a:lnTo>
                  <a:pt x="8208" y="5745"/>
                </a:lnTo>
                <a:lnTo>
                  <a:pt x="7467" y="6319"/>
                </a:lnTo>
                <a:lnTo>
                  <a:pt x="6603" y="6894"/>
                </a:lnTo>
                <a:lnTo>
                  <a:pt x="5863" y="7353"/>
                </a:lnTo>
                <a:lnTo>
                  <a:pt x="5122" y="7698"/>
                </a:lnTo>
                <a:lnTo>
                  <a:pt x="4258" y="8272"/>
                </a:lnTo>
                <a:lnTo>
                  <a:pt x="3826" y="8502"/>
                </a:lnTo>
                <a:lnTo>
                  <a:pt x="3209" y="8732"/>
                </a:lnTo>
                <a:lnTo>
                  <a:pt x="2777" y="9077"/>
                </a:lnTo>
                <a:lnTo>
                  <a:pt x="2222" y="9536"/>
                </a:lnTo>
                <a:lnTo>
                  <a:pt x="1605" y="9881"/>
                </a:lnTo>
                <a:lnTo>
                  <a:pt x="1173" y="10111"/>
                </a:lnTo>
                <a:lnTo>
                  <a:pt x="617" y="10340"/>
                </a:lnTo>
                <a:lnTo>
                  <a:pt x="0" y="10685"/>
                </a:lnTo>
                <a:lnTo>
                  <a:pt x="0" y="12064"/>
                </a:lnTo>
                <a:lnTo>
                  <a:pt x="185" y="13328"/>
                </a:lnTo>
                <a:lnTo>
                  <a:pt x="185" y="17234"/>
                </a:lnTo>
                <a:lnTo>
                  <a:pt x="309" y="18498"/>
                </a:lnTo>
                <a:lnTo>
                  <a:pt x="309" y="21026"/>
                </a:lnTo>
                <a:lnTo>
                  <a:pt x="617" y="21255"/>
                </a:lnTo>
                <a:lnTo>
                  <a:pt x="1049" y="21026"/>
                </a:lnTo>
                <a:lnTo>
                  <a:pt x="1481" y="20681"/>
                </a:lnTo>
                <a:lnTo>
                  <a:pt x="2345" y="20221"/>
                </a:lnTo>
                <a:lnTo>
                  <a:pt x="2777" y="19877"/>
                </a:lnTo>
                <a:lnTo>
                  <a:pt x="3394" y="19647"/>
                </a:lnTo>
                <a:lnTo>
                  <a:pt x="3826" y="19417"/>
                </a:lnTo>
                <a:lnTo>
                  <a:pt x="4258" y="19072"/>
                </a:lnTo>
                <a:lnTo>
                  <a:pt x="4258" y="19647"/>
                </a:lnTo>
                <a:lnTo>
                  <a:pt x="4567" y="19417"/>
                </a:lnTo>
                <a:lnTo>
                  <a:pt x="4567" y="19072"/>
                </a:lnTo>
                <a:lnTo>
                  <a:pt x="5122" y="18498"/>
                </a:lnTo>
                <a:lnTo>
                  <a:pt x="5863" y="18268"/>
                </a:lnTo>
                <a:lnTo>
                  <a:pt x="6418" y="17694"/>
                </a:lnTo>
                <a:lnTo>
                  <a:pt x="7159" y="17464"/>
                </a:lnTo>
                <a:lnTo>
                  <a:pt x="7776" y="16889"/>
                </a:lnTo>
                <a:lnTo>
                  <a:pt x="8455" y="16660"/>
                </a:lnTo>
                <a:lnTo>
                  <a:pt x="9072" y="16085"/>
                </a:lnTo>
                <a:lnTo>
                  <a:pt x="9813" y="15855"/>
                </a:lnTo>
                <a:lnTo>
                  <a:pt x="10245" y="15511"/>
                </a:lnTo>
                <a:lnTo>
                  <a:pt x="10677" y="15281"/>
                </a:lnTo>
                <a:lnTo>
                  <a:pt x="11232" y="14706"/>
                </a:lnTo>
                <a:lnTo>
                  <a:pt x="11541" y="14477"/>
                </a:lnTo>
                <a:lnTo>
                  <a:pt x="11973" y="14247"/>
                </a:lnTo>
                <a:lnTo>
                  <a:pt x="12158" y="15051"/>
                </a:lnTo>
                <a:lnTo>
                  <a:pt x="12281" y="15855"/>
                </a:lnTo>
                <a:lnTo>
                  <a:pt x="12590" y="15855"/>
                </a:lnTo>
                <a:lnTo>
                  <a:pt x="12713" y="16660"/>
                </a:lnTo>
                <a:lnTo>
                  <a:pt x="12837" y="17234"/>
                </a:lnTo>
                <a:lnTo>
                  <a:pt x="13022" y="17464"/>
                </a:lnTo>
                <a:lnTo>
                  <a:pt x="13269" y="17464"/>
                </a:lnTo>
                <a:lnTo>
                  <a:pt x="13577" y="18038"/>
                </a:lnTo>
                <a:lnTo>
                  <a:pt x="13886" y="17234"/>
                </a:lnTo>
                <a:lnTo>
                  <a:pt x="14009" y="17234"/>
                </a:lnTo>
                <a:lnTo>
                  <a:pt x="14009" y="18843"/>
                </a:lnTo>
                <a:lnTo>
                  <a:pt x="14318" y="20451"/>
                </a:lnTo>
                <a:lnTo>
                  <a:pt x="14626" y="20681"/>
                </a:lnTo>
                <a:lnTo>
                  <a:pt x="14873" y="19877"/>
                </a:lnTo>
                <a:lnTo>
                  <a:pt x="15490" y="19417"/>
                </a:lnTo>
                <a:lnTo>
                  <a:pt x="16539" y="15855"/>
                </a:lnTo>
                <a:lnTo>
                  <a:pt x="16663" y="15855"/>
                </a:lnTo>
                <a:lnTo>
                  <a:pt x="16971" y="17234"/>
                </a:lnTo>
                <a:lnTo>
                  <a:pt x="17095" y="18038"/>
                </a:lnTo>
                <a:lnTo>
                  <a:pt x="17218" y="18268"/>
                </a:lnTo>
                <a:lnTo>
                  <a:pt x="17959" y="16889"/>
                </a:lnTo>
                <a:lnTo>
                  <a:pt x="18267" y="15855"/>
                </a:lnTo>
                <a:lnTo>
                  <a:pt x="19995" y="13902"/>
                </a:lnTo>
                <a:lnTo>
                  <a:pt x="20427" y="13328"/>
                </a:lnTo>
                <a:lnTo>
                  <a:pt x="20613" y="13328"/>
                </a:lnTo>
                <a:close/>
                <a:moveTo>
                  <a:pt x="17650" y="19072"/>
                </a:moveTo>
                <a:lnTo>
                  <a:pt x="17403" y="19417"/>
                </a:lnTo>
                <a:lnTo>
                  <a:pt x="17095" y="21026"/>
                </a:lnTo>
                <a:lnTo>
                  <a:pt x="16786" y="21255"/>
                </a:lnTo>
                <a:lnTo>
                  <a:pt x="17095" y="21600"/>
                </a:lnTo>
                <a:lnTo>
                  <a:pt x="18391" y="19877"/>
                </a:lnTo>
                <a:lnTo>
                  <a:pt x="18267" y="19417"/>
                </a:lnTo>
                <a:lnTo>
                  <a:pt x="17650" y="19072"/>
                </a:lnTo>
                <a:close/>
                <a:moveTo>
                  <a:pt x="21477" y="18843"/>
                </a:moveTo>
                <a:lnTo>
                  <a:pt x="20859" y="17694"/>
                </a:lnTo>
                <a:lnTo>
                  <a:pt x="20859" y="18038"/>
                </a:lnTo>
                <a:lnTo>
                  <a:pt x="21045" y="18843"/>
                </a:lnTo>
                <a:lnTo>
                  <a:pt x="20859" y="19072"/>
                </a:lnTo>
                <a:lnTo>
                  <a:pt x="20181" y="19877"/>
                </a:lnTo>
                <a:lnTo>
                  <a:pt x="21168" y="19877"/>
                </a:lnTo>
                <a:lnTo>
                  <a:pt x="21600" y="19417"/>
                </a:lnTo>
                <a:lnTo>
                  <a:pt x="21477" y="18843"/>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40" name="Freeform 46"/>
          <p:cNvSpPr/>
          <p:nvPr/>
        </p:nvSpPr>
        <p:spPr>
          <a:xfrm>
            <a:off x="8463061" y="2378541"/>
            <a:ext cx="222251" cy="481014"/>
          </a:xfrm>
          <a:custGeom>
            <a:avLst/>
            <a:gdLst/>
            <a:ahLst/>
            <a:cxnLst>
              <a:cxn ang="0">
                <a:pos x="wd2" y="hd2"/>
              </a:cxn>
              <a:cxn ang="5400000">
                <a:pos x="wd2" y="hd2"/>
              </a:cxn>
              <a:cxn ang="10800000">
                <a:pos x="wd2" y="hd2"/>
              </a:cxn>
              <a:cxn ang="16200000">
                <a:pos x="wd2" y="hd2"/>
              </a:cxn>
            </a:cxnLst>
            <a:rect l="0" t="0" r="r" b="b"/>
            <a:pathLst>
              <a:path w="21600" h="21600" extrusionOk="0">
                <a:moveTo>
                  <a:pt x="20057" y="11192"/>
                </a:moveTo>
                <a:lnTo>
                  <a:pt x="20057" y="10836"/>
                </a:lnTo>
                <a:lnTo>
                  <a:pt x="20520" y="10479"/>
                </a:lnTo>
                <a:lnTo>
                  <a:pt x="21137" y="11976"/>
                </a:lnTo>
                <a:lnTo>
                  <a:pt x="21600" y="12333"/>
                </a:lnTo>
                <a:lnTo>
                  <a:pt x="21137" y="11192"/>
                </a:lnTo>
                <a:lnTo>
                  <a:pt x="20520" y="9838"/>
                </a:lnTo>
                <a:lnTo>
                  <a:pt x="20520" y="8127"/>
                </a:lnTo>
                <a:lnTo>
                  <a:pt x="20057" y="7414"/>
                </a:lnTo>
                <a:lnTo>
                  <a:pt x="19440" y="6772"/>
                </a:lnTo>
                <a:lnTo>
                  <a:pt x="18669" y="6416"/>
                </a:lnTo>
                <a:lnTo>
                  <a:pt x="18360" y="6772"/>
                </a:lnTo>
                <a:lnTo>
                  <a:pt x="15429" y="6915"/>
                </a:lnTo>
                <a:lnTo>
                  <a:pt x="14657" y="6273"/>
                </a:lnTo>
                <a:lnTo>
                  <a:pt x="14657" y="5560"/>
                </a:lnTo>
                <a:lnTo>
                  <a:pt x="14966" y="5061"/>
                </a:lnTo>
                <a:lnTo>
                  <a:pt x="15429" y="4776"/>
                </a:lnTo>
                <a:lnTo>
                  <a:pt x="15737" y="4562"/>
                </a:lnTo>
                <a:lnTo>
                  <a:pt x="16046" y="4206"/>
                </a:lnTo>
                <a:lnTo>
                  <a:pt x="16509" y="3707"/>
                </a:lnTo>
                <a:lnTo>
                  <a:pt x="17126" y="2210"/>
                </a:lnTo>
                <a:lnTo>
                  <a:pt x="16817" y="1568"/>
                </a:lnTo>
                <a:lnTo>
                  <a:pt x="15429" y="1354"/>
                </a:lnTo>
                <a:lnTo>
                  <a:pt x="13577" y="998"/>
                </a:lnTo>
                <a:lnTo>
                  <a:pt x="12034" y="855"/>
                </a:lnTo>
                <a:lnTo>
                  <a:pt x="10337" y="713"/>
                </a:lnTo>
                <a:lnTo>
                  <a:pt x="8794" y="499"/>
                </a:lnTo>
                <a:lnTo>
                  <a:pt x="6943" y="356"/>
                </a:lnTo>
                <a:lnTo>
                  <a:pt x="5554" y="214"/>
                </a:lnTo>
                <a:lnTo>
                  <a:pt x="3703" y="0"/>
                </a:lnTo>
                <a:lnTo>
                  <a:pt x="2931" y="356"/>
                </a:lnTo>
                <a:lnTo>
                  <a:pt x="2623" y="713"/>
                </a:lnTo>
                <a:lnTo>
                  <a:pt x="2160" y="998"/>
                </a:lnTo>
                <a:lnTo>
                  <a:pt x="1851" y="2210"/>
                </a:lnTo>
                <a:lnTo>
                  <a:pt x="771" y="3422"/>
                </a:lnTo>
                <a:lnTo>
                  <a:pt x="0" y="3921"/>
                </a:lnTo>
                <a:lnTo>
                  <a:pt x="0" y="4206"/>
                </a:lnTo>
                <a:lnTo>
                  <a:pt x="1080" y="4919"/>
                </a:lnTo>
                <a:lnTo>
                  <a:pt x="1543" y="5061"/>
                </a:lnTo>
                <a:lnTo>
                  <a:pt x="1080" y="5774"/>
                </a:lnTo>
                <a:lnTo>
                  <a:pt x="463" y="6059"/>
                </a:lnTo>
                <a:lnTo>
                  <a:pt x="463" y="6273"/>
                </a:lnTo>
                <a:lnTo>
                  <a:pt x="771" y="6772"/>
                </a:lnTo>
                <a:lnTo>
                  <a:pt x="1080" y="7628"/>
                </a:lnTo>
                <a:lnTo>
                  <a:pt x="1543" y="7770"/>
                </a:lnTo>
                <a:lnTo>
                  <a:pt x="2931" y="7984"/>
                </a:lnTo>
                <a:lnTo>
                  <a:pt x="4474" y="8768"/>
                </a:lnTo>
                <a:lnTo>
                  <a:pt x="5091" y="8768"/>
                </a:lnTo>
                <a:lnTo>
                  <a:pt x="10337" y="10622"/>
                </a:lnTo>
                <a:lnTo>
                  <a:pt x="8023" y="11691"/>
                </a:lnTo>
                <a:lnTo>
                  <a:pt x="6943" y="12333"/>
                </a:lnTo>
                <a:lnTo>
                  <a:pt x="6171" y="12832"/>
                </a:lnTo>
                <a:lnTo>
                  <a:pt x="6171" y="13331"/>
                </a:lnTo>
                <a:lnTo>
                  <a:pt x="5863" y="14044"/>
                </a:lnTo>
                <a:lnTo>
                  <a:pt x="3394" y="14685"/>
                </a:lnTo>
                <a:lnTo>
                  <a:pt x="2160" y="15184"/>
                </a:lnTo>
                <a:lnTo>
                  <a:pt x="2160" y="16040"/>
                </a:lnTo>
                <a:lnTo>
                  <a:pt x="1851" y="17038"/>
                </a:lnTo>
                <a:lnTo>
                  <a:pt x="2623" y="17750"/>
                </a:lnTo>
                <a:lnTo>
                  <a:pt x="2623" y="18107"/>
                </a:lnTo>
                <a:lnTo>
                  <a:pt x="5863" y="19105"/>
                </a:lnTo>
                <a:lnTo>
                  <a:pt x="8023" y="19248"/>
                </a:lnTo>
                <a:lnTo>
                  <a:pt x="9566" y="19747"/>
                </a:lnTo>
                <a:lnTo>
                  <a:pt x="10954" y="19604"/>
                </a:lnTo>
                <a:lnTo>
                  <a:pt x="12034" y="19604"/>
                </a:lnTo>
                <a:lnTo>
                  <a:pt x="13577" y="19747"/>
                </a:lnTo>
                <a:lnTo>
                  <a:pt x="13577" y="20745"/>
                </a:lnTo>
                <a:lnTo>
                  <a:pt x="13886" y="21600"/>
                </a:lnTo>
                <a:lnTo>
                  <a:pt x="14349" y="21600"/>
                </a:lnTo>
                <a:lnTo>
                  <a:pt x="15737" y="20745"/>
                </a:lnTo>
                <a:lnTo>
                  <a:pt x="16817" y="18749"/>
                </a:lnTo>
                <a:lnTo>
                  <a:pt x="17126" y="18250"/>
                </a:lnTo>
                <a:lnTo>
                  <a:pt x="16817" y="17893"/>
                </a:lnTo>
                <a:lnTo>
                  <a:pt x="17126" y="17537"/>
                </a:lnTo>
                <a:lnTo>
                  <a:pt x="17897" y="17251"/>
                </a:lnTo>
                <a:lnTo>
                  <a:pt x="18360" y="17251"/>
                </a:lnTo>
                <a:lnTo>
                  <a:pt x="18669" y="16752"/>
                </a:lnTo>
                <a:lnTo>
                  <a:pt x="18669" y="15683"/>
                </a:lnTo>
                <a:lnTo>
                  <a:pt x="18360" y="15184"/>
                </a:lnTo>
                <a:lnTo>
                  <a:pt x="19440" y="15184"/>
                </a:lnTo>
                <a:lnTo>
                  <a:pt x="20057" y="14329"/>
                </a:lnTo>
                <a:lnTo>
                  <a:pt x="20520" y="13188"/>
                </a:lnTo>
                <a:lnTo>
                  <a:pt x="20057" y="11192"/>
                </a:lnTo>
                <a:close/>
                <a:moveTo>
                  <a:pt x="20520" y="14685"/>
                </a:moveTo>
                <a:lnTo>
                  <a:pt x="20520" y="15042"/>
                </a:lnTo>
                <a:lnTo>
                  <a:pt x="21137" y="13545"/>
                </a:lnTo>
                <a:lnTo>
                  <a:pt x="21137" y="12832"/>
                </a:lnTo>
                <a:lnTo>
                  <a:pt x="20520" y="14685"/>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41" name="Freeform 49"/>
          <p:cNvSpPr/>
          <p:nvPr/>
        </p:nvSpPr>
        <p:spPr>
          <a:xfrm>
            <a:off x="7321647" y="3370729"/>
            <a:ext cx="1400176" cy="650876"/>
          </a:xfrm>
          <a:custGeom>
            <a:avLst/>
            <a:gdLst/>
            <a:ahLst/>
            <a:cxnLst>
              <a:cxn ang="0">
                <a:pos x="wd2" y="hd2"/>
              </a:cxn>
              <a:cxn ang="5400000">
                <a:pos x="wd2" y="hd2"/>
              </a:cxn>
              <a:cxn ang="10800000">
                <a:pos x="wd2" y="hd2"/>
              </a:cxn>
              <a:cxn ang="16200000">
                <a:pos x="wd2" y="hd2"/>
              </a:cxn>
            </a:cxnLst>
            <a:rect l="0" t="0" r="r" b="b"/>
            <a:pathLst>
              <a:path w="21600" h="21600" extrusionOk="0">
                <a:moveTo>
                  <a:pt x="19249" y="13381"/>
                </a:moveTo>
                <a:lnTo>
                  <a:pt x="19249" y="13487"/>
                </a:lnTo>
                <a:lnTo>
                  <a:pt x="19592" y="13487"/>
                </a:lnTo>
                <a:lnTo>
                  <a:pt x="19347" y="13381"/>
                </a:lnTo>
                <a:lnTo>
                  <a:pt x="19249" y="13381"/>
                </a:lnTo>
                <a:close/>
                <a:moveTo>
                  <a:pt x="19763" y="12591"/>
                </a:moveTo>
                <a:lnTo>
                  <a:pt x="19641" y="13592"/>
                </a:lnTo>
                <a:lnTo>
                  <a:pt x="19690" y="13487"/>
                </a:lnTo>
                <a:lnTo>
                  <a:pt x="19935" y="12222"/>
                </a:lnTo>
                <a:lnTo>
                  <a:pt x="20155" y="11116"/>
                </a:lnTo>
                <a:lnTo>
                  <a:pt x="20057" y="11380"/>
                </a:lnTo>
                <a:lnTo>
                  <a:pt x="19763" y="12591"/>
                </a:lnTo>
                <a:close/>
                <a:moveTo>
                  <a:pt x="20620" y="5005"/>
                </a:moveTo>
                <a:lnTo>
                  <a:pt x="20522" y="4478"/>
                </a:lnTo>
                <a:lnTo>
                  <a:pt x="20449" y="4109"/>
                </a:lnTo>
                <a:lnTo>
                  <a:pt x="20327" y="3899"/>
                </a:lnTo>
                <a:lnTo>
                  <a:pt x="20229" y="3899"/>
                </a:lnTo>
                <a:lnTo>
                  <a:pt x="19984" y="4478"/>
                </a:lnTo>
                <a:lnTo>
                  <a:pt x="20057" y="5742"/>
                </a:lnTo>
                <a:lnTo>
                  <a:pt x="19984" y="6006"/>
                </a:lnTo>
                <a:lnTo>
                  <a:pt x="19886" y="6006"/>
                </a:lnTo>
                <a:lnTo>
                  <a:pt x="19812" y="5374"/>
                </a:lnTo>
                <a:lnTo>
                  <a:pt x="19763" y="4741"/>
                </a:lnTo>
                <a:lnTo>
                  <a:pt x="19690" y="4109"/>
                </a:lnTo>
                <a:lnTo>
                  <a:pt x="19347" y="4267"/>
                </a:lnTo>
                <a:lnTo>
                  <a:pt x="19249" y="4478"/>
                </a:lnTo>
                <a:lnTo>
                  <a:pt x="19004" y="4741"/>
                </a:lnTo>
                <a:lnTo>
                  <a:pt x="18661" y="4900"/>
                </a:lnTo>
                <a:lnTo>
                  <a:pt x="18416" y="5110"/>
                </a:lnTo>
                <a:lnTo>
                  <a:pt x="18147" y="5268"/>
                </a:lnTo>
                <a:lnTo>
                  <a:pt x="18073" y="4741"/>
                </a:lnTo>
                <a:lnTo>
                  <a:pt x="17951" y="4109"/>
                </a:lnTo>
                <a:lnTo>
                  <a:pt x="17902" y="3530"/>
                </a:lnTo>
                <a:lnTo>
                  <a:pt x="17951" y="4004"/>
                </a:lnTo>
                <a:lnTo>
                  <a:pt x="18147" y="4373"/>
                </a:lnTo>
                <a:lnTo>
                  <a:pt x="18490" y="4636"/>
                </a:lnTo>
                <a:lnTo>
                  <a:pt x="18661" y="4373"/>
                </a:lnTo>
                <a:lnTo>
                  <a:pt x="18784" y="4109"/>
                </a:lnTo>
                <a:lnTo>
                  <a:pt x="18784" y="3635"/>
                </a:lnTo>
                <a:lnTo>
                  <a:pt x="18955" y="3530"/>
                </a:lnTo>
                <a:lnTo>
                  <a:pt x="19176" y="3530"/>
                </a:lnTo>
                <a:lnTo>
                  <a:pt x="19004" y="3003"/>
                </a:lnTo>
                <a:lnTo>
                  <a:pt x="19176" y="3108"/>
                </a:lnTo>
                <a:lnTo>
                  <a:pt x="19347" y="3108"/>
                </a:lnTo>
                <a:lnTo>
                  <a:pt x="19298" y="2634"/>
                </a:lnTo>
                <a:lnTo>
                  <a:pt x="19249" y="2265"/>
                </a:lnTo>
                <a:lnTo>
                  <a:pt x="19518" y="2371"/>
                </a:lnTo>
                <a:lnTo>
                  <a:pt x="19763" y="2371"/>
                </a:lnTo>
                <a:lnTo>
                  <a:pt x="19984" y="2529"/>
                </a:lnTo>
                <a:lnTo>
                  <a:pt x="20155" y="2898"/>
                </a:lnTo>
                <a:lnTo>
                  <a:pt x="19935" y="1897"/>
                </a:lnTo>
                <a:lnTo>
                  <a:pt x="19690" y="1264"/>
                </a:lnTo>
                <a:lnTo>
                  <a:pt x="19518" y="1001"/>
                </a:lnTo>
                <a:lnTo>
                  <a:pt x="19469" y="738"/>
                </a:lnTo>
                <a:lnTo>
                  <a:pt x="19469" y="263"/>
                </a:lnTo>
                <a:lnTo>
                  <a:pt x="18882" y="632"/>
                </a:lnTo>
                <a:lnTo>
                  <a:pt x="18024" y="1159"/>
                </a:lnTo>
                <a:lnTo>
                  <a:pt x="17143" y="1633"/>
                </a:lnTo>
                <a:lnTo>
                  <a:pt x="16286" y="2107"/>
                </a:lnTo>
                <a:lnTo>
                  <a:pt x="15404" y="2634"/>
                </a:lnTo>
                <a:lnTo>
                  <a:pt x="14547" y="3108"/>
                </a:lnTo>
                <a:lnTo>
                  <a:pt x="13665" y="3635"/>
                </a:lnTo>
                <a:lnTo>
                  <a:pt x="12808" y="4109"/>
                </a:lnTo>
                <a:lnTo>
                  <a:pt x="11878" y="4636"/>
                </a:lnTo>
                <a:lnTo>
                  <a:pt x="11020" y="5005"/>
                </a:lnTo>
                <a:lnTo>
                  <a:pt x="10139" y="5479"/>
                </a:lnTo>
                <a:lnTo>
                  <a:pt x="9282" y="6006"/>
                </a:lnTo>
                <a:lnTo>
                  <a:pt x="8400" y="6375"/>
                </a:lnTo>
                <a:lnTo>
                  <a:pt x="7543" y="6743"/>
                </a:lnTo>
                <a:lnTo>
                  <a:pt x="6661" y="7270"/>
                </a:lnTo>
                <a:lnTo>
                  <a:pt x="5731" y="7639"/>
                </a:lnTo>
                <a:lnTo>
                  <a:pt x="5682" y="7481"/>
                </a:lnTo>
                <a:lnTo>
                  <a:pt x="5633" y="8113"/>
                </a:lnTo>
                <a:lnTo>
                  <a:pt x="5682" y="8482"/>
                </a:lnTo>
                <a:lnTo>
                  <a:pt x="5633" y="9009"/>
                </a:lnTo>
                <a:lnTo>
                  <a:pt x="5682" y="9378"/>
                </a:lnTo>
                <a:lnTo>
                  <a:pt x="5510" y="9483"/>
                </a:lnTo>
                <a:lnTo>
                  <a:pt x="5388" y="9641"/>
                </a:lnTo>
                <a:lnTo>
                  <a:pt x="5265" y="9852"/>
                </a:lnTo>
                <a:lnTo>
                  <a:pt x="5045" y="11221"/>
                </a:lnTo>
                <a:lnTo>
                  <a:pt x="4922" y="11380"/>
                </a:lnTo>
                <a:lnTo>
                  <a:pt x="4702" y="11221"/>
                </a:lnTo>
                <a:lnTo>
                  <a:pt x="4457" y="11485"/>
                </a:lnTo>
                <a:lnTo>
                  <a:pt x="4286" y="11748"/>
                </a:lnTo>
                <a:lnTo>
                  <a:pt x="4065" y="12486"/>
                </a:lnTo>
                <a:lnTo>
                  <a:pt x="3992" y="12749"/>
                </a:lnTo>
                <a:lnTo>
                  <a:pt x="3894" y="12855"/>
                </a:lnTo>
                <a:lnTo>
                  <a:pt x="3820" y="12855"/>
                </a:lnTo>
                <a:lnTo>
                  <a:pt x="3820" y="12749"/>
                </a:lnTo>
                <a:lnTo>
                  <a:pt x="3771" y="12486"/>
                </a:lnTo>
                <a:lnTo>
                  <a:pt x="3722" y="12380"/>
                </a:lnTo>
                <a:lnTo>
                  <a:pt x="3649" y="12380"/>
                </a:lnTo>
                <a:lnTo>
                  <a:pt x="3478" y="12591"/>
                </a:lnTo>
                <a:lnTo>
                  <a:pt x="3355" y="12855"/>
                </a:lnTo>
                <a:lnTo>
                  <a:pt x="3257" y="13223"/>
                </a:lnTo>
                <a:lnTo>
                  <a:pt x="3086" y="13381"/>
                </a:lnTo>
                <a:lnTo>
                  <a:pt x="3086" y="13856"/>
                </a:lnTo>
                <a:lnTo>
                  <a:pt x="3012" y="14119"/>
                </a:lnTo>
                <a:lnTo>
                  <a:pt x="2914" y="14382"/>
                </a:lnTo>
                <a:lnTo>
                  <a:pt x="2620" y="14751"/>
                </a:lnTo>
                <a:lnTo>
                  <a:pt x="2253" y="15489"/>
                </a:lnTo>
                <a:lnTo>
                  <a:pt x="1739" y="16332"/>
                </a:lnTo>
                <a:lnTo>
                  <a:pt x="1224" y="16859"/>
                </a:lnTo>
                <a:lnTo>
                  <a:pt x="1053" y="16964"/>
                </a:lnTo>
                <a:lnTo>
                  <a:pt x="882" y="17227"/>
                </a:lnTo>
                <a:lnTo>
                  <a:pt x="637" y="18123"/>
                </a:lnTo>
                <a:lnTo>
                  <a:pt x="539" y="18966"/>
                </a:lnTo>
                <a:lnTo>
                  <a:pt x="416" y="19229"/>
                </a:lnTo>
                <a:lnTo>
                  <a:pt x="122" y="19335"/>
                </a:lnTo>
                <a:lnTo>
                  <a:pt x="73" y="19335"/>
                </a:lnTo>
                <a:lnTo>
                  <a:pt x="0" y="19703"/>
                </a:lnTo>
                <a:lnTo>
                  <a:pt x="73" y="21231"/>
                </a:lnTo>
                <a:lnTo>
                  <a:pt x="808" y="20862"/>
                </a:lnTo>
                <a:lnTo>
                  <a:pt x="1567" y="20494"/>
                </a:lnTo>
                <a:lnTo>
                  <a:pt x="2327" y="20230"/>
                </a:lnTo>
                <a:lnTo>
                  <a:pt x="3086" y="19861"/>
                </a:lnTo>
                <a:lnTo>
                  <a:pt x="3135" y="19861"/>
                </a:lnTo>
                <a:lnTo>
                  <a:pt x="3478" y="19335"/>
                </a:lnTo>
                <a:lnTo>
                  <a:pt x="3894" y="18860"/>
                </a:lnTo>
                <a:lnTo>
                  <a:pt x="3943" y="18860"/>
                </a:lnTo>
                <a:lnTo>
                  <a:pt x="4188" y="18492"/>
                </a:lnTo>
                <a:lnTo>
                  <a:pt x="4580" y="17965"/>
                </a:lnTo>
                <a:lnTo>
                  <a:pt x="4751" y="17596"/>
                </a:lnTo>
                <a:lnTo>
                  <a:pt x="4873" y="17596"/>
                </a:lnTo>
                <a:lnTo>
                  <a:pt x="5216" y="17491"/>
                </a:lnTo>
                <a:lnTo>
                  <a:pt x="5633" y="17333"/>
                </a:lnTo>
                <a:lnTo>
                  <a:pt x="6024" y="17227"/>
                </a:lnTo>
                <a:lnTo>
                  <a:pt x="6441" y="17122"/>
                </a:lnTo>
                <a:lnTo>
                  <a:pt x="6833" y="16964"/>
                </a:lnTo>
                <a:lnTo>
                  <a:pt x="7249" y="16700"/>
                </a:lnTo>
                <a:lnTo>
                  <a:pt x="7641" y="16595"/>
                </a:lnTo>
                <a:lnTo>
                  <a:pt x="8008" y="16490"/>
                </a:lnTo>
                <a:lnTo>
                  <a:pt x="8106" y="16490"/>
                </a:lnTo>
                <a:lnTo>
                  <a:pt x="8106" y="16595"/>
                </a:lnTo>
                <a:lnTo>
                  <a:pt x="8180" y="16859"/>
                </a:lnTo>
                <a:lnTo>
                  <a:pt x="8180" y="16964"/>
                </a:lnTo>
                <a:lnTo>
                  <a:pt x="8400" y="16595"/>
                </a:lnTo>
                <a:lnTo>
                  <a:pt x="8571" y="16859"/>
                </a:lnTo>
                <a:lnTo>
                  <a:pt x="8865" y="17333"/>
                </a:lnTo>
                <a:lnTo>
                  <a:pt x="8914" y="17701"/>
                </a:lnTo>
                <a:lnTo>
                  <a:pt x="8988" y="18228"/>
                </a:lnTo>
                <a:lnTo>
                  <a:pt x="9331" y="18123"/>
                </a:lnTo>
                <a:lnTo>
                  <a:pt x="9673" y="17965"/>
                </a:lnTo>
                <a:lnTo>
                  <a:pt x="10016" y="17701"/>
                </a:lnTo>
                <a:lnTo>
                  <a:pt x="10384" y="17596"/>
                </a:lnTo>
                <a:lnTo>
                  <a:pt x="10727" y="17491"/>
                </a:lnTo>
                <a:lnTo>
                  <a:pt x="11118" y="17333"/>
                </a:lnTo>
                <a:lnTo>
                  <a:pt x="11486" y="17122"/>
                </a:lnTo>
                <a:lnTo>
                  <a:pt x="11829" y="16964"/>
                </a:lnTo>
                <a:lnTo>
                  <a:pt x="12220" y="17596"/>
                </a:lnTo>
                <a:lnTo>
                  <a:pt x="12637" y="18123"/>
                </a:lnTo>
                <a:lnTo>
                  <a:pt x="13029" y="18702"/>
                </a:lnTo>
                <a:lnTo>
                  <a:pt x="13445" y="19229"/>
                </a:lnTo>
                <a:lnTo>
                  <a:pt x="13861" y="19861"/>
                </a:lnTo>
                <a:lnTo>
                  <a:pt x="14302" y="20336"/>
                </a:lnTo>
                <a:lnTo>
                  <a:pt x="15135" y="21600"/>
                </a:lnTo>
                <a:lnTo>
                  <a:pt x="15527" y="21073"/>
                </a:lnTo>
                <a:lnTo>
                  <a:pt x="16506" y="20494"/>
                </a:lnTo>
                <a:lnTo>
                  <a:pt x="16506" y="19967"/>
                </a:lnTo>
                <a:lnTo>
                  <a:pt x="16457" y="18702"/>
                </a:lnTo>
                <a:lnTo>
                  <a:pt x="16580" y="19335"/>
                </a:lnTo>
                <a:lnTo>
                  <a:pt x="16629" y="19861"/>
                </a:lnTo>
                <a:lnTo>
                  <a:pt x="16678" y="20230"/>
                </a:lnTo>
                <a:lnTo>
                  <a:pt x="16678" y="18702"/>
                </a:lnTo>
                <a:lnTo>
                  <a:pt x="16873" y="17701"/>
                </a:lnTo>
                <a:lnTo>
                  <a:pt x="16971" y="17333"/>
                </a:lnTo>
                <a:lnTo>
                  <a:pt x="17094" y="17122"/>
                </a:lnTo>
                <a:lnTo>
                  <a:pt x="17314" y="16226"/>
                </a:lnTo>
                <a:lnTo>
                  <a:pt x="17608" y="15594"/>
                </a:lnTo>
                <a:lnTo>
                  <a:pt x="17559" y="15489"/>
                </a:lnTo>
                <a:lnTo>
                  <a:pt x="17510" y="15225"/>
                </a:lnTo>
                <a:lnTo>
                  <a:pt x="17388" y="14224"/>
                </a:lnTo>
                <a:lnTo>
                  <a:pt x="17510" y="14488"/>
                </a:lnTo>
                <a:lnTo>
                  <a:pt x="17608" y="14962"/>
                </a:lnTo>
                <a:lnTo>
                  <a:pt x="17780" y="14962"/>
                </a:lnTo>
                <a:lnTo>
                  <a:pt x="17853" y="14857"/>
                </a:lnTo>
                <a:lnTo>
                  <a:pt x="18073" y="13961"/>
                </a:lnTo>
                <a:lnTo>
                  <a:pt x="18318" y="13961"/>
                </a:lnTo>
                <a:lnTo>
                  <a:pt x="18661" y="13750"/>
                </a:lnTo>
                <a:lnTo>
                  <a:pt x="18882" y="13592"/>
                </a:lnTo>
                <a:lnTo>
                  <a:pt x="19053" y="13487"/>
                </a:lnTo>
                <a:lnTo>
                  <a:pt x="19127" y="13118"/>
                </a:lnTo>
                <a:lnTo>
                  <a:pt x="19298" y="12855"/>
                </a:lnTo>
                <a:lnTo>
                  <a:pt x="19518" y="12591"/>
                </a:lnTo>
                <a:lnTo>
                  <a:pt x="19690" y="12117"/>
                </a:lnTo>
                <a:lnTo>
                  <a:pt x="19812" y="11380"/>
                </a:lnTo>
                <a:lnTo>
                  <a:pt x="19518" y="11116"/>
                </a:lnTo>
                <a:lnTo>
                  <a:pt x="18833" y="12012"/>
                </a:lnTo>
                <a:lnTo>
                  <a:pt x="18490" y="12012"/>
                </a:lnTo>
                <a:lnTo>
                  <a:pt x="18245" y="11748"/>
                </a:lnTo>
                <a:lnTo>
                  <a:pt x="17902" y="11011"/>
                </a:lnTo>
                <a:lnTo>
                  <a:pt x="18539" y="11748"/>
                </a:lnTo>
                <a:lnTo>
                  <a:pt x="18710" y="11590"/>
                </a:lnTo>
                <a:lnTo>
                  <a:pt x="19053" y="10853"/>
                </a:lnTo>
                <a:lnTo>
                  <a:pt x="19053" y="10589"/>
                </a:lnTo>
                <a:lnTo>
                  <a:pt x="19004" y="10379"/>
                </a:lnTo>
                <a:lnTo>
                  <a:pt x="19053" y="9852"/>
                </a:lnTo>
                <a:lnTo>
                  <a:pt x="19176" y="9378"/>
                </a:lnTo>
                <a:lnTo>
                  <a:pt x="19053" y="9220"/>
                </a:lnTo>
                <a:lnTo>
                  <a:pt x="18955" y="9114"/>
                </a:lnTo>
                <a:lnTo>
                  <a:pt x="17902" y="8851"/>
                </a:lnTo>
                <a:lnTo>
                  <a:pt x="17682" y="8482"/>
                </a:lnTo>
                <a:lnTo>
                  <a:pt x="18147" y="8745"/>
                </a:lnTo>
                <a:lnTo>
                  <a:pt x="18490" y="8745"/>
                </a:lnTo>
                <a:lnTo>
                  <a:pt x="18710" y="8377"/>
                </a:lnTo>
                <a:lnTo>
                  <a:pt x="18710" y="7850"/>
                </a:lnTo>
                <a:lnTo>
                  <a:pt x="18955" y="7850"/>
                </a:lnTo>
                <a:lnTo>
                  <a:pt x="19004" y="8377"/>
                </a:lnTo>
                <a:lnTo>
                  <a:pt x="19127" y="8640"/>
                </a:lnTo>
                <a:lnTo>
                  <a:pt x="19249" y="8377"/>
                </a:lnTo>
                <a:lnTo>
                  <a:pt x="19935" y="8377"/>
                </a:lnTo>
                <a:lnTo>
                  <a:pt x="20057" y="8113"/>
                </a:lnTo>
                <a:lnTo>
                  <a:pt x="20278" y="7007"/>
                </a:lnTo>
                <a:lnTo>
                  <a:pt x="20694" y="5900"/>
                </a:lnTo>
                <a:lnTo>
                  <a:pt x="20620" y="5005"/>
                </a:lnTo>
                <a:close/>
                <a:moveTo>
                  <a:pt x="20229" y="2002"/>
                </a:moveTo>
                <a:lnTo>
                  <a:pt x="19690" y="0"/>
                </a:lnTo>
                <a:lnTo>
                  <a:pt x="19641" y="158"/>
                </a:lnTo>
                <a:lnTo>
                  <a:pt x="20057" y="1739"/>
                </a:lnTo>
                <a:lnTo>
                  <a:pt x="20400" y="2740"/>
                </a:lnTo>
                <a:lnTo>
                  <a:pt x="20914" y="4004"/>
                </a:lnTo>
                <a:lnTo>
                  <a:pt x="21086" y="4373"/>
                </a:lnTo>
                <a:lnTo>
                  <a:pt x="20963" y="4004"/>
                </a:lnTo>
                <a:lnTo>
                  <a:pt x="20229" y="2002"/>
                </a:lnTo>
                <a:close/>
                <a:moveTo>
                  <a:pt x="21551" y="6638"/>
                </a:moveTo>
                <a:lnTo>
                  <a:pt x="21502" y="5900"/>
                </a:lnTo>
                <a:lnTo>
                  <a:pt x="21331" y="4900"/>
                </a:lnTo>
                <a:lnTo>
                  <a:pt x="21208" y="4636"/>
                </a:lnTo>
                <a:lnTo>
                  <a:pt x="21208" y="4900"/>
                </a:lnTo>
                <a:lnTo>
                  <a:pt x="21429" y="5900"/>
                </a:lnTo>
                <a:lnTo>
                  <a:pt x="21502" y="6480"/>
                </a:lnTo>
                <a:lnTo>
                  <a:pt x="21551" y="7850"/>
                </a:lnTo>
                <a:lnTo>
                  <a:pt x="21208" y="8482"/>
                </a:lnTo>
                <a:lnTo>
                  <a:pt x="21257" y="8482"/>
                </a:lnTo>
                <a:lnTo>
                  <a:pt x="21551" y="8113"/>
                </a:lnTo>
                <a:lnTo>
                  <a:pt x="21600" y="7744"/>
                </a:lnTo>
                <a:lnTo>
                  <a:pt x="21551" y="6638"/>
                </a:lnTo>
                <a:close/>
                <a:moveTo>
                  <a:pt x="20792" y="4267"/>
                </a:moveTo>
                <a:lnTo>
                  <a:pt x="20792" y="4109"/>
                </a:lnTo>
                <a:lnTo>
                  <a:pt x="20743" y="3899"/>
                </a:lnTo>
                <a:lnTo>
                  <a:pt x="20571" y="3740"/>
                </a:lnTo>
                <a:lnTo>
                  <a:pt x="20792" y="4373"/>
                </a:lnTo>
                <a:lnTo>
                  <a:pt x="20792" y="4267"/>
                </a:lnTo>
                <a:close/>
                <a:moveTo>
                  <a:pt x="20571" y="9641"/>
                </a:moveTo>
                <a:lnTo>
                  <a:pt x="20620" y="9641"/>
                </a:lnTo>
                <a:lnTo>
                  <a:pt x="21037" y="8851"/>
                </a:lnTo>
                <a:lnTo>
                  <a:pt x="20792" y="9009"/>
                </a:lnTo>
                <a:lnTo>
                  <a:pt x="20571" y="9641"/>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42" name="Freeform 50"/>
          <p:cNvSpPr/>
          <p:nvPr/>
        </p:nvSpPr>
        <p:spPr>
          <a:xfrm>
            <a:off x="6894610" y="4758205"/>
            <a:ext cx="1471614" cy="1236663"/>
          </a:xfrm>
          <a:custGeom>
            <a:avLst/>
            <a:gdLst/>
            <a:ahLst/>
            <a:cxnLst>
              <a:cxn ang="0">
                <a:pos x="wd2" y="hd2"/>
              </a:cxn>
              <a:cxn ang="5400000">
                <a:pos x="wd2" y="hd2"/>
              </a:cxn>
              <a:cxn ang="10800000">
                <a:pos x="wd2" y="hd2"/>
              </a:cxn>
              <a:cxn ang="16200000">
                <a:pos x="wd2" y="hd2"/>
              </a:cxn>
            </a:cxnLst>
            <a:rect l="0" t="0" r="r" b="b"/>
            <a:pathLst>
              <a:path w="21600" h="21600" extrusionOk="0">
                <a:moveTo>
                  <a:pt x="16078" y="14834"/>
                </a:moveTo>
                <a:lnTo>
                  <a:pt x="15915" y="14502"/>
                </a:lnTo>
                <a:lnTo>
                  <a:pt x="15798" y="14363"/>
                </a:lnTo>
                <a:lnTo>
                  <a:pt x="15915" y="14779"/>
                </a:lnTo>
                <a:lnTo>
                  <a:pt x="16148" y="15028"/>
                </a:lnTo>
                <a:lnTo>
                  <a:pt x="16078" y="14834"/>
                </a:lnTo>
                <a:close/>
                <a:moveTo>
                  <a:pt x="15984" y="15167"/>
                </a:moveTo>
                <a:lnTo>
                  <a:pt x="15798" y="14973"/>
                </a:lnTo>
                <a:lnTo>
                  <a:pt x="15868" y="15167"/>
                </a:lnTo>
                <a:lnTo>
                  <a:pt x="15984" y="15223"/>
                </a:lnTo>
                <a:lnTo>
                  <a:pt x="16194" y="15278"/>
                </a:lnTo>
                <a:lnTo>
                  <a:pt x="16241" y="15167"/>
                </a:lnTo>
                <a:lnTo>
                  <a:pt x="15984" y="15167"/>
                </a:lnTo>
                <a:close/>
                <a:moveTo>
                  <a:pt x="17895" y="21461"/>
                </a:moveTo>
                <a:lnTo>
                  <a:pt x="17802" y="21517"/>
                </a:lnTo>
                <a:lnTo>
                  <a:pt x="17802" y="21600"/>
                </a:lnTo>
                <a:lnTo>
                  <a:pt x="17849" y="21600"/>
                </a:lnTo>
                <a:lnTo>
                  <a:pt x="17965" y="21517"/>
                </a:lnTo>
                <a:lnTo>
                  <a:pt x="17965" y="21461"/>
                </a:lnTo>
                <a:lnTo>
                  <a:pt x="17895" y="21461"/>
                </a:lnTo>
                <a:close/>
                <a:moveTo>
                  <a:pt x="20388" y="10758"/>
                </a:moveTo>
                <a:lnTo>
                  <a:pt x="20715" y="11285"/>
                </a:lnTo>
                <a:lnTo>
                  <a:pt x="20668" y="11036"/>
                </a:lnTo>
                <a:lnTo>
                  <a:pt x="19992" y="9788"/>
                </a:lnTo>
                <a:lnTo>
                  <a:pt x="19829" y="9455"/>
                </a:lnTo>
                <a:lnTo>
                  <a:pt x="19666" y="9261"/>
                </a:lnTo>
                <a:lnTo>
                  <a:pt x="19946" y="9899"/>
                </a:lnTo>
                <a:lnTo>
                  <a:pt x="20388" y="10758"/>
                </a:lnTo>
                <a:close/>
                <a:moveTo>
                  <a:pt x="7433" y="5712"/>
                </a:moveTo>
                <a:lnTo>
                  <a:pt x="7153" y="5906"/>
                </a:lnTo>
                <a:lnTo>
                  <a:pt x="6990" y="5906"/>
                </a:lnTo>
                <a:lnTo>
                  <a:pt x="6827" y="5961"/>
                </a:lnTo>
                <a:lnTo>
                  <a:pt x="7107" y="6045"/>
                </a:lnTo>
                <a:lnTo>
                  <a:pt x="7386" y="5851"/>
                </a:lnTo>
                <a:lnTo>
                  <a:pt x="7759" y="5435"/>
                </a:lnTo>
                <a:lnTo>
                  <a:pt x="7596" y="5518"/>
                </a:lnTo>
                <a:lnTo>
                  <a:pt x="7433" y="5712"/>
                </a:lnTo>
                <a:close/>
                <a:moveTo>
                  <a:pt x="18408" y="20935"/>
                </a:moveTo>
                <a:lnTo>
                  <a:pt x="18338" y="21129"/>
                </a:lnTo>
                <a:lnTo>
                  <a:pt x="18245" y="21323"/>
                </a:lnTo>
                <a:lnTo>
                  <a:pt x="18408" y="21267"/>
                </a:lnTo>
                <a:lnTo>
                  <a:pt x="18501" y="21212"/>
                </a:lnTo>
                <a:lnTo>
                  <a:pt x="18408" y="20935"/>
                </a:lnTo>
                <a:close/>
                <a:moveTo>
                  <a:pt x="21274" y="17995"/>
                </a:moveTo>
                <a:lnTo>
                  <a:pt x="21320" y="18245"/>
                </a:lnTo>
                <a:lnTo>
                  <a:pt x="21204" y="18439"/>
                </a:lnTo>
                <a:lnTo>
                  <a:pt x="21087" y="18578"/>
                </a:lnTo>
                <a:lnTo>
                  <a:pt x="21041" y="18772"/>
                </a:lnTo>
                <a:lnTo>
                  <a:pt x="20878" y="19160"/>
                </a:lnTo>
                <a:lnTo>
                  <a:pt x="20831" y="19354"/>
                </a:lnTo>
                <a:lnTo>
                  <a:pt x="21274" y="18578"/>
                </a:lnTo>
                <a:lnTo>
                  <a:pt x="21483" y="17774"/>
                </a:lnTo>
                <a:lnTo>
                  <a:pt x="21437" y="17774"/>
                </a:lnTo>
                <a:lnTo>
                  <a:pt x="21274" y="17995"/>
                </a:lnTo>
                <a:close/>
                <a:moveTo>
                  <a:pt x="20668" y="19631"/>
                </a:moveTo>
                <a:lnTo>
                  <a:pt x="20715" y="19548"/>
                </a:lnTo>
                <a:lnTo>
                  <a:pt x="20761" y="19437"/>
                </a:lnTo>
                <a:lnTo>
                  <a:pt x="20715" y="19437"/>
                </a:lnTo>
                <a:lnTo>
                  <a:pt x="20668" y="19631"/>
                </a:lnTo>
                <a:close/>
                <a:moveTo>
                  <a:pt x="21483" y="14973"/>
                </a:moveTo>
                <a:lnTo>
                  <a:pt x="21437" y="13393"/>
                </a:lnTo>
                <a:lnTo>
                  <a:pt x="21274" y="12588"/>
                </a:lnTo>
                <a:lnTo>
                  <a:pt x="21041" y="11951"/>
                </a:lnTo>
                <a:lnTo>
                  <a:pt x="20924" y="11673"/>
                </a:lnTo>
                <a:lnTo>
                  <a:pt x="20598" y="11341"/>
                </a:lnTo>
                <a:lnTo>
                  <a:pt x="18944" y="8263"/>
                </a:lnTo>
                <a:lnTo>
                  <a:pt x="18850" y="8013"/>
                </a:lnTo>
                <a:lnTo>
                  <a:pt x="18617" y="7597"/>
                </a:lnTo>
                <a:lnTo>
                  <a:pt x="18408" y="7015"/>
                </a:lnTo>
                <a:lnTo>
                  <a:pt x="18291" y="6821"/>
                </a:lnTo>
                <a:lnTo>
                  <a:pt x="18175" y="6433"/>
                </a:lnTo>
                <a:lnTo>
                  <a:pt x="18245" y="6350"/>
                </a:lnTo>
                <a:lnTo>
                  <a:pt x="18338" y="6433"/>
                </a:lnTo>
                <a:lnTo>
                  <a:pt x="18338" y="6627"/>
                </a:lnTo>
                <a:lnTo>
                  <a:pt x="18408" y="6766"/>
                </a:lnTo>
                <a:lnTo>
                  <a:pt x="18617" y="6821"/>
                </a:lnTo>
                <a:lnTo>
                  <a:pt x="18664" y="6877"/>
                </a:lnTo>
                <a:lnTo>
                  <a:pt x="18571" y="7154"/>
                </a:lnTo>
                <a:lnTo>
                  <a:pt x="18617" y="7348"/>
                </a:lnTo>
                <a:lnTo>
                  <a:pt x="18781" y="7736"/>
                </a:lnTo>
                <a:lnTo>
                  <a:pt x="18850" y="7597"/>
                </a:lnTo>
                <a:lnTo>
                  <a:pt x="18781" y="7348"/>
                </a:lnTo>
                <a:lnTo>
                  <a:pt x="18850" y="7098"/>
                </a:lnTo>
                <a:lnTo>
                  <a:pt x="18897" y="7098"/>
                </a:lnTo>
                <a:lnTo>
                  <a:pt x="18944" y="7736"/>
                </a:lnTo>
                <a:lnTo>
                  <a:pt x="19060" y="8263"/>
                </a:lnTo>
                <a:lnTo>
                  <a:pt x="19503" y="8984"/>
                </a:lnTo>
                <a:lnTo>
                  <a:pt x="19619" y="9122"/>
                </a:lnTo>
                <a:lnTo>
                  <a:pt x="19340" y="8596"/>
                </a:lnTo>
                <a:lnTo>
                  <a:pt x="19177" y="8207"/>
                </a:lnTo>
                <a:lnTo>
                  <a:pt x="19060" y="7875"/>
                </a:lnTo>
                <a:lnTo>
                  <a:pt x="19060" y="7348"/>
                </a:lnTo>
                <a:lnTo>
                  <a:pt x="19107" y="7154"/>
                </a:lnTo>
                <a:lnTo>
                  <a:pt x="19014" y="6877"/>
                </a:lnTo>
                <a:lnTo>
                  <a:pt x="17849" y="5435"/>
                </a:lnTo>
                <a:lnTo>
                  <a:pt x="17126" y="4187"/>
                </a:lnTo>
                <a:lnTo>
                  <a:pt x="16590" y="3078"/>
                </a:lnTo>
                <a:lnTo>
                  <a:pt x="16148" y="1969"/>
                </a:lnTo>
                <a:lnTo>
                  <a:pt x="15984" y="1580"/>
                </a:lnTo>
                <a:lnTo>
                  <a:pt x="15588" y="333"/>
                </a:lnTo>
                <a:lnTo>
                  <a:pt x="15425" y="0"/>
                </a:lnTo>
                <a:lnTo>
                  <a:pt x="14983" y="139"/>
                </a:lnTo>
                <a:lnTo>
                  <a:pt x="14423" y="0"/>
                </a:lnTo>
                <a:lnTo>
                  <a:pt x="14260" y="0"/>
                </a:lnTo>
                <a:lnTo>
                  <a:pt x="14214" y="139"/>
                </a:lnTo>
                <a:lnTo>
                  <a:pt x="14097" y="194"/>
                </a:lnTo>
                <a:lnTo>
                  <a:pt x="14097" y="665"/>
                </a:lnTo>
                <a:lnTo>
                  <a:pt x="14214" y="970"/>
                </a:lnTo>
                <a:lnTo>
                  <a:pt x="14214" y="1497"/>
                </a:lnTo>
                <a:lnTo>
                  <a:pt x="14097" y="1636"/>
                </a:lnTo>
                <a:lnTo>
                  <a:pt x="13934" y="1691"/>
                </a:lnTo>
                <a:lnTo>
                  <a:pt x="13887" y="1636"/>
                </a:lnTo>
                <a:lnTo>
                  <a:pt x="13817" y="1580"/>
                </a:lnTo>
                <a:lnTo>
                  <a:pt x="13771" y="1386"/>
                </a:lnTo>
                <a:lnTo>
                  <a:pt x="13654" y="1165"/>
                </a:lnTo>
                <a:lnTo>
                  <a:pt x="13654" y="1054"/>
                </a:lnTo>
                <a:lnTo>
                  <a:pt x="13282" y="1109"/>
                </a:lnTo>
                <a:lnTo>
                  <a:pt x="12839" y="1165"/>
                </a:lnTo>
                <a:lnTo>
                  <a:pt x="12443" y="1248"/>
                </a:lnTo>
                <a:lnTo>
                  <a:pt x="12070" y="1303"/>
                </a:lnTo>
                <a:lnTo>
                  <a:pt x="11627" y="1386"/>
                </a:lnTo>
                <a:lnTo>
                  <a:pt x="11231" y="1442"/>
                </a:lnTo>
                <a:lnTo>
                  <a:pt x="10858" y="1497"/>
                </a:lnTo>
                <a:lnTo>
                  <a:pt x="10416" y="1580"/>
                </a:lnTo>
                <a:lnTo>
                  <a:pt x="10019" y="1636"/>
                </a:lnTo>
                <a:lnTo>
                  <a:pt x="9647" y="1691"/>
                </a:lnTo>
                <a:lnTo>
                  <a:pt x="9204" y="1775"/>
                </a:lnTo>
                <a:lnTo>
                  <a:pt x="8412" y="1885"/>
                </a:lnTo>
                <a:lnTo>
                  <a:pt x="7992" y="1885"/>
                </a:lnTo>
                <a:lnTo>
                  <a:pt x="7596" y="1969"/>
                </a:lnTo>
                <a:lnTo>
                  <a:pt x="7200" y="2024"/>
                </a:lnTo>
                <a:lnTo>
                  <a:pt x="6944" y="2107"/>
                </a:lnTo>
                <a:lnTo>
                  <a:pt x="6944" y="1969"/>
                </a:lnTo>
                <a:lnTo>
                  <a:pt x="6664" y="1442"/>
                </a:lnTo>
                <a:lnTo>
                  <a:pt x="6501" y="1165"/>
                </a:lnTo>
                <a:lnTo>
                  <a:pt x="5732" y="1303"/>
                </a:lnTo>
                <a:lnTo>
                  <a:pt x="4893" y="1497"/>
                </a:lnTo>
                <a:lnTo>
                  <a:pt x="4078" y="1636"/>
                </a:lnTo>
                <a:lnTo>
                  <a:pt x="3239" y="1830"/>
                </a:lnTo>
                <a:lnTo>
                  <a:pt x="2423" y="1969"/>
                </a:lnTo>
                <a:lnTo>
                  <a:pt x="1654" y="2107"/>
                </a:lnTo>
                <a:lnTo>
                  <a:pt x="816" y="2301"/>
                </a:lnTo>
                <a:lnTo>
                  <a:pt x="0" y="2412"/>
                </a:lnTo>
                <a:lnTo>
                  <a:pt x="0" y="2690"/>
                </a:lnTo>
                <a:lnTo>
                  <a:pt x="47" y="2884"/>
                </a:lnTo>
                <a:lnTo>
                  <a:pt x="163" y="3078"/>
                </a:lnTo>
                <a:lnTo>
                  <a:pt x="536" y="3466"/>
                </a:lnTo>
                <a:lnTo>
                  <a:pt x="606" y="3605"/>
                </a:lnTo>
                <a:lnTo>
                  <a:pt x="536" y="3937"/>
                </a:lnTo>
                <a:lnTo>
                  <a:pt x="606" y="4131"/>
                </a:lnTo>
                <a:lnTo>
                  <a:pt x="606" y="4270"/>
                </a:lnTo>
                <a:lnTo>
                  <a:pt x="489" y="4381"/>
                </a:lnTo>
                <a:lnTo>
                  <a:pt x="489" y="4520"/>
                </a:lnTo>
                <a:lnTo>
                  <a:pt x="606" y="4464"/>
                </a:lnTo>
                <a:lnTo>
                  <a:pt x="606" y="4603"/>
                </a:lnTo>
                <a:lnTo>
                  <a:pt x="489" y="4797"/>
                </a:lnTo>
                <a:lnTo>
                  <a:pt x="536" y="4797"/>
                </a:lnTo>
                <a:lnTo>
                  <a:pt x="1049" y="4603"/>
                </a:lnTo>
                <a:lnTo>
                  <a:pt x="1095" y="4326"/>
                </a:lnTo>
                <a:lnTo>
                  <a:pt x="1258" y="4131"/>
                </a:lnTo>
                <a:lnTo>
                  <a:pt x="1258" y="3799"/>
                </a:lnTo>
                <a:lnTo>
                  <a:pt x="1375" y="3799"/>
                </a:lnTo>
                <a:lnTo>
                  <a:pt x="1468" y="3937"/>
                </a:lnTo>
                <a:lnTo>
                  <a:pt x="1584" y="3743"/>
                </a:lnTo>
                <a:lnTo>
                  <a:pt x="1654" y="3660"/>
                </a:lnTo>
                <a:lnTo>
                  <a:pt x="1748" y="3882"/>
                </a:lnTo>
                <a:lnTo>
                  <a:pt x="1748" y="4131"/>
                </a:lnTo>
                <a:lnTo>
                  <a:pt x="1421" y="4326"/>
                </a:lnTo>
                <a:lnTo>
                  <a:pt x="1305" y="4381"/>
                </a:lnTo>
                <a:lnTo>
                  <a:pt x="1258" y="4520"/>
                </a:lnTo>
                <a:lnTo>
                  <a:pt x="1817" y="4326"/>
                </a:lnTo>
                <a:lnTo>
                  <a:pt x="2517" y="4076"/>
                </a:lnTo>
                <a:lnTo>
                  <a:pt x="2703" y="3937"/>
                </a:lnTo>
                <a:lnTo>
                  <a:pt x="2913" y="3799"/>
                </a:lnTo>
                <a:lnTo>
                  <a:pt x="3076" y="3660"/>
                </a:lnTo>
                <a:lnTo>
                  <a:pt x="3309" y="3660"/>
                </a:lnTo>
                <a:lnTo>
                  <a:pt x="3565" y="3549"/>
                </a:lnTo>
                <a:lnTo>
                  <a:pt x="3798" y="3605"/>
                </a:lnTo>
                <a:lnTo>
                  <a:pt x="3915" y="3660"/>
                </a:lnTo>
                <a:lnTo>
                  <a:pt x="3961" y="3799"/>
                </a:lnTo>
                <a:lnTo>
                  <a:pt x="3635" y="3799"/>
                </a:lnTo>
                <a:lnTo>
                  <a:pt x="3122" y="3993"/>
                </a:lnTo>
                <a:lnTo>
                  <a:pt x="3845" y="4076"/>
                </a:lnTo>
                <a:lnTo>
                  <a:pt x="4730" y="4326"/>
                </a:lnTo>
                <a:lnTo>
                  <a:pt x="4893" y="4464"/>
                </a:lnTo>
                <a:lnTo>
                  <a:pt x="4940" y="4464"/>
                </a:lnTo>
                <a:lnTo>
                  <a:pt x="5010" y="4326"/>
                </a:lnTo>
                <a:lnTo>
                  <a:pt x="5010" y="4187"/>
                </a:lnTo>
                <a:lnTo>
                  <a:pt x="5126" y="3993"/>
                </a:lnTo>
                <a:lnTo>
                  <a:pt x="5336" y="3937"/>
                </a:lnTo>
                <a:lnTo>
                  <a:pt x="5219" y="4131"/>
                </a:lnTo>
                <a:lnTo>
                  <a:pt x="5219" y="4326"/>
                </a:lnTo>
                <a:lnTo>
                  <a:pt x="5336" y="4464"/>
                </a:lnTo>
                <a:lnTo>
                  <a:pt x="5336" y="4520"/>
                </a:lnTo>
                <a:lnTo>
                  <a:pt x="5219" y="4603"/>
                </a:lnTo>
                <a:lnTo>
                  <a:pt x="5732" y="4991"/>
                </a:lnTo>
                <a:lnTo>
                  <a:pt x="6105" y="5241"/>
                </a:lnTo>
                <a:lnTo>
                  <a:pt x="6268" y="5518"/>
                </a:lnTo>
                <a:lnTo>
                  <a:pt x="6268" y="5629"/>
                </a:lnTo>
                <a:lnTo>
                  <a:pt x="6221" y="5712"/>
                </a:lnTo>
                <a:lnTo>
                  <a:pt x="6105" y="5573"/>
                </a:lnTo>
                <a:lnTo>
                  <a:pt x="5988" y="5379"/>
                </a:lnTo>
                <a:lnTo>
                  <a:pt x="5988" y="5629"/>
                </a:lnTo>
                <a:lnTo>
                  <a:pt x="6175" y="5906"/>
                </a:lnTo>
                <a:lnTo>
                  <a:pt x="6268" y="5906"/>
                </a:lnTo>
                <a:lnTo>
                  <a:pt x="6594" y="5767"/>
                </a:lnTo>
                <a:lnTo>
                  <a:pt x="6990" y="5629"/>
                </a:lnTo>
                <a:lnTo>
                  <a:pt x="7153" y="5518"/>
                </a:lnTo>
                <a:lnTo>
                  <a:pt x="7386" y="5324"/>
                </a:lnTo>
                <a:lnTo>
                  <a:pt x="7596" y="5324"/>
                </a:lnTo>
                <a:lnTo>
                  <a:pt x="8155" y="4714"/>
                </a:lnTo>
                <a:lnTo>
                  <a:pt x="8412" y="4658"/>
                </a:lnTo>
                <a:lnTo>
                  <a:pt x="8598" y="4603"/>
                </a:lnTo>
                <a:lnTo>
                  <a:pt x="8645" y="4520"/>
                </a:lnTo>
                <a:lnTo>
                  <a:pt x="8598" y="4326"/>
                </a:lnTo>
                <a:lnTo>
                  <a:pt x="8598" y="4187"/>
                </a:lnTo>
                <a:lnTo>
                  <a:pt x="8691" y="3993"/>
                </a:lnTo>
                <a:lnTo>
                  <a:pt x="9367" y="3743"/>
                </a:lnTo>
                <a:lnTo>
                  <a:pt x="10299" y="4131"/>
                </a:lnTo>
                <a:lnTo>
                  <a:pt x="11557" y="5573"/>
                </a:lnTo>
                <a:lnTo>
                  <a:pt x="13118" y="6627"/>
                </a:lnTo>
                <a:lnTo>
                  <a:pt x="13491" y="7154"/>
                </a:lnTo>
                <a:lnTo>
                  <a:pt x="13538" y="7403"/>
                </a:lnTo>
                <a:lnTo>
                  <a:pt x="13538" y="7542"/>
                </a:lnTo>
                <a:lnTo>
                  <a:pt x="13654" y="8540"/>
                </a:lnTo>
                <a:lnTo>
                  <a:pt x="13538" y="9455"/>
                </a:lnTo>
                <a:lnTo>
                  <a:pt x="13491" y="10814"/>
                </a:lnTo>
                <a:lnTo>
                  <a:pt x="13608" y="11091"/>
                </a:lnTo>
                <a:lnTo>
                  <a:pt x="13724" y="11230"/>
                </a:lnTo>
                <a:lnTo>
                  <a:pt x="13817" y="11285"/>
                </a:lnTo>
                <a:lnTo>
                  <a:pt x="13887" y="11147"/>
                </a:lnTo>
                <a:lnTo>
                  <a:pt x="14050" y="11147"/>
                </a:lnTo>
                <a:lnTo>
                  <a:pt x="14097" y="11091"/>
                </a:lnTo>
                <a:lnTo>
                  <a:pt x="14097" y="10620"/>
                </a:lnTo>
                <a:lnTo>
                  <a:pt x="13981" y="10564"/>
                </a:lnTo>
                <a:lnTo>
                  <a:pt x="13887" y="10370"/>
                </a:lnTo>
                <a:lnTo>
                  <a:pt x="13934" y="10232"/>
                </a:lnTo>
                <a:lnTo>
                  <a:pt x="14097" y="10315"/>
                </a:lnTo>
                <a:lnTo>
                  <a:pt x="14330" y="10564"/>
                </a:lnTo>
                <a:lnTo>
                  <a:pt x="14377" y="10564"/>
                </a:lnTo>
                <a:lnTo>
                  <a:pt x="14493" y="10426"/>
                </a:lnTo>
                <a:lnTo>
                  <a:pt x="14586" y="10509"/>
                </a:lnTo>
                <a:lnTo>
                  <a:pt x="14656" y="10620"/>
                </a:lnTo>
                <a:lnTo>
                  <a:pt x="14586" y="10897"/>
                </a:lnTo>
                <a:lnTo>
                  <a:pt x="14423" y="11230"/>
                </a:lnTo>
                <a:lnTo>
                  <a:pt x="14144" y="11812"/>
                </a:lnTo>
                <a:lnTo>
                  <a:pt x="14050" y="11868"/>
                </a:lnTo>
                <a:lnTo>
                  <a:pt x="13981" y="12006"/>
                </a:lnTo>
                <a:lnTo>
                  <a:pt x="14144" y="12145"/>
                </a:lnTo>
                <a:lnTo>
                  <a:pt x="14260" y="12283"/>
                </a:lnTo>
                <a:lnTo>
                  <a:pt x="14936" y="13309"/>
                </a:lnTo>
                <a:lnTo>
                  <a:pt x="15192" y="13725"/>
                </a:lnTo>
                <a:lnTo>
                  <a:pt x="15425" y="13919"/>
                </a:lnTo>
                <a:lnTo>
                  <a:pt x="15705" y="13919"/>
                </a:lnTo>
                <a:lnTo>
                  <a:pt x="15705" y="13781"/>
                </a:lnTo>
                <a:lnTo>
                  <a:pt x="15635" y="13587"/>
                </a:lnTo>
                <a:lnTo>
                  <a:pt x="15868" y="13448"/>
                </a:lnTo>
                <a:lnTo>
                  <a:pt x="16078" y="13393"/>
                </a:lnTo>
                <a:lnTo>
                  <a:pt x="15984" y="13642"/>
                </a:lnTo>
                <a:lnTo>
                  <a:pt x="16031" y="14308"/>
                </a:lnTo>
                <a:lnTo>
                  <a:pt x="16194" y="14834"/>
                </a:lnTo>
                <a:lnTo>
                  <a:pt x="16311" y="14834"/>
                </a:lnTo>
                <a:lnTo>
                  <a:pt x="16404" y="14779"/>
                </a:lnTo>
                <a:lnTo>
                  <a:pt x="16474" y="14502"/>
                </a:lnTo>
                <a:lnTo>
                  <a:pt x="16590" y="14308"/>
                </a:lnTo>
                <a:lnTo>
                  <a:pt x="16683" y="14252"/>
                </a:lnTo>
                <a:lnTo>
                  <a:pt x="16590" y="14557"/>
                </a:lnTo>
                <a:lnTo>
                  <a:pt x="16474" y="14973"/>
                </a:lnTo>
                <a:lnTo>
                  <a:pt x="16520" y="15028"/>
                </a:lnTo>
                <a:lnTo>
                  <a:pt x="16683" y="15084"/>
                </a:lnTo>
                <a:lnTo>
                  <a:pt x="17010" y="16082"/>
                </a:lnTo>
                <a:lnTo>
                  <a:pt x="17359" y="16609"/>
                </a:lnTo>
                <a:lnTo>
                  <a:pt x="17802" y="16803"/>
                </a:lnTo>
                <a:lnTo>
                  <a:pt x="18338" y="16859"/>
                </a:lnTo>
                <a:lnTo>
                  <a:pt x="18454" y="17191"/>
                </a:lnTo>
                <a:lnTo>
                  <a:pt x="18850" y="17663"/>
                </a:lnTo>
                <a:lnTo>
                  <a:pt x="19223" y="18300"/>
                </a:lnTo>
                <a:lnTo>
                  <a:pt x="19386" y="18384"/>
                </a:lnTo>
                <a:lnTo>
                  <a:pt x="19619" y="18384"/>
                </a:lnTo>
                <a:lnTo>
                  <a:pt x="19713" y="18494"/>
                </a:lnTo>
                <a:lnTo>
                  <a:pt x="19713" y="18716"/>
                </a:lnTo>
                <a:lnTo>
                  <a:pt x="19270" y="18439"/>
                </a:lnTo>
                <a:lnTo>
                  <a:pt x="19223" y="18494"/>
                </a:lnTo>
                <a:lnTo>
                  <a:pt x="19177" y="18633"/>
                </a:lnTo>
                <a:lnTo>
                  <a:pt x="19177" y="18827"/>
                </a:lnTo>
                <a:lnTo>
                  <a:pt x="19340" y="19104"/>
                </a:lnTo>
                <a:lnTo>
                  <a:pt x="19619" y="19021"/>
                </a:lnTo>
                <a:lnTo>
                  <a:pt x="19992" y="18772"/>
                </a:lnTo>
                <a:lnTo>
                  <a:pt x="20318" y="18772"/>
                </a:lnTo>
                <a:lnTo>
                  <a:pt x="20761" y="18384"/>
                </a:lnTo>
                <a:lnTo>
                  <a:pt x="20994" y="18300"/>
                </a:lnTo>
                <a:lnTo>
                  <a:pt x="21204" y="17912"/>
                </a:lnTo>
                <a:lnTo>
                  <a:pt x="21274" y="17524"/>
                </a:lnTo>
                <a:lnTo>
                  <a:pt x="21274" y="16859"/>
                </a:lnTo>
                <a:lnTo>
                  <a:pt x="21367" y="16332"/>
                </a:lnTo>
                <a:lnTo>
                  <a:pt x="21483" y="15888"/>
                </a:lnTo>
                <a:lnTo>
                  <a:pt x="21530" y="15888"/>
                </a:lnTo>
                <a:lnTo>
                  <a:pt x="21530" y="15944"/>
                </a:lnTo>
                <a:lnTo>
                  <a:pt x="21600" y="15999"/>
                </a:lnTo>
                <a:lnTo>
                  <a:pt x="21483" y="14973"/>
                </a:lnTo>
                <a:close/>
                <a:moveTo>
                  <a:pt x="19503" y="20546"/>
                </a:moveTo>
                <a:lnTo>
                  <a:pt x="19619" y="20602"/>
                </a:lnTo>
                <a:lnTo>
                  <a:pt x="19713" y="20463"/>
                </a:lnTo>
                <a:lnTo>
                  <a:pt x="19876" y="20408"/>
                </a:lnTo>
                <a:lnTo>
                  <a:pt x="19992" y="20269"/>
                </a:lnTo>
                <a:lnTo>
                  <a:pt x="19619" y="20463"/>
                </a:lnTo>
                <a:lnTo>
                  <a:pt x="19503" y="20546"/>
                </a:lnTo>
                <a:close/>
                <a:moveTo>
                  <a:pt x="20318" y="19881"/>
                </a:moveTo>
                <a:lnTo>
                  <a:pt x="20225" y="20020"/>
                </a:lnTo>
                <a:lnTo>
                  <a:pt x="20272" y="20020"/>
                </a:lnTo>
                <a:lnTo>
                  <a:pt x="20388" y="19964"/>
                </a:lnTo>
                <a:lnTo>
                  <a:pt x="20388" y="19881"/>
                </a:lnTo>
                <a:lnTo>
                  <a:pt x="20318" y="19881"/>
                </a:lnTo>
                <a:close/>
                <a:moveTo>
                  <a:pt x="18734" y="20602"/>
                </a:moveTo>
                <a:lnTo>
                  <a:pt x="18734" y="20685"/>
                </a:lnTo>
                <a:lnTo>
                  <a:pt x="18897" y="20879"/>
                </a:lnTo>
                <a:lnTo>
                  <a:pt x="18897" y="20990"/>
                </a:lnTo>
                <a:lnTo>
                  <a:pt x="18944" y="20990"/>
                </a:lnTo>
                <a:lnTo>
                  <a:pt x="19014" y="20935"/>
                </a:lnTo>
                <a:lnTo>
                  <a:pt x="19014" y="20796"/>
                </a:lnTo>
                <a:lnTo>
                  <a:pt x="18734" y="20602"/>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43" name="Freeform 52"/>
          <p:cNvSpPr/>
          <p:nvPr/>
        </p:nvSpPr>
        <p:spPr>
          <a:xfrm>
            <a:off x="6191347" y="4112092"/>
            <a:ext cx="579438" cy="992189"/>
          </a:xfrm>
          <a:custGeom>
            <a:avLst/>
            <a:gdLst/>
            <a:ahLst/>
            <a:cxnLst>
              <a:cxn ang="0">
                <a:pos x="wd2" y="hd2"/>
              </a:cxn>
              <a:cxn ang="5400000">
                <a:pos x="wd2" y="hd2"/>
              </a:cxn>
              <a:cxn ang="10800000">
                <a:pos x="wd2" y="hd2"/>
              </a:cxn>
              <a:cxn ang="16200000">
                <a:pos x="wd2" y="hd2"/>
              </a:cxn>
            </a:cxnLst>
            <a:rect l="0" t="0" r="r" b="b"/>
            <a:pathLst>
              <a:path w="21600" h="21600" extrusionOk="0">
                <a:moveTo>
                  <a:pt x="21600" y="20183"/>
                </a:moveTo>
                <a:lnTo>
                  <a:pt x="21304" y="19388"/>
                </a:lnTo>
                <a:lnTo>
                  <a:pt x="21008" y="18559"/>
                </a:lnTo>
                <a:lnTo>
                  <a:pt x="20890" y="17729"/>
                </a:lnTo>
                <a:lnTo>
                  <a:pt x="20594" y="16934"/>
                </a:lnTo>
                <a:lnTo>
                  <a:pt x="20476" y="16105"/>
                </a:lnTo>
                <a:lnTo>
                  <a:pt x="20180" y="15276"/>
                </a:lnTo>
                <a:lnTo>
                  <a:pt x="19765" y="13651"/>
                </a:lnTo>
                <a:lnTo>
                  <a:pt x="19588" y="12822"/>
                </a:lnTo>
                <a:lnTo>
                  <a:pt x="19588" y="5460"/>
                </a:lnTo>
                <a:lnTo>
                  <a:pt x="19470" y="4666"/>
                </a:lnTo>
                <a:lnTo>
                  <a:pt x="19470" y="242"/>
                </a:lnTo>
                <a:lnTo>
                  <a:pt x="18759" y="0"/>
                </a:lnTo>
                <a:lnTo>
                  <a:pt x="17102" y="69"/>
                </a:lnTo>
                <a:lnTo>
                  <a:pt x="15564" y="242"/>
                </a:lnTo>
                <a:lnTo>
                  <a:pt x="13848" y="380"/>
                </a:lnTo>
                <a:lnTo>
                  <a:pt x="12191" y="484"/>
                </a:lnTo>
                <a:lnTo>
                  <a:pt x="10652" y="657"/>
                </a:lnTo>
                <a:lnTo>
                  <a:pt x="8995" y="726"/>
                </a:lnTo>
                <a:lnTo>
                  <a:pt x="7456" y="795"/>
                </a:lnTo>
                <a:lnTo>
                  <a:pt x="5740" y="968"/>
                </a:lnTo>
                <a:lnTo>
                  <a:pt x="5918" y="1037"/>
                </a:lnTo>
                <a:lnTo>
                  <a:pt x="5918" y="1210"/>
                </a:lnTo>
                <a:lnTo>
                  <a:pt x="5740" y="1382"/>
                </a:lnTo>
                <a:lnTo>
                  <a:pt x="5208" y="1624"/>
                </a:lnTo>
                <a:lnTo>
                  <a:pt x="4912" y="1866"/>
                </a:lnTo>
                <a:lnTo>
                  <a:pt x="4912" y="2039"/>
                </a:lnTo>
                <a:lnTo>
                  <a:pt x="4793" y="2212"/>
                </a:lnTo>
                <a:lnTo>
                  <a:pt x="4498" y="2212"/>
                </a:lnTo>
                <a:lnTo>
                  <a:pt x="4379" y="2523"/>
                </a:lnTo>
                <a:lnTo>
                  <a:pt x="4379" y="3249"/>
                </a:lnTo>
                <a:lnTo>
                  <a:pt x="4202" y="3663"/>
                </a:lnTo>
                <a:lnTo>
                  <a:pt x="3669" y="3767"/>
                </a:lnTo>
                <a:lnTo>
                  <a:pt x="3373" y="3905"/>
                </a:lnTo>
                <a:lnTo>
                  <a:pt x="3373" y="4147"/>
                </a:lnTo>
                <a:lnTo>
                  <a:pt x="3077" y="4389"/>
                </a:lnTo>
                <a:lnTo>
                  <a:pt x="2663" y="4735"/>
                </a:lnTo>
                <a:lnTo>
                  <a:pt x="2426" y="4977"/>
                </a:lnTo>
                <a:lnTo>
                  <a:pt x="2663" y="5219"/>
                </a:lnTo>
                <a:lnTo>
                  <a:pt x="2663" y="5322"/>
                </a:lnTo>
                <a:lnTo>
                  <a:pt x="2545" y="5460"/>
                </a:lnTo>
                <a:lnTo>
                  <a:pt x="1953" y="5633"/>
                </a:lnTo>
                <a:lnTo>
                  <a:pt x="1835" y="5633"/>
                </a:lnTo>
                <a:lnTo>
                  <a:pt x="1835" y="5702"/>
                </a:lnTo>
                <a:lnTo>
                  <a:pt x="1953" y="5875"/>
                </a:lnTo>
                <a:lnTo>
                  <a:pt x="1953" y="6359"/>
                </a:lnTo>
                <a:lnTo>
                  <a:pt x="1835" y="6532"/>
                </a:lnTo>
                <a:lnTo>
                  <a:pt x="1716" y="6601"/>
                </a:lnTo>
                <a:lnTo>
                  <a:pt x="1302" y="6947"/>
                </a:lnTo>
                <a:lnTo>
                  <a:pt x="1124" y="7119"/>
                </a:lnTo>
                <a:lnTo>
                  <a:pt x="1420" y="7188"/>
                </a:lnTo>
                <a:lnTo>
                  <a:pt x="1420" y="7361"/>
                </a:lnTo>
                <a:lnTo>
                  <a:pt x="1124" y="7500"/>
                </a:lnTo>
                <a:lnTo>
                  <a:pt x="1302" y="7672"/>
                </a:lnTo>
                <a:lnTo>
                  <a:pt x="1302" y="7776"/>
                </a:lnTo>
                <a:lnTo>
                  <a:pt x="1539" y="7845"/>
                </a:lnTo>
                <a:lnTo>
                  <a:pt x="1716" y="8087"/>
                </a:lnTo>
                <a:lnTo>
                  <a:pt x="1539" y="8398"/>
                </a:lnTo>
                <a:lnTo>
                  <a:pt x="1716" y="8744"/>
                </a:lnTo>
                <a:lnTo>
                  <a:pt x="1953" y="8986"/>
                </a:lnTo>
                <a:lnTo>
                  <a:pt x="2130" y="9055"/>
                </a:lnTo>
                <a:lnTo>
                  <a:pt x="1835" y="9815"/>
                </a:lnTo>
                <a:lnTo>
                  <a:pt x="1953" y="9953"/>
                </a:lnTo>
                <a:lnTo>
                  <a:pt x="1953" y="10126"/>
                </a:lnTo>
                <a:lnTo>
                  <a:pt x="2426" y="10299"/>
                </a:lnTo>
                <a:lnTo>
                  <a:pt x="2426" y="10472"/>
                </a:lnTo>
                <a:lnTo>
                  <a:pt x="2130" y="10886"/>
                </a:lnTo>
                <a:lnTo>
                  <a:pt x="2249" y="11025"/>
                </a:lnTo>
                <a:lnTo>
                  <a:pt x="2545" y="11197"/>
                </a:lnTo>
                <a:lnTo>
                  <a:pt x="2545" y="11370"/>
                </a:lnTo>
                <a:lnTo>
                  <a:pt x="2249" y="11508"/>
                </a:lnTo>
                <a:lnTo>
                  <a:pt x="2249" y="11681"/>
                </a:lnTo>
                <a:lnTo>
                  <a:pt x="2426" y="11785"/>
                </a:lnTo>
                <a:lnTo>
                  <a:pt x="2545" y="12027"/>
                </a:lnTo>
                <a:lnTo>
                  <a:pt x="2545" y="12165"/>
                </a:lnTo>
                <a:lnTo>
                  <a:pt x="2959" y="12511"/>
                </a:lnTo>
                <a:lnTo>
                  <a:pt x="3373" y="12684"/>
                </a:lnTo>
                <a:lnTo>
                  <a:pt x="3669" y="12822"/>
                </a:lnTo>
                <a:lnTo>
                  <a:pt x="3787" y="12995"/>
                </a:lnTo>
                <a:lnTo>
                  <a:pt x="3787" y="13236"/>
                </a:lnTo>
                <a:lnTo>
                  <a:pt x="3373" y="13478"/>
                </a:lnTo>
                <a:lnTo>
                  <a:pt x="3255" y="13720"/>
                </a:lnTo>
                <a:lnTo>
                  <a:pt x="2959" y="13720"/>
                </a:lnTo>
                <a:lnTo>
                  <a:pt x="2959" y="14135"/>
                </a:lnTo>
                <a:lnTo>
                  <a:pt x="2545" y="14481"/>
                </a:lnTo>
                <a:lnTo>
                  <a:pt x="1835" y="14964"/>
                </a:lnTo>
                <a:lnTo>
                  <a:pt x="1420" y="15448"/>
                </a:lnTo>
                <a:lnTo>
                  <a:pt x="1124" y="16036"/>
                </a:lnTo>
                <a:lnTo>
                  <a:pt x="1006" y="16416"/>
                </a:lnTo>
                <a:lnTo>
                  <a:pt x="710" y="16589"/>
                </a:lnTo>
                <a:lnTo>
                  <a:pt x="592" y="16934"/>
                </a:lnTo>
                <a:lnTo>
                  <a:pt x="592" y="17349"/>
                </a:lnTo>
                <a:lnTo>
                  <a:pt x="414" y="17660"/>
                </a:lnTo>
                <a:lnTo>
                  <a:pt x="178" y="17729"/>
                </a:lnTo>
                <a:lnTo>
                  <a:pt x="0" y="17971"/>
                </a:lnTo>
                <a:lnTo>
                  <a:pt x="296" y="18386"/>
                </a:lnTo>
                <a:lnTo>
                  <a:pt x="296" y="18628"/>
                </a:lnTo>
                <a:lnTo>
                  <a:pt x="0" y="18801"/>
                </a:lnTo>
                <a:lnTo>
                  <a:pt x="0" y="18904"/>
                </a:lnTo>
                <a:lnTo>
                  <a:pt x="1539" y="18801"/>
                </a:lnTo>
                <a:lnTo>
                  <a:pt x="3077" y="18732"/>
                </a:lnTo>
                <a:lnTo>
                  <a:pt x="4616" y="18628"/>
                </a:lnTo>
                <a:lnTo>
                  <a:pt x="7693" y="18490"/>
                </a:lnTo>
                <a:lnTo>
                  <a:pt x="9409" y="18317"/>
                </a:lnTo>
                <a:lnTo>
                  <a:pt x="10948" y="18248"/>
                </a:lnTo>
                <a:lnTo>
                  <a:pt x="12487" y="18144"/>
                </a:lnTo>
                <a:lnTo>
                  <a:pt x="12309" y="18628"/>
                </a:lnTo>
                <a:lnTo>
                  <a:pt x="12072" y="19388"/>
                </a:lnTo>
                <a:lnTo>
                  <a:pt x="12072" y="19526"/>
                </a:lnTo>
                <a:lnTo>
                  <a:pt x="12191" y="19699"/>
                </a:lnTo>
                <a:lnTo>
                  <a:pt x="12191" y="19872"/>
                </a:lnTo>
                <a:lnTo>
                  <a:pt x="12309" y="20045"/>
                </a:lnTo>
                <a:lnTo>
                  <a:pt x="12782" y="20183"/>
                </a:lnTo>
                <a:lnTo>
                  <a:pt x="13197" y="20425"/>
                </a:lnTo>
                <a:lnTo>
                  <a:pt x="13611" y="20943"/>
                </a:lnTo>
                <a:lnTo>
                  <a:pt x="13611" y="21185"/>
                </a:lnTo>
                <a:lnTo>
                  <a:pt x="14144" y="21496"/>
                </a:lnTo>
                <a:lnTo>
                  <a:pt x="14321" y="21496"/>
                </a:lnTo>
                <a:lnTo>
                  <a:pt x="14439" y="21600"/>
                </a:lnTo>
                <a:lnTo>
                  <a:pt x="14854" y="21358"/>
                </a:lnTo>
                <a:lnTo>
                  <a:pt x="15564" y="20771"/>
                </a:lnTo>
                <a:lnTo>
                  <a:pt x="16274" y="20771"/>
                </a:lnTo>
                <a:lnTo>
                  <a:pt x="17398" y="20598"/>
                </a:lnTo>
                <a:lnTo>
                  <a:pt x="18227" y="20287"/>
                </a:lnTo>
                <a:lnTo>
                  <a:pt x="18759" y="20287"/>
                </a:lnTo>
                <a:lnTo>
                  <a:pt x="19765" y="20425"/>
                </a:lnTo>
                <a:lnTo>
                  <a:pt x="21600" y="20183"/>
                </a:lnTo>
                <a:close/>
                <a:moveTo>
                  <a:pt x="19588" y="20840"/>
                </a:moveTo>
                <a:lnTo>
                  <a:pt x="19588" y="20943"/>
                </a:lnTo>
                <a:lnTo>
                  <a:pt x="20061" y="21012"/>
                </a:lnTo>
                <a:lnTo>
                  <a:pt x="20712" y="21012"/>
                </a:lnTo>
                <a:lnTo>
                  <a:pt x="20594" y="20943"/>
                </a:lnTo>
                <a:lnTo>
                  <a:pt x="19588" y="20840"/>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44" name="Freeform 53"/>
          <p:cNvSpPr/>
          <p:nvPr/>
        </p:nvSpPr>
        <p:spPr>
          <a:xfrm>
            <a:off x="5753198" y="4569291"/>
            <a:ext cx="952501" cy="771526"/>
          </a:xfrm>
          <a:custGeom>
            <a:avLst/>
            <a:gdLst/>
            <a:ahLst/>
            <a:cxnLst>
              <a:cxn ang="0">
                <a:pos x="wd2" y="hd2"/>
              </a:cxn>
              <a:cxn ang="5400000">
                <a:pos x="wd2" y="hd2"/>
              </a:cxn>
              <a:cxn ang="10800000">
                <a:pos x="wd2" y="hd2"/>
              </a:cxn>
              <a:cxn ang="16200000">
                <a:pos x="wd2" y="hd2"/>
              </a:cxn>
            </a:cxnLst>
            <a:rect l="0" t="0" r="r" b="b"/>
            <a:pathLst>
              <a:path w="21600" h="21600" extrusionOk="0">
                <a:moveTo>
                  <a:pt x="9936" y="19467"/>
                </a:moveTo>
                <a:lnTo>
                  <a:pt x="9612" y="19289"/>
                </a:lnTo>
                <a:lnTo>
                  <a:pt x="9360" y="19289"/>
                </a:lnTo>
                <a:lnTo>
                  <a:pt x="9108" y="19467"/>
                </a:lnTo>
                <a:lnTo>
                  <a:pt x="9108" y="19689"/>
                </a:lnTo>
                <a:lnTo>
                  <a:pt x="9864" y="20133"/>
                </a:lnTo>
                <a:lnTo>
                  <a:pt x="9936" y="20000"/>
                </a:lnTo>
                <a:lnTo>
                  <a:pt x="10116" y="19822"/>
                </a:lnTo>
                <a:lnTo>
                  <a:pt x="10116" y="19600"/>
                </a:lnTo>
                <a:lnTo>
                  <a:pt x="10044" y="19467"/>
                </a:lnTo>
                <a:lnTo>
                  <a:pt x="9936" y="19467"/>
                </a:lnTo>
                <a:close/>
                <a:moveTo>
                  <a:pt x="19980" y="15600"/>
                </a:moveTo>
                <a:lnTo>
                  <a:pt x="19908" y="15378"/>
                </a:lnTo>
                <a:lnTo>
                  <a:pt x="19980" y="15067"/>
                </a:lnTo>
                <a:lnTo>
                  <a:pt x="20088" y="14844"/>
                </a:lnTo>
                <a:lnTo>
                  <a:pt x="19728" y="15156"/>
                </a:lnTo>
                <a:lnTo>
                  <a:pt x="19656" y="15289"/>
                </a:lnTo>
                <a:lnTo>
                  <a:pt x="19584" y="15378"/>
                </a:lnTo>
                <a:lnTo>
                  <a:pt x="19476" y="15467"/>
                </a:lnTo>
                <a:lnTo>
                  <a:pt x="19728" y="15467"/>
                </a:lnTo>
                <a:lnTo>
                  <a:pt x="19980" y="15600"/>
                </a:lnTo>
                <a:close/>
                <a:moveTo>
                  <a:pt x="21276" y="17378"/>
                </a:moveTo>
                <a:lnTo>
                  <a:pt x="21276" y="17467"/>
                </a:lnTo>
                <a:lnTo>
                  <a:pt x="21456" y="17156"/>
                </a:lnTo>
                <a:lnTo>
                  <a:pt x="21528" y="16978"/>
                </a:lnTo>
                <a:lnTo>
                  <a:pt x="21348" y="17067"/>
                </a:lnTo>
                <a:lnTo>
                  <a:pt x="21276" y="17378"/>
                </a:lnTo>
                <a:close/>
                <a:moveTo>
                  <a:pt x="21600" y="16667"/>
                </a:moveTo>
                <a:lnTo>
                  <a:pt x="21600" y="15911"/>
                </a:lnTo>
                <a:lnTo>
                  <a:pt x="21528" y="15600"/>
                </a:lnTo>
                <a:lnTo>
                  <a:pt x="21348" y="15289"/>
                </a:lnTo>
                <a:lnTo>
                  <a:pt x="21600" y="16000"/>
                </a:lnTo>
                <a:lnTo>
                  <a:pt x="21528" y="16844"/>
                </a:lnTo>
                <a:lnTo>
                  <a:pt x="21600" y="16667"/>
                </a:lnTo>
                <a:close/>
                <a:moveTo>
                  <a:pt x="21024" y="20133"/>
                </a:moveTo>
                <a:lnTo>
                  <a:pt x="20772" y="19911"/>
                </a:lnTo>
                <a:lnTo>
                  <a:pt x="20520" y="19467"/>
                </a:lnTo>
                <a:lnTo>
                  <a:pt x="20268" y="19600"/>
                </a:lnTo>
                <a:lnTo>
                  <a:pt x="19152" y="19289"/>
                </a:lnTo>
                <a:lnTo>
                  <a:pt x="18792" y="18844"/>
                </a:lnTo>
                <a:lnTo>
                  <a:pt x="18360" y="18622"/>
                </a:lnTo>
                <a:lnTo>
                  <a:pt x="18216" y="18222"/>
                </a:lnTo>
                <a:lnTo>
                  <a:pt x="18288" y="18133"/>
                </a:lnTo>
                <a:lnTo>
                  <a:pt x="18288" y="17911"/>
                </a:lnTo>
                <a:lnTo>
                  <a:pt x="18360" y="17822"/>
                </a:lnTo>
                <a:lnTo>
                  <a:pt x="18540" y="17911"/>
                </a:lnTo>
                <a:lnTo>
                  <a:pt x="18792" y="17689"/>
                </a:lnTo>
                <a:lnTo>
                  <a:pt x="18648" y="17600"/>
                </a:lnTo>
                <a:lnTo>
                  <a:pt x="18900" y="17289"/>
                </a:lnTo>
                <a:lnTo>
                  <a:pt x="19152" y="17156"/>
                </a:lnTo>
                <a:lnTo>
                  <a:pt x="19584" y="16844"/>
                </a:lnTo>
                <a:lnTo>
                  <a:pt x="19476" y="16756"/>
                </a:lnTo>
                <a:lnTo>
                  <a:pt x="19476" y="16311"/>
                </a:lnTo>
                <a:lnTo>
                  <a:pt x="19296" y="16000"/>
                </a:lnTo>
                <a:lnTo>
                  <a:pt x="19224" y="15911"/>
                </a:lnTo>
                <a:lnTo>
                  <a:pt x="19224" y="15689"/>
                </a:lnTo>
                <a:lnTo>
                  <a:pt x="18900" y="15689"/>
                </a:lnTo>
                <a:lnTo>
                  <a:pt x="18648" y="16000"/>
                </a:lnTo>
                <a:lnTo>
                  <a:pt x="18540" y="16533"/>
                </a:lnTo>
                <a:lnTo>
                  <a:pt x="18360" y="16667"/>
                </a:lnTo>
                <a:lnTo>
                  <a:pt x="17964" y="16533"/>
                </a:lnTo>
                <a:lnTo>
                  <a:pt x="17604" y="16133"/>
                </a:lnTo>
                <a:lnTo>
                  <a:pt x="17784" y="15911"/>
                </a:lnTo>
                <a:lnTo>
                  <a:pt x="18036" y="15689"/>
                </a:lnTo>
                <a:lnTo>
                  <a:pt x="18216" y="15378"/>
                </a:lnTo>
                <a:lnTo>
                  <a:pt x="18108" y="15289"/>
                </a:lnTo>
                <a:lnTo>
                  <a:pt x="17856" y="15156"/>
                </a:lnTo>
                <a:lnTo>
                  <a:pt x="17784" y="15378"/>
                </a:lnTo>
                <a:lnTo>
                  <a:pt x="17604" y="15467"/>
                </a:lnTo>
                <a:lnTo>
                  <a:pt x="17280" y="15467"/>
                </a:lnTo>
                <a:lnTo>
                  <a:pt x="16920" y="15911"/>
                </a:lnTo>
                <a:lnTo>
                  <a:pt x="16164" y="16222"/>
                </a:lnTo>
                <a:lnTo>
                  <a:pt x="15732" y="16000"/>
                </a:lnTo>
                <a:lnTo>
                  <a:pt x="15228" y="15689"/>
                </a:lnTo>
                <a:lnTo>
                  <a:pt x="15480" y="14844"/>
                </a:lnTo>
                <a:lnTo>
                  <a:pt x="15840" y="14222"/>
                </a:lnTo>
                <a:lnTo>
                  <a:pt x="16236" y="14222"/>
                </a:lnTo>
                <a:lnTo>
                  <a:pt x="16596" y="14311"/>
                </a:lnTo>
                <a:lnTo>
                  <a:pt x="16920" y="14756"/>
                </a:lnTo>
                <a:lnTo>
                  <a:pt x="18468" y="15067"/>
                </a:lnTo>
                <a:lnTo>
                  <a:pt x="18720" y="14978"/>
                </a:lnTo>
                <a:lnTo>
                  <a:pt x="18648" y="14844"/>
                </a:lnTo>
                <a:lnTo>
                  <a:pt x="18540" y="14844"/>
                </a:lnTo>
                <a:lnTo>
                  <a:pt x="18216" y="14444"/>
                </a:lnTo>
                <a:lnTo>
                  <a:pt x="18216" y="14133"/>
                </a:lnTo>
                <a:lnTo>
                  <a:pt x="17964" y="13467"/>
                </a:lnTo>
                <a:lnTo>
                  <a:pt x="17712" y="13156"/>
                </a:lnTo>
                <a:lnTo>
                  <a:pt x="17424" y="12978"/>
                </a:lnTo>
                <a:lnTo>
                  <a:pt x="17352" y="12756"/>
                </a:lnTo>
                <a:lnTo>
                  <a:pt x="17352" y="12533"/>
                </a:lnTo>
                <a:lnTo>
                  <a:pt x="17280" y="12311"/>
                </a:lnTo>
                <a:lnTo>
                  <a:pt x="17280" y="12133"/>
                </a:lnTo>
                <a:lnTo>
                  <a:pt x="17424" y="11156"/>
                </a:lnTo>
                <a:lnTo>
                  <a:pt x="17532" y="10533"/>
                </a:lnTo>
                <a:lnTo>
                  <a:pt x="16596" y="10667"/>
                </a:lnTo>
                <a:lnTo>
                  <a:pt x="15660" y="10756"/>
                </a:lnTo>
                <a:lnTo>
                  <a:pt x="14616" y="10978"/>
                </a:lnTo>
                <a:lnTo>
                  <a:pt x="12744" y="11156"/>
                </a:lnTo>
                <a:lnTo>
                  <a:pt x="11808" y="11289"/>
                </a:lnTo>
                <a:lnTo>
                  <a:pt x="10872" y="11378"/>
                </a:lnTo>
                <a:lnTo>
                  <a:pt x="9936" y="11511"/>
                </a:lnTo>
                <a:lnTo>
                  <a:pt x="9936" y="11378"/>
                </a:lnTo>
                <a:lnTo>
                  <a:pt x="10116" y="11156"/>
                </a:lnTo>
                <a:lnTo>
                  <a:pt x="10116" y="10844"/>
                </a:lnTo>
                <a:lnTo>
                  <a:pt x="9936" y="10311"/>
                </a:lnTo>
                <a:lnTo>
                  <a:pt x="10044" y="10000"/>
                </a:lnTo>
                <a:lnTo>
                  <a:pt x="10188" y="9911"/>
                </a:lnTo>
                <a:lnTo>
                  <a:pt x="10296" y="9511"/>
                </a:lnTo>
                <a:lnTo>
                  <a:pt x="10296" y="8978"/>
                </a:lnTo>
                <a:lnTo>
                  <a:pt x="10368" y="8533"/>
                </a:lnTo>
                <a:lnTo>
                  <a:pt x="10548" y="8311"/>
                </a:lnTo>
                <a:lnTo>
                  <a:pt x="10620" y="7822"/>
                </a:lnTo>
                <a:lnTo>
                  <a:pt x="10800" y="7067"/>
                </a:lnTo>
                <a:lnTo>
                  <a:pt x="11052" y="6444"/>
                </a:lnTo>
                <a:lnTo>
                  <a:pt x="11484" y="5822"/>
                </a:lnTo>
                <a:lnTo>
                  <a:pt x="11736" y="5378"/>
                </a:lnTo>
                <a:lnTo>
                  <a:pt x="11736" y="4844"/>
                </a:lnTo>
                <a:lnTo>
                  <a:pt x="11916" y="4844"/>
                </a:lnTo>
                <a:lnTo>
                  <a:pt x="11988" y="4533"/>
                </a:lnTo>
                <a:lnTo>
                  <a:pt x="12240" y="4222"/>
                </a:lnTo>
                <a:lnTo>
                  <a:pt x="12240" y="3911"/>
                </a:lnTo>
                <a:lnTo>
                  <a:pt x="12168" y="3689"/>
                </a:lnTo>
                <a:lnTo>
                  <a:pt x="11988" y="3511"/>
                </a:lnTo>
                <a:lnTo>
                  <a:pt x="11736" y="3289"/>
                </a:lnTo>
                <a:lnTo>
                  <a:pt x="11484" y="2844"/>
                </a:lnTo>
                <a:lnTo>
                  <a:pt x="11484" y="2667"/>
                </a:lnTo>
                <a:lnTo>
                  <a:pt x="11412" y="2356"/>
                </a:lnTo>
                <a:lnTo>
                  <a:pt x="11304" y="2222"/>
                </a:lnTo>
                <a:lnTo>
                  <a:pt x="11304" y="2000"/>
                </a:lnTo>
                <a:lnTo>
                  <a:pt x="11484" y="1822"/>
                </a:lnTo>
                <a:lnTo>
                  <a:pt x="11484" y="1600"/>
                </a:lnTo>
                <a:lnTo>
                  <a:pt x="11304" y="1378"/>
                </a:lnTo>
                <a:lnTo>
                  <a:pt x="11232" y="1200"/>
                </a:lnTo>
                <a:lnTo>
                  <a:pt x="11412" y="667"/>
                </a:lnTo>
                <a:lnTo>
                  <a:pt x="11412" y="444"/>
                </a:lnTo>
                <a:lnTo>
                  <a:pt x="11124" y="222"/>
                </a:lnTo>
                <a:lnTo>
                  <a:pt x="11124" y="0"/>
                </a:lnTo>
                <a:lnTo>
                  <a:pt x="10368" y="133"/>
                </a:lnTo>
                <a:lnTo>
                  <a:pt x="9684" y="133"/>
                </a:lnTo>
                <a:lnTo>
                  <a:pt x="9000" y="222"/>
                </a:lnTo>
                <a:lnTo>
                  <a:pt x="8316" y="356"/>
                </a:lnTo>
                <a:lnTo>
                  <a:pt x="7560" y="444"/>
                </a:lnTo>
                <a:lnTo>
                  <a:pt x="6876" y="533"/>
                </a:lnTo>
                <a:lnTo>
                  <a:pt x="6192" y="533"/>
                </a:lnTo>
                <a:lnTo>
                  <a:pt x="5508" y="667"/>
                </a:lnTo>
                <a:lnTo>
                  <a:pt x="4824" y="756"/>
                </a:lnTo>
                <a:lnTo>
                  <a:pt x="4140" y="756"/>
                </a:lnTo>
                <a:lnTo>
                  <a:pt x="3492" y="844"/>
                </a:lnTo>
                <a:lnTo>
                  <a:pt x="2808" y="978"/>
                </a:lnTo>
                <a:lnTo>
                  <a:pt x="2124" y="978"/>
                </a:lnTo>
                <a:lnTo>
                  <a:pt x="1332" y="1067"/>
                </a:lnTo>
                <a:lnTo>
                  <a:pt x="684" y="1200"/>
                </a:lnTo>
                <a:lnTo>
                  <a:pt x="0" y="1200"/>
                </a:lnTo>
                <a:lnTo>
                  <a:pt x="72" y="1911"/>
                </a:lnTo>
                <a:lnTo>
                  <a:pt x="72" y="3378"/>
                </a:lnTo>
                <a:lnTo>
                  <a:pt x="144" y="4000"/>
                </a:lnTo>
                <a:lnTo>
                  <a:pt x="144" y="4756"/>
                </a:lnTo>
                <a:lnTo>
                  <a:pt x="252" y="5511"/>
                </a:lnTo>
                <a:lnTo>
                  <a:pt x="252" y="6844"/>
                </a:lnTo>
                <a:lnTo>
                  <a:pt x="828" y="7511"/>
                </a:lnTo>
                <a:lnTo>
                  <a:pt x="1080" y="8000"/>
                </a:lnTo>
                <a:lnTo>
                  <a:pt x="1188" y="8222"/>
                </a:lnTo>
                <a:lnTo>
                  <a:pt x="1260" y="9067"/>
                </a:lnTo>
                <a:lnTo>
                  <a:pt x="1332" y="9289"/>
                </a:lnTo>
                <a:lnTo>
                  <a:pt x="1620" y="9511"/>
                </a:lnTo>
                <a:lnTo>
                  <a:pt x="1620" y="9689"/>
                </a:lnTo>
                <a:lnTo>
                  <a:pt x="1944" y="10311"/>
                </a:lnTo>
                <a:lnTo>
                  <a:pt x="1944" y="10533"/>
                </a:lnTo>
                <a:lnTo>
                  <a:pt x="2268" y="11156"/>
                </a:lnTo>
                <a:lnTo>
                  <a:pt x="2448" y="11289"/>
                </a:lnTo>
                <a:lnTo>
                  <a:pt x="2448" y="11689"/>
                </a:lnTo>
                <a:lnTo>
                  <a:pt x="2556" y="12000"/>
                </a:lnTo>
                <a:lnTo>
                  <a:pt x="2448" y="12311"/>
                </a:lnTo>
                <a:lnTo>
                  <a:pt x="2556" y="12667"/>
                </a:lnTo>
                <a:lnTo>
                  <a:pt x="2448" y="12978"/>
                </a:lnTo>
                <a:lnTo>
                  <a:pt x="2448" y="13289"/>
                </a:lnTo>
                <a:lnTo>
                  <a:pt x="2268" y="13911"/>
                </a:lnTo>
                <a:lnTo>
                  <a:pt x="2124" y="14222"/>
                </a:lnTo>
                <a:lnTo>
                  <a:pt x="1944" y="14844"/>
                </a:lnTo>
                <a:lnTo>
                  <a:pt x="2016" y="15378"/>
                </a:lnTo>
                <a:lnTo>
                  <a:pt x="1872" y="15911"/>
                </a:lnTo>
                <a:lnTo>
                  <a:pt x="1872" y="16133"/>
                </a:lnTo>
                <a:lnTo>
                  <a:pt x="2016" y="16444"/>
                </a:lnTo>
                <a:lnTo>
                  <a:pt x="2124" y="17378"/>
                </a:lnTo>
                <a:lnTo>
                  <a:pt x="2016" y="17600"/>
                </a:lnTo>
                <a:lnTo>
                  <a:pt x="1872" y="18133"/>
                </a:lnTo>
                <a:lnTo>
                  <a:pt x="1944" y="18311"/>
                </a:lnTo>
                <a:lnTo>
                  <a:pt x="1944" y="18533"/>
                </a:lnTo>
                <a:lnTo>
                  <a:pt x="1764" y="18844"/>
                </a:lnTo>
                <a:lnTo>
                  <a:pt x="1692" y="19067"/>
                </a:lnTo>
                <a:lnTo>
                  <a:pt x="1512" y="19067"/>
                </a:lnTo>
                <a:lnTo>
                  <a:pt x="1620" y="19378"/>
                </a:lnTo>
                <a:lnTo>
                  <a:pt x="1764" y="19600"/>
                </a:lnTo>
                <a:lnTo>
                  <a:pt x="2016" y="19378"/>
                </a:lnTo>
                <a:lnTo>
                  <a:pt x="2268" y="19289"/>
                </a:lnTo>
                <a:lnTo>
                  <a:pt x="3492" y="19156"/>
                </a:lnTo>
                <a:lnTo>
                  <a:pt x="3888" y="19067"/>
                </a:lnTo>
                <a:lnTo>
                  <a:pt x="4320" y="19067"/>
                </a:lnTo>
                <a:lnTo>
                  <a:pt x="5256" y="19289"/>
                </a:lnTo>
                <a:lnTo>
                  <a:pt x="5940" y="19689"/>
                </a:lnTo>
                <a:lnTo>
                  <a:pt x="6444" y="19822"/>
                </a:lnTo>
                <a:lnTo>
                  <a:pt x="8064" y="19911"/>
                </a:lnTo>
                <a:lnTo>
                  <a:pt x="8748" y="19600"/>
                </a:lnTo>
                <a:lnTo>
                  <a:pt x="8856" y="19467"/>
                </a:lnTo>
                <a:lnTo>
                  <a:pt x="8676" y="19156"/>
                </a:lnTo>
                <a:lnTo>
                  <a:pt x="8496" y="19067"/>
                </a:lnTo>
                <a:lnTo>
                  <a:pt x="8748" y="18622"/>
                </a:lnTo>
                <a:lnTo>
                  <a:pt x="8928" y="18444"/>
                </a:lnTo>
                <a:lnTo>
                  <a:pt x="9432" y="18133"/>
                </a:lnTo>
                <a:lnTo>
                  <a:pt x="9792" y="18622"/>
                </a:lnTo>
                <a:lnTo>
                  <a:pt x="10368" y="18533"/>
                </a:lnTo>
                <a:lnTo>
                  <a:pt x="10872" y="19289"/>
                </a:lnTo>
                <a:lnTo>
                  <a:pt x="11052" y="19600"/>
                </a:lnTo>
                <a:lnTo>
                  <a:pt x="11808" y="19689"/>
                </a:lnTo>
                <a:lnTo>
                  <a:pt x="11988" y="19378"/>
                </a:lnTo>
                <a:lnTo>
                  <a:pt x="12168" y="19378"/>
                </a:lnTo>
                <a:lnTo>
                  <a:pt x="12060" y="19689"/>
                </a:lnTo>
                <a:lnTo>
                  <a:pt x="12168" y="20000"/>
                </a:lnTo>
                <a:lnTo>
                  <a:pt x="12600" y="20533"/>
                </a:lnTo>
                <a:lnTo>
                  <a:pt x="12600" y="20756"/>
                </a:lnTo>
                <a:lnTo>
                  <a:pt x="12240" y="20622"/>
                </a:lnTo>
                <a:lnTo>
                  <a:pt x="12060" y="20756"/>
                </a:lnTo>
                <a:lnTo>
                  <a:pt x="12060" y="20978"/>
                </a:lnTo>
                <a:lnTo>
                  <a:pt x="13284" y="21289"/>
                </a:lnTo>
                <a:lnTo>
                  <a:pt x="14292" y="21600"/>
                </a:lnTo>
                <a:lnTo>
                  <a:pt x="14544" y="21378"/>
                </a:lnTo>
                <a:lnTo>
                  <a:pt x="14904" y="20622"/>
                </a:lnTo>
                <a:lnTo>
                  <a:pt x="15228" y="20444"/>
                </a:lnTo>
                <a:lnTo>
                  <a:pt x="15732" y="20444"/>
                </a:lnTo>
                <a:lnTo>
                  <a:pt x="16092" y="20622"/>
                </a:lnTo>
                <a:lnTo>
                  <a:pt x="16344" y="21289"/>
                </a:lnTo>
                <a:lnTo>
                  <a:pt x="16416" y="21378"/>
                </a:lnTo>
                <a:lnTo>
                  <a:pt x="16776" y="21156"/>
                </a:lnTo>
                <a:lnTo>
                  <a:pt x="16920" y="20533"/>
                </a:lnTo>
                <a:lnTo>
                  <a:pt x="16920" y="20222"/>
                </a:lnTo>
                <a:lnTo>
                  <a:pt x="17028" y="20000"/>
                </a:lnTo>
                <a:lnTo>
                  <a:pt x="16920" y="19467"/>
                </a:lnTo>
                <a:lnTo>
                  <a:pt x="16776" y="19289"/>
                </a:lnTo>
                <a:lnTo>
                  <a:pt x="16596" y="19289"/>
                </a:lnTo>
                <a:lnTo>
                  <a:pt x="16488" y="19156"/>
                </a:lnTo>
                <a:lnTo>
                  <a:pt x="16488" y="18978"/>
                </a:lnTo>
                <a:lnTo>
                  <a:pt x="17604" y="19289"/>
                </a:lnTo>
                <a:lnTo>
                  <a:pt x="17856" y="19378"/>
                </a:lnTo>
                <a:lnTo>
                  <a:pt x="18036" y="19600"/>
                </a:lnTo>
                <a:lnTo>
                  <a:pt x="18036" y="19911"/>
                </a:lnTo>
                <a:lnTo>
                  <a:pt x="18720" y="19911"/>
                </a:lnTo>
                <a:lnTo>
                  <a:pt x="18900" y="20133"/>
                </a:lnTo>
                <a:lnTo>
                  <a:pt x="19152" y="20222"/>
                </a:lnTo>
                <a:lnTo>
                  <a:pt x="19476" y="20444"/>
                </a:lnTo>
                <a:lnTo>
                  <a:pt x="19728" y="20978"/>
                </a:lnTo>
                <a:lnTo>
                  <a:pt x="19908" y="21067"/>
                </a:lnTo>
                <a:lnTo>
                  <a:pt x="19836" y="21600"/>
                </a:lnTo>
                <a:lnTo>
                  <a:pt x="20088" y="21467"/>
                </a:lnTo>
                <a:lnTo>
                  <a:pt x="20412" y="20978"/>
                </a:lnTo>
                <a:lnTo>
                  <a:pt x="20592" y="21067"/>
                </a:lnTo>
                <a:lnTo>
                  <a:pt x="20772" y="21289"/>
                </a:lnTo>
                <a:lnTo>
                  <a:pt x="20844" y="21067"/>
                </a:lnTo>
                <a:lnTo>
                  <a:pt x="20844" y="20756"/>
                </a:lnTo>
                <a:lnTo>
                  <a:pt x="21204" y="20444"/>
                </a:lnTo>
                <a:lnTo>
                  <a:pt x="21204" y="20133"/>
                </a:lnTo>
                <a:lnTo>
                  <a:pt x="21024" y="20133"/>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45" name="Freeform 54"/>
          <p:cNvSpPr/>
          <p:nvPr/>
        </p:nvSpPr>
        <p:spPr>
          <a:xfrm>
            <a:off x="3594198" y="3934292"/>
            <a:ext cx="2271713" cy="2135189"/>
          </a:xfrm>
          <a:custGeom>
            <a:avLst/>
            <a:gdLst/>
            <a:ahLst/>
            <a:cxnLst>
              <a:cxn ang="0">
                <a:pos x="wd2" y="hd2"/>
              </a:cxn>
              <a:cxn ang="5400000">
                <a:pos x="wd2" y="hd2"/>
              </a:cxn>
              <a:cxn ang="10800000">
                <a:pos x="wd2" y="hd2"/>
              </a:cxn>
              <a:cxn ang="16200000">
                <a:pos x="wd2" y="hd2"/>
              </a:cxn>
            </a:cxnLst>
            <a:rect l="0" t="0" r="r" b="b"/>
            <a:pathLst>
              <a:path w="21600" h="21600" extrusionOk="0">
                <a:moveTo>
                  <a:pt x="16196" y="17039"/>
                </a:moveTo>
                <a:lnTo>
                  <a:pt x="16060" y="17264"/>
                </a:lnTo>
                <a:lnTo>
                  <a:pt x="16060" y="17344"/>
                </a:lnTo>
                <a:lnTo>
                  <a:pt x="15985" y="17489"/>
                </a:lnTo>
                <a:lnTo>
                  <a:pt x="16030" y="17489"/>
                </a:lnTo>
                <a:lnTo>
                  <a:pt x="16166" y="17264"/>
                </a:lnTo>
                <a:lnTo>
                  <a:pt x="16302" y="17119"/>
                </a:lnTo>
                <a:lnTo>
                  <a:pt x="16272" y="17007"/>
                </a:lnTo>
                <a:lnTo>
                  <a:pt x="16196" y="17039"/>
                </a:lnTo>
                <a:close/>
                <a:moveTo>
                  <a:pt x="15411" y="18934"/>
                </a:moveTo>
                <a:lnTo>
                  <a:pt x="15381" y="19127"/>
                </a:lnTo>
                <a:lnTo>
                  <a:pt x="15411" y="19705"/>
                </a:lnTo>
                <a:lnTo>
                  <a:pt x="15668" y="20685"/>
                </a:lnTo>
                <a:lnTo>
                  <a:pt x="15804" y="21102"/>
                </a:lnTo>
                <a:lnTo>
                  <a:pt x="15849" y="21038"/>
                </a:lnTo>
                <a:lnTo>
                  <a:pt x="15774" y="20733"/>
                </a:lnTo>
                <a:lnTo>
                  <a:pt x="15487" y="19737"/>
                </a:lnTo>
                <a:lnTo>
                  <a:pt x="15411" y="18934"/>
                </a:lnTo>
                <a:close/>
                <a:moveTo>
                  <a:pt x="15804" y="17730"/>
                </a:moveTo>
                <a:lnTo>
                  <a:pt x="15562" y="18260"/>
                </a:lnTo>
                <a:lnTo>
                  <a:pt x="15411" y="18677"/>
                </a:lnTo>
                <a:lnTo>
                  <a:pt x="15411" y="18822"/>
                </a:lnTo>
                <a:lnTo>
                  <a:pt x="15457" y="18709"/>
                </a:lnTo>
                <a:lnTo>
                  <a:pt x="15638" y="18211"/>
                </a:lnTo>
                <a:lnTo>
                  <a:pt x="15955" y="17649"/>
                </a:lnTo>
                <a:lnTo>
                  <a:pt x="15804" y="17730"/>
                </a:lnTo>
                <a:close/>
                <a:moveTo>
                  <a:pt x="19562" y="14486"/>
                </a:moveTo>
                <a:lnTo>
                  <a:pt x="19200" y="14839"/>
                </a:lnTo>
                <a:lnTo>
                  <a:pt x="19275" y="14791"/>
                </a:lnTo>
                <a:lnTo>
                  <a:pt x="19562" y="14566"/>
                </a:lnTo>
                <a:lnTo>
                  <a:pt x="19743" y="14373"/>
                </a:lnTo>
                <a:lnTo>
                  <a:pt x="19623" y="14373"/>
                </a:lnTo>
                <a:lnTo>
                  <a:pt x="19562" y="14486"/>
                </a:lnTo>
                <a:close/>
                <a:moveTo>
                  <a:pt x="16951" y="16541"/>
                </a:moveTo>
                <a:lnTo>
                  <a:pt x="16845" y="16589"/>
                </a:lnTo>
                <a:lnTo>
                  <a:pt x="16558" y="16814"/>
                </a:lnTo>
                <a:lnTo>
                  <a:pt x="16453" y="16846"/>
                </a:lnTo>
                <a:lnTo>
                  <a:pt x="16377" y="16959"/>
                </a:lnTo>
                <a:lnTo>
                  <a:pt x="16423" y="16959"/>
                </a:lnTo>
                <a:lnTo>
                  <a:pt x="16815" y="16702"/>
                </a:lnTo>
                <a:lnTo>
                  <a:pt x="17026" y="16589"/>
                </a:lnTo>
                <a:lnTo>
                  <a:pt x="17026" y="16461"/>
                </a:lnTo>
                <a:lnTo>
                  <a:pt x="16951" y="16541"/>
                </a:lnTo>
                <a:close/>
                <a:moveTo>
                  <a:pt x="21600" y="10760"/>
                </a:moveTo>
                <a:lnTo>
                  <a:pt x="21555" y="10647"/>
                </a:lnTo>
                <a:lnTo>
                  <a:pt x="21555" y="10503"/>
                </a:lnTo>
                <a:lnTo>
                  <a:pt x="21479" y="10455"/>
                </a:lnTo>
                <a:lnTo>
                  <a:pt x="21343" y="10230"/>
                </a:lnTo>
                <a:lnTo>
                  <a:pt x="21343" y="10150"/>
                </a:lnTo>
                <a:lnTo>
                  <a:pt x="21208" y="9925"/>
                </a:lnTo>
                <a:lnTo>
                  <a:pt x="21208" y="9861"/>
                </a:lnTo>
                <a:lnTo>
                  <a:pt x="21087" y="9780"/>
                </a:lnTo>
                <a:lnTo>
                  <a:pt x="21057" y="9700"/>
                </a:lnTo>
                <a:lnTo>
                  <a:pt x="21026" y="9395"/>
                </a:lnTo>
                <a:lnTo>
                  <a:pt x="20981" y="9314"/>
                </a:lnTo>
                <a:lnTo>
                  <a:pt x="20875" y="9138"/>
                </a:lnTo>
                <a:lnTo>
                  <a:pt x="20634" y="8897"/>
                </a:lnTo>
                <a:lnTo>
                  <a:pt x="20634" y="8415"/>
                </a:lnTo>
                <a:lnTo>
                  <a:pt x="20589" y="8142"/>
                </a:lnTo>
                <a:lnTo>
                  <a:pt x="20589" y="7869"/>
                </a:lnTo>
                <a:lnTo>
                  <a:pt x="20558" y="7644"/>
                </a:lnTo>
                <a:lnTo>
                  <a:pt x="20558" y="7114"/>
                </a:lnTo>
                <a:lnTo>
                  <a:pt x="20528" y="6857"/>
                </a:lnTo>
                <a:lnTo>
                  <a:pt x="20528" y="6584"/>
                </a:lnTo>
                <a:lnTo>
                  <a:pt x="20483" y="6311"/>
                </a:lnTo>
                <a:lnTo>
                  <a:pt x="20483" y="6054"/>
                </a:lnTo>
                <a:lnTo>
                  <a:pt x="20453" y="5749"/>
                </a:lnTo>
                <a:lnTo>
                  <a:pt x="20377" y="5701"/>
                </a:lnTo>
                <a:lnTo>
                  <a:pt x="20060" y="5701"/>
                </a:lnTo>
                <a:lnTo>
                  <a:pt x="19985" y="5781"/>
                </a:lnTo>
                <a:lnTo>
                  <a:pt x="19909" y="5781"/>
                </a:lnTo>
                <a:lnTo>
                  <a:pt x="19909" y="5749"/>
                </a:lnTo>
                <a:lnTo>
                  <a:pt x="19849" y="5701"/>
                </a:lnTo>
                <a:lnTo>
                  <a:pt x="19743" y="5637"/>
                </a:lnTo>
                <a:lnTo>
                  <a:pt x="19381" y="5557"/>
                </a:lnTo>
                <a:lnTo>
                  <a:pt x="19275" y="5476"/>
                </a:lnTo>
                <a:lnTo>
                  <a:pt x="19125" y="5412"/>
                </a:lnTo>
                <a:lnTo>
                  <a:pt x="18958" y="5251"/>
                </a:lnTo>
                <a:lnTo>
                  <a:pt x="18672" y="5107"/>
                </a:lnTo>
                <a:lnTo>
                  <a:pt x="18566" y="5059"/>
                </a:lnTo>
                <a:lnTo>
                  <a:pt x="18521" y="5059"/>
                </a:lnTo>
                <a:lnTo>
                  <a:pt x="18445" y="5171"/>
                </a:lnTo>
                <a:lnTo>
                  <a:pt x="18309" y="5251"/>
                </a:lnTo>
                <a:lnTo>
                  <a:pt x="18053" y="5251"/>
                </a:lnTo>
                <a:lnTo>
                  <a:pt x="18023" y="5219"/>
                </a:lnTo>
                <a:lnTo>
                  <a:pt x="17992" y="5171"/>
                </a:lnTo>
                <a:lnTo>
                  <a:pt x="17947" y="5139"/>
                </a:lnTo>
                <a:lnTo>
                  <a:pt x="17887" y="5139"/>
                </a:lnTo>
                <a:lnTo>
                  <a:pt x="17660" y="5251"/>
                </a:lnTo>
                <a:lnTo>
                  <a:pt x="17630" y="5284"/>
                </a:lnTo>
                <a:lnTo>
                  <a:pt x="17525" y="5332"/>
                </a:lnTo>
                <a:lnTo>
                  <a:pt x="17374" y="5284"/>
                </a:lnTo>
                <a:lnTo>
                  <a:pt x="17102" y="5412"/>
                </a:lnTo>
                <a:lnTo>
                  <a:pt x="16981" y="5524"/>
                </a:lnTo>
                <a:lnTo>
                  <a:pt x="16845" y="5557"/>
                </a:lnTo>
                <a:lnTo>
                  <a:pt x="16815" y="5669"/>
                </a:lnTo>
                <a:lnTo>
                  <a:pt x="16770" y="5637"/>
                </a:lnTo>
                <a:lnTo>
                  <a:pt x="16634" y="5524"/>
                </a:lnTo>
                <a:lnTo>
                  <a:pt x="16528" y="5524"/>
                </a:lnTo>
                <a:lnTo>
                  <a:pt x="16347" y="5412"/>
                </a:lnTo>
                <a:lnTo>
                  <a:pt x="16347" y="5284"/>
                </a:lnTo>
                <a:lnTo>
                  <a:pt x="16272" y="5284"/>
                </a:lnTo>
                <a:lnTo>
                  <a:pt x="16196" y="5364"/>
                </a:lnTo>
                <a:lnTo>
                  <a:pt x="16136" y="5412"/>
                </a:lnTo>
                <a:lnTo>
                  <a:pt x="16091" y="5412"/>
                </a:lnTo>
                <a:lnTo>
                  <a:pt x="15955" y="5332"/>
                </a:lnTo>
                <a:lnTo>
                  <a:pt x="15849" y="5219"/>
                </a:lnTo>
                <a:lnTo>
                  <a:pt x="15804" y="5219"/>
                </a:lnTo>
                <a:lnTo>
                  <a:pt x="15743" y="5251"/>
                </a:lnTo>
                <a:lnTo>
                  <a:pt x="15698" y="5364"/>
                </a:lnTo>
                <a:lnTo>
                  <a:pt x="15668" y="5412"/>
                </a:lnTo>
                <a:lnTo>
                  <a:pt x="15592" y="5412"/>
                </a:lnTo>
                <a:lnTo>
                  <a:pt x="15592" y="5476"/>
                </a:lnTo>
                <a:lnTo>
                  <a:pt x="15562" y="5637"/>
                </a:lnTo>
                <a:lnTo>
                  <a:pt x="15517" y="5669"/>
                </a:lnTo>
                <a:lnTo>
                  <a:pt x="15487" y="5669"/>
                </a:lnTo>
                <a:lnTo>
                  <a:pt x="15411" y="5637"/>
                </a:lnTo>
                <a:lnTo>
                  <a:pt x="15381" y="5557"/>
                </a:lnTo>
                <a:lnTo>
                  <a:pt x="15381" y="5524"/>
                </a:lnTo>
                <a:lnTo>
                  <a:pt x="15411" y="5412"/>
                </a:lnTo>
                <a:lnTo>
                  <a:pt x="15381" y="5364"/>
                </a:lnTo>
                <a:lnTo>
                  <a:pt x="15351" y="5332"/>
                </a:lnTo>
                <a:lnTo>
                  <a:pt x="15275" y="5412"/>
                </a:lnTo>
                <a:lnTo>
                  <a:pt x="15200" y="5412"/>
                </a:lnTo>
                <a:lnTo>
                  <a:pt x="15125" y="5476"/>
                </a:lnTo>
                <a:lnTo>
                  <a:pt x="15019" y="5476"/>
                </a:lnTo>
                <a:lnTo>
                  <a:pt x="14913" y="5364"/>
                </a:lnTo>
                <a:lnTo>
                  <a:pt x="14777" y="5332"/>
                </a:lnTo>
                <a:lnTo>
                  <a:pt x="14732" y="5219"/>
                </a:lnTo>
                <a:lnTo>
                  <a:pt x="14702" y="5171"/>
                </a:lnTo>
                <a:lnTo>
                  <a:pt x="14626" y="5171"/>
                </a:lnTo>
                <a:lnTo>
                  <a:pt x="14596" y="5219"/>
                </a:lnTo>
                <a:lnTo>
                  <a:pt x="14415" y="5364"/>
                </a:lnTo>
                <a:lnTo>
                  <a:pt x="14340" y="5412"/>
                </a:lnTo>
                <a:lnTo>
                  <a:pt x="14279" y="5444"/>
                </a:lnTo>
                <a:lnTo>
                  <a:pt x="14234" y="5412"/>
                </a:lnTo>
                <a:lnTo>
                  <a:pt x="14174" y="5364"/>
                </a:lnTo>
                <a:lnTo>
                  <a:pt x="14174" y="5219"/>
                </a:lnTo>
                <a:lnTo>
                  <a:pt x="14128" y="5171"/>
                </a:lnTo>
                <a:lnTo>
                  <a:pt x="13992" y="5107"/>
                </a:lnTo>
                <a:lnTo>
                  <a:pt x="13947" y="4978"/>
                </a:lnTo>
                <a:lnTo>
                  <a:pt x="13917" y="4866"/>
                </a:lnTo>
                <a:lnTo>
                  <a:pt x="13736" y="4914"/>
                </a:lnTo>
                <a:lnTo>
                  <a:pt x="13525" y="4914"/>
                </a:lnTo>
                <a:lnTo>
                  <a:pt x="13419" y="4978"/>
                </a:lnTo>
                <a:lnTo>
                  <a:pt x="13389" y="5027"/>
                </a:lnTo>
                <a:lnTo>
                  <a:pt x="13313" y="4978"/>
                </a:lnTo>
                <a:lnTo>
                  <a:pt x="13132" y="4866"/>
                </a:lnTo>
                <a:lnTo>
                  <a:pt x="12921" y="4914"/>
                </a:lnTo>
                <a:lnTo>
                  <a:pt x="12815" y="4866"/>
                </a:lnTo>
                <a:lnTo>
                  <a:pt x="12528" y="4754"/>
                </a:lnTo>
                <a:lnTo>
                  <a:pt x="12242" y="4754"/>
                </a:lnTo>
                <a:lnTo>
                  <a:pt x="12196" y="4721"/>
                </a:lnTo>
                <a:lnTo>
                  <a:pt x="12166" y="4561"/>
                </a:lnTo>
                <a:lnTo>
                  <a:pt x="12091" y="4416"/>
                </a:lnTo>
                <a:lnTo>
                  <a:pt x="12060" y="4384"/>
                </a:lnTo>
                <a:lnTo>
                  <a:pt x="11925" y="4272"/>
                </a:lnTo>
                <a:lnTo>
                  <a:pt x="11879" y="4272"/>
                </a:lnTo>
                <a:lnTo>
                  <a:pt x="11879" y="4304"/>
                </a:lnTo>
                <a:lnTo>
                  <a:pt x="11849" y="4416"/>
                </a:lnTo>
                <a:lnTo>
                  <a:pt x="11804" y="4416"/>
                </a:lnTo>
                <a:lnTo>
                  <a:pt x="11638" y="4384"/>
                </a:lnTo>
                <a:lnTo>
                  <a:pt x="11487" y="4416"/>
                </a:lnTo>
                <a:lnTo>
                  <a:pt x="11381" y="4384"/>
                </a:lnTo>
                <a:lnTo>
                  <a:pt x="11094" y="4111"/>
                </a:lnTo>
                <a:lnTo>
                  <a:pt x="10989" y="4031"/>
                </a:lnTo>
                <a:lnTo>
                  <a:pt x="10883" y="3999"/>
                </a:lnTo>
                <a:lnTo>
                  <a:pt x="10883" y="112"/>
                </a:lnTo>
                <a:lnTo>
                  <a:pt x="9449" y="112"/>
                </a:lnTo>
                <a:lnTo>
                  <a:pt x="9132" y="80"/>
                </a:lnTo>
                <a:lnTo>
                  <a:pt x="7698" y="80"/>
                </a:lnTo>
                <a:lnTo>
                  <a:pt x="7426" y="48"/>
                </a:lnTo>
                <a:lnTo>
                  <a:pt x="6521" y="48"/>
                </a:lnTo>
                <a:lnTo>
                  <a:pt x="6249" y="0"/>
                </a:lnTo>
                <a:lnTo>
                  <a:pt x="6174" y="0"/>
                </a:lnTo>
                <a:lnTo>
                  <a:pt x="6174" y="610"/>
                </a:lnTo>
                <a:lnTo>
                  <a:pt x="6128" y="1188"/>
                </a:lnTo>
                <a:lnTo>
                  <a:pt x="6128" y="1750"/>
                </a:lnTo>
                <a:lnTo>
                  <a:pt x="6098" y="2329"/>
                </a:lnTo>
                <a:lnTo>
                  <a:pt x="6098" y="2891"/>
                </a:lnTo>
                <a:lnTo>
                  <a:pt x="6068" y="3469"/>
                </a:lnTo>
                <a:lnTo>
                  <a:pt x="6068" y="4031"/>
                </a:lnTo>
                <a:lnTo>
                  <a:pt x="6023" y="4609"/>
                </a:lnTo>
                <a:lnTo>
                  <a:pt x="5992" y="5171"/>
                </a:lnTo>
                <a:lnTo>
                  <a:pt x="5992" y="5749"/>
                </a:lnTo>
                <a:lnTo>
                  <a:pt x="5962" y="6311"/>
                </a:lnTo>
                <a:lnTo>
                  <a:pt x="5962" y="6890"/>
                </a:lnTo>
                <a:lnTo>
                  <a:pt x="5917" y="7452"/>
                </a:lnTo>
                <a:lnTo>
                  <a:pt x="5917" y="8030"/>
                </a:lnTo>
                <a:lnTo>
                  <a:pt x="5887" y="8592"/>
                </a:lnTo>
                <a:lnTo>
                  <a:pt x="5887" y="9170"/>
                </a:lnTo>
                <a:lnTo>
                  <a:pt x="5494" y="9170"/>
                </a:lnTo>
                <a:lnTo>
                  <a:pt x="5132" y="9138"/>
                </a:lnTo>
                <a:lnTo>
                  <a:pt x="4785" y="9138"/>
                </a:lnTo>
                <a:lnTo>
                  <a:pt x="4392" y="9090"/>
                </a:lnTo>
                <a:lnTo>
                  <a:pt x="4030" y="9090"/>
                </a:lnTo>
                <a:lnTo>
                  <a:pt x="3668" y="9058"/>
                </a:lnTo>
                <a:lnTo>
                  <a:pt x="3321" y="9058"/>
                </a:lnTo>
                <a:lnTo>
                  <a:pt x="2928" y="9009"/>
                </a:lnTo>
                <a:lnTo>
                  <a:pt x="2566" y="9009"/>
                </a:lnTo>
                <a:lnTo>
                  <a:pt x="2204" y="8977"/>
                </a:lnTo>
                <a:lnTo>
                  <a:pt x="1811" y="8945"/>
                </a:lnTo>
                <a:lnTo>
                  <a:pt x="1464" y="8945"/>
                </a:lnTo>
                <a:lnTo>
                  <a:pt x="1102" y="8897"/>
                </a:lnTo>
                <a:lnTo>
                  <a:pt x="709" y="8865"/>
                </a:lnTo>
                <a:lnTo>
                  <a:pt x="347" y="8865"/>
                </a:lnTo>
                <a:lnTo>
                  <a:pt x="0" y="8833"/>
                </a:lnTo>
                <a:lnTo>
                  <a:pt x="136" y="9202"/>
                </a:lnTo>
                <a:lnTo>
                  <a:pt x="317" y="9314"/>
                </a:lnTo>
                <a:lnTo>
                  <a:pt x="453" y="9507"/>
                </a:lnTo>
                <a:lnTo>
                  <a:pt x="604" y="9812"/>
                </a:lnTo>
                <a:lnTo>
                  <a:pt x="785" y="10005"/>
                </a:lnTo>
                <a:lnTo>
                  <a:pt x="951" y="10117"/>
                </a:lnTo>
                <a:lnTo>
                  <a:pt x="1283" y="10455"/>
                </a:lnTo>
                <a:lnTo>
                  <a:pt x="1736" y="11033"/>
                </a:lnTo>
                <a:lnTo>
                  <a:pt x="2143" y="11418"/>
                </a:lnTo>
                <a:lnTo>
                  <a:pt x="2415" y="11595"/>
                </a:lnTo>
                <a:lnTo>
                  <a:pt x="2596" y="11756"/>
                </a:lnTo>
                <a:lnTo>
                  <a:pt x="2702" y="11900"/>
                </a:lnTo>
                <a:lnTo>
                  <a:pt x="2808" y="12173"/>
                </a:lnTo>
                <a:lnTo>
                  <a:pt x="3064" y="12815"/>
                </a:lnTo>
                <a:lnTo>
                  <a:pt x="3064" y="13121"/>
                </a:lnTo>
                <a:lnTo>
                  <a:pt x="3140" y="13394"/>
                </a:lnTo>
                <a:lnTo>
                  <a:pt x="3321" y="13763"/>
                </a:lnTo>
                <a:lnTo>
                  <a:pt x="3487" y="14004"/>
                </a:lnTo>
                <a:lnTo>
                  <a:pt x="3638" y="14068"/>
                </a:lnTo>
                <a:lnTo>
                  <a:pt x="3774" y="14181"/>
                </a:lnTo>
                <a:lnTo>
                  <a:pt x="3955" y="14421"/>
                </a:lnTo>
                <a:lnTo>
                  <a:pt x="4166" y="14534"/>
                </a:lnTo>
                <a:lnTo>
                  <a:pt x="4392" y="14598"/>
                </a:lnTo>
                <a:lnTo>
                  <a:pt x="4709" y="14791"/>
                </a:lnTo>
                <a:lnTo>
                  <a:pt x="5102" y="15096"/>
                </a:lnTo>
                <a:lnTo>
                  <a:pt x="5389" y="15257"/>
                </a:lnTo>
                <a:lnTo>
                  <a:pt x="5525" y="15257"/>
                </a:lnTo>
                <a:lnTo>
                  <a:pt x="5675" y="15176"/>
                </a:lnTo>
                <a:lnTo>
                  <a:pt x="5781" y="14983"/>
                </a:lnTo>
                <a:lnTo>
                  <a:pt x="5887" y="14871"/>
                </a:lnTo>
                <a:lnTo>
                  <a:pt x="5992" y="14839"/>
                </a:lnTo>
                <a:lnTo>
                  <a:pt x="6068" y="14759"/>
                </a:lnTo>
                <a:lnTo>
                  <a:pt x="6023" y="14646"/>
                </a:lnTo>
                <a:lnTo>
                  <a:pt x="6098" y="14373"/>
                </a:lnTo>
                <a:lnTo>
                  <a:pt x="6279" y="13956"/>
                </a:lnTo>
                <a:lnTo>
                  <a:pt x="6491" y="13763"/>
                </a:lnTo>
                <a:lnTo>
                  <a:pt x="6747" y="13731"/>
                </a:lnTo>
                <a:lnTo>
                  <a:pt x="6883" y="13651"/>
                </a:lnTo>
                <a:lnTo>
                  <a:pt x="6958" y="13538"/>
                </a:lnTo>
                <a:lnTo>
                  <a:pt x="7094" y="13538"/>
                </a:lnTo>
                <a:lnTo>
                  <a:pt x="7275" y="13651"/>
                </a:lnTo>
                <a:lnTo>
                  <a:pt x="7562" y="13699"/>
                </a:lnTo>
                <a:lnTo>
                  <a:pt x="7955" y="13731"/>
                </a:lnTo>
                <a:lnTo>
                  <a:pt x="8166" y="13731"/>
                </a:lnTo>
                <a:lnTo>
                  <a:pt x="8242" y="13699"/>
                </a:lnTo>
                <a:lnTo>
                  <a:pt x="8317" y="13699"/>
                </a:lnTo>
                <a:lnTo>
                  <a:pt x="8317" y="13731"/>
                </a:lnTo>
                <a:lnTo>
                  <a:pt x="8347" y="13763"/>
                </a:lnTo>
                <a:lnTo>
                  <a:pt x="8498" y="13763"/>
                </a:lnTo>
                <a:lnTo>
                  <a:pt x="8558" y="13843"/>
                </a:lnTo>
                <a:lnTo>
                  <a:pt x="8709" y="14068"/>
                </a:lnTo>
                <a:lnTo>
                  <a:pt x="9132" y="14421"/>
                </a:lnTo>
                <a:lnTo>
                  <a:pt x="9162" y="14534"/>
                </a:lnTo>
                <a:lnTo>
                  <a:pt x="9343" y="14727"/>
                </a:lnTo>
                <a:lnTo>
                  <a:pt x="9630" y="14983"/>
                </a:lnTo>
                <a:lnTo>
                  <a:pt x="9781" y="15208"/>
                </a:lnTo>
                <a:lnTo>
                  <a:pt x="9811" y="15401"/>
                </a:lnTo>
                <a:lnTo>
                  <a:pt x="9947" y="15706"/>
                </a:lnTo>
                <a:lnTo>
                  <a:pt x="10204" y="16124"/>
                </a:lnTo>
                <a:lnTo>
                  <a:pt x="10309" y="16349"/>
                </a:lnTo>
                <a:lnTo>
                  <a:pt x="10309" y="16509"/>
                </a:lnTo>
                <a:lnTo>
                  <a:pt x="10385" y="16734"/>
                </a:lnTo>
                <a:lnTo>
                  <a:pt x="10521" y="16895"/>
                </a:lnTo>
                <a:lnTo>
                  <a:pt x="10702" y="17039"/>
                </a:lnTo>
                <a:lnTo>
                  <a:pt x="10883" y="17264"/>
                </a:lnTo>
                <a:lnTo>
                  <a:pt x="11094" y="17649"/>
                </a:lnTo>
                <a:lnTo>
                  <a:pt x="11306" y="17906"/>
                </a:lnTo>
                <a:lnTo>
                  <a:pt x="11592" y="18099"/>
                </a:lnTo>
                <a:lnTo>
                  <a:pt x="11743" y="18292"/>
                </a:lnTo>
                <a:lnTo>
                  <a:pt x="11774" y="18452"/>
                </a:lnTo>
                <a:lnTo>
                  <a:pt x="11774" y="18597"/>
                </a:lnTo>
                <a:lnTo>
                  <a:pt x="11743" y="18709"/>
                </a:lnTo>
                <a:lnTo>
                  <a:pt x="11774" y="18822"/>
                </a:lnTo>
                <a:lnTo>
                  <a:pt x="11849" y="18934"/>
                </a:lnTo>
                <a:lnTo>
                  <a:pt x="11849" y="19320"/>
                </a:lnTo>
                <a:lnTo>
                  <a:pt x="12091" y="19625"/>
                </a:lnTo>
                <a:lnTo>
                  <a:pt x="12242" y="19898"/>
                </a:lnTo>
                <a:lnTo>
                  <a:pt x="12347" y="20267"/>
                </a:lnTo>
                <a:lnTo>
                  <a:pt x="12453" y="20492"/>
                </a:lnTo>
                <a:lnTo>
                  <a:pt x="12604" y="20620"/>
                </a:lnTo>
                <a:lnTo>
                  <a:pt x="12845" y="20652"/>
                </a:lnTo>
                <a:lnTo>
                  <a:pt x="13057" y="20733"/>
                </a:lnTo>
                <a:lnTo>
                  <a:pt x="13162" y="20845"/>
                </a:lnTo>
                <a:lnTo>
                  <a:pt x="13343" y="20909"/>
                </a:lnTo>
                <a:lnTo>
                  <a:pt x="13525" y="20958"/>
                </a:lnTo>
                <a:lnTo>
                  <a:pt x="13736" y="21038"/>
                </a:lnTo>
                <a:lnTo>
                  <a:pt x="13917" y="21182"/>
                </a:lnTo>
                <a:lnTo>
                  <a:pt x="14234" y="21263"/>
                </a:lnTo>
                <a:lnTo>
                  <a:pt x="14732" y="21295"/>
                </a:lnTo>
                <a:lnTo>
                  <a:pt x="15125" y="21375"/>
                </a:lnTo>
                <a:lnTo>
                  <a:pt x="15381" y="21568"/>
                </a:lnTo>
                <a:lnTo>
                  <a:pt x="15487" y="21600"/>
                </a:lnTo>
                <a:lnTo>
                  <a:pt x="15517" y="21600"/>
                </a:lnTo>
                <a:lnTo>
                  <a:pt x="15517" y="21568"/>
                </a:lnTo>
                <a:lnTo>
                  <a:pt x="15562" y="21520"/>
                </a:lnTo>
                <a:lnTo>
                  <a:pt x="15668" y="21455"/>
                </a:lnTo>
                <a:lnTo>
                  <a:pt x="15879" y="21407"/>
                </a:lnTo>
                <a:lnTo>
                  <a:pt x="15879" y="21215"/>
                </a:lnTo>
                <a:lnTo>
                  <a:pt x="15774" y="21182"/>
                </a:lnTo>
                <a:lnTo>
                  <a:pt x="15411" y="20540"/>
                </a:lnTo>
                <a:lnTo>
                  <a:pt x="15351" y="20379"/>
                </a:lnTo>
                <a:lnTo>
                  <a:pt x="15306" y="19962"/>
                </a:lnTo>
                <a:lnTo>
                  <a:pt x="15245" y="19817"/>
                </a:lnTo>
                <a:lnTo>
                  <a:pt x="15170" y="19512"/>
                </a:lnTo>
                <a:lnTo>
                  <a:pt x="15125" y="19400"/>
                </a:lnTo>
                <a:lnTo>
                  <a:pt x="15200" y="19239"/>
                </a:lnTo>
                <a:lnTo>
                  <a:pt x="15275" y="19095"/>
                </a:lnTo>
                <a:lnTo>
                  <a:pt x="15275" y="18982"/>
                </a:lnTo>
                <a:lnTo>
                  <a:pt x="15245" y="18870"/>
                </a:lnTo>
                <a:lnTo>
                  <a:pt x="14883" y="18757"/>
                </a:lnTo>
                <a:lnTo>
                  <a:pt x="14732" y="18404"/>
                </a:lnTo>
                <a:lnTo>
                  <a:pt x="14883" y="18565"/>
                </a:lnTo>
                <a:lnTo>
                  <a:pt x="15170" y="18709"/>
                </a:lnTo>
                <a:lnTo>
                  <a:pt x="15245" y="18709"/>
                </a:lnTo>
                <a:lnTo>
                  <a:pt x="15306" y="18677"/>
                </a:lnTo>
                <a:lnTo>
                  <a:pt x="15411" y="18484"/>
                </a:lnTo>
                <a:lnTo>
                  <a:pt x="15562" y="17987"/>
                </a:lnTo>
                <a:lnTo>
                  <a:pt x="15306" y="17649"/>
                </a:lnTo>
                <a:lnTo>
                  <a:pt x="15351" y="17601"/>
                </a:lnTo>
                <a:lnTo>
                  <a:pt x="15411" y="17569"/>
                </a:lnTo>
                <a:lnTo>
                  <a:pt x="15592" y="17601"/>
                </a:lnTo>
                <a:lnTo>
                  <a:pt x="15743" y="17537"/>
                </a:lnTo>
                <a:lnTo>
                  <a:pt x="15909" y="17312"/>
                </a:lnTo>
                <a:lnTo>
                  <a:pt x="15985" y="17119"/>
                </a:lnTo>
                <a:lnTo>
                  <a:pt x="15774" y="17184"/>
                </a:lnTo>
                <a:lnTo>
                  <a:pt x="15774" y="17007"/>
                </a:lnTo>
                <a:lnTo>
                  <a:pt x="15849" y="16959"/>
                </a:lnTo>
                <a:lnTo>
                  <a:pt x="15985" y="16959"/>
                </a:lnTo>
                <a:lnTo>
                  <a:pt x="16091" y="16895"/>
                </a:lnTo>
                <a:lnTo>
                  <a:pt x="16136" y="16846"/>
                </a:lnTo>
                <a:lnTo>
                  <a:pt x="16166" y="16927"/>
                </a:lnTo>
                <a:lnTo>
                  <a:pt x="16196" y="16959"/>
                </a:lnTo>
                <a:lnTo>
                  <a:pt x="16302" y="16895"/>
                </a:lnTo>
                <a:lnTo>
                  <a:pt x="16347" y="16846"/>
                </a:lnTo>
                <a:lnTo>
                  <a:pt x="16377" y="16622"/>
                </a:lnTo>
                <a:lnTo>
                  <a:pt x="16377" y="16429"/>
                </a:lnTo>
                <a:lnTo>
                  <a:pt x="16558" y="16589"/>
                </a:lnTo>
                <a:lnTo>
                  <a:pt x="16770" y="16509"/>
                </a:lnTo>
                <a:lnTo>
                  <a:pt x="16875" y="16429"/>
                </a:lnTo>
                <a:lnTo>
                  <a:pt x="16981" y="16316"/>
                </a:lnTo>
                <a:lnTo>
                  <a:pt x="16921" y="16284"/>
                </a:lnTo>
                <a:lnTo>
                  <a:pt x="16815" y="16284"/>
                </a:lnTo>
                <a:lnTo>
                  <a:pt x="16589" y="15819"/>
                </a:lnTo>
                <a:lnTo>
                  <a:pt x="16664" y="15786"/>
                </a:lnTo>
                <a:lnTo>
                  <a:pt x="16709" y="15819"/>
                </a:lnTo>
                <a:lnTo>
                  <a:pt x="16740" y="15867"/>
                </a:lnTo>
                <a:lnTo>
                  <a:pt x="16815" y="15931"/>
                </a:lnTo>
                <a:lnTo>
                  <a:pt x="16951" y="16043"/>
                </a:lnTo>
                <a:lnTo>
                  <a:pt x="17057" y="15979"/>
                </a:lnTo>
                <a:lnTo>
                  <a:pt x="17057" y="15899"/>
                </a:lnTo>
                <a:lnTo>
                  <a:pt x="17238" y="15899"/>
                </a:lnTo>
                <a:lnTo>
                  <a:pt x="17525" y="15979"/>
                </a:lnTo>
                <a:lnTo>
                  <a:pt x="17660" y="15931"/>
                </a:lnTo>
                <a:lnTo>
                  <a:pt x="17494" y="16092"/>
                </a:lnTo>
                <a:lnTo>
                  <a:pt x="17313" y="16236"/>
                </a:lnTo>
                <a:lnTo>
                  <a:pt x="17419" y="16204"/>
                </a:lnTo>
                <a:lnTo>
                  <a:pt x="17660" y="16011"/>
                </a:lnTo>
                <a:lnTo>
                  <a:pt x="17947" y="15899"/>
                </a:lnTo>
                <a:lnTo>
                  <a:pt x="18158" y="15738"/>
                </a:lnTo>
                <a:lnTo>
                  <a:pt x="18279" y="15674"/>
                </a:lnTo>
                <a:lnTo>
                  <a:pt x="18732" y="15321"/>
                </a:lnTo>
                <a:lnTo>
                  <a:pt x="18913" y="15208"/>
                </a:lnTo>
                <a:lnTo>
                  <a:pt x="19094" y="14951"/>
                </a:lnTo>
                <a:lnTo>
                  <a:pt x="19125" y="14759"/>
                </a:lnTo>
                <a:lnTo>
                  <a:pt x="19517" y="14341"/>
                </a:lnTo>
                <a:lnTo>
                  <a:pt x="19411" y="14148"/>
                </a:lnTo>
                <a:lnTo>
                  <a:pt x="19351" y="14036"/>
                </a:lnTo>
                <a:lnTo>
                  <a:pt x="19275" y="13699"/>
                </a:lnTo>
                <a:lnTo>
                  <a:pt x="19351" y="13651"/>
                </a:lnTo>
                <a:lnTo>
                  <a:pt x="19411" y="13731"/>
                </a:lnTo>
                <a:lnTo>
                  <a:pt x="19487" y="13731"/>
                </a:lnTo>
                <a:lnTo>
                  <a:pt x="19592" y="13538"/>
                </a:lnTo>
                <a:lnTo>
                  <a:pt x="19743" y="13538"/>
                </a:lnTo>
                <a:lnTo>
                  <a:pt x="19774" y="13731"/>
                </a:lnTo>
                <a:lnTo>
                  <a:pt x="19698" y="13956"/>
                </a:lnTo>
                <a:lnTo>
                  <a:pt x="19774" y="14004"/>
                </a:lnTo>
                <a:lnTo>
                  <a:pt x="19985" y="13924"/>
                </a:lnTo>
                <a:lnTo>
                  <a:pt x="20136" y="13924"/>
                </a:lnTo>
                <a:lnTo>
                  <a:pt x="19743" y="14229"/>
                </a:lnTo>
                <a:lnTo>
                  <a:pt x="19743" y="14309"/>
                </a:lnTo>
                <a:lnTo>
                  <a:pt x="20015" y="14068"/>
                </a:lnTo>
                <a:lnTo>
                  <a:pt x="20815" y="13651"/>
                </a:lnTo>
                <a:lnTo>
                  <a:pt x="21162" y="13586"/>
                </a:lnTo>
                <a:lnTo>
                  <a:pt x="21162" y="13506"/>
                </a:lnTo>
                <a:lnTo>
                  <a:pt x="21057" y="13313"/>
                </a:lnTo>
                <a:lnTo>
                  <a:pt x="21208" y="12976"/>
                </a:lnTo>
                <a:lnTo>
                  <a:pt x="21313" y="12976"/>
                </a:lnTo>
                <a:lnTo>
                  <a:pt x="21374" y="12783"/>
                </a:lnTo>
                <a:lnTo>
                  <a:pt x="21419" y="12703"/>
                </a:lnTo>
                <a:lnTo>
                  <a:pt x="21374" y="12366"/>
                </a:lnTo>
                <a:lnTo>
                  <a:pt x="21313" y="12253"/>
                </a:lnTo>
                <a:lnTo>
                  <a:pt x="21313" y="12173"/>
                </a:lnTo>
                <a:lnTo>
                  <a:pt x="21374" y="11980"/>
                </a:lnTo>
                <a:lnTo>
                  <a:pt x="21343" y="11788"/>
                </a:lnTo>
                <a:lnTo>
                  <a:pt x="21419" y="11563"/>
                </a:lnTo>
                <a:lnTo>
                  <a:pt x="21479" y="11450"/>
                </a:lnTo>
                <a:lnTo>
                  <a:pt x="21555" y="11226"/>
                </a:lnTo>
                <a:lnTo>
                  <a:pt x="21555" y="11113"/>
                </a:lnTo>
                <a:lnTo>
                  <a:pt x="21600" y="11001"/>
                </a:lnTo>
                <a:lnTo>
                  <a:pt x="21555" y="10872"/>
                </a:lnTo>
                <a:lnTo>
                  <a:pt x="21600" y="10760"/>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46" name="Freeform 56"/>
          <p:cNvSpPr/>
          <p:nvPr/>
        </p:nvSpPr>
        <p:spPr>
          <a:xfrm>
            <a:off x="1441547" y="981542"/>
            <a:ext cx="1063626" cy="795339"/>
          </a:xfrm>
          <a:custGeom>
            <a:avLst/>
            <a:gdLst/>
            <a:ahLst/>
            <a:cxnLst>
              <a:cxn ang="0">
                <a:pos x="wd2" y="hd2"/>
              </a:cxn>
              <a:cxn ang="5400000">
                <a:pos x="wd2" y="hd2"/>
              </a:cxn>
              <a:cxn ang="10800000">
                <a:pos x="wd2" y="hd2"/>
              </a:cxn>
              <a:cxn ang="16200000">
                <a:pos x="wd2" y="hd2"/>
              </a:cxn>
            </a:cxnLst>
            <a:rect l="0" t="0" r="r" b="b"/>
            <a:pathLst>
              <a:path w="21600" h="21600" extrusionOk="0">
                <a:moveTo>
                  <a:pt x="6480" y="4268"/>
                </a:moveTo>
                <a:lnTo>
                  <a:pt x="6577" y="4053"/>
                </a:lnTo>
                <a:lnTo>
                  <a:pt x="6480" y="3880"/>
                </a:lnTo>
                <a:lnTo>
                  <a:pt x="6416" y="3751"/>
                </a:lnTo>
                <a:lnTo>
                  <a:pt x="6351" y="3665"/>
                </a:lnTo>
                <a:lnTo>
                  <a:pt x="6254" y="3751"/>
                </a:lnTo>
                <a:lnTo>
                  <a:pt x="6029" y="4182"/>
                </a:lnTo>
                <a:lnTo>
                  <a:pt x="5867" y="4268"/>
                </a:lnTo>
                <a:lnTo>
                  <a:pt x="5867" y="4354"/>
                </a:lnTo>
                <a:lnTo>
                  <a:pt x="5964" y="4656"/>
                </a:lnTo>
                <a:lnTo>
                  <a:pt x="6029" y="4872"/>
                </a:lnTo>
                <a:lnTo>
                  <a:pt x="6125" y="4872"/>
                </a:lnTo>
                <a:lnTo>
                  <a:pt x="6125" y="5087"/>
                </a:lnTo>
                <a:lnTo>
                  <a:pt x="6029" y="5389"/>
                </a:lnTo>
                <a:lnTo>
                  <a:pt x="6029" y="5605"/>
                </a:lnTo>
                <a:lnTo>
                  <a:pt x="6125" y="5820"/>
                </a:lnTo>
                <a:lnTo>
                  <a:pt x="6254" y="5907"/>
                </a:lnTo>
                <a:lnTo>
                  <a:pt x="6351" y="6122"/>
                </a:lnTo>
                <a:lnTo>
                  <a:pt x="6351" y="6295"/>
                </a:lnTo>
                <a:lnTo>
                  <a:pt x="6416" y="6424"/>
                </a:lnTo>
                <a:lnTo>
                  <a:pt x="6480" y="6424"/>
                </a:lnTo>
                <a:lnTo>
                  <a:pt x="6577" y="6295"/>
                </a:lnTo>
                <a:lnTo>
                  <a:pt x="6577" y="5993"/>
                </a:lnTo>
                <a:lnTo>
                  <a:pt x="6351" y="5389"/>
                </a:lnTo>
                <a:lnTo>
                  <a:pt x="6190" y="5691"/>
                </a:lnTo>
                <a:lnTo>
                  <a:pt x="6254" y="4872"/>
                </a:lnTo>
                <a:lnTo>
                  <a:pt x="6254" y="4656"/>
                </a:lnTo>
                <a:lnTo>
                  <a:pt x="6029" y="4354"/>
                </a:lnTo>
                <a:lnTo>
                  <a:pt x="6480" y="4268"/>
                </a:lnTo>
                <a:close/>
                <a:moveTo>
                  <a:pt x="5964" y="2328"/>
                </a:moveTo>
                <a:lnTo>
                  <a:pt x="5964" y="2242"/>
                </a:lnTo>
                <a:lnTo>
                  <a:pt x="6029" y="1940"/>
                </a:lnTo>
                <a:lnTo>
                  <a:pt x="6125" y="2113"/>
                </a:lnTo>
                <a:lnTo>
                  <a:pt x="6190" y="2242"/>
                </a:lnTo>
                <a:lnTo>
                  <a:pt x="6351" y="2113"/>
                </a:lnTo>
                <a:lnTo>
                  <a:pt x="6351" y="2026"/>
                </a:lnTo>
                <a:lnTo>
                  <a:pt x="6029" y="1595"/>
                </a:lnTo>
                <a:lnTo>
                  <a:pt x="5803" y="1725"/>
                </a:lnTo>
                <a:lnTo>
                  <a:pt x="5739" y="1811"/>
                </a:lnTo>
                <a:lnTo>
                  <a:pt x="5739" y="2026"/>
                </a:lnTo>
                <a:lnTo>
                  <a:pt x="5964" y="2328"/>
                </a:lnTo>
                <a:close/>
                <a:moveTo>
                  <a:pt x="5867" y="3234"/>
                </a:moveTo>
                <a:lnTo>
                  <a:pt x="5964" y="3234"/>
                </a:lnTo>
                <a:lnTo>
                  <a:pt x="5964" y="3147"/>
                </a:lnTo>
                <a:lnTo>
                  <a:pt x="5867" y="2846"/>
                </a:lnTo>
                <a:lnTo>
                  <a:pt x="5964" y="2544"/>
                </a:lnTo>
                <a:lnTo>
                  <a:pt x="5803" y="2544"/>
                </a:lnTo>
                <a:lnTo>
                  <a:pt x="5739" y="2846"/>
                </a:lnTo>
                <a:lnTo>
                  <a:pt x="5739" y="3147"/>
                </a:lnTo>
                <a:lnTo>
                  <a:pt x="5867" y="3234"/>
                </a:lnTo>
                <a:close/>
                <a:moveTo>
                  <a:pt x="5964" y="86"/>
                </a:moveTo>
                <a:lnTo>
                  <a:pt x="6029" y="0"/>
                </a:lnTo>
                <a:lnTo>
                  <a:pt x="5964" y="0"/>
                </a:lnTo>
                <a:lnTo>
                  <a:pt x="5964" y="86"/>
                </a:lnTo>
                <a:close/>
                <a:moveTo>
                  <a:pt x="4288" y="9485"/>
                </a:moveTo>
                <a:lnTo>
                  <a:pt x="4288" y="9787"/>
                </a:lnTo>
                <a:lnTo>
                  <a:pt x="4352" y="9787"/>
                </a:lnTo>
                <a:lnTo>
                  <a:pt x="4352" y="9657"/>
                </a:lnTo>
                <a:lnTo>
                  <a:pt x="4449" y="9657"/>
                </a:lnTo>
                <a:lnTo>
                  <a:pt x="4352" y="9269"/>
                </a:lnTo>
                <a:lnTo>
                  <a:pt x="4288" y="9356"/>
                </a:lnTo>
                <a:lnTo>
                  <a:pt x="4288" y="9485"/>
                </a:lnTo>
                <a:close/>
                <a:moveTo>
                  <a:pt x="5867" y="7416"/>
                </a:moveTo>
                <a:lnTo>
                  <a:pt x="5803" y="7329"/>
                </a:lnTo>
                <a:lnTo>
                  <a:pt x="5642" y="7545"/>
                </a:lnTo>
                <a:lnTo>
                  <a:pt x="5577" y="7717"/>
                </a:lnTo>
                <a:lnTo>
                  <a:pt x="5642" y="7933"/>
                </a:lnTo>
                <a:lnTo>
                  <a:pt x="5739" y="8062"/>
                </a:lnTo>
                <a:lnTo>
                  <a:pt x="5803" y="8062"/>
                </a:lnTo>
                <a:lnTo>
                  <a:pt x="5867" y="7545"/>
                </a:lnTo>
                <a:lnTo>
                  <a:pt x="5867" y="7416"/>
                </a:lnTo>
                <a:close/>
                <a:moveTo>
                  <a:pt x="5642" y="9356"/>
                </a:moveTo>
                <a:lnTo>
                  <a:pt x="5803" y="9269"/>
                </a:lnTo>
                <a:lnTo>
                  <a:pt x="5803" y="9183"/>
                </a:lnTo>
                <a:lnTo>
                  <a:pt x="5739" y="8881"/>
                </a:lnTo>
                <a:lnTo>
                  <a:pt x="5739" y="8537"/>
                </a:lnTo>
                <a:lnTo>
                  <a:pt x="5577" y="8881"/>
                </a:lnTo>
                <a:lnTo>
                  <a:pt x="5513" y="9269"/>
                </a:lnTo>
                <a:lnTo>
                  <a:pt x="5642" y="9054"/>
                </a:lnTo>
                <a:lnTo>
                  <a:pt x="5642" y="9356"/>
                </a:lnTo>
                <a:close/>
                <a:moveTo>
                  <a:pt x="5287" y="2630"/>
                </a:moveTo>
                <a:lnTo>
                  <a:pt x="5577" y="2846"/>
                </a:lnTo>
                <a:lnTo>
                  <a:pt x="5513" y="2630"/>
                </a:lnTo>
                <a:lnTo>
                  <a:pt x="5513" y="2414"/>
                </a:lnTo>
                <a:lnTo>
                  <a:pt x="5416" y="1940"/>
                </a:lnTo>
                <a:lnTo>
                  <a:pt x="5287" y="1940"/>
                </a:lnTo>
                <a:lnTo>
                  <a:pt x="5190" y="2026"/>
                </a:lnTo>
                <a:lnTo>
                  <a:pt x="5190" y="2414"/>
                </a:lnTo>
                <a:lnTo>
                  <a:pt x="5287" y="2630"/>
                </a:lnTo>
                <a:close/>
                <a:moveTo>
                  <a:pt x="21278" y="5303"/>
                </a:moveTo>
                <a:lnTo>
                  <a:pt x="20149" y="5001"/>
                </a:lnTo>
                <a:lnTo>
                  <a:pt x="19085" y="4656"/>
                </a:lnTo>
                <a:lnTo>
                  <a:pt x="17925" y="4268"/>
                </a:lnTo>
                <a:lnTo>
                  <a:pt x="16861" y="3966"/>
                </a:lnTo>
                <a:lnTo>
                  <a:pt x="15733" y="3535"/>
                </a:lnTo>
                <a:lnTo>
                  <a:pt x="14636" y="3234"/>
                </a:lnTo>
                <a:lnTo>
                  <a:pt x="13508" y="2846"/>
                </a:lnTo>
                <a:lnTo>
                  <a:pt x="12444" y="2414"/>
                </a:lnTo>
                <a:lnTo>
                  <a:pt x="11284" y="2026"/>
                </a:lnTo>
                <a:lnTo>
                  <a:pt x="10220" y="1595"/>
                </a:lnTo>
                <a:lnTo>
                  <a:pt x="9156" y="1207"/>
                </a:lnTo>
                <a:lnTo>
                  <a:pt x="8027" y="819"/>
                </a:lnTo>
                <a:lnTo>
                  <a:pt x="6964" y="388"/>
                </a:lnTo>
                <a:lnTo>
                  <a:pt x="6706" y="302"/>
                </a:lnTo>
                <a:lnTo>
                  <a:pt x="6706" y="1423"/>
                </a:lnTo>
                <a:lnTo>
                  <a:pt x="6802" y="1595"/>
                </a:lnTo>
                <a:lnTo>
                  <a:pt x="7028" y="1595"/>
                </a:lnTo>
                <a:lnTo>
                  <a:pt x="7028" y="2242"/>
                </a:lnTo>
                <a:lnTo>
                  <a:pt x="6867" y="2846"/>
                </a:lnTo>
                <a:lnTo>
                  <a:pt x="6867" y="3147"/>
                </a:lnTo>
                <a:lnTo>
                  <a:pt x="6706" y="3234"/>
                </a:lnTo>
                <a:lnTo>
                  <a:pt x="6480" y="3061"/>
                </a:lnTo>
                <a:lnTo>
                  <a:pt x="6416" y="3061"/>
                </a:lnTo>
                <a:lnTo>
                  <a:pt x="6351" y="3147"/>
                </a:lnTo>
                <a:lnTo>
                  <a:pt x="6351" y="3363"/>
                </a:lnTo>
                <a:lnTo>
                  <a:pt x="6416" y="3363"/>
                </a:lnTo>
                <a:lnTo>
                  <a:pt x="6577" y="3449"/>
                </a:lnTo>
                <a:lnTo>
                  <a:pt x="6706" y="3880"/>
                </a:lnTo>
                <a:lnTo>
                  <a:pt x="6867" y="4354"/>
                </a:lnTo>
                <a:lnTo>
                  <a:pt x="6802" y="4484"/>
                </a:lnTo>
                <a:lnTo>
                  <a:pt x="6641" y="4484"/>
                </a:lnTo>
                <a:lnTo>
                  <a:pt x="6480" y="4570"/>
                </a:lnTo>
                <a:lnTo>
                  <a:pt x="6416" y="4786"/>
                </a:lnTo>
                <a:lnTo>
                  <a:pt x="6416" y="5174"/>
                </a:lnTo>
                <a:lnTo>
                  <a:pt x="6641" y="5475"/>
                </a:lnTo>
                <a:lnTo>
                  <a:pt x="6641" y="5001"/>
                </a:lnTo>
                <a:lnTo>
                  <a:pt x="6706" y="5001"/>
                </a:lnTo>
                <a:lnTo>
                  <a:pt x="6706" y="5087"/>
                </a:lnTo>
                <a:lnTo>
                  <a:pt x="6802" y="5389"/>
                </a:lnTo>
                <a:lnTo>
                  <a:pt x="6802" y="5605"/>
                </a:lnTo>
                <a:lnTo>
                  <a:pt x="6964" y="5907"/>
                </a:lnTo>
                <a:lnTo>
                  <a:pt x="6964" y="5993"/>
                </a:lnTo>
                <a:lnTo>
                  <a:pt x="6577" y="6510"/>
                </a:lnTo>
                <a:lnTo>
                  <a:pt x="6351" y="6941"/>
                </a:lnTo>
                <a:lnTo>
                  <a:pt x="6254" y="7114"/>
                </a:lnTo>
                <a:lnTo>
                  <a:pt x="6254" y="7416"/>
                </a:lnTo>
                <a:lnTo>
                  <a:pt x="6125" y="7631"/>
                </a:lnTo>
                <a:lnTo>
                  <a:pt x="6125" y="8062"/>
                </a:lnTo>
                <a:lnTo>
                  <a:pt x="6029" y="8450"/>
                </a:lnTo>
                <a:lnTo>
                  <a:pt x="5964" y="9183"/>
                </a:lnTo>
                <a:lnTo>
                  <a:pt x="5867" y="9356"/>
                </a:lnTo>
                <a:lnTo>
                  <a:pt x="5642" y="9571"/>
                </a:lnTo>
                <a:lnTo>
                  <a:pt x="5416" y="9571"/>
                </a:lnTo>
                <a:lnTo>
                  <a:pt x="5287" y="9657"/>
                </a:lnTo>
                <a:lnTo>
                  <a:pt x="5029" y="10175"/>
                </a:lnTo>
                <a:lnTo>
                  <a:pt x="4900" y="10304"/>
                </a:lnTo>
                <a:lnTo>
                  <a:pt x="4675" y="10390"/>
                </a:lnTo>
                <a:lnTo>
                  <a:pt x="4578" y="10304"/>
                </a:lnTo>
                <a:lnTo>
                  <a:pt x="4449" y="10089"/>
                </a:lnTo>
                <a:lnTo>
                  <a:pt x="4127" y="10002"/>
                </a:lnTo>
                <a:lnTo>
                  <a:pt x="3836" y="9873"/>
                </a:lnTo>
                <a:lnTo>
                  <a:pt x="3965" y="9657"/>
                </a:lnTo>
                <a:lnTo>
                  <a:pt x="4127" y="9356"/>
                </a:lnTo>
                <a:lnTo>
                  <a:pt x="4288" y="9183"/>
                </a:lnTo>
                <a:lnTo>
                  <a:pt x="4578" y="9054"/>
                </a:lnTo>
                <a:lnTo>
                  <a:pt x="4675" y="9054"/>
                </a:lnTo>
                <a:lnTo>
                  <a:pt x="4578" y="9657"/>
                </a:lnTo>
                <a:lnTo>
                  <a:pt x="4675" y="9657"/>
                </a:lnTo>
                <a:lnTo>
                  <a:pt x="4900" y="9269"/>
                </a:lnTo>
                <a:lnTo>
                  <a:pt x="5029" y="9485"/>
                </a:lnTo>
                <a:lnTo>
                  <a:pt x="5126" y="9571"/>
                </a:lnTo>
                <a:lnTo>
                  <a:pt x="5190" y="9485"/>
                </a:lnTo>
                <a:lnTo>
                  <a:pt x="5416" y="8968"/>
                </a:lnTo>
                <a:lnTo>
                  <a:pt x="5513" y="8666"/>
                </a:lnTo>
                <a:lnTo>
                  <a:pt x="5513" y="8235"/>
                </a:lnTo>
                <a:lnTo>
                  <a:pt x="5352" y="7717"/>
                </a:lnTo>
                <a:lnTo>
                  <a:pt x="5513" y="7717"/>
                </a:lnTo>
                <a:lnTo>
                  <a:pt x="5577" y="7329"/>
                </a:lnTo>
                <a:lnTo>
                  <a:pt x="5577" y="7243"/>
                </a:lnTo>
                <a:lnTo>
                  <a:pt x="5964" y="7028"/>
                </a:lnTo>
                <a:lnTo>
                  <a:pt x="6029" y="6812"/>
                </a:lnTo>
                <a:lnTo>
                  <a:pt x="6125" y="6208"/>
                </a:lnTo>
                <a:lnTo>
                  <a:pt x="5964" y="6122"/>
                </a:lnTo>
                <a:lnTo>
                  <a:pt x="5867" y="6208"/>
                </a:lnTo>
                <a:lnTo>
                  <a:pt x="5867" y="6510"/>
                </a:lnTo>
                <a:lnTo>
                  <a:pt x="5803" y="6596"/>
                </a:lnTo>
                <a:lnTo>
                  <a:pt x="5416" y="6941"/>
                </a:lnTo>
                <a:lnTo>
                  <a:pt x="5190" y="7114"/>
                </a:lnTo>
                <a:lnTo>
                  <a:pt x="5029" y="7329"/>
                </a:lnTo>
                <a:lnTo>
                  <a:pt x="4739" y="7545"/>
                </a:lnTo>
                <a:lnTo>
                  <a:pt x="4449" y="7631"/>
                </a:lnTo>
                <a:lnTo>
                  <a:pt x="4191" y="8062"/>
                </a:lnTo>
                <a:lnTo>
                  <a:pt x="4127" y="8149"/>
                </a:lnTo>
                <a:lnTo>
                  <a:pt x="4062" y="8450"/>
                </a:lnTo>
                <a:lnTo>
                  <a:pt x="4513" y="8450"/>
                </a:lnTo>
                <a:lnTo>
                  <a:pt x="4449" y="8537"/>
                </a:lnTo>
                <a:lnTo>
                  <a:pt x="4127" y="8666"/>
                </a:lnTo>
                <a:lnTo>
                  <a:pt x="3901" y="8666"/>
                </a:lnTo>
                <a:lnTo>
                  <a:pt x="3836" y="8537"/>
                </a:lnTo>
                <a:lnTo>
                  <a:pt x="3836" y="8450"/>
                </a:lnTo>
                <a:lnTo>
                  <a:pt x="3901" y="8149"/>
                </a:lnTo>
                <a:lnTo>
                  <a:pt x="4288" y="7631"/>
                </a:lnTo>
                <a:lnTo>
                  <a:pt x="5190" y="6596"/>
                </a:lnTo>
                <a:lnTo>
                  <a:pt x="5190" y="6726"/>
                </a:lnTo>
                <a:lnTo>
                  <a:pt x="5126" y="6941"/>
                </a:lnTo>
                <a:lnTo>
                  <a:pt x="5190" y="6941"/>
                </a:lnTo>
                <a:lnTo>
                  <a:pt x="5739" y="6295"/>
                </a:lnTo>
                <a:lnTo>
                  <a:pt x="5739" y="5993"/>
                </a:lnTo>
                <a:lnTo>
                  <a:pt x="5642" y="5475"/>
                </a:lnTo>
                <a:lnTo>
                  <a:pt x="5642" y="5174"/>
                </a:lnTo>
                <a:lnTo>
                  <a:pt x="5739" y="4872"/>
                </a:lnTo>
                <a:lnTo>
                  <a:pt x="5739" y="4786"/>
                </a:lnTo>
                <a:lnTo>
                  <a:pt x="5416" y="5001"/>
                </a:lnTo>
                <a:lnTo>
                  <a:pt x="5126" y="5001"/>
                </a:lnTo>
                <a:lnTo>
                  <a:pt x="4965" y="4872"/>
                </a:lnTo>
                <a:lnTo>
                  <a:pt x="4804" y="4354"/>
                </a:lnTo>
                <a:lnTo>
                  <a:pt x="4352" y="4354"/>
                </a:lnTo>
                <a:lnTo>
                  <a:pt x="2611" y="3363"/>
                </a:lnTo>
                <a:lnTo>
                  <a:pt x="2386" y="3061"/>
                </a:lnTo>
                <a:lnTo>
                  <a:pt x="2224" y="2716"/>
                </a:lnTo>
                <a:lnTo>
                  <a:pt x="1612" y="2242"/>
                </a:lnTo>
                <a:lnTo>
                  <a:pt x="1225" y="1595"/>
                </a:lnTo>
                <a:lnTo>
                  <a:pt x="999" y="1423"/>
                </a:lnTo>
                <a:lnTo>
                  <a:pt x="999" y="2026"/>
                </a:lnTo>
                <a:lnTo>
                  <a:pt x="774" y="2630"/>
                </a:lnTo>
                <a:lnTo>
                  <a:pt x="613" y="3665"/>
                </a:lnTo>
                <a:lnTo>
                  <a:pt x="613" y="4053"/>
                </a:lnTo>
                <a:lnTo>
                  <a:pt x="935" y="4872"/>
                </a:lnTo>
                <a:lnTo>
                  <a:pt x="935" y="5605"/>
                </a:lnTo>
                <a:lnTo>
                  <a:pt x="774" y="7028"/>
                </a:lnTo>
                <a:lnTo>
                  <a:pt x="838" y="8235"/>
                </a:lnTo>
                <a:lnTo>
                  <a:pt x="774" y="8881"/>
                </a:lnTo>
                <a:lnTo>
                  <a:pt x="709" y="9269"/>
                </a:lnTo>
                <a:lnTo>
                  <a:pt x="709" y="9571"/>
                </a:lnTo>
                <a:lnTo>
                  <a:pt x="774" y="9356"/>
                </a:lnTo>
                <a:lnTo>
                  <a:pt x="838" y="9269"/>
                </a:lnTo>
                <a:lnTo>
                  <a:pt x="999" y="9356"/>
                </a:lnTo>
                <a:lnTo>
                  <a:pt x="1161" y="9657"/>
                </a:lnTo>
                <a:lnTo>
                  <a:pt x="1451" y="9873"/>
                </a:lnTo>
                <a:lnTo>
                  <a:pt x="613" y="10175"/>
                </a:lnTo>
                <a:lnTo>
                  <a:pt x="613" y="10822"/>
                </a:lnTo>
                <a:lnTo>
                  <a:pt x="838" y="11123"/>
                </a:lnTo>
                <a:lnTo>
                  <a:pt x="999" y="11511"/>
                </a:lnTo>
                <a:lnTo>
                  <a:pt x="774" y="12115"/>
                </a:lnTo>
                <a:lnTo>
                  <a:pt x="548" y="12632"/>
                </a:lnTo>
                <a:lnTo>
                  <a:pt x="484" y="12029"/>
                </a:lnTo>
                <a:lnTo>
                  <a:pt x="548" y="11598"/>
                </a:lnTo>
                <a:lnTo>
                  <a:pt x="322" y="12244"/>
                </a:lnTo>
                <a:lnTo>
                  <a:pt x="226" y="12848"/>
                </a:lnTo>
                <a:lnTo>
                  <a:pt x="0" y="13236"/>
                </a:lnTo>
                <a:lnTo>
                  <a:pt x="387" y="13236"/>
                </a:lnTo>
                <a:lnTo>
                  <a:pt x="484" y="13538"/>
                </a:lnTo>
                <a:lnTo>
                  <a:pt x="1064" y="13538"/>
                </a:lnTo>
                <a:lnTo>
                  <a:pt x="1161" y="13753"/>
                </a:lnTo>
                <a:lnTo>
                  <a:pt x="1676" y="13969"/>
                </a:lnTo>
                <a:lnTo>
                  <a:pt x="1773" y="14357"/>
                </a:lnTo>
                <a:lnTo>
                  <a:pt x="1999" y="14659"/>
                </a:lnTo>
                <a:lnTo>
                  <a:pt x="2063" y="14788"/>
                </a:lnTo>
                <a:lnTo>
                  <a:pt x="2160" y="14874"/>
                </a:lnTo>
                <a:lnTo>
                  <a:pt x="2450" y="14874"/>
                </a:lnTo>
                <a:lnTo>
                  <a:pt x="2676" y="15090"/>
                </a:lnTo>
                <a:lnTo>
                  <a:pt x="2901" y="15392"/>
                </a:lnTo>
                <a:lnTo>
                  <a:pt x="2998" y="16211"/>
                </a:lnTo>
                <a:lnTo>
                  <a:pt x="2998" y="17935"/>
                </a:lnTo>
                <a:lnTo>
                  <a:pt x="3127" y="18237"/>
                </a:lnTo>
                <a:lnTo>
                  <a:pt x="3353" y="18453"/>
                </a:lnTo>
                <a:lnTo>
                  <a:pt x="4288" y="18970"/>
                </a:lnTo>
                <a:lnTo>
                  <a:pt x="4449" y="18970"/>
                </a:lnTo>
                <a:lnTo>
                  <a:pt x="4578" y="19056"/>
                </a:lnTo>
                <a:lnTo>
                  <a:pt x="5287" y="18754"/>
                </a:lnTo>
                <a:lnTo>
                  <a:pt x="5867" y="18884"/>
                </a:lnTo>
                <a:lnTo>
                  <a:pt x="6577" y="19186"/>
                </a:lnTo>
                <a:lnTo>
                  <a:pt x="7028" y="19487"/>
                </a:lnTo>
                <a:lnTo>
                  <a:pt x="7093" y="19660"/>
                </a:lnTo>
                <a:lnTo>
                  <a:pt x="7479" y="19875"/>
                </a:lnTo>
                <a:lnTo>
                  <a:pt x="8479" y="20005"/>
                </a:lnTo>
                <a:lnTo>
                  <a:pt x="9478" y="20091"/>
                </a:lnTo>
                <a:lnTo>
                  <a:pt x="10091" y="20091"/>
                </a:lnTo>
                <a:lnTo>
                  <a:pt x="10768" y="19875"/>
                </a:lnTo>
                <a:lnTo>
                  <a:pt x="12219" y="19875"/>
                </a:lnTo>
                <a:lnTo>
                  <a:pt x="12960" y="20005"/>
                </a:lnTo>
                <a:lnTo>
                  <a:pt x="13347" y="20005"/>
                </a:lnTo>
                <a:lnTo>
                  <a:pt x="13444" y="19875"/>
                </a:lnTo>
                <a:lnTo>
                  <a:pt x="13508" y="19875"/>
                </a:lnTo>
                <a:lnTo>
                  <a:pt x="14185" y="20091"/>
                </a:lnTo>
                <a:lnTo>
                  <a:pt x="14959" y="20393"/>
                </a:lnTo>
                <a:lnTo>
                  <a:pt x="15636" y="20608"/>
                </a:lnTo>
                <a:lnTo>
                  <a:pt x="16410" y="20824"/>
                </a:lnTo>
                <a:lnTo>
                  <a:pt x="17183" y="20996"/>
                </a:lnTo>
                <a:lnTo>
                  <a:pt x="17860" y="21212"/>
                </a:lnTo>
                <a:lnTo>
                  <a:pt x="18602" y="21428"/>
                </a:lnTo>
                <a:lnTo>
                  <a:pt x="19311" y="21600"/>
                </a:lnTo>
                <a:lnTo>
                  <a:pt x="19214" y="21298"/>
                </a:lnTo>
                <a:lnTo>
                  <a:pt x="19214" y="20910"/>
                </a:lnTo>
                <a:lnTo>
                  <a:pt x="19376" y="20824"/>
                </a:lnTo>
                <a:lnTo>
                  <a:pt x="19376" y="20393"/>
                </a:lnTo>
                <a:lnTo>
                  <a:pt x="19311" y="19789"/>
                </a:lnTo>
                <a:lnTo>
                  <a:pt x="19214" y="19358"/>
                </a:lnTo>
                <a:lnTo>
                  <a:pt x="19311" y="19272"/>
                </a:lnTo>
                <a:lnTo>
                  <a:pt x="19440" y="18366"/>
                </a:lnTo>
                <a:lnTo>
                  <a:pt x="19601" y="17547"/>
                </a:lnTo>
                <a:lnTo>
                  <a:pt x="19762" y="16599"/>
                </a:lnTo>
                <a:lnTo>
                  <a:pt x="19827" y="15823"/>
                </a:lnTo>
                <a:lnTo>
                  <a:pt x="19988" y="14874"/>
                </a:lnTo>
                <a:lnTo>
                  <a:pt x="20149" y="14055"/>
                </a:lnTo>
                <a:lnTo>
                  <a:pt x="20278" y="13150"/>
                </a:lnTo>
                <a:lnTo>
                  <a:pt x="20439" y="12331"/>
                </a:lnTo>
                <a:lnTo>
                  <a:pt x="20601" y="11425"/>
                </a:lnTo>
                <a:lnTo>
                  <a:pt x="20665" y="10606"/>
                </a:lnTo>
                <a:lnTo>
                  <a:pt x="20826" y="9787"/>
                </a:lnTo>
                <a:lnTo>
                  <a:pt x="20987" y="8881"/>
                </a:lnTo>
                <a:lnTo>
                  <a:pt x="21116" y="8062"/>
                </a:lnTo>
                <a:lnTo>
                  <a:pt x="21278" y="7114"/>
                </a:lnTo>
                <a:lnTo>
                  <a:pt x="21439" y="6295"/>
                </a:lnTo>
                <a:lnTo>
                  <a:pt x="21600" y="5389"/>
                </a:lnTo>
                <a:lnTo>
                  <a:pt x="21278" y="5303"/>
                </a:lnTo>
                <a:close/>
              </a:path>
            </a:pathLst>
          </a:custGeom>
          <a:solidFill>
            <a:srgbClr val="C6D9F1">
              <a:alpha val="70000"/>
            </a:srgbClr>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47" name="Freeform 14"/>
          <p:cNvSpPr/>
          <p:nvPr/>
        </p:nvSpPr>
        <p:spPr>
          <a:xfrm>
            <a:off x="3581498" y="5844055"/>
            <a:ext cx="876301" cy="658813"/>
          </a:xfrm>
          <a:custGeom>
            <a:avLst/>
            <a:gdLst/>
            <a:ahLst/>
            <a:cxnLst>
              <a:cxn ang="0">
                <a:pos x="wd2" y="hd2"/>
              </a:cxn>
              <a:cxn ang="5400000">
                <a:pos x="wd2" y="hd2"/>
              </a:cxn>
              <a:cxn ang="10800000">
                <a:pos x="wd2" y="hd2"/>
              </a:cxn>
              <a:cxn ang="16200000">
                <a:pos x="wd2" y="hd2"/>
              </a:cxn>
            </a:cxnLst>
            <a:rect l="0" t="0" r="r" b="b"/>
            <a:pathLst>
              <a:path w="21600" h="21600" extrusionOk="0">
                <a:moveTo>
                  <a:pt x="1878" y="260"/>
                </a:moveTo>
                <a:lnTo>
                  <a:pt x="1683" y="885"/>
                </a:lnTo>
                <a:lnTo>
                  <a:pt x="1800" y="1145"/>
                </a:lnTo>
                <a:lnTo>
                  <a:pt x="2270" y="1509"/>
                </a:lnTo>
                <a:lnTo>
                  <a:pt x="2348" y="1770"/>
                </a:lnTo>
                <a:lnTo>
                  <a:pt x="2739" y="1874"/>
                </a:lnTo>
                <a:lnTo>
                  <a:pt x="2896" y="2134"/>
                </a:lnTo>
                <a:lnTo>
                  <a:pt x="3287" y="1874"/>
                </a:lnTo>
                <a:lnTo>
                  <a:pt x="3365" y="1613"/>
                </a:lnTo>
                <a:lnTo>
                  <a:pt x="3365" y="1145"/>
                </a:lnTo>
                <a:lnTo>
                  <a:pt x="3483" y="885"/>
                </a:lnTo>
                <a:lnTo>
                  <a:pt x="3483" y="625"/>
                </a:lnTo>
                <a:lnTo>
                  <a:pt x="3287" y="260"/>
                </a:lnTo>
                <a:lnTo>
                  <a:pt x="2465" y="0"/>
                </a:lnTo>
                <a:lnTo>
                  <a:pt x="1878" y="260"/>
                </a:lnTo>
                <a:close/>
                <a:moveTo>
                  <a:pt x="313" y="989"/>
                </a:moveTo>
                <a:lnTo>
                  <a:pt x="0" y="1249"/>
                </a:lnTo>
                <a:lnTo>
                  <a:pt x="0" y="1770"/>
                </a:lnTo>
                <a:lnTo>
                  <a:pt x="117" y="1874"/>
                </a:lnTo>
                <a:lnTo>
                  <a:pt x="196" y="1613"/>
                </a:lnTo>
                <a:lnTo>
                  <a:pt x="313" y="1405"/>
                </a:lnTo>
                <a:lnTo>
                  <a:pt x="587" y="1249"/>
                </a:lnTo>
                <a:lnTo>
                  <a:pt x="587" y="989"/>
                </a:lnTo>
                <a:lnTo>
                  <a:pt x="665" y="781"/>
                </a:lnTo>
                <a:lnTo>
                  <a:pt x="470" y="625"/>
                </a:lnTo>
                <a:lnTo>
                  <a:pt x="313" y="989"/>
                </a:lnTo>
                <a:close/>
                <a:moveTo>
                  <a:pt x="9470" y="5881"/>
                </a:moveTo>
                <a:lnTo>
                  <a:pt x="9352" y="5881"/>
                </a:lnTo>
                <a:lnTo>
                  <a:pt x="9196" y="5777"/>
                </a:lnTo>
                <a:lnTo>
                  <a:pt x="9078" y="5517"/>
                </a:lnTo>
                <a:lnTo>
                  <a:pt x="9078" y="5257"/>
                </a:lnTo>
                <a:lnTo>
                  <a:pt x="8609" y="4372"/>
                </a:lnTo>
                <a:lnTo>
                  <a:pt x="8413" y="4372"/>
                </a:lnTo>
                <a:lnTo>
                  <a:pt x="8061" y="4788"/>
                </a:lnTo>
                <a:lnTo>
                  <a:pt x="7513" y="4788"/>
                </a:lnTo>
                <a:lnTo>
                  <a:pt x="7670" y="5153"/>
                </a:lnTo>
                <a:lnTo>
                  <a:pt x="7670" y="5413"/>
                </a:lnTo>
                <a:lnTo>
                  <a:pt x="8061" y="6038"/>
                </a:lnTo>
                <a:lnTo>
                  <a:pt x="8139" y="6402"/>
                </a:lnTo>
                <a:lnTo>
                  <a:pt x="8335" y="6506"/>
                </a:lnTo>
                <a:lnTo>
                  <a:pt x="8726" y="6506"/>
                </a:lnTo>
                <a:lnTo>
                  <a:pt x="8530" y="6298"/>
                </a:lnTo>
                <a:lnTo>
                  <a:pt x="8726" y="6142"/>
                </a:lnTo>
                <a:lnTo>
                  <a:pt x="8726" y="6298"/>
                </a:lnTo>
                <a:lnTo>
                  <a:pt x="8804" y="6506"/>
                </a:lnTo>
                <a:lnTo>
                  <a:pt x="9000" y="6506"/>
                </a:lnTo>
                <a:lnTo>
                  <a:pt x="9196" y="6766"/>
                </a:lnTo>
                <a:lnTo>
                  <a:pt x="9352" y="6922"/>
                </a:lnTo>
                <a:lnTo>
                  <a:pt x="9822" y="7027"/>
                </a:lnTo>
                <a:lnTo>
                  <a:pt x="10017" y="6922"/>
                </a:lnTo>
                <a:lnTo>
                  <a:pt x="9939" y="6662"/>
                </a:lnTo>
                <a:lnTo>
                  <a:pt x="9743" y="6402"/>
                </a:lnTo>
                <a:lnTo>
                  <a:pt x="9626" y="5881"/>
                </a:lnTo>
                <a:lnTo>
                  <a:pt x="9470" y="5881"/>
                </a:lnTo>
                <a:close/>
                <a:moveTo>
                  <a:pt x="12991" y="8900"/>
                </a:moveTo>
                <a:lnTo>
                  <a:pt x="13461" y="8640"/>
                </a:lnTo>
                <a:lnTo>
                  <a:pt x="13578" y="8432"/>
                </a:lnTo>
                <a:lnTo>
                  <a:pt x="13461" y="8276"/>
                </a:lnTo>
                <a:lnTo>
                  <a:pt x="12835" y="8172"/>
                </a:lnTo>
                <a:lnTo>
                  <a:pt x="12639" y="8015"/>
                </a:lnTo>
                <a:lnTo>
                  <a:pt x="12443" y="8015"/>
                </a:lnTo>
                <a:lnTo>
                  <a:pt x="11622" y="7651"/>
                </a:lnTo>
                <a:lnTo>
                  <a:pt x="11504" y="7651"/>
                </a:lnTo>
                <a:lnTo>
                  <a:pt x="11504" y="7911"/>
                </a:lnTo>
                <a:lnTo>
                  <a:pt x="11426" y="8015"/>
                </a:lnTo>
                <a:lnTo>
                  <a:pt x="11426" y="8276"/>
                </a:lnTo>
                <a:lnTo>
                  <a:pt x="12443" y="8536"/>
                </a:lnTo>
                <a:lnTo>
                  <a:pt x="12991" y="8900"/>
                </a:lnTo>
                <a:close/>
                <a:moveTo>
                  <a:pt x="13657" y="9525"/>
                </a:moveTo>
                <a:lnTo>
                  <a:pt x="13774" y="9889"/>
                </a:lnTo>
                <a:lnTo>
                  <a:pt x="14048" y="10410"/>
                </a:lnTo>
                <a:lnTo>
                  <a:pt x="14322" y="10514"/>
                </a:lnTo>
                <a:lnTo>
                  <a:pt x="14596" y="10514"/>
                </a:lnTo>
                <a:lnTo>
                  <a:pt x="14791" y="11190"/>
                </a:lnTo>
                <a:lnTo>
                  <a:pt x="14791" y="11659"/>
                </a:lnTo>
                <a:lnTo>
                  <a:pt x="14987" y="11815"/>
                </a:lnTo>
                <a:lnTo>
                  <a:pt x="15339" y="11815"/>
                </a:lnTo>
                <a:lnTo>
                  <a:pt x="15613" y="11659"/>
                </a:lnTo>
                <a:lnTo>
                  <a:pt x="16083" y="11659"/>
                </a:lnTo>
                <a:lnTo>
                  <a:pt x="16357" y="11399"/>
                </a:lnTo>
                <a:lnTo>
                  <a:pt x="16474" y="11190"/>
                </a:lnTo>
                <a:lnTo>
                  <a:pt x="16357" y="10930"/>
                </a:lnTo>
                <a:lnTo>
                  <a:pt x="16004" y="10670"/>
                </a:lnTo>
                <a:lnTo>
                  <a:pt x="15809" y="10306"/>
                </a:lnTo>
                <a:lnTo>
                  <a:pt x="15339" y="9889"/>
                </a:lnTo>
                <a:lnTo>
                  <a:pt x="14596" y="9889"/>
                </a:lnTo>
                <a:lnTo>
                  <a:pt x="14517" y="9785"/>
                </a:lnTo>
                <a:lnTo>
                  <a:pt x="14322" y="9421"/>
                </a:lnTo>
                <a:lnTo>
                  <a:pt x="14126" y="9160"/>
                </a:lnTo>
                <a:lnTo>
                  <a:pt x="13852" y="9160"/>
                </a:lnTo>
                <a:lnTo>
                  <a:pt x="13657" y="9525"/>
                </a:lnTo>
                <a:close/>
                <a:moveTo>
                  <a:pt x="12913" y="10670"/>
                </a:moveTo>
                <a:lnTo>
                  <a:pt x="13187" y="10514"/>
                </a:lnTo>
                <a:lnTo>
                  <a:pt x="13304" y="10149"/>
                </a:lnTo>
                <a:lnTo>
                  <a:pt x="13187" y="9889"/>
                </a:lnTo>
                <a:lnTo>
                  <a:pt x="12991" y="9681"/>
                </a:lnTo>
                <a:lnTo>
                  <a:pt x="12717" y="9525"/>
                </a:lnTo>
                <a:lnTo>
                  <a:pt x="12365" y="9525"/>
                </a:lnTo>
                <a:lnTo>
                  <a:pt x="12639" y="10045"/>
                </a:lnTo>
                <a:lnTo>
                  <a:pt x="12717" y="10514"/>
                </a:lnTo>
                <a:lnTo>
                  <a:pt x="12913" y="10670"/>
                </a:lnTo>
                <a:close/>
                <a:moveTo>
                  <a:pt x="21404" y="18581"/>
                </a:moveTo>
                <a:lnTo>
                  <a:pt x="20974" y="18061"/>
                </a:lnTo>
                <a:lnTo>
                  <a:pt x="20778" y="17540"/>
                </a:lnTo>
                <a:lnTo>
                  <a:pt x="20504" y="17436"/>
                </a:lnTo>
                <a:lnTo>
                  <a:pt x="20309" y="16707"/>
                </a:lnTo>
                <a:lnTo>
                  <a:pt x="19839" y="15927"/>
                </a:lnTo>
                <a:lnTo>
                  <a:pt x="18157" y="14782"/>
                </a:lnTo>
                <a:lnTo>
                  <a:pt x="17296" y="13949"/>
                </a:lnTo>
                <a:lnTo>
                  <a:pt x="17139" y="14053"/>
                </a:lnTo>
                <a:lnTo>
                  <a:pt x="17139" y="14573"/>
                </a:lnTo>
                <a:lnTo>
                  <a:pt x="17413" y="15406"/>
                </a:lnTo>
                <a:lnTo>
                  <a:pt x="17139" y="16031"/>
                </a:lnTo>
                <a:lnTo>
                  <a:pt x="16826" y="16447"/>
                </a:lnTo>
                <a:lnTo>
                  <a:pt x="16670" y="16812"/>
                </a:lnTo>
                <a:lnTo>
                  <a:pt x="17022" y="17800"/>
                </a:lnTo>
                <a:lnTo>
                  <a:pt x="17413" y="19050"/>
                </a:lnTo>
                <a:lnTo>
                  <a:pt x="17491" y="20455"/>
                </a:lnTo>
                <a:lnTo>
                  <a:pt x="17609" y="20819"/>
                </a:lnTo>
                <a:lnTo>
                  <a:pt x="18430" y="21444"/>
                </a:lnTo>
                <a:lnTo>
                  <a:pt x="18626" y="21600"/>
                </a:lnTo>
                <a:lnTo>
                  <a:pt x="18822" y="21340"/>
                </a:lnTo>
                <a:lnTo>
                  <a:pt x="18900" y="20819"/>
                </a:lnTo>
                <a:lnTo>
                  <a:pt x="19722" y="20091"/>
                </a:lnTo>
                <a:lnTo>
                  <a:pt x="20661" y="19830"/>
                </a:lnTo>
                <a:lnTo>
                  <a:pt x="21404" y="19206"/>
                </a:lnTo>
                <a:lnTo>
                  <a:pt x="21600" y="18841"/>
                </a:lnTo>
                <a:lnTo>
                  <a:pt x="21404" y="18581"/>
                </a:lnTo>
                <a:close/>
              </a:path>
            </a:pathLst>
          </a:custGeom>
          <a:solidFill>
            <a:srgbClr val="C6D9F1"/>
          </a:solidFill>
          <a:ln w="3175">
            <a:solidFill>
              <a:srgbClr val="558ED5"/>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48" name="Freeform 47"/>
          <p:cNvSpPr/>
          <p:nvPr/>
        </p:nvSpPr>
        <p:spPr>
          <a:xfrm>
            <a:off x="7888385" y="2746841"/>
            <a:ext cx="733426" cy="346076"/>
          </a:xfrm>
          <a:custGeom>
            <a:avLst/>
            <a:gdLst/>
            <a:ahLst/>
            <a:cxnLst>
              <a:cxn ang="0">
                <a:pos x="wd2" y="hd2"/>
              </a:cxn>
              <a:cxn ang="5400000">
                <a:pos x="wd2" y="hd2"/>
              </a:cxn>
              <a:cxn ang="10800000">
                <a:pos x="wd2" y="hd2"/>
              </a:cxn>
              <a:cxn ang="16200000">
                <a:pos x="wd2" y="hd2"/>
              </a:cxn>
            </a:cxnLst>
            <a:rect l="0" t="0" r="r" b="b"/>
            <a:pathLst>
              <a:path w="21600" h="21600" extrusionOk="0">
                <a:moveTo>
                  <a:pt x="21366" y="15556"/>
                </a:moveTo>
                <a:lnTo>
                  <a:pt x="21273" y="14565"/>
                </a:lnTo>
                <a:lnTo>
                  <a:pt x="21273" y="14070"/>
                </a:lnTo>
                <a:lnTo>
                  <a:pt x="21366" y="13872"/>
                </a:lnTo>
                <a:lnTo>
                  <a:pt x="21460" y="14070"/>
                </a:lnTo>
                <a:lnTo>
                  <a:pt x="21600" y="14565"/>
                </a:lnTo>
                <a:lnTo>
                  <a:pt x="21600" y="13376"/>
                </a:lnTo>
                <a:lnTo>
                  <a:pt x="21039" y="13673"/>
                </a:lnTo>
                <a:lnTo>
                  <a:pt x="20151" y="14367"/>
                </a:lnTo>
                <a:lnTo>
                  <a:pt x="19169" y="15061"/>
                </a:lnTo>
                <a:lnTo>
                  <a:pt x="18701" y="15259"/>
                </a:lnTo>
                <a:lnTo>
                  <a:pt x="18608" y="15259"/>
                </a:lnTo>
                <a:lnTo>
                  <a:pt x="18281" y="13376"/>
                </a:lnTo>
                <a:lnTo>
                  <a:pt x="18047" y="11494"/>
                </a:lnTo>
                <a:lnTo>
                  <a:pt x="17392" y="7728"/>
                </a:lnTo>
                <a:lnTo>
                  <a:pt x="17065" y="5648"/>
                </a:lnTo>
                <a:lnTo>
                  <a:pt x="16831" y="3765"/>
                </a:lnTo>
                <a:lnTo>
                  <a:pt x="16177" y="0"/>
                </a:lnTo>
                <a:lnTo>
                  <a:pt x="15148" y="694"/>
                </a:lnTo>
                <a:lnTo>
                  <a:pt x="14166" y="1189"/>
                </a:lnTo>
                <a:lnTo>
                  <a:pt x="12203" y="2576"/>
                </a:lnTo>
                <a:lnTo>
                  <a:pt x="11174" y="3072"/>
                </a:lnTo>
                <a:lnTo>
                  <a:pt x="9210" y="4459"/>
                </a:lnTo>
                <a:lnTo>
                  <a:pt x="8182" y="4954"/>
                </a:lnTo>
                <a:lnTo>
                  <a:pt x="7106" y="5648"/>
                </a:lnTo>
                <a:lnTo>
                  <a:pt x="6078" y="6143"/>
                </a:lnTo>
                <a:lnTo>
                  <a:pt x="5096" y="6837"/>
                </a:lnTo>
                <a:lnTo>
                  <a:pt x="4114" y="7332"/>
                </a:lnTo>
                <a:lnTo>
                  <a:pt x="3132" y="8026"/>
                </a:lnTo>
                <a:lnTo>
                  <a:pt x="2104" y="8422"/>
                </a:lnTo>
                <a:lnTo>
                  <a:pt x="1029" y="9215"/>
                </a:lnTo>
                <a:lnTo>
                  <a:pt x="0" y="9611"/>
                </a:lnTo>
                <a:lnTo>
                  <a:pt x="234" y="11295"/>
                </a:lnTo>
                <a:lnTo>
                  <a:pt x="327" y="12683"/>
                </a:lnTo>
                <a:lnTo>
                  <a:pt x="701" y="15952"/>
                </a:lnTo>
                <a:lnTo>
                  <a:pt x="1216" y="14763"/>
                </a:lnTo>
                <a:lnTo>
                  <a:pt x="1449" y="14367"/>
                </a:lnTo>
                <a:lnTo>
                  <a:pt x="2104" y="11791"/>
                </a:lnTo>
                <a:lnTo>
                  <a:pt x="2338" y="11494"/>
                </a:lnTo>
                <a:lnTo>
                  <a:pt x="2665" y="11791"/>
                </a:lnTo>
                <a:lnTo>
                  <a:pt x="3226" y="9908"/>
                </a:lnTo>
                <a:lnTo>
                  <a:pt x="3226" y="9215"/>
                </a:lnTo>
                <a:lnTo>
                  <a:pt x="3460" y="9215"/>
                </a:lnTo>
                <a:lnTo>
                  <a:pt x="3460" y="9611"/>
                </a:lnTo>
                <a:lnTo>
                  <a:pt x="3787" y="9908"/>
                </a:lnTo>
                <a:lnTo>
                  <a:pt x="4348" y="9908"/>
                </a:lnTo>
                <a:lnTo>
                  <a:pt x="4675" y="9611"/>
                </a:lnTo>
                <a:lnTo>
                  <a:pt x="4769" y="9215"/>
                </a:lnTo>
                <a:lnTo>
                  <a:pt x="4769" y="8719"/>
                </a:lnTo>
                <a:lnTo>
                  <a:pt x="4862" y="8224"/>
                </a:lnTo>
                <a:lnTo>
                  <a:pt x="5236" y="7728"/>
                </a:lnTo>
                <a:lnTo>
                  <a:pt x="5751" y="6837"/>
                </a:lnTo>
                <a:lnTo>
                  <a:pt x="6218" y="6837"/>
                </a:lnTo>
                <a:lnTo>
                  <a:pt x="6545" y="7035"/>
                </a:lnTo>
                <a:lnTo>
                  <a:pt x="6873" y="7332"/>
                </a:lnTo>
                <a:lnTo>
                  <a:pt x="7200" y="7035"/>
                </a:lnTo>
                <a:lnTo>
                  <a:pt x="7340" y="7035"/>
                </a:lnTo>
                <a:lnTo>
                  <a:pt x="7340" y="7530"/>
                </a:lnTo>
                <a:lnTo>
                  <a:pt x="7434" y="7728"/>
                </a:lnTo>
                <a:lnTo>
                  <a:pt x="7761" y="8026"/>
                </a:lnTo>
                <a:lnTo>
                  <a:pt x="7855" y="8224"/>
                </a:lnTo>
                <a:lnTo>
                  <a:pt x="7855" y="8917"/>
                </a:lnTo>
                <a:lnTo>
                  <a:pt x="7995" y="8917"/>
                </a:lnTo>
                <a:lnTo>
                  <a:pt x="8088" y="9215"/>
                </a:lnTo>
                <a:lnTo>
                  <a:pt x="8182" y="9908"/>
                </a:lnTo>
                <a:lnTo>
                  <a:pt x="8322" y="9908"/>
                </a:lnTo>
                <a:lnTo>
                  <a:pt x="8649" y="10106"/>
                </a:lnTo>
                <a:lnTo>
                  <a:pt x="9304" y="10305"/>
                </a:lnTo>
                <a:lnTo>
                  <a:pt x="9538" y="10800"/>
                </a:lnTo>
                <a:lnTo>
                  <a:pt x="9538" y="11791"/>
                </a:lnTo>
                <a:lnTo>
                  <a:pt x="9771" y="12187"/>
                </a:lnTo>
                <a:lnTo>
                  <a:pt x="10613" y="12484"/>
                </a:lnTo>
                <a:lnTo>
                  <a:pt x="11174" y="13178"/>
                </a:lnTo>
                <a:lnTo>
                  <a:pt x="11642" y="13178"/>
                </a:lnTo>
                <a:lnTo>
                  <a:pt x="11829" y="12187"/>
                </a:lnTo>
                <a:lnTo>
                  <a:pt x="12203" y="12683"/>
                </a:lnTo>
                <a:lnTo>
                  <a:pt x="12530" y="13376"/>
                </a:lnTo>
                <a:lnTo>
                  <a:pt x="12296" y="14565"/>
                </a:lnTo>
                <a:lnTo>
                  <a:pt x="12062" y="13673"/>
                </a:lnTo>
                <a:lnTo>
                  <a:pt x="12296" y="15061"/>
                </a:lnTo>
                <a:lnTo>
                  <a:pt x="12296" y="15952"/>
                </a:lnTo>
                <a:lnTo>
                  <a:pt x="11969" y="16943"/>
                </a:lnTo>
                <a:lnTo>
                  <a:pt x="11735" y="18528"/>
                </a:lnTo>
                <a:lnTo>
                  <a:pt x="11735" y="19024"/>
                </a:lnTo>
                <a:lnTo>
                  <a:pt x="11969" y="20213"/>
                </a:lnTo>
                <a:lnTo>
                  <a:pt x="12296" y="19916"/>
                </a:lnTo>
                <a:lnTo>
                  <a:pt x="12530" y="19222"/>
                </a:lnTo>
                <a:lnTo>
                  <a:pt x="12857" y="19024"/>
                </a:lnTo>
                <a:lnTo>
                  <a:pt x="13044" y="19717"/>
                </a:lnTo>
                <a:lnTo>
                  <a:pt x="13278" y="20213"/>
                </a:lnTo>
                <a:lnTo>
                  <a:pt x="13605" y="20708"/>
                </a:lnTo>
                <a:lnTo>
                  <a:pt x="13605" y="19916"/>
                </a:lnTo>
                <a:lnTo>
                  <a:pt x="13512" y="19222"/>
                </a:lnTo>
                <a:lnTo>
                  <a:pt x="14166" y="20708"/>
                </a:lnTo>
                <a:lnTo>
                  <a:pt x="15055" y="20708"/>
                </a:lnTo>
                <a:lnTo>
                  <a:pt x="15709" y="20906"/>
                </a:lnTo>
                <a:lnTo>
                  <a:pt x="16036" y="21402"/>
                </a:lnTo>
                <a:lnTo>
                  <a:pt x="16364" y="21600"/>
                </a:lnTo>
                <a:lnTo>
                  <a:pt x="16270" y="20906"/>
                </a:lnTo>
                <a:lnTo>
                  <a:pt x="16036" y="20411"/>
                </a:lnTo>
                <a:lnTo>
                  <a:pt x="15849" y="19519"/>
                </a:lnTo>
                <a:lnTo>
                  <a:pt x="14494" y="17835"/>
                </a:lnTo>
                <a:lnTo>
                  <a:pt x="14166" y="16943"/>
                </a:lnTo>
                <a:lnTo>
                  <a:pt x="14073" y="16250"/>
                </a:lnTo>
                <a:lnTo>
                  <a:pt x="14166" y="16448"/>
                </a:lnTo>
                <a:lnTo>
                  <a:pt x="14306" y="16943"/>
                </a:lnTo>
                <a:lnTo>
                  <a:pt x="14821" y="18132"/>
                </a:lnTo>
                <a:lnTo>
                  <a:pt x="15148" y="18132"/>
                </a:lnTo>
                <a:lnTo>
                  <a:pt x="15522" y="18528"/>
                </a:lnTo>
                <a:lnTo>
                  <a:pt x="15709" y="18330"/>
                </a:lnTo>
                <a:lnTo>
                  <a:pt x="15522" y="17835"/>
                </a:lnTo>
                <a:lnTo>
                  <a:pt x="15288" y="17141"/>
                </a:lnTo>
                <a:lnTo>
                  <a:pt x="14961" y="16646"/>
                </a:lnTo>
                <a:lnTo>
                  <a:pt x="14494" y="14070"/>
                </a:lnTo>
                <a:lnTo>
                  <a:pt x="14494" y="13376"/>
                </a:lnTo>
                <a:lnTo>
                  <a:pt x="14400" y="12881"/>
                </a:lnTo>
                <a:lnTo>
                  <a:pt x="14306" y="12187"/>
                </a:lnTo>
                <a:lnTo>
                  <a:pt x="14400" y="11494"/>
                </a:lnTo>
                <a:lnTo>
                  <a:pt x="14166" y="10800"/>
                </a:lnTo>
                <a:lnTo>
                  <a:pt x="13839" y="10106"/>
                </a:lnTo>
                <a:lnTo>
                  <a:pt x="13932" y="10106"/>
                </a:lnTo>
                <a:lnTo>
                  <a:pt x="14306" y="10305"/>
                </a:lnTo>
                <a:lnTo>
                  <a:pt x="14494" y="9611"/>
                </a:lnTo>
                <a:lnTo>
                  <a:pt x="14400" y="9215"/>
                </a:lnTo>
                <a:lnTo>
                  <a:pt x="14073" y="8917"/>
                </a:lnTo>
                <a:lnTo>
                  <a:pt x="13512" y="8026"/>
                </a:lnTo>
                <a:lnTo>
                  <a:pt x="13512" y="7728"/>
                </a:lnTo>
                <a:lnTo>
                  <a:pt x="14166" y="7728"/>
                </a:lnTo>
                <a:lnTo>
                  <a:pt x="14306" y="7530"/>
                </a:lnTo>
                <a:lnTo>
                  <a:pt x="14166" y="6837"/>
                </a:lnTo>
                <a:lnTo>
                  <a:pt x="14306" y="6639"/>
                </a:lnTo>
                <a:lnTo>
                  <a:pt x="14306" y="5450"/>
                </a:lnTo>
                <a:lnTo>
                  <a:pt x="14727" y="6341"/>
                </a:lnTo>
                <a:lnTo>
                  <a:pt x="14727" y="5846"/>
                </a:lnTo>
                <a:lnTo>
                  <a:pt x="14634" y="4756"/>
                </a:lnTo>
                <a:lnTo>
                  <a:pt x="14727" y="4954"/>
                </a:lnTo>
                <a:lnTo>
                  <a:pt x="14821" y="5450"/>
                </a:lnTo>
                <a:lnTo>
                  <a:pt x="15148" y="4954"/>
                </a:lnTo>
                <a:lnTo>
                  <a:pt x="15288" y="4459"/>
                </a:lnTo>
                <a:lnTo>
                  <a:pt x="15288" y="4062"/>
                </a:lnTo>
                <a:lnTo>
                  <a:pt x="15148" y="3270"/>
                </a:lnTo>
                <a:lnTo>
                  <a:pt x="15288" y="2873"/>
                </a:lnTo>
                <a:lnTo>
                  <a:pt x="15522" y="2576"/>
                </a:lnTo>
                <a:lnTo>
                  <a:pt x="15616" y="2180"/>
                </a:lnTo>
                <a:lnTo>
                  <a:pt x="15709" y="3270"/>
                </a:lnTo>
                <a:lnTo>
                  <a:pt x="16177" y="2873"/>
                </a:lnTo>
                <a:lnTo>
                  <a:pt x="16036" y="3567"/>
                </a:lnTo>
                <a:lnTo>
                  <a:pt x="15849" y="3765"/>
                </a:lnTo>
                <a:lnTo>
                  <a:pt x="15709" y="4459"/>
                </a:lnTo>
                <a:lnTo>
                  <a:pt x="16364" y="4459"/>
                </a:lnTo>
                <a:lnTo>
                  <a:pt x="15943" y="4954"/>
                </a:lnTo>
                <a:lnTo>
                  <a:pt x="15522" y="5152"/>
                </a:lnTo>
                <a:lnTo>
                  <a:pt x="15288" y="6143"/>
                </a:lnTo>
                <a:lnTo>
                  <a:pt x="15055" y="7728"/>
                </a:lnTo>
                <a:lnTo>
                  <a:pt x="15382" y="9413"/>
                </a:lnTo>
                <a:lnTo>
                  <a:pt x="15616" y="8224"/>
                </a:lnTo>
                <a:lnTo>
                  <a:pt x="15709" y="8917"/>
                </a:lnTo>
                <a:lnTo>
                  <a:pt x="15616" y="10106"/>
                </a:lnTo>
                <a:lnTo>
                  <a:pt x="15055" y="10106"/>
                </a:lnTo>
                <a:lnTo>
                  <a:pt x="15055" y="11097"/>
                </a:lnTo>
                <a:lnTo>
                  <a:pt x="15148" y="11494"/>
                </a:lnTo>
                <a:lnTo>
                  <a:pt x="15522" y="10800"/>
                </a:lnTo>
                <a:lnTo>
                  <a:pt x="15709" y="11097"/>
                </a:lnTo>
                <a:lnTo>
                  <a:pt x="15943" y="11791"/>
                </a:lnTo>
                <a:lnTo>
                  <a:pt x="15616" y="12187"/>
                </a:lnTo>
                <a:lnTo>
                  <a:pt x="15382" y="12484"/>
                </a:lnTo>
                <a:lnTo>
                  <a:pt x="15382" y="13872"/>
                </a:lnTo>
                <a:lnTo>
                  <a:pt x="15522" y="13673"/>
                </a:lnTo>
                <a:lnTo>
                  <a:pt x="15616" y="12881"/>
                </a:lnTo>
                <a:lnTo>
                  <a:pt x="15849" y="12881"/>
                </a:lnTo>
                <a:lnTo>
                  <a:pt x="16177" y="13673"/>
                </a:lnTo>
                <a:lnTo>
                  <a:pt x="16831" y="14367"/>
                </a:lnTo>
                <a:lnTo>
                  <a:pt x="16925" y="14070"/>
                </a:lnTo>
                <a:lnTo>
                  <a:pt x="17065" y="14367"/>
                </a:lnTo>
                <a:lnTo>
                  <a:pt x="16597" y="14565"/>
                </a:lnTo>
                <a:lnTo>
                  <a:pt x="16177" y="14763"/>
                </a:lnTo>
                <a:lnTo>
                  <a:pt x="15943" y="15061"/>
                </a:lnTo>
                <a:lnTo>
                  <a:pt x="15943" y="16448"/>
                </a:lnTo>
                <a:lnTo>
                  <a:pt x="16177" y="17141"/>
                </a:lnTo>
                <a:lnTo>
                  <a:pt x="16504" y="17835"/>
                </a:lnTo>
                <a:lnTo>
                  <a:pt x="17065" y="18132"/>
                </a:lnTo>
                <a:lnTo>
                  <a:pt x="17392" y="18330"/>
                </a:lnTo>
                <a:lnTo>
                  <a:pt x="17486" y="18132"/>
                </a:lnTo>
                <a:lnTo>
                  <a:pt x="17486" y="17835"/>
                </a:lnTo>
                <a:lnTo>
                  <a:pt x="17579" y="17637"/>
                </a:lnTo>
                <a:lnTo>
                  <a:pt x="17719" y="18132"/>
                </a:lnTo>
                <a:lnTo>
                  <a:pt x="17813" y="17835"/>
                </a:lnTo>
                <a:lnTo>
                  <a:pt x="17953" y="17141"/>
                </a:lnTo>
                <a:lnTo>
                  <a:pt x="18047" y="16943"/>
                </a:lnTo>
                <a:lnTo>
                  <a:pt x="18047" y="17339"/>
                </a:lnTo>
                <a:lnTo>
                  <a:pt x="18281" y="18132"/>
                </a:lnTo>
                <a:lnTo>
                  <a:pt x="18140" y="18826"/>
                </a:lnTo>
                <a:lnTo>
                  <a:pt x="18047" y="19519"/>
                </a:lnTo>
                <a:lnTo>
                  <a:pt x="18468" y="19519"/>
                </a:lnTo>
                <a:lnTo>
                  <a:pt x="18795" y="19916"/>
                </a:lnTo>
                <a:lnTo>
                  <a:pt x="18701" y="20906"/>
                </a:lnTo>
                <a:lnTo>
                  <a:pt x="18701" y="21600"/>
                </a:lnTo>
                <a:lnTo>
                  <a:pt x="19262" y="21402"/>
                </a:lnTo>
                <a:lnTo>
                  <a:pt x="19590" y="21402"/>
                </a:lnTo>
                <a:lnTo>
                  <a:pt x="19683" y="20708"/>
                </a:lnTo>
                <a:lnTo>
                  <a:pt x="20384" y="19916"/>
                </a:lnTo>
                <a:lnTo>
                  <a:pt x="20805" y="19717"/>
                </a:lnTo>
                <a:lnTo>
                  <a:pt x="20805" y="19024"/>
                </a:lnTo>
                <a:lnTo>
                  <a:pt x="20899" y="18132"/>
                </a:lnTo>
                <a:lnTo>
                  <a:pt x="21039" y="16448"/>
                </a:lnTo>
                <a:lnTo>
                  <a:pt x="21366" y="16250"/>
                </a:lnTo>
                <a:lnTo>
                  <a:pt x="21366" y="15556"/>
                </a:lnTo>
                <a:close/>
                <a:moveTo>
                  <a:pt x="21460" y="16250"/>
                </a:moveTo>
                <a:lnTo>
                  <a:pt x="21366" y="18528"/>
                </a:lnTo>
                <a:lnTo>
                  <a:pt x="21273" y="19024"/>
                </a:lnTo>
                <a:lnTo>
                  <a:pt x="21366" y="19024"/>
                </a:lnTo>
                <a:lnTo>
                  <a:pt x="21460" y="18528"/>
                </a:lnTo>
                <a:lnTo>
                  <a:pt x="21600" y="16943"/>
                </a:lnTo>
                <a:lnTo>
                  <a:pt x="21600" y="15556"/>
                </a:lnTo>
                <a:lnTo>
                  <a:pt x="21460" y="16250"/>
                </a:lnTo>
                <a:close/>
              </a:path>
            </a:pathLst>
          </a:custGeom>
          <a:solidFill>
            <a:srgbClr val="558ED5"/>
          </a:solidFill>
          <a:ln w="6350">
            <a:solidFill>
              <a:srgbClr val="404040"/>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49" name="Freeform 9"/>
          <p:cNvSpPr/>
          <p:nvPr/>
        </p:nvSpPr>
        <p:spPr>
          <a:xfrm>
            <a:off x="8283673" y="2942105"/>
            <a:ext cx="30163" cy="381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5916" y="21600"/>
                </a:lnTo>
                <a:lnTo>
                  <a:pt x="10232" y="13500"/>
                </a:lnTo>
                <a:lnTo>
                  <a:pt x="7958" y="10800"/>
                </a:lnTo>
                <a:lnTo>
                  <a:pt x="0" y="10800"/>
                </a:lnTo>
                <a:lnTo>
                  <a:pt x="0" y="9000"/>
                </a:lnTo>
                <a:lnTo>
                  <a:pt x="4547" y="0"/>
                </a:lnTo>
                <a:lnTo>
                  <a:pt x="13642" y="4500"/>
                </a:lnTo>
                <a:lnTo>
                  <a:pt x="21600" y="10800"/>
                </a:lnTo>
                <a:close/>
              </a:path>
            </a:pathLst>
          </a:custGeom>
          <a:solidFill>
            <a:srgbClr val="C6D9F1"/>
          </a:solidFill>
          <a:ln>
            <a:solidFill>
              <a:srgbClr val="FFFFFF"/>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50" name="Freeform 12"/>
          <p:cNvSpPr/>
          <p:nvPr/>
        </p:nvSpPr>
        <p:spPr>
          <a:xfrm>
            <a:off x="7941567" y="4708991"/>
            <a:ext cx="12701" cy="49214"/>
          </a:xfrm>
          <a:custGeom>
            <a:avLst/>
            <a:gdLst/>
            <a:ahLst/>
            <a:cxnLst>
              <a:cxn ang="0">
                <a:pos x="wd2" y="hd2"/>
              </a:cxn>
              <a:cxn ang="5400000">
                <a:pos x="wd2" y="hd2"/>
              </a:cxn>
              <a:cxn ang="10800000">
                <a:pos x="wd2" y="hd2"/>
              </a:cxn>
              <a:cxn ang="16200000">
                <a:pos x="wd2" y="hd2"/>
              </a:cxn>
            </a:cxnLst>
            <a:rect l="0" t="0" r="r" b="b"/>
            <a:pathLst>
              <a:path w="21600" h="21600" extrusionOk="0">
                <a:moveTo>
                  <a:pt x="12343" y="0"/>
                </a:moveTo>
                <a:lnTo>
                  <a:pt x="21600" y="21600"/>
                </a:lnTo>
                <a:lnTo>
                  <a:pt x="6171" y="14632"/>
                </a:lnTo>
                <a:lnTo>
                  <a:pt x="0" y="6968"/>
                </a:lnTo>
                <a:lnTo>
                  <a:pt x="6171" y="1394"/>
                </a:lnTo>
                <a:lnTo>
                  <a:pt x="12343" y="0"/>
                </a:lnTo>
                <a:close/>
              </a:path>
            </a:pathLst>
          </a:custGeom>
          <a:solidFill>
            <a:srgbClr val="C6D9F1"/>
          </a:solidFill>
          <a:ln>
            <a:solidFill>
              <a:srgbClr val="A6A6A6"/>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51" name="Freeform 19"/>
          <p:cNvSpPr/>
          <p:nvPr/>
        </p:nvSpPr>
        <p:spPr>
          <a:xfrm>
            <a:off x="6432647" y="3828724"/>
            <a:ext cx="14288"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15429"/>
                </a:moveTo>
                <a:lnTo>
                  <a:pt x="4800" y="21600"/>
                </a:lnTo>
                <a:lnTo>
                  <a:pt x="0" y="15429"/>
                </a:lnTo>
                <a:lnTo>
                  <a:pt x="0" y="6171"/>
                </a:lnTo>
                <a:lnTo>
                  <a:pt x="4800" y="0"/>
                </a:lnTo>
                <a:lnTo>
                  <a:pt x="9600" y="0"/>
                </a:lnTo>
                <a:lnTo>
                  <a:pt x="16800" y="6171"/>
                </a:lnTo>
                <a:lnTo>
                  <a:pt x="21600" y="15429"/>
                </a:lnTo>
                <a:close/>
              </a:path>
            </a:pathLst>
          </a:custGeom>
          <a:solidFill>
            <a:srgbClr val="C6D9F1"/>
          </a:solidFill>
          <a:ln>
            <a:solidFill>
              <a:srgbClr val="A6A6A6"/>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52" name="Freeform 7"/>
          <p:cNvSpPr/>
          <p:nvPr/>
        </p:nvSpPr>
        <p:spPr>
          <a:xfrm>
            <a:off x="3281460" y="2961154"/>
            <a:ext cx="1149351" cy="879476"/>
          </a:xfrm>
          <a:custGeom>
            <a:avLst/>
            <a:gdLst/>
            <a:ahLst/>
            <a:cxnLst>
              <a:cxn ang="0">
                <a:pos x="wd2" y="hd2"/>
              </a:cxn>
              <a:cxn ang="5400000">
                <a:pos x="wd2" y="hd2"/>
              </a:cxn>
              <a:cxn ang="10800000">
                <a:pos x="wd2" y="hd2"/>
              </a:cxn>
              <a:cxn ang="16200000">
                <a:pos x="wd2" y="hd2"/>
              </a:cxn>
            </a:cxnLst>
            <a:rect l="0" t="0" r="r" b="b"/>
            <a:pathLst>
              <a:path w="21600" h="21600" extrusionOk="0">
                <a:moveTo>
                  <a:pt x="1134" y="19962"/>
                </a:moveTo>
                <a:lnTo>
                  <a:pt x="0" y="19768"/>
                </a:lnTo>
                <a:lnTo>
                  <a:pt x="90" y="18559"/>
                </a:lnTo>
                <a:lnTo>
                  <a:pt x="149" y="17272"/>
                </a:lnTo>
                <a:lnTo>
                  <a:pt x="298" y="16064"/>
                </a:lnTo>
                <a:lnTo>
                  <a:pt x="358" y="14855"/>
                </a:lnTo>
                <a:lnTo>
                  <a:pt x="507" y="13568"/>
                </a:lnTo>
                <a:lnTo>
                  <a:pt x="567" y="12360"/>
                </a:lnTo>
                <a:lnTo>
                  <a:pt x="656" y="11073"/>
                </a:lnTo>
                <a:lnTo>
                  <a:pt x="776" y="9903"/>
                </a:lnTo>
                <a:lnTo>
                  <a:pt x="865" y="8695"/>
                </a:lnTo>
                <a:lnTo>
                  <a:pt x="925" y="7408"/>
                </a:lnTo>
                <a:lnTo>
                  <a:pt x="1074" y="6199"/>
                </a:lnTo>
                <a:lnTo>
                  <a:pt x="1134" y="4991"/>
                </a:lnTo>
                <a:lnTo>
                  <a:pt x="1283" y="3704"/>
                </a:lnTo>
                <a:lnTo>
                  <a:pt x="1343" y="2495"/>
                </a:lnTo>
                <a:lnTo>
                  <a:pt x="1432" y="1209"/>
                </a:lnTo>
                <a:lnTo>
                  <a:pt x="1551" y="0"/>
                </a:lnTo>
                <a:lnTo>
                  <a:pt x="2476" y="117"/>
                </a:lnTo>
                <a:lnTo>
                  <a:pt x="3312" y="273"/>
                </a:lnTo>
                <a:lnTo>
                  <a:pt x="4236" y="390"/>
                </a:lnTo>
                <a:lnTo>
                  <a:pt x="5161" y="468"/>
                </a:lnTo>
                <a:lnTo>
                  <a:pt x="5997" y="546"/>
                </a:lnTo>
                <a:lnTo>
                  <a:pt x="6922" y="741"/>
                </a:lnTo>
                <a:lnTo>
                  <a:pt x="7846" y="858"/>
                </a:lnTo>
                <a:lnTo>
                  <a:pt x="8682" y="936"/>
                </a:lnTo>
                <a:lnTo>
                  <a:pt x="9607" y="1014"/>
                </a:lnTo>
                <a:lnTo>
                  <a:pt x="10531" y="1131"/>
                </a:lnTo>
                <a:lnTo>
                  <a:pt x="11367" y="1131"/>
                </a:lnTo>
                <a:lnTo>
                  <a:pt x="13217" y="1287"/>
                </a:lnTo>
                <a:lnTo>
                  <a:pt x="14112" y="1404"/>
                </a:lnTo>
                <a:lnTo>
                  <a:pt x="14977" y="1482"/>
                </a:lnTo>
                <a:lnTo>
                  <a:pt x="15872" y="1482"/>
                </a:lnTo>
                <a:lnTo>
                  <a:pt x="16588" y="1560"/>
                </a:lnTo>
                <a:lnTo>
                  <a:pt x="17304" y="1560"/>
                </a:lnTo>
                <a:lnTo>
                  <a:pt x="17990" y="1677"/>
                </a:lnTo>
                <a:lnTo>
                  <a:pt x="19482" y="1677"/>
                </a:lnTo>
                <a:lnTo>
                  <a:pt x="20198" y="1755"/>
                </a:lnTo>
                <a:lnTo>
                  <a:pt x="21600" y="1755"/>
                </a:lnTo>
                <a:lnTo>
                  <a:pt x="21600" y="3626"/>
                </a:lnTo>
                <a:lnTo>
                  <a:pt x="21540" y="4250"/>
                </a:lnTo>
                <a:lnTo>
                  <a:pt x="21540" y="7681"/>
                </a:lnTo>
                <a:lnTo>
                  <a:pt x="21451" y="8578"/>
                </a:lnTo>
                <a:lnTo>
                  <a:pt x="21451" y="12282"/>
                </a:lnTo>
                <a:lnTo>
                  <a:pt x="21391" y="13217"/>
                </a:lnTo>
                <a:lnTo>
                  <a:pt x="21391" y="16999"/>
                </a:lnTo>
                <a:lnTo>
                  <a:pt x="21331" y="17896"/>
                </a:lnTo>
                <a:lnTo>
                  <a:pt x="21331" y="21600"/>
                </a:lnTo>
                <a:lnTo>
                  <a:pt x="20556" y="21600"/>
                </a:lnTo>
                <a:lnTo>
                  <a:pt x="19780" y="21522"/>
                </a:lnTo>
                <a:lnTo>
                  <a:pt x="18288" y="21522"/>
                </a:lnTo>
                <a:lnTo>
                  <a:pt x="17155" y="21405"/>
                </a:lnTo>
                <a:lnTo>
                  <a:pt x="16021" y="21327"/>
                </a:lnTo>
                <a:lnTo>
                  <a:pt x="14828" y="21327"/>
                </a:lnTo>
                <a:lnTo>
                  <a:pt x="13694" y="21249"/>
                </a:lnTo>
                <a:lnTo>
                  <a:pt x="12560" y="21132"/>
                </a:lnTo>
                <a:lnTo>
                  <a:pt x="11427" y="21054"/>
                </a:lnTo>
                <a:lnTo>
                  <a:pt x="10233" y="20976"/>
                </a:lnTo>
                <a:lnTo>
                  <a:pt x="9099" y="20859"/>
                </a:lnTo>
                <a:lnTo>
                  <a:pt x="7996" y="20703"/>
                </a:lnTo>
                <a:lnTo>
                  <a:pt x="6862" y="20586"/>
                </a:lnTo>
                <a:lnTo>
                  <a:pt x="5728" y="20508"/>
                </a:lnTo>
                <a:lnTo>
                  <a:pt x="4535" y="20313"/>
                </a:lnTo>
                <a:lnTo>
                  <a:pt x="3401" y="20235"/>
                </a:lnTo>
                <a:lnTo>
                  <a:pt x="2267" y="20040"/>
                </a:lnTo>
                <a:lnTo>
                  <a:pt x="1134" y="19962"/>
                </a:lnTo>
                <a:close/>
              </a:path>
            </a:pathLst>
          </a:custGeom>
          <a:solidFill>
            <a:srgbClr val="558ED5"/>
          </a:solidFill>
          <a:ln w="6350">
            <a:solidFill>
              <a:srgbClr val="404040"/>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53" name="Freeform 31"/>
          <p:cNvSpPr/>
          <p:nvPr/>
        </p:nvSpPr>
        <p:spPr>
          <a:xfrm>
            <a:off x="4145060" y="2026116"/>
            <a:ext cx="1119189" cy="695326"/>
          </a:xfrm>
          <a:custGeom>
            <a:avLst/>
            <a:gdLst/>
            <a:ahLst/>
            <a:cxnLst>
              <a:cxn ang="0">
                <a:pos x="wd2" y="hd2"/>
              </a:cxn>
              <a:cxn ang="5400000">
                <a:pos x="wd2" y="hd2"/>
              </a:cxn>
              <a:cxn ang="10800000">
                <a:pos x="wd2" y="hd2"/>
              </a:cxn>
              <a:cxn ang="16200000">
                <a:pos x="wd2" y="hd2"/>
              </a:cxn>
            </a:cxnLst>
            <a:rect l="0" t="0" r="r" b="b"/>
            <a:pathLst>
              <a:path w="21600" h="21600" extrusionOk="0">
                <a:moveTo>
                  <a:pt x="582" y="0"/>
                </a:moveTo>
                <a:lnTo>
                  <a:pt x="1226" y="0"/>
                </a:lnTo>
                <a:lnTo>
                  <a:pt x="1900" y="99"/>
                </a:lnTo>
                <a:lnTo>
                  <a:pt x="3125" y="99"/>
                </a:lnTo>
                <a:lnTo>
                  <a:pt x="3769" y="197"/>
                </a:lnTo>
                <a:lnTo>
                  <a:pt x="5668" y="197"/>
                </a:lnTo>
                <a:lnTo>
                  <a:pt x="6311" y="345"/>
                </a:lnTo>
                <a:lnTo>
                  <a:pt x="17035" y="345"/>
                </a:lnTo>
                <a:lnTo>
                  <a:pt x="17678" y="197"/>
                </a:lnTo>
                <a:lnTo>
                  <a:pt x="18934" y="197"/>
                </a:lnTo>
                <a:lnTo>
                  <a:pt x="19578" y="99"/>
                </a:lnTo>
                <a:lnTo>
                  <a:pt x="20803" y="99"/>
                </a:lnTo>
                <a:lnTo>
                  <a:pt x="20742" y="690"/>
                </a:lnTo>
                <a:lnTo>
                  <a:pt x="20650" y="1036"/>
                </a:lnTo>
                <a:lnTo>
                  <a:pt x="20589" y="1282"/>
                </a:lnTo>
                <a:lnTo>
                  <a:pt x="20160" y="1874"/>
                </a:lnTo>
                <a:lnTo>
                  <a:pt x="20068" y="2071"/>
                </a:lnTo>
                <a:lnTo>
                  <a:pt x="20068" y="2318"/>
                </a:lnTo>
                <a:lnTo>
                  <a:pt x="20160" y="2564"/>
                </a:lnTo>
                <a:lnTo>
                  <a:pt x="20374" y="3156"/>
                </a:lnTo>
                <a:lnTo>
                  <a:pt x="20528" y="3255"/>
                </a:lnTo>
                <a:lnTo>
                  <a:pt x="20957" y="3600"/>
                </a:lnTo>
                <a:lnTo>
                  <a:pt x="21171" y="4093"/>
                </a:lnTo>
                <a:lnTo>
                  <a:pt x="21232" y="5474"/>
                </a:lnTo>
                <a:lnTo>
                  <a:pt x="21232" y="6855"/>
                </a:lnTo>
                <a:lnTo>
                  <a:pt x="21324" y="8285"/>
                </a:lnTo>
                <a:lnTo>
                  <a:pt x="21386" y="9814"/>
                </a:lnTo>
                <a:lnTo>
                  <a:pt x="21386" y="11195"/>
                </a:lnTo>
                <a:lnTo>
                  <a:pt x="21447" y="12575"/>
                </a:lnTo>
                <a:lnTo>
                  <a:pt x="21447" y="14005"/>
                </a:lnTo>
                <a:lnTo>
                  <a:pt x="21539" y="15386"/>
                </a:lnTo>
                <a:lnTo>
                  <a:pt x="21110" y="15386"/>
                </a:lnTo>
                <a:lnTo>
                  <a:pt x="21171" y="15879"/>
                </a:lnTo>
                <a:lnTo>
                  <a:pt x="21232" y="16225"/>
                </a:lnTo>
                <a:lnTo>
                  <a:pt x="21324" y="16471"/>
                </a:lnTo>
                <a:lnTo>
                  <a:pt x="21324" y="16570"/>
                </a:lnTo>
                <a:lnTo>
                  <a:pt x="21232" y="16816"/>
                </a:lnTo>
                <a:lnTo>
                  <a:pt x="21232" y="17014"/>
                </a:lnTo>
                <a:lnTo>
                  <a:pt x="21447" y="17260"/>
                </a:lnTo>
                <a:lnTo>
                  <a:pt x="21539" y="17507"/>
                </a:lnTo>
                <a:lnTo>
                  <a:pt x="21539" y="17852"/>
                </a:lnTo>
                <a:lnTo>
                  <a:pt x="21447" y="18197"/>
                </a:lnTo>
                <a:lnTo>
                  <a:pt x="21386" y="18690"/>
                </a:lnTo>
                <a:lnTo>
                  <a:pt x="21324" y="19381"/>
                </a:lnTo>
                <a:lnTo>
                  <a:pt x="21171" y="19825"/>
                </a:lnTo>
                <a:lnTo>
                  <a:pt x="21110" y="20071"/>
                </a:lnTo>
                <a:lnTo>
                  <a:pt x="21171" y="20318"/>
                </a:lnTo>
                <a:lnTo>
                  <a:pt x="21386" y="20663"/>
                </a:lnTo>
                <a:lnTo>
                  <a:pt x="21386" y="20860"/>
                </a:lnTo>
                <a:lnTo>
                  <a:pt x="21539" y="21107"/>
                </a:lnTo>
                <a:lnTo>
                  <a:pt x="21600" y="21600"/>
                </a:lnTo>
                <a:lnTo>
                  <a:pt x="21386" y="21452"/>
                </a:lnTo>
                <a:lnTo>
                  <a:pt x="21171" y="21255"/>
                </a:lnTo>
                <a:lnTo>
                  <a:pt x="21018" y="20860"/>
                </a:lnTo>
                <a:lnTo>
                  <a:pt x="20650" y="20416"/>
                </a:lnTo>
                <a:lnTo>
                  <a:pt x="20007" y="20071"/>
                </a:lnTo>
                <a:lnTo>
                  <a:pt x="19578" y="19825"/>
                </a:lnTo>
                <a:lnTo>
                  <a:pt x="19363" y="19479"/>
                </a:lnTo>
                <a:lnTo>
                  <a:pt x="18046" y="19479"/>
                </a:lnTo>
                <a:lnTo>
                  <a:pt x="17556" y="19726"/>
                </a:lnTo>
                <a:lnTo>
                  <a:pt x="17341" y="19973"/>
                </a:lnTo>
                <a:lnTo>
                  <a:pt x="16820" y="19726"/>
                </a:lnTo>
                <a:lnTo>
                  <a:pt x="15963" y="18789"/>
                </a:lnTo>
                <a:lnTo>
                  <a:pt x="13787" y="18789"/>
                </a:lnTo>
                <a:lnTo>
                  <a:pt x="12837" y="18888"/>
                </a:lnTo>
                <a:lnTo>
                  <a:pt x="9866" y="18888"/>
                </a:lnTo>
                <a:lnTo>
                  <a:pt x="8854" y="18789"/>
                </a:lnTo>
                <a:lnTo>
                  <a:pt x="5944" y="18789"/>
                </a:lnTo>
                <a:lnTo>
                  <a:pt x="4933" y="18690"/>
                </a:lnTo>
                <a:lnTo>
                  <a:pt x="2972" y="18690"/>
                </a:lnTo>
                <a:lnTo>
                  <a:pt x="1961" y="18542"/>
                </a:lnTo>
                <a:lnTo>
                  <a:pt x="1011" y="18444"/>
                </a:lnTo>
                <a:lnTo>
                  <a:pt x="0" y="18444"/>
                </a:lnTo>
                <a:lnTo>
                  <a:pt x="92" y="16816"/>
                </a:lnTo>
                <a:lnTo>
                  <a:pt x="92" y="15288"/>
                </a:lnTo>
                <a:lnTo>
                  <a:pt x="153" y="13660"/>
                </a:lnTo>
                <a:lnTo>
                  <a:pt x="153" y="12132"/>
                </a:lnTo>
                <a:lnTo>
                  <a:pt x="214" y="10603"/>
                </a:lnTo>
                <a:lnTo>
                  <a:pt x="306" y="8975"/>
                </a:lnTo>
                <a:lnTo>
                  <a:pt x="306" y="7447"/>
                </a:lnTo>
                <a:lnTo>
                  <a:pt x="368" y="5819"/>
                </a:lnTo>
                <a:lnTo>
                  <a:pt x="429" y="5819"/>
                </a:lnTo>
                <a:lnTo>
                  <a:pt x="521" y="4290"/>
                </a:lnTo>
                <a:lnTo>
                  <a:pt x="521" y="2910"/>
                </a:lnTo>
                <a:lnTo>
                  <a:pt x="582" y="1381"/>
                </a:lnTo>
                <a:lnTo>
                  <a:pt x="582" y="0"/>
                </a:lnTo>
                <a:close/>
              </a:path>
            </a:pathLst>
          </a:custGeom>
          <a:solidFill>
            <a:srgbClr val="558ED5"/>
          </a:solidFill>
          <a:ln w="6350">
            <a:solidFill>
              <a:srgbClr val="404040"/>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54" name="Freeform 32"/>
          <p:cNvSpPr/>
          <p:nvPr/>
        </p:nvSpPr>
        <p:spPr>
          <a:xfrm>
            <a:off x="6345334" y="3596154"/>
            <a:ext cx="1344614" cy="560388"/>
          </a:xfrm>
          <a:custGeom>
            <a:avLst/>
            <a:gdLst/>
            <a:ahLst/>
            <a:cxnLst>
              <a:cxn ang="0">
                <a:pos x="wd2" y="hd2"/>
              </a:cxn>
              <a:cxn ang="5400000">
                <a:pos x="wd2" y="hd2"/>
              </a:cxn>
              <a:cxn ang="10800000">
                <a:pos x="wd2" y="hd2"/>
              </a:cxn>
              <a:cxn ang="16200000">
                <a:pos x="wd2" y="hd2"/>
              </a:cxn>
            </a:cxnLst>
            <a:rect l="0" t="0" r="r" b="b"/>
            <a:pathLst>
              <a:path w="21600" h="21600" extrusionOk="0">
                <a:moveTo>
                  <a:pt x="5738" y="6670"/>
                </a:moveTo>
                <a:lnTo>
                  <a:pt x="5789" y="6853"/>
                </a:lnTo>
                <a:lnTo>
                  <a:pt x="6630" y="6547"/>
                </a:lnTo>
                <a:lnTo>
                  <a:pt x="7498" y="6119"/>
                </a:lnTo>
                <a:lnTo>
                  <a:pt x="8390" y="5813"/>
                </a:lnTo>
                <a:lnTo>
                  <a:pt x="9232" y="5385"/>
                </a:lnTo>
                <a:lnTo>
                  <a:pt x="10150" y="5079"/>
                </a:lnTo>
                <a:lnTo>
                  <a:pt x="10991" y="4773"/>
                </a:lnTo>
                <a:lnTo>
                  <a:pt x="11884" y="4528"/>
                </a:lnTo>
                <a:lnTo>
                  <a:pt x="12802" y="4222"/>
                </a:lnTo>
                <a:lnTo>
                  <a:pt x="13694" y="3916"/>
                </a:lnTo>
                <a:lnTo>
                  <a:pt x="14613" y="3610"/>
                </a:lnTo>
                <a:lnTo>
                  <a:pt x="15505" y="3365"/>
                </a:lnTo>
                <a:lnTo>
                  <a:pt x="16347" y="2937"/>
                </a:lnTo>
                <a:lnTo>
                  <a:pt x="16423" y="2937"/>
                </a:lnTo>
                <a:lnTo>
                  <a:pt x="16474" y="2754"/>
                </a:lnTo>
                <a:lnTo>
                  <a:pt x="16525" y="2754"/>
                </a:lnTo>
                <a:lnTo>
                  <a:pt x="17086" y="2509"/>
                </a:lnTo>
                <a:lnTo>
                  <a:pt x="18336" y="1897"/>
                </a:lnTo>
                <a:lnTo>
                  <a:pt x="19177" y="1469"/>
                </a:lnTo>
                <a:lnTo>
                  <a:pt x="19917" y="1040"/>
                </a:lnTo>
                <a:lnTo>
                  <a:pt x="20325" y="918"/>
                </a:lnTo>
                <a:lnTo>
                  <a:pt x="20886" y="612"/>
                </a:lnTo>
                <a:lnTo>
                  <a:pt x="20988" y="306"/>
                </a:lnTo>
                <a:lnTo>
                  <a:pt x="21243" y="306"/>
                </a:lnTo>
                <a:lnTo>
                  <a:pt x="21600" y="0"/>
                </a:lnTo>
                <a:lnTo>
                  <a:pt x="21549" y="734"/>
                </a:lnTo>
                <a:lnTo>
                  <a:pt x="21600" y="1163"/>
                </a:lnTo>
                <a:lnTo>
                  <a:pt x="21549" y="1775"/>
                </a:lnTo>
                <a:lnTo>
                  <a:pt x="21600" y="2203"/>
                </a:lnTo>
                <a:lnTo>
                  <a:pt x="21421" y="2325"/>
                </a:lnTo>
                <a:lnTo>
                  <a:pt x="21294" y="2509"/>
                </a:lnTo>
                <a:lnTo>
                  <a:pt x="21166" y="2754"/>
                </a:lnTo>
                <a:lnTo>
                  <a:pt x="20937" y="4344"/>
                </a:lnTo>
                <a:lnTo>
                  <a:pt x="20809" y="4528"/>
                </a:lnTo>
                <a:lnTo>
                  <a:pt x="20580" y="4344"/>
                </a:lnTo>
                <a:lnTo>
                  <a:pt x="20325" y="4650"/>
                </a:lnTo>
                <a:lnTo>
                  <a:pt x="20146" y="4956"/>
                </a:lnTo>
                <a:lnTo>
                  <a:pt x="19917" y="5813"/>
                </a:lnTo>
                <a:lnTo>
                  <a:pt x="19840" y="6119"/>
                </a:lnTo>
                <a:lnTo>
                  <a:pt x="19738" y="6241"/>
                </a:lnTo>
                <a:lnTo>
                  <a:pt x="19662" y="6241"/>
                </a:lnTo>
                <a:lnTo>
                  <a:pt x="19662" y="6119"/>
                </a:lnTo>
                <a:lnTo>
                  <a:pt x="19611" y="5813"/>
                </a:lnTo>
                <a:lnTo>
                  <a:pt x="19560" y="5691"/>
                </a:lnTo>
                <a:lnTo>
                  <a:pt x="19483" y="5691"/>
                </a:lnTo>
                <a:lnTo>
                  <a:pt x="19305" y="5935"/>
                </a:lnTo>
                <a:lnTo>
                  <a:pt x="19177" y="6241"/>
                </a:lnTo>
                <a:lnTo>
                  <a:pt x="19075" y="6670"/>
                </a:lnTo>
                <a:lnTo>
                  <a:pt x="18897" y="6853"/>
                </a:lnTo>
                <a:lnTo>
                  <a:pt x="18897" y="7404"/>
                </a:lnTo>
                <a:lnTo>
                  <a:pt x="18820" y="7710"/>
                </a:lnTo>
                <a:lnTo>
                  <a:pt x="18718" y="8016"/>
                </a:lnTo>
                <a:lnTo>
                  <a:pt x="18412" y="8444"/>
                </a:lnTo>
                <a:lnTo>
                  <a:pt x="18030" y="9301"/>
                </a:lnTo>
                <a:lnTo>
                  <a:pt x="17494" y="10280"/>
                </a:lnTo>
                <a:lnTo>
                  <a:pt x="16959" y="10892"/>
                </a:lnTo>
                <a:lnTo>
                  <a:pt x="16780" y="11014"/>
                </a:lnTo>
                <a:lnTo>
                  <a:pt x="16602" y="11320"/>
                </a:lnTo>
                <a:lnTo>
                  <a:pt x="16347" y="12360"/>
                </a:lnTo>
                <a:lnTo>
                  <a:pt x="16245" y="13339"/>
                </a:lnTo>
                <a:lnTo>
                  <a:pt x="16117" y="13645"/>
                </a:lnTo>
                <a:lnTo>
                  <a:pt x="15811" y="13768"/>
                </a:lnTo>
                <a:lnTo>
                  <a:pt x="15760" y="13768"/>
                </a:lnTo>
                <a:lnTo>
                  <a:pt x="15684" y="14196"/>
                </a:lnTo>
                <a:lnTo>
                  <a:pt x="15760" y="15971"/>
                </a:lnTo>
                <a:lnTo>
                  <a:pt x="14919" y="16215"/>
                </a:lnTo>
                <a:lnTo>
                  <a:pt x="14051" y="16705"/>
                </a:lnTo>
                <a:lnTo>
                  <a:pt x="13159" y="16950"/>
                </a:lnTo>
                <a:lnTo>
                  <a:pt x="12317" y="17256"/>
                </a:lnTo>
                <a:lnTo>
                  <a:pt x="11884" y="17378"/>
                </a:lnTo>
                <a:lnTo>
                  <a:pt x="11476" y="17684"/>
                </a:lnTo>
                <a:lnTo>
                  <a:pt x="11042" y="17806"/>
                </a:lnTo>
                <a:lnTo>
                  <a:pt x="10634" y="17990"/>
                </a:lnTo>
                <a:lnTo>
                  <a:pt x="10201" y="18112"/>
                </a:lnTo>
                <a:lnTo>
                  <a:pt x="9767" y="18296"/>
                </a:lnTo>
                <a:lnTo>
                  <a:pt x="9359" y="18418"/>
                </a:lnTo>
                <a:lnTo>
                  <a:pt x="8926" y="18541"/>
                </a:lnTo>
                <a:lnTo>
                  <a:pt x="8518" y="18724"/>
                </a:lnTo>
                <a:lnTo>
                  <a:pt x="8084" y="18846"/>
                </a:lnTo>
                <a:lnTo>
                  <a:pt x="7676" y="18969"/>
                </a:lnTo>
                <a:lnTo>
                  <a:pt x="7243" y="19152"/>
                </a:lnTo>
                <a:lnTo>
                  <a:pt x="6834" y="19275"/>
                </a:lnTo>
                <a:lnTo>
                  <a:pt x="6401" y="19458"/>
                </a:lnTo>
                <a:lnTo>
                  <a:pt x="5967" y="19581"/>
                </a:lnTo>
                <a:lnTo>
                  <a:pt x="5559" y="19703"/>
                </a:lnTo>
                <a:lnTo>
                  <a:pt x="5610" y="19887"/>
                </a:lnTo>
                <a:lnTo>
                  <a:pt x="4896" y="20009"/>
                </a:lnTo>
                <a:lnTo>
                  <a:pt x="4233" y="20315"/>
                </a:lnTo>
                <a:lnTo>
                  <a:pt x="3494" y="20560"/>
                </a:lnTo>
                <a:lnTo>
                  <a:pt x="2780" y="20743"/>
                </a:lnTo>
                <a:lnTo>
                  <a:pt x="2117" y="21049"/>
                </a:lnTo>
                <a:lnTo>
                  <a:pt x="1403" y="21172"/>
                </a:lnTo>
                <a:lnTo>
                  <a:pt x="740" y="21294"/>
                </a:lnTo>
                <a:lnTo>
                  <a:pt x="0" y="21600"/>
                </a:lnTo>
                <a:lnTo>
                  <a:pt x="0" y="21478"/>
                </a:lnTo>
                <a:lnTo>
                  <a:pt x="128" y="21172"/>
                </a:lnTo>
                <a:lnTo>
                  <a:pt x="357" y="20560"/>
                </a:lnTo>
                <a:lnTo>
                  <a:pt x="485" y="19887"/>
                </a:lnTo>
                <a:lnTo>
                  <a:pt x="434" y="18969"/>
                </a:lnTo>
                <a:lnTo>
                  <a:pt x="485" y="18112"/>
                </a:lnTo>
                <a:lnTo>
                  <a:pt x="740" y="17378"/>
                </a:lnTo>
                <a:lnTo>
                  <a:pt x="791" y="16705"/>
                </a:lnTo>
                <a:lnTo>
                  <a:pt x="740" y="16093"/>
                </a:lnTo>
                <a:lnTo>
                  <a:pt x="791" y="15542"/>
                </a:lnTo>
                <a:lnTo>
                  <a:pt x="1097" y="14930"/>
                </a:lnTo>
                <a:lnTo>
                  <a:pt x="1148" y="14808"/>
                </a:lnTo>
                <a:lnTo>
                  <a:pt x="1097" y="14624"/>
                </a:lnTo>
                <a:lnTo>
                  <a:pt x="1097" y="14380"/>
                </a:lnTo>
                <a:lnTo>
                  <a:pt x="1148" y="14196"/>
                </a:lnTo>
                <a:lnTo>
                  <a:pt x="1275" y="14074"/>
                </a:lnTo>
                <a:lnTo>
                  <a:pt x="1275" y="13768"/>
                </a:lnTo>
                <a:lnTo>
                  <a:pt x="1224" y="13462"/>
                </a:lnTo>
                <a:lnTo>
                  <a:pt x="1224" y="13217"/>
                </a:lnTo>
                <a:lnTo>
                  <a:pt x="1326" y="12483"/>
                </a:lnTo>
                <a:lnTo>
                  <a:pt x="1326" y="12054"/>
                </a:lnTo>
                <a:lnTo>
                  <a:pt x="1224" y="11626"/>
                </a:lnTo>
                <a:lnTo>
                  <a:pt x="1275" y="11442"/>
                </a:lnTo>
                <a:lnTo>
                  <a:pt x="1326" y="11320"/>
                </a:lnTo>
                <a:lnTo>
                  <a:pt x="1403" y="11320"/>
                </a:lnTo>
                <a:lnTo>
                  <a:pt x="1454" y="11198"/>
                </a:lnTo>
                <a:lnTo>
                  <a:pt x="1454" y="11014"/>
                </a:lnTo>
                <a:lnTo>
                  <a:pt x="1326" y="10892"/>
                </a:lnTo>
                <a:lnTo>
                  <a:pt x="1326" y="10586"/>
                </a:lnTo>
                <a:lnTo>
                  <a:pt x="1454" y="10463"/>
                </a:lnTo>
                <a:lnTo>
                  <a:pt x="1505" y="10035"/>
                </a:lnTo>
                <a:lnTo>
                  <a:pt x="1454" y="9423"/>
                </a:lnTo>
                <a:lnTo>
                  <a:pt x="1632" y="9301"/>
                </a:lnTo>
                <a:lnTo>
                  <a:pt x="1632" y="9423"/>
                </a:lnTo>
                <a:lnTo>
                  <a:pt x="1709" y="9301"/>
                </a:lnTo>
                <a:lnTo>
                  <a:pt x="2244" y="9117"/>
                </a:lnTo>
                <a:lnTo>
                  <a:pt x="2652" y="8995"/>
                </a:lnTo>
                <a:lnTo>
                  <a:pt x="3086" y="8873"/>
                </a:lnTo>
                <a:lnTo>
                  <a:pt x="3570" y="8689"/>
                </a:lnTo>
                <a:lnTo>
                  <a:pt x="3978" y="8567"/>
                </a:lnTo>
                <a:lnTo>
                  <a:pt x="4463" y="8444"/>
                </a:lnTo>
                <a:lnTo>
                  <a:pt x="4896" y="8261"/>
                </a:lnTo>
                <a:lnTo>
                  <a:pt x="5304" y="8138"/>
                </a:lnTo>
                <a:lnTo>
                  <a:pt x="5253" y="7404"/>
                </a:lnTo>
                <a:lnTo>
                  <a:pt x="5126" y="6670"/>
                </a:lnTo>
                <a:lnTo>
                  <a:pt x="5738" y="6670"/>
                </a:lnTo>
                <a:close/>
              </a:path>
            </a:pathLst>
          </a:custGeom>
          <a:solidFill>
            <a:srgbClr val="558ED5"/>
          </a:solidFill>
          <a:ln w="6350">
            <a:solidFill>
              <a:srgbClr val="404040"/>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55" name="Freeform 45"/>
          <p:cNvSpPr/>
          <p:nvPr/>
        </p:nvSpPr>
        <p:spPr>
          <a:xfrm>
            <a:off x="7728047" y="1605430"/>
            <a:ext cx="1189038" cy="912813"/>
          </a:xfrm>
          <a:custGeom>
            <a:avLst/>
            <a:gdLst/>
            <a:ahLst/>
            <a:cxnLst>
              <a:cxn ang="0">
                <a:pos x="wd2" y="hd2"/>
              </a:cxn>
              <a:cxn ang="5400000">
                <a:pos x="wd2" y="hd2"/>
              </a:cxn>
              <a:cxn ang="10800000">
                <a:pos x="wd2" y="hd2"/>
              </a:cxn>
              <a:cxn ang="16200000">
                <a:pos x="wd2" y="hd2"/>
              </a:cxn>
            </a:cxnLst>
            <a:rect l="0" t="0" r="r" b="b"/>
            <a:pathLst>
              <a:path w="21600" h="21600" extrusionOk="0">
                <a:moveTo>
                  <a:pt x="1298" y="14913"/>
                </a:moveTo>
                <a:lnTo>
                  <a:pt x="1413" y="14913"/>
                </a:lnTo>
                <a:lnTo>
                  <a:pt x="1413" y="14763"/>
                </a:lnTo>
                <a:lnTo>
                  <a:pt x="1500" y="14650"/>
                </a:lnTo>
                <a:lnTo>
                  <a:pt x="1413" y="14575"/>
                </a:lnTo>
                <a:lnTo>
                  <a:pt x="1298" y="14575"/>
                </a:lnTo>
                <a:lnTo>
                  <a:pt x="1211" y="14650"/>
                </a:lnTo>
                <a:lnTo>
                  <a:pt x="1211" y="14838"/>
                </a:lnTo>
                <a:lnTo>
                  <a:pt x="1298" y="14913"/>
                </a:lnTo>
                <a:close/>
                <a:moveTo>
                  <a:pt x="16351" y="20811"/>
                </a:moveTo>
                <a:lnTo>
                  <a:pt x="16150" y="21149"/>
                </a:lnTo>
                <a:lnTo>
                  <a:pt x="16150" y="21600"/>
                </a:lnTo>
                <a:lnTo>
                  <a:pt x="16294" y="21600"/>
                </a:lnTo>
                <a:lnTo>
                  <a:pt x="16351" y="21412"/>
                </a:lnTo>
                <a:lnTo>
                  <a:pt x="16496" y="21149"/>
                </a:lnTo>
                <a:lnTo>
                  <a:pt x="16496" y="20961"/>
                </a:lnTo>
                <a:lnTo>
                  <a:pt x="16438" y="20811"/>
                </a:lnTo>
                <a:lnTo>
                  <a:pt x="16351" y="20811"/>
                </a:lnTo>
                <a:close/>
                <a:moveTo>
                  <a:pt x="7354" y="6198"/>
                </a:moveTo>
                <a:lnTo>
                  <a:pt x="7354" y="6048"/>
                </a:lnTo>
                <a:lnTo>
                  <a:pt x="7296" y="6123"/>
                </a:lnTo>
                <a:lnTo>
                  <a:pt x="7210" y="6198"/>
                </a:lnTo>
                <a:lnTo>
                  <a:pt x="7210" y="6311"/>
                </a:lnTo>
                <a:lnTo>
                  <a:pt x="7296" y="6311"/>
                </a:lnTo>
                <a:lnTo>
                  <a:pt x="7354" y="6198"/>
                </a:lnTo>
                <a:close/>
                <a:moveTo>
                  <a:pt x="16553" y="20248"/>
                </a:moveTo>
                <a:lnTo>
                  <a:pt x="16640" y="20097"/>
                </a:lnTo>
                <a:lnTo>
                  <a:pt x="16697" y="19910"/>
                </a:lnTo>
                <a:lnTo>
                  <a:pt x="16842" y="19722"/>
                </a:lnTo>
                <a:lnTo>
                  <a:pt x="16986" y="19459"/>
                </a:lnTo>
                <a:lnTo>
                  <a:pt x="17101" y="18933"/>
                </a:lnTo>
                <a:lnTo>
                  <a:pt x="17245" y="18745"/>
                </a:lnTo>
                <a:lnTo>
                  <a:pt x="17044" y="18482"/>
                </a:lnTo>
                <a:lnTo>
                  <a:pt x="16842" y="18294"/>
                </a:lnTo>
                <a:lnTo>
                  <a:pt x="17188" y="17843"/>
                </a:lnTo>
                <a:lnTo>
                  <a:pt x="17245" y="17693"/>
                </a:lnTo>
                <a:lnTo>
                  <a:pt x="17303" y="17505"/>
                </a:lnTo>
                <a:lnTo>
                  <a:pt x="17101" y="17242"/>
                </a:lnTo>
                <a:lnTo>
                  <a:pt x="17044" y="16792"/>
                </a:lnTo>
                <a:lnTo>
                  <a:pt x="16899" y="16341"/>
                </a:lnTo>
                <a:lnTo>
                  <a:pt x="16784" y="15439"/>
                </a:lnTo>
                <a:lnTo>
                  <a:pt x="16640" y="15026"/>
                </a:lnTo>
                <a:lnTo>
                  <a:pt x="16553" y="14575"/>
                </a:lnTo>
                <a:lnTo>
                  <a:pt x="16438" y="13674"/>
                </a:lnTo>
                <a:lnTo>
                  <a:pt x="16294" y="13599"/>
                </a:lnTo>
                <a:lnTo>
                  <a:pt x="16294" y="12772"/>
                </a:lnTo>
                <a:lnTo>
                  <a:pt x="16236" y="12359"/>
                </a:lnTo>
                <a:lnTo>
                  <a:pt x="16236" y="11082"/>
                </a:lnTo>
                <a:lnTo>
                  <a:pt x="16150" y="10669"/>
                </a:lnTo>
                <a:lnTo>
                  <a:pt x="16150" y="10218"/>
                </a:lnTo>
                <a:lnTo>
                  <a:pt x="16034" y="9955"/>
                </a:lnTo>
                <a:lnTo>
                  <a:pt x="16034" y="9692"/>
                </a:lnTo>
                <a:lnTo>
                  <a:pt x="15948" y="9429"/>
                </a:lnTo>
                <a:lnTo>
                  <a:pt x="15803" y="8978"/>
                </a:lnTo>
                <a:lnTo>
                  <a:pt x="15746" y="8527"/>
                </a:lnTo>
                <a:lnTo>
                  <a:pt x="15544" y="7889"/>
                </a:lnTo>
                <a:lnTo>
                  <a:pt x="15486" y="7438"/>
                </a:lnTo>
                <a:lnTo>
                  <a:pt x="15342" y="7100"/>
                </a:lnTo>
                <a:lnTo>
                  <a:pt x="15284" y="6574"/>
                </a:lnTo>
                <a:lnTo>
                  <a:pt x="14996" y="6311"/>
                </a:lnTo>
                <a:lnTo>
                  <a:pt x="14938" y="6311"/>
                </a:lnTo>
                <a:lnTo>
                  <a:pt x="14852" y="6574"/>
                </a:lnTo>
                <a:lnTo>
                  <a:pt x="14794" y="6574"/>
                </a:lnTo>
                <a:lnTo>
                  <a:pt x="14736" y="6386"/>
                </a:lnTo>
                <a:lnTo>
                  <a:pt x="14650" y="5747"/>
                </a:lnTo>
                <a:lnTo>
                  <a:pt x="14650" y="5485"/>
                </a:lnTo>
                <a:lnTo>
                  <a:pt x="14506" y="5222"/>
                </a:lnTo>
                <a:lnTo>
                  <a:pt x="14246" y="4508"/>
                </a:lnTo>
                <a:lnTo>
                  <a:pt x="14189" y="4358"/>
                </a:lnTo>
                <a:lnTo>
                  <a:pt x="14189" y="3794"/>
                </a:lnTo>
                <a:lnTo>
                  <a:pt x="14246" y="3456"/>
                </a:lnTo>
                <a:lnTo>
                  <a:pt x="14246" y="3381"/>
                </a:lnTo>
                <a:lnTo>
                  <a:pt x="14102" y="2930"/>
                </a:lnTo>
                <a:lnTo>
                  <a:pt x="14044" y="2479"/>
                </a:lnTo>
                <a:lnTo>
                  <a:pt x="13698" y="1841"/>
                </a:lnTo>
                <a:lnTo>
                  <a:pt x="13554" y="1052"/>
                </a:lnTo>
                <a:lnTo>
                  <a:pt x="13439" y="714"/>
                </a:lnTo>
                <a:lnTo>
                  <a:pt x="13352" y="263"/>
                </a:lnTo>
                <a:lnTo>
                  <a:pt x="13295" y="0"/>
                </a:lnTo>
                <a:lnTo>
                  <a:pt x="11651" y="714"/>
                </a:lnTo>
                <a:lnTo>
                  <a:pt x="10641" y="1127"/>
                </a:lnTo>
                <a:lnTo>
                  <a:pt x="10093" y="1390"/>
                </a:lnTo>
                <a:lnTo>
                  <a:pt x="9949" y="1503"/>
                </a:lnTo>
                <a:lnTo>
                  <a:pt x="9892" y="1503"/>
                </a:lnTo>
                <a:lnTo>
                  <a:pt x="9603" y="1578"/>
                </a:lnTo>
                <a:lnTo>
                  <a:pt x="9344" y="1953"/>
                </a:lnTo>
                <a:lnTo>
                  <a:pt x="8940" y="2367"/>
                </a:lnTo>
                <a:lnTo>
                  <a:pt x="8507" y="3268"/>
                </a:lnTo>
                <a:lnTo>
                  <a:pt x="7902" y="4883"/>
                </a:lnTo>
                <a:lnTo>
                  <a:pt x="7902" y="4959"/>
                </a:lnTo>
                <a:lnTo>
                  <a:pt x="7959" y="5071"/>
                </a:lnTo>
                <a:lnTo>
                  <a:pt x="7959" y="5222"/>
                </a:lnTo>
                <a:lnTo>
                  <a:pt x="7902" y="5409"/>
                </a:lnTo>
                <a:lnTo>
                  <a:pt x="7094" y="6837"/>
                </a:lnTo>
                <a:lnTo>
                  <a:pt x="6892" y="7288"/>
                </a:lnTo>
                <a:lnTo>
                  <a:pt x="7094" y="7438"/>
                </a:lnTo>
                <a:lnTo>
                  <a:pt x="7094" y="7551"/>
                </a:lnTo>
                <a:lnTo>
                  <a:pt x="7152" y="7438"/>
                </a:lnTo>
                <a:lnTo>
                  <a:pt x="7296" y="7175"/>
                </a:lnTo>
                <a:lnTo>
                  <a:pt x="7354" y="7175"/>
                </a:lnTo>
                <a:lnTo>
                  <a:pt x="7498" y="7363"/>
                </a:lnTo>
                <a:lnTo>
                  <a:pt x="7440" y="7626"/>
                </a:lnTo>
                <a:lnTo>
                  <a:pt x="7498" y="7626"/>
                </a:lnTo>
                <a:lnTo>
                  <a:pt x="7642" y="7551"/>
                </a:lnTo>
                <a:lnTo>
                  <a:pt x="7700" y="7438"/>
                </a:lnTo>
                <a:lnTo>
                  <a:pt x="7700" y="7626"/>
                </a:lnTo>
                <a:lnTo>
                  <a:pt x="7642" y="7814"/>
                </a:lnTo>
                <a:lnTo>
                  <a:pt x="7642" y="7889"/>
                </a:lnTo>
                <a:lnTo>
                  <a:pt x="7556" y="8152"/>
                </a:lnTo>
                <a:lnTo>
                  <a:pt x="7498" y="8264"/>
                </a:lnTo>
                <a:lnTo>
                  <a:pt x="7440" y="8264"/>
                </a:lnTo>
                <a:lnTo>
                  <a:pt x="7440" y="8152"/>
                </a:lnTo>
                <a:lnTo>
                  <a:pt x="7354" y="8339"/>
                </a:lnTo>
                <a:lnTo>
                  <a:pt x="7354" y="8415"/>
                </a:lnTo>
                <a:lnTo>
                  <a:pt x="7440" y="8415"/>
                </a:lnTo>
                <a:lnTo>
                  <a:pt x="7498" y="8602"/>
                </a:lnTo>
                <a:lnTo>
                  <a:pt x="7642" y="8790"/>
                </a:lnTo>
                <a:lnTo>
                  <a:pt x="7700" y="9128"/>
                </a:lnTo>
                <a:lnTo>
                  <a:pt x="7758" y="9241"/>
                </a:lnTo>
                <a:lnTo>
                  <a:pt x="7758" y="9429"/>
                </a:lnTo>
                <a:lnTo>
                  <a:pt x="7844" y="9504"/>
                </a:lnTo>
                <a:lnTo>
                  <a:pt x="7844" y="9579"/>
                </a:lnTo>
                <a:lnTo>
                  <a:pt x="7758" y="9767"/>
                </a:lnTo>
                <a:lnTo>
                  <a:pt x="7642" y="9842"/>
                </a:lnTo>
                <a:lnTo>
                  <a:pt x="7440" y="9955"/>
                </a:lnTo>
                <a:lnTo>
                  <a:pt x="7210" y="10218"/>
                </a:lnTo>
                <a:lnTo>
                  <a:pt x="7008" y="10556"/>
                </a:lnTo>
                <a:lnTo>
                  <a:pt x="6892" y="10819"/>
                </a:lnTo>
                <a:lnTo>
                  <a:pt x="6806" y="11082"/>
                </a:lnTo>
                <a:lnTo>
                  <a:pt x="6748" y="11194"/>
                </a:lnTo>
                <a:lnTo>
                  <a:pt x="6402" y="11457"/>
                </a:lnTo>
                <a:lnTo>
                  <a:pt x="6258" y="11645"/>
                </a:lnTo>
                <a:lnTo>
                  <a:pt x="6258" y="11795"/>
                </a:lnTo>
                <a:lnTo>
                  <a:pt x="6200" y="11720"/>
                </a:lnTo>
                <a:lnTo>
                  <a:pt x="5912" y="11795"/>
                </a:lnTo>
                <a:lnTo>
                  <a:pt x="5450" y="11908"/>
                </a:lnTo>
                <a:lnTo>
                  <a:pt x="5047" y="12096"/>
                </a:lnTo>
                <a:lnTo>
                  <a:pt x="4758" y="12359"/>
                </a:lnTo>
                <a:lnTo>
                  <a:pt x="4556" y="12359"/>
                </a:lnTo>
                <a:lnTo>
                  <a:pt x="4297" y="12246"/>
                </a:lnTo>
                <a:lnTo>
                  <a:pt x="3951" y="12171"/>
                </a:lnTo>
                <a:lnTo>
                  <a:pt x="3057" y="12359"/>
                </a:lnTo>
                <a:lnTo>
                  <a:pt x="2307" y="12622"/>
                </a:lnTo>
                <a:lnTo>
                  <a:pt x="1759" y="12960"/>
                </a:lnTo>
                <a:lnTo>
                  <a:pt x="865" y="13599"/>
                </a:lnTo>
                <a:lnTo>
                  <a:pt x="865" y="13674"/>
                </a:lnTo>
                <a:lnTo>
                  <a:pt x="1009" y="14463"/>
                </a:lnTo>
                <a:lnTo>
                  <a:pt x="1500" y="14463"/>
                </a:lnTo>
                <a:lnTo>
                  <a:pt x="1500" y="14838"/>
                </a:lnTo>
                <a:lnTo>
                  <a:pt x="1557" y="15101"/>
                </a:lnTo>
                <a:lnTo>
                  <a:pt x="1701" y="15364"/>
                </a:lnTo>
                <a:lnTo>
                  <a:pt x="1759" y="15552"/>
                </a:lnTo>
                <a:lnTo>
                  <a:pt x="1759" y="15740"/>
                </a:lnTo>
                <a:lnTo>
                  <a:pt x="1701" y="15890"/>
                </a:lnTo>
                <a:lnTo>
                  <a:pt x="1557" y="16153"/>
                </a:lnTo>
                <a:lnTo>
                  <a:pt x="1413" y="16454"/>
                </a:lnTo>
                <a:lnTo>
                  <a:pt x="1355" y="16867"/>
                </a:lnTo>
                <a:lnTo>
                  <a:pt x="1154" y="17130"/>
                </a:lnTo>
                <a:lnTo>
                  <a:pt x="952" y="17505"/>
                </a:lnTo>
                <a:lnTo>
                  <a:pt x="663" y="17843"/>
                </a:lnTo>
                <a:lnTo>
                  <a:pt x="548" y="18219"/>
                </a:lnTo>
                <a:lnTo>
                  <a:pt x="115" y="18820"/>
                </a:lnTo>
                <a:lnTo>
                  <a:pt x="0" y="19008"/>
                </a:lnTo>
                <a:lnTo>
                  <a:pt x="58" y="19647"/>
                </a:lnTo>
                <a:lnTo>
                  <a:pt x="202" y="20248"/>
                </a:lnTo>
                <a:lnTo>
                  <a:pt x="548" y="20173"/>
                </a:lnTo>
                <a:lnTo>
                  <a:pt x="952" y="19985"/>
                </a:lnTo>
                <a:lnTo>
                  <a:pt x="1298" y="19910"/>
                </a:lnTo>
                <a:lnTo>
                  <a:pt x="1615" y="19797"/>
                </a:lnTo>
                <a:lnTo>
                  <a:pt x="2048" y="19647"/>
                </a:lnTo>
                <a:lnTo>
                  <a:pt x="2365" y="19534"/>
                </a:lnTo>
                <a:lnTo>
                  <a:pt x="2711" y="19384"/>
                </a:lnTo>
                <a:lnTo>
                  <a:pt x="3057" y="19271"/>
                </a:lnTo>
                <a:lnTo>
                  <a:pt x="3461" y="19121"/>
                </a:lnTo>
                <a:lnTo>
                  <a:pt x="3807" y="19008"/>
                </a:lnTo>
                <a:lnTo>
                  <a:pt x="4153" y="18933"/>
                </a:lnTo>
                <a:lnTo>
                  <a:pt x="4556" y="18745"/>
                </a:lnTo>
                <a:lnTo>
                  <a:pt x="4903" y="18670"/>
                </a:lnTo>
                <a:lnTo>
                  <a:pt x="5249" y="18482"/>
                </a:lnTo>
                <a:lnTo>
                  <a:pt x="5595" y="18407"/>
                </a:lnTo>
                <a:lnTo>
                  <a:pt x="5998" y="18219"/>
                </a:lnTo>
                <a:lnTo>
                  <a:pt x="6344" y="18144"/>
                </a:lnTo>
                <a:lnTo>
                  <a:pt x="6662" y="17956"/>
                </a:lnTo>
                <a:lnTo>
                  <a:pt x="7008" y="17843"/>
                </a:lnTo>
                <a:lnTo>
                  <a:pt x="7440" y="17693"/>
                </a:lnTo>
                <a:lnTo>
                  <a:pt x="7758" y="17581"/>
                </a:lnTo>
                <a:lnTo>
                  <a:pt x="8104" y="17430"/>
                </a:lnTo>
                <a:lnTo>
                  <a:pt x="8450" y="17318"/>
                </a:lnTo>
                <a:lnTo>
                  <a:pt x="8853" y="17130"/>
                </a:lnTo>
                <a:lnTo>
                  <a:pt x="9199" y="16979"/>
                </a:lnTo>
                <a:lnTo>
                  <a:pt x="9546" y="16867"/>
                </a:lnTo>
                <a:lnTo>
                  <a:pt x="9892" y="16717"/>
                </a:lnTo>
                <a:lnTo>
                  <a:pt x="10209" y="16604"/>
                </a:lnTo>
                <a:lnTo>
                  <a:pt x="10641" y="16454"/>
                </a:lnTo>
                <a:lnTo>
                  <a:pt x="10959" y="16266"/>
                </a:lnTo>
                <a:lnTo>
                  <a:pt x="11305" y="16153"/>
                </a:lnTo>
                <a:lnTo>
                  <a:pt x="11651" y="16003"/>
                </a:lnTo>
                <a:lnTo>
                  <a:pt x="11939" y="16153"/>
                </a:lnTo>
                <a:lnTo>
                  <a:pt x="12054" y="16341"/>
                </a:lnTo>
                <a:lnTo>
                  <a:pt x="12401" y="16454"/>
                </a:lnTo>
                <a:lnTo>
                  <a:pt x="12545" y="16529"/>
                </a:lnTo>
                <a:lnTo>
                  <a:pt x="12545" y="16604"/>
                </a:lnTo>
                <a:lnTo>
                  <a:pt x="12689" y="16792"/>
                </a:lnTo>
                <a:lnTo>
                  <a:pt x="12689" y="17055"/>
                </a:lnTo>
                <a:lnTo>
                  <a:pt x="12747" y="17242"/>
                </a:lnTo>
                <a:lnTo>
                  <a:pt x="12891" y="17505"/>
                </a:lnTo>
                <a:lnTo>
                  <a:pt x="13006" y="17693"/>
                </a:lnTo>
                <a:lnTo>
                  <a:pt x="13150" y="17843"/>
                </a:lnTo>
                <a:lnTo>
                  <a:pt x="13295" y="17956"/>
                </a:lnTo>
                <a:lnTo>
                  <a:pt x="13842" y="18031"/>
                </a:lnTo>
                <a:lnTo>
                  <a:pt x="13987" y="18144"/>
                </a:lnTo>
                <a:lnTo>
                  <a:pt x="14044" y="18294"/>
                </a:lnTo>
                <a:lnTo>
                  <a:pt x="14390" y="18407"/>
                </a:lnTo>
                <a:lnTo>
                  <a:pt x="14650" y="18482"/>
                </a:lnTo>
                <a:lnTo>
                  <a:pt x="14996" y="18557"/>
                </a:lnTo>
                <a:lnTo>
                  <a:pt x="15284" y="18670"/>
                </a:lnTo>
                <a:lnTo>
                  <a:pt x="15602" y="18745"/>
                </a:lnTo>
                <a:lnTo>
                  <a:pt x="15890" y="18820"/>
                </a:lnTo>
                <a:lnTo>
                  <a:pt x="16236" y="19008"/>
                </a:lnTo>
                <a:lnTo>
                  <a:pt x="16496" y="19121"/>
                </a:lnTo>
                <a:lnTo>
                  <a:pt x="16496" y="19008"/>
                </a:lnTo>
                <a:lnTo>
                  <a:pt x="16294" y="18407"/>
                </a:lnTo>
                <a:lnTo>
                  <a:pt x="16034" y="17956"/>
                </a:lnTo>
                <a:lnTo>
                  <a:pt x="16236" y="18031"/>
                </a:lnTo>
                <a:lnTo>
                  <a:pt x="16351" y="18219"/>
                </a:lnTo>
                <a:lnTo>
                  <a:pt x="16496" y="18745"/>
                </a:lnTo>
                <a:lnTo>
                  <a:pt x="16553" y="19459"/>
                </a:lnTo>
                <a:lnTo>
                  <a:pt x="16553" y="20248"/>
                </a:lnTo>
                <a:close/>
                <a:moveTo>
                  <a:pt x="7296" y="7551"/>
                </a:moveTo>
                <a:lnTo>
                  <a:pt x="7210" y="7551"/>
                </a:lnTo>
                <a:lnTo>
                  <a:pt x="7210" y="7738"/>
                </a:lnTo>
                <a:lnTo>
                  <a:pt x="7296" y="7551"/>
                </a:lnTo>
                <a:close/>
                <a:moveTo>
                  <a:pt x="21340" y="16604"/>
                </a:moveTo>
                <a:lnTo>
                  <a:pt x="21139" y="16867"/>
                </a:lnTo>
                <a:lnTo>
                  <a:pt x="20994" y="16717"/>
                </a:lnTo>
                <a:lnTo>
                  <a:pt x="20850" y="16792"/>
                </a:lnTo>
                <a:lnTo>
                  <a:pt x="20648" y="17055"/>
                </a:lnTo>
                <a:lnTo>
                  <a:pt x="20389" y="17430"/>
                </a:lnTo>
                <a:lnTo>
                  <a:pt x="20331" y="17693"/>
                </a:lnTo>
                <a:lnTo>
                  <a:pt x="20043" y="17843"/>
                </a:lnTo>
                <a:lnTo>
                  <a:pt x="20100" y="17505"/>
                </a:lnTo>
                <a:lnTo>
                  <a:pt x="20245" y="17130"/>
                </a:lnTo>
                <a:lnTo>
                  <a:pt x="20533" y="16454"/>
                </a:lnTo>
                <a:lnTo>
                  <a:pt x="20331" y="16717"/>
                </a:lnTo>
                <a:lnTo>
                  <a:pt x="19985" y="17318"/>
                </a:lnTo>
                <a:lnTo>
                  <a:pt x="19841" y="17581"/>
                </a:lnTo>
                <a:lnTo>
                  <a:pt x="19293" y="17956"/>
                </a:lnTo>
                <a:lnTo>
                  <a:pt x="18803" y="18219"/>
                </a:lnTo>
                <a:lnTo>
                  <a:pt x="18601" y="18294"/>
                </a:lnTo>
                <a:lnTo>
                  <a:pt x="18485" y="18557"/>
                </a:lnTo>
                <a:lnTo>
                  <a:pt x="18197" y="18670"/>
                </a:lnTo>
                <a:lnTo>
                  <a:pt x="17938" y="18670"/>
                </a:lnTo>
                <a:lnTo>
                  <a:pt x="17851" y="18745"/>
                </a:lnTo>
                <a:lnTo>
                  <a:pt x="17793" y="18820"/>
                </a:lnTo>
                <a:lnTo>
                  <a:pt x="17649" y="18933"/>
                </a:lnTo>
                <a:lnTo>
                  <a:pt x="17447" y="19008"/>
                </a:lnTo>
                <a:lnTo>
                  <a:pt x="17390" y="19121"/>
                </a:lnTo>
                <a:lnTo>
                  <a:pt x="17303" y="19271"/>
                </a:lnTo>
                <a:lnTo>
                  <a:pt x="17303" y="19459"/>
                </a:lnTo>
                <a:lnTo>
                  <a:pt x="17188" y="19384"/>
                </a:lnTo>
                <a:lnTo>
                  <a:pt x="17044" y="19647"/>
                </a:lnTo>
                <a:lnTo>
                  <a:pt x="16784" y="19985"/>
                </a:lnTo>
                <a:lnTo>
                  <a:pt x="16640" y="20360"/>
                </a:lnTo>
                <a:lnTo>
                  <a:pt x="16553" y="20623"/>
                </a:lnTo>
                <a:lnTo>
                  <a:pt x="16553" y="20886"/>
                </a:lnTo>
                <a:lnTo>
                  <a:pt x="16697" y="21074"/>
                </a:lnTo>
                <a:lnTo>
                  <a:pt x="16899" y="20886"/>
                </a:lnTo>
                <a:lnTo>
                  <a:pt x="16986" y="20623"/>
                </a:lnTo>
                <a:lnTo>
                  <a:pt x="17101" y="20511"/>
                </a:lnTo>
                <a:lnTo>
                  <a:pt x="17188" y="20511"/>
                </a:lnTo>
                <a:lnTo>
                  <a:pt x="17188" y="20623"/>
                </a:lnTo>
                <a:lnTo>
                  <a:pt x="16986" y="20961"/>
                </a:lnTo>
                <a:lnTo>
                  <a:pt x="17303" y="20811"/>
                </a:lnTo>
                <a:lnTo>
                  <a:pt x="17649" y="20511"/>
                </a:lnTo>
                <a:lnTo>
                  <a:pt x="18543" y="19797"/>
                </a:lnTo>
                <a:lnTo>
                  <a:pt x="18745" y="19797"/>
                </a:lnTo>
                <a:lnTo>
                  <a:pt x="19697" y="18745"/>
                </a:lnTo>
                <a:lnTo>
                  <a:pt x="19899" y="18557"/>
                </a:lnTo>
                <a:lnTo>
                  <a:pt x="20187" y="18294"/>
                </a:lnTo>
                <a:lnTo>
                  <a:pt x="20446" y="17843"/>
                </a:lnTo>
                <a:lnTo>
                  <a:pt x="20648" y="17693"/>
                </a:lnTo>
                <a:lnTo>
                  <a:pt x="21600" y="16454"/>
                </a:lnTo>
                <a:lnTo>
                  <a:pt x="21340" y="16604"/>
                </a:lnTo>
                <a:close/>
              </a:path>
            </a:pathLst>
          </a:custGeom>
          <a:solidFill>
            <a:srgbClr val="558ED5"/>
          </a:solidFill>
          <a:ln w="6350">
            <a:solidFill>
              <a:srgbClr val="404040"/>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56" name="Freeform 48"/>
          <p:cNvSpPr/>
          <p:nvPr/>
        </p:nvSpPr>
        <p:spPr>
          <a:xfrm>
            <a:off x="7374036" y="2905592"/>
            <a:ext cx="1239839" cy="762001"/>
          </a:xfrm>
          <a:custGeom>
            <a:avLst/>
            <a:gdLst/>
            <a:ahLst/>
            <a:cxnLst>
              <a:cxn ang="0">
                <a:pos x="wd2" y="hd2"/>
              </a:cxn>
              <a:cxn ang="5400000">
                <a:pos x="wd2" y="hd2"/>
              </a:cxn>
              <a:cxn ang="10800000">
                <a:pos x="wd2" y="hd2"/>
              </a:cxn>
              <a:cxn ang="16200000">
                <a:pos x="wd2" y="hd2"/>
              </a:cxn>
            </a:cxnLst>
            <a:rect l="0" t="0" r="r" b="b"/>
            <a:pathLst>
              <a:path w="21600" h="21600" extrusionOk="0">
                <a:moveTo>
                  <a:pt x="20411" y="9675"/>
                </a:moveTo>
                <a:lnTo>
                  <a:pt x="20604" y="9990"/>
                </a:lnTo>
                <a:lnTo>
                  <a:pt x="20687" y="9045"/>
                </a:lnTo>
                <a:lnTo>
                  <a:pt x="20687" y="8280"/>
                </a:lnTo>
                <a:lnTo>
                  <a:pt x="20743" y="7965"/>
                </a:lnTo>
                <a:lnTo>
                  <a:pt x="20881" y="7650"/>
                </a:lnTo>
                <a:lnTo>
                  <a:pt x="21130" y="7245"/>
                </a:lnTo>
                <a:lnTo>
                  <a:pt x="21075" y="6930"/>
                </a:lnTo>
                <a:lnTo>
                  <a:pt x="21268" y="4455"/>
                </a:lnTo>
                <a:lnTo>
                  <a:pt x="21019" y="4545"/>
                </a:lnTo>
                <a:lnTo>
                  <a:pt x="20604" y="4905"/>
                </a:lnTo>
                <a:lnTo>
                  <a:pt x="20549" y="5220"/>
                </a:lnTo>
                <a:lnTo>
                  <a:pt x="20549" y="5940"/>
                </a:lnTo>
                <a:lnTo>
                  <a:pt x="20411" y="6480"/>
                </a:lnTo>
                <a:lnTo>
                  <a:pt x="20300" y="7335"/>
                </a:lnTo>
                <a:lnTo>
                  <a:pt x="20300" y="8730"/>
                </a:lnTo>
                <a:lnTo>
                  <a:pt x="20355" y="9450"/>
                </a:lnTo>
                <a:lnTo>
                  <a:pt x="20411" y="9675"/>
                </a:lnTo>
                <a:close/>
                <a:moveTo>
                  <a:pt x="21545" y="4140"/>
                </a:moveTo>
                <a:lnTo>
                  <a:pt x="21406" y="5310"/>
                </a:lnTo>
                <a:lnTo>
                  <a:pt x="21462" y="5085"/>
                </a:lnTo>
                <a:lnTo>
                  <a:pt x="21600" y="4140"/>
                </a:lnTo>
                <a:lnTo>
                  <a:pt x="21545" y="4140"/>
                </a:lnTo>
                <a:close/>
                <a:moveTo>
                  <a:pt x="20936" y="12150"/>
                </a:moveTo>
                <a:lnTo>
                  <a:pt x="20743" y="11700"/>
                </a:lnTo>
                <a:lnTo>
                  <a:pt x="20604" y="11385"/>
                </a:lnTo>
                <a:lnTo>
                  <a:pt x="20217" y="11475"/>
                </a:lnTo>
                <a:lnTo>
                  <a:pt x="19968" y="11475"/>
                </a:lnTo>
                <a:lnTo>
                  <a:pt x="19581" y="12015"/>
                </a:lnTo>
                <a:lnTo>
                  <a:pt x="19360" y="12150"/>
                </a:lnTo>
                <a:lnTo>
                  <a:pt x="19249" y="11790"/>
                </a:lnTo>
                <a:lnTo>
                  <a:pt x="18862" y="11475"/>
                </a:lnTo>
                <a:lnTo>
                  <a:pt x="18585" y="10845"/>
                </a:lnTo>
                <a:lnTo>
                  <a:pt x="17866" y="10845"/>
                </a:lnTo>
                <a:lnTo>
                  <a:pt x="17617" y="10755"/>
                </a:lnTo>
                <a:lnTo>
                  <a:pt x="17092" y="10845"/>
                </a:lnTo>
                <a:lnTo>
                  <a:pt x="17009" y="10755"/>
                </a:lnTo>
                <a:lnTo>
                  <a:pt x="16898" y="10620"/>
                </a:lnTo>
                <a:lnTo>
                  <a:pt x="17617" y="10440"/>
                </a:lnTo>
                <a:lnTo>
                  <a:pt x="18447" y="10620"/>
                </a:lnTo>
                <a:lnTo>
                  <a:pt x="18641" y="10530"/>
                </a:lnTo>
                <a:lnTo>
                  <a:pt x="18862" y="10980"/>
                </a:lnTo>
                <a:lnTo>
                  <a:pt x="19111" y="11160"/>
                </a:lnTo>
                <a:lnTo>
                  <a:pt x="19304" y="11385"/>
                </a:lnTo>
                <a:lnTo>
                  <a:pt x="19498" y="11475"/>
                </a:lnTo>
                <a:lnTo>
                  <a:pt x="19636" y="11295"/>
                </a:lnTo>
                <a:lnTo>
                  <a:pt x="19775" y="10980"/>
                </a:lnTo>
                <a:lnTo>
                  <a:pt x="19636" y="10755"/>
                </a:lnTo>
                <a:lnTo>
                  <a:pt x="19581" y="10530"/>
                </a:lnTo>
                <a:lnTo>
                  <a:pt x="19304" y="10215"/>
                </a:lnTo>
                <a:lnTo>
                  <a:pt x="18973" y="10215"/>
                </a:lnTo>
                <a:lnTo>
                  <a:pt x="18641" y="9900"/>
                </a:lnTo>
                <a:lnTo>
                  <a:pt x="18198" y="9360"/>
                </a:lnTo>
                <a:lnTo>
                  <a:pt x="18143" y="9270"/>
                </a:lnTo>
                <a:lnTo>
                  <a:pt x="18060" y="9045"/>
                </a:lnTo>
                <a:lnTo>
                  <a:pt x="18862" y="9900"/>
                </a:lnTo>
                <a:lnTo>
                  <a:pt x="19111" y="9990"/>
                </a:lnTo>
                <a:lnTo>
                  <a:pt x="19249" y="9765"/>
                </a:lnTo>
                <a:lnTo>
                  <a:pt x="19166" y="9585"/>
                </a:lnTo>
                <a:lnTo>
                  <a:pt x="19111" y="9270"/>
                </a:lnTo>
                <a:lnTo>
                  <a:pt x="19498" y="9270"/>
                </a:lnTo>
                <a:lnTo>
                  <a:pt x="19498" y="8820"/>
                </a:lnTo>
                <a:lnTo>
                  <a:pt x="19360" y="8505"/>
                </a:lnTo>
                <a:lnTo>
                  <a:pt x="19111" y="8415"/>
                </a:lnTo>
                <a:lnTo>
                  <a:pt x="19249" y="8190"/>
                </a:lnTo>
                <a:lnTo>
                  <a:pt x="18724" y="8100"/>
                </a:lnTo>
                <a:lnTo>
                  <a:pt x="18447" y="7875"/>
                </a:lnTo>
                <a:lnTo>
                  <a:pt x="18198" y="7560"/>
                </a:lnTo>
                <a:lnTo>
                  <a:pt x="17922" y="7335"/>
                </a:lnTo>
                <a:lnTo>
                  <a:pt x="17424" y="6795"/>
                </a:lnTo>
                <a:lnTo>
                  <a:pt x="17147" y="6390"/>
                </a:lnTo>
                <a:lnTo>
                  <a:pt x="16566" y="5850"/>
                </a:lnTo>
                <a:lnTo>
                  <a:pt x="16622" y="5760"/>
                </a:lnTo>
                <a:lnTo>
                  <a:pt x="17092" y="6075"/>
                </a:lnTo>
                <a:lnTo>
                  <a:pt x="17479" y="6570"/>
                </a:lnTo>
                <a:lnTo>
                  <a:pt x="17617" y="6705"/>
                </a:lnTo>
                <a:lnTo>
                  <a:pt x="18585" y="7785"/>
                </a:lnTo>
                <a:lnTo>
                  <a:pt x="18779" y="7785"/>
                </a:lnTo>
                <a:lnTo>
                  <a:pt x="19056" y="7650"/>
                </a:lnTo>
                <a:lnTo>
                  <a:pt x="19111" y="7335"/>
                </a:lnTo>
                <a:lnTo>
                  <a:pt x="19056" y="6930"/>
                </a:lnTo>
                <a:lnTo>
                  <a:pt x="19056" y="6255"/>
                </a:lnTo>
                <a:lnTo>
                  <a:pt x="18724" y="6075"/>
                </a:lnTo>
                <a:lnTo>
                  <a:pt x="18392" y="5940"/>
                </a:lnTo>
                <a:lnTo>
                  <a:pt x="18060" y="5535"/>
                </a:lnTo>
                <a:lnTo>
                  <a:pt x="17811" y="5400"/>
                </a:lnTo>
                <a:lnTo>
                  <a:pt x="17092" y="5400"/>
                </a:lnTo>
                <a:lnTo>
                  <a:pt x="16566" y="4680"/>
                </a:lnTo>
                <a:lnTo>
                  <a:pt x="16373" y="4680"/>
                </a:lnTo>
                <a:lnTo>
                  <a:pt x="16041" y="4995"/>
                </a:lnTo>
                <a:lnTo>
                  <a:pt x="15958" y="4995"/>
                </a:lnTo>
                <a:lnTo>
                  <a:pt x="15764" y="4770"/>
                </a:lnTo>
                <a:lnTo>
                  <a:pt x="15764" y="3600"/>
                </a:lnTo>
                <a:lnTo>
                  <a:pt x="15958" y="3060"/>
                </a:lnTo>
                <a:lnTo>
                  <a:pt x="16096" y="2745"/>
                </a:lnTo>
                <a:lnTo>
                  <a:pt x="16179" y="2340"/>
                </a:lnTo>
                <a:lnTo>
                  <a:pt x="16096" y="1710"/>
                </a:lnTo>
                <a:lnTo>
                  <a:pt x="16041" y="1575"/>
                </a:lnTo>
                <a:lnTo>
                  <a:pt x="15847" y="1575"/>
                </a:lnTo>
                <a:lnTo>
                  <a:pt x="15847" y="1485"/>
                </a:lnTo>
                <a:lnTo>
                  <a:pt x="15571" y="1485"/>
                </a:lnTo>
                <a:lnTo>
                  <a:pt x="15239" y="1170"/>
                </a:lnTo>
                <a:lnTo>
                  <a:pt x="14741" y="1035"/>
                </a:lnTo>
                <a:lnTo>
                  <a:pt x="14603" y="855"/>
                </a:lnTo>
                <a:lnTo>
                  <a:pt x="14603" y="405"/>
                </a:lnTo>
                <a:lnTo>
                  <a:pt x="14465" y="180"/>
                </a:lnTo>
                <a:lnTo>
                  <a:pt x="14077" y="90"/>
                </a:lnTo>
                <a:lnTo>
                  <a:pt x="13884" y="0"/>
                </a:lnTo>
                <a:lnTo>
                  <a:pt x="13801" y="720"/>
                </a:lnTo>
                <a:lnTo>
                  <a:pt x="13745" y="1260"/>
                </a:lnTo>
                <a:lnTo>
                  <a:pt x="13414" y="945"/>
                </a:lnTo>
                <a:lnTo>
                  <a:pt x="12888" y="630"/>
                </a:lnTo>
                <a:lnTo>
                  <a:pt x="12639" y="405"/>
                </a:lnTo>
                <a:lnTo>
                  <a:pt x="12252" y="90"/>
                </a:lnTo>
                <a:lnTo>
                  <a:pt x="12169" y="405"/>
                </a:lnTo>
                <a:lnTo>
                  <a:pt x="12252" y="855"/>
                </a:lnTo>
                <a:lnTo>
                  <a:pt x="12169" y="1260"/>
                </a:lnTo>
                <a:lnTo>
                  <a:pt x="12169" y="1890"/>
                </a:lnTo>
                <a:lnTo>
                  <a:pt x="11920" y="2970"/>
                </a:lnTo>
                <a:lnTo>
                  <a:pt x="11727" y="3510"/>
                </a:lnTo>
                <a:lnTo>
                  <a:pt x="11644" y="3510"/>
                </a:lnTo>
                <a:lnTo>
                  <a:pt x="11588" y="3600"/>
                </a:lnTo>
                <a:lnTo>
                  <a:pt x="11450" y="3915"/>
                </a:lnTo>
                <a:lnTo>
                  <a:pt x="11339" y="4230"/>
                </a:lnTo>
                <a:lnTo>
                  <a:pt x="11007" y="4365"/>
                </a:lnTo>
                <a:lnTo>
                  <a:pt x="10924" y="4680"/>
                </a:lnTo>
                <a:lnTo>
                  <a:pt x="10869" y="4905"/>
                </a:lnTo>
                <a:lnTo>
                  <a:pt x="10869" y="5310"/>
                </a:lnTo>
                <a:lnTo>
                  <a:pt x="10731" y="5760"/>
                </a:lnTo>
                <a:lnTo>
                  <a:pt x="10676" y="6255"/>
                </a:lnTo>
                <a:lnTo>
                  <a:pt x="10620" y="6570"/>
                </a:lnTo>
                <a:lnTo>
                  <a:pt x="10482" y="6795"/>
                </a:lnTo>
                <a:lnTo>
                  <a:pt x="10205" y="6930"/>
                </a:lnTo>
                <a:lnTo>
                  <a:pt x="9956" y="6795"/>
                </a:lnTo>
                <a:lnTo>
                  <a:pt x="9763" y="6480"/>
                </a:lnTo>
                <a:lnTo>
                  <a:pt x="9625" y="6390"/>
                </a:lnTo>
                <a:lnTo>
                  <a:pt x="9486" y="6480"/>
                </a:lnTo>
                <a:lnTo>
                  <a:pt x="9431" y="6705"/>
                </a:lnTo>
                <a:lnTo>
                  <a:pt x="9431" y="7560"/>
                </a:lnTo>
                <a:lnTo>
                  <a:pt x="9293" y="7965"/>
                </a:lnTo>
                <a:lnTo>
                  <a:pt x="9293" y="8415"/>
                </a:lnTo>
                <a:lnTo>
                  <a:pt x="9099" y="8955"/>
                </a:lnTo>
                <a:lnTo>
                  <a:pt x="9044" y="9765"/>
                </a:lnTo>
                <a:lnTo>
                  <a:pt x="8657" y="11295"/>
                </a:lnTo>
                <a:lnTo>
                  <a:pt x="8518" y="11790"/>
                </a:lnTo>
                <a:lnTo>
                  <a:pt x="8518" y="12240"/>
                </a:lnTo>
                <a:lnTo>
                  <a:pt x="8657" y="12465"/>
                </a:lnTo>
                <a:lnTo>
                  <a:pt x="8574" y="12870"/>
                </a:lnTo>
                <a:lnTo>
                  <a:pt x="8518" y="13185"/>
                </a:lnTo>
                <a:lnTo>
                  <a:pt x="8380" y="13500"/>
                </a:lnTo>
                <a:lnTo>
                  <a:pt x="8186" y="13815"/>
                </a:lnTo>
                <a:lnTo>
                  <a:pt x="8048" y="13635"/>
                </a:lnTo>
                <a:lnTo>
                  <a:pt x="7523" y="14265"/>
                </a:lnTo>
                <a:lnTo>
                  <a:pt x="7135" y="14265"/>
                </a:lnTo>
                <a:lnTo>
                  <a:pt x="7080" y="14355"/>
                </a:lnTo>
                <a:lnTo>
                  <a:pt x="7135" y="14670"/>
                </a:lnTo>
                <a:lnTo>
                  <a:pt x="7080" y="14895"/>
                </a:lnTo>
                <a:lnTo>
                  <a:pt x="6997" y="14985"/>
                </a:lnTo>
                <a:lnTo>
                  <a:pt x="6693" y="15210"/>
                </a:lnTo>
                <a:lnTo>
                  <a:pt x="6361" y="15435"/>
                </a:lnTo>
                <a:lnTo>
                  <a:pt x="6223" y="15525"/>
                </a:lnTo>
                <a:lnTo>
                  <a:pt x="5836" y="15210"/>
                </a:lnTo>
                <a:lnTo>
                  <a:pt x="5697" y="15660"/>
                </a:lnTo>
                <a:lnTo>
                  <a:pt x="5559" y="15840"/>
                </a:lnTo>
                <a:lnTo>
                  <a:pt x="5365" y="16200"/>
                </a:lnTo>
                <a:lnTo>
                  <a:pt x="5117" y="16200"/>
                </a:lnTo>
                <a:lnTo>
                  <a:pt x="4785" y="15975"/>
                </a:lnTo>
                <a:lnTo>
                  <a:pt x="4591" y="15975"/>
                </a:lnTo>
                <a:lnTo>
                  <a:pt x="4453" y="15840"/>
                </a:lnTo>
                <a:lnTo>
                  <a:pt x="4314" y="15660"/>
                </a:lnTo>
                <a:lnTo>
                  <a:pt x="4204" y="15345"/>
                </a:lnTo>
                <a:lnTo>
                  <a:pt x="4066" y="15120"/>
                </a:lnTo>
                <a:lnTo>
                  <a:pt x="4066" y="14670"/>
                </a:lnTo>
                <a:lnTo>
                  <a:pt x="3153" y="16515"/>
                </a:lnTo>
                <a:lnTo>
                  <a:pt x="2766" y="17145"/>
                </a:lnTo>
                <a:lnTo>
                  <a:pt x="2378" y="17685"/>
                </a:lnTo>
                <a:lnTo>
                  <a:pt x="2378" y="17775"/>
                </a:lnTo>
                <a:lnTo>
                  <a:pt x="2296" y="18225"/>
                </a:lnTo>
                <a:lnTo>
                  <a:pt x="2047" y="18720"/>
                </a:lnTo>
                <a:lnTo>
                  <a:pt x="1908" y="19170"/>
                </a:lnTo>
                <a:lnTo>
                  <a:pt x="1576" y="19710"/>
                </a:lnTo>
                <a:lnTo>
                  <a:pt x="1328" y="20250"/>
                </a:lnTo>
                <a:lnTo>
                  <a:pt x="664" y="20970"/>
                </a:lnTo>
                <a:lnTo>
                  <a:pt x="277" y="21195"/>
                </a:lnTo>
                <a:lnTo>
                  <a:pt x="0" y="21600"/>
                </a:lnTo>
                <a:lnTo>
                  <a:pt x="608" y="21420"/>
                </a:lnTo>
                <a:lnTo>
                  <a:pt x="1964" y="20970"/>
                </a:lnTo>
                <a:lnTo>
                  <a:pt x="2876" y="20655"/>
                </a:lnTo>
                <a:lnTo>
                  <a:pt x="3678" y="20340"/>
                </a:lnTo>
                <a:lnTo>
                  <a:pt x="4121" y="20250"/>
                </a:lnTo>
                <a:lnTo>
                  <a:pt x="4729" y="20025"/>
                </a:lnTo>
                <a:lnTo>
                  <a:pt x="4840" y="19800"/>
                </a:lnTo>
                <a:lnTo>
                  <a:pt x="5117" y="19800"/>
                </a:lnTo>
                <a:lnTo>
                  <a:pt x="5504" y="19575"/>
                </a:lnTo>
                <a:lnTo>
                  <a:pt x="5559" y="19710"/>
                </a:lnTo>
                <a:lnTo>
                  <a:pt x="6610" y="19395"/>
                </a:lnTo>
                <a:lnTo>
                  <a:pt x="7606" y="18945"/>
                </a:lnTo>
                <a:lnTo>
                  <a:pt x="8574" y="18630"/>
                </a:lnTo>
                <a:lnTo>
                  <a:pt x="9569" y="18315"/>
                </a:lnTo>
                <a:lnTo>
                  <a:pt x="10537" y="17865"/>
                </a:lnTo>
                <a:lnTo>
                  <a:pt x="11533" y="17460"/>
                </a:lnTo>
                <a:lnTo>
                  <a:pt x="12501" y="17145"/>
                </a:lnTo>
                <a:lnTo>
                  <a:pt x="13552" y="16695"/>
                </a:lnTo>
                <a:lnTo>
                  <a:pt x="14520" y="16290"/>
                </a:lnTo>
                <a:lnTo>
                  <a:pt x="15515" y="15840"/>
                </a:lnTo>
                <a:lnTo>
                  <a:pt x="16483" y="15435"/>
                </a:lnTo>
                <a:lnTo>
                  <a:pt x="17479" y="14985"/>
                </a:lnTo>
                <a:lnTo>
                  <a:pt x="18447" y="14580"/>
                </a:lnTo>
                <a:lnTo>
                  <a:pt x="19443" y="14175"/>
                </a:lnTo>
                <a:lnTo>
                  <a:pt x="20411" y="13725"/>
                </a:lnTo>
                <a:lnTo>
                  <a:pt x="21075" y="13410"/>
                </a:lnTo>
                <a:lnTo>
                  <a:pt x="21268" y="13320"/>
                </a:lnTo>
                <a:lnTo>
                  <a:pt x="21323" y="13185"/>
                </a:lnTo>
                <a:lnTo>
                  <a:pt x="21130" y="12645"/>
                </a:lnTo>
                <a:lnTo>
                  <a:pt x="20936" y="12150"/>
                </a:lnTo>
                <a:close/>
              </a:path>
            </a:pathLst>
          </a:custGeom>
          <a:solidFill>
            <a:srgbClr val="558ED5"/>
          </a:solidFill>
          <a:ln w="6350">
            <a:solidFill>
              <a:srgbClr val="404040"/>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57" name="Freeform 51"/>
          <p:cNvSpPr/>
          <p:nvPr/>
        </p:nvSpPr>
        <p:spPr>
          <a:xfrm>
            <a:off x="6691410" y="4043830"/>
            <a:ext cx="646114" cy="1022351"/>
          </a:xfrm>
          <a:custGeom>
            <a:avLst/>
            <a:gdLst/>
            <a:ahLst/>
            <a:cxnLst>
              <a:cxn ang="0">
                <a:pos x="wd2" y="hd2"/>
              </a:cxn>
              <a:cxn ang="5400000">
                <a:pos x="wd2" y="hd2"/>
              </a:cxn>
              <a:cxn ang="10800000">
                <a:pos x="wd2" y="hd2"/>
              </a:cxn>
              <a:cxn ang="16200000">
                <a:pos x="wd2" y="hd2"/>
              </a:cxn>
            </a:cxnLst>
            <a:rect l="0" t="0" r="r" b="b"/>
            <a:pathLst>
              <a:path w="21600" h="21600" extrusionOk="0">
                <a:moveTo>
                  <a:pt x="21229" y="16032"/>
                </a:moveTo>
                <a:lnTo>
                  <a:pt x="20857" y="15328"/>
                </a:lnTo>
                <a:lnTo>
                  <a:pt x="20857" y="14120"/>
                </a:lnTo>
                <a:lnTo>
                  <a:pt x="20592" y="13886"/>
                </a:lnTo>
                <a:lnTo>
                  <a:pt x="20220" y="13349"/>
                </a:lnTo>
                <a:lnTo>
                  <a:pt x="20061" y="12880"/>
                </a:lnTo>
                <a:lnTo>
                  <a:pt x="20220" y="12142"/>
                </a:lnTo>
                <a:lnTo>
                  <a:pt x="20326" y="11672"/>
                </a:lnTo>
                <a:lnTo>
                  <a:pt x="20432" y="11437"/>
                </a:lnTo>
                <a:lnTo>
                  <a:pt x="20857" y="11202"/>
                </a:lnTo>
                <a:lnTo>
                  <a:pt x="20857" y="11035"/>
                </a:lnTo>
                <a:lnTo>
                  <a:pt x="20432" y="10968"/>
                </a:lnTo>
                <a:lnTo>
                  <a:pt x="20326" y="10733"/>
                </a:lnTo>
                <a:lnTo>
                  <a:pt x="20326" y="10565"/>
                </a:lnTo>
                <a:lnTo>
                  <a:pt x="20061" y="10096"/>
                </a:lnTo>
                <a:lnTo>
                  <a:pt x="18946" y="8989"/>
                </a:lnTo>
                <a:lnTo>
                  <a:pt x="18681" y="8586"/>
                </a:lnTo>
                <a:lnTo>
                  <a:pt x="18575" y="8419"/>
                </a:lnTo>
                <a:lnTo>
                  <a:pt x="18203" y="7848"/>
                </a:lnTo>
                <a:lnTo>
                  <a:pt x="17460" y="6272"/>
                </a:lnTo>
                <a:lnTo>
                  <a:pt x="17195" y="5802"/>
                </a:lnTo>
                <a:lnTo>
                  <a:pt x="16824" y="5232"/>
                </a:lnTo>
                <a:lnTo>
                  <a:pt x="16558" y="4763"/>
                </a:lnTo>
                <a:lnTo>
                  <a:pt x="16293" y="4193"/>
                </a:lnTo>
                <a:lnTo>
                  <a:pt x="16081" y="3656"/>
                </a:lnTo>
                <a:lnTo>
                  <a:pt x="15815" y="3186"/>
                </a:lnTo>
                <a:lnTo>
                  <a:pt x="15444" y="2616"/>
                </a:lnTo>
                <a:lnTo>
                  <a:pt x="15178" y="2147"/>
                </a:lnTo>
                <a:lnTo>
                  <a:pt x="14913" y="1576"/>
                </a:lnTo>
                <a:lnTo>
                  <a:pt x="14701" y="1040"/>
                </a:lnTo>
                <a:lnTo>
                  <a:pt x="14064" y="0"/>
                </a:lnTo>
                <a:lnTo>
                  <a:pt x="13162" y="67"/>
                </a:lnTo>
                <a:lnTo>
                  <a:pt x="12313" y="235"/>
                </a:lnTo>
                <a:lnTo>
                  <a:pt x="11410" y="302"/>
                </a:lnTo>
                <a:lnTo>
                  <a:pt x="10561" y="402"/>
                </a:lnTo>
                <a:lnTo>
                  <a:pt x="9659" y="470"/>
                </a:lnTo>
                <a:lnTo>
                  <a:pt x="8757" y="570"/>
                </a:lnTo>
                <a:lnTo>
                  <a:pt x="7908" y="637"/>
                </a:lnTo>
                <a:lnTo>
                  <a:pt x="7005" y="704"/>
                </a:lnTo>
                <a:lnTo>
                  <a:pt x="6156" y="805"/>
                </a:lnTo>
                <a:lnTo>
                  <a:pt x="5254" y="872"/>
                </a:lnTo>
                <a:lnTo>
                  <a:pt x="4405" y="939"/>
                </a:lnTo>
                <a:lnTo>
                  <a:pt x="3503" y="1040"/>
                </a:lnTo>
                <a:lnTo>
                  <a:pt x="2654" y="1107"/>
                </a:lnTo>
                <a:lnTo>
                  <a:pt x="1751" y="1207"/>
                </a:lnTo>
                <a:lnTo>
                  <a:pt x="849" y="1275"/>
                </a:lnTo>
                <a:lnTo>
                  <a:pt x="0" y="1342"/>
                </a:lnTo>
                <a:lnTo>
                  <a:pt x="106" y="1442"/>
                </a:lnTo>
                <a:lnTo>
                  <a:pt x="743" y="1677"/>
                </a:lnTo>
                <a:lnTo>
                  <a:pt x="743" y="5970"/>
                </a:lnTo>
                <a:lnTo>
                  <a:pt x="849" y="6742"/>
                </a:lnTo>
                <a:lnTo>
                  <a:pt x="849" y="13886"/>
                </a:lnTo>
                <a:lnTo>
                  <a:pt x="1008" y="14691"/>
                </a:lnTo>
                <a:lnTo>
                  <a:pt x="1380" y="16267"/>
                </a:lnTo>
                <a:lnTo>
                  <a:pt x="1645" y="17072"/>
                </a:lnTo>
                <a:lnTo>
                  <a:pt x="1751" y="17877"/>
                </a:lnTo>
                <a:lnTo>
                  <a:pt x="2017" y="18648"/>
                </a:lnTo>
                <a:lnTo>
                  <a:pt x="2123" y="19453"/>
                </a:lnTo>
                <a:lnTo>
                  <a:pt x="2388" y="20258"/>
                </a:lnTo>
                <a:lnTo>
                  <a:pt x="2654" y="21030"/>
                </a:lnTo>
                <a:lnTo>
                  <a:pt x="3503" y="21030"/>
                </a:lnTo>
                <a:lnTo>
                  <a:pt x="4140" y="20963"/>
                </a:lnTo>
                <a:lnTo>
                  <a:pt x="4246" y="20728"/>
                </a:lnTo>
                <a:lnTo>
                  <a:pt x="4405" y="20091"/>
                </a:lnTo>
                <a:lnTo>
                  <a:pt x="4511" y="19621"/>
                </a:lnTo>
                <a:lnTo>
                  <a:pt x="4617" y="19520"/>
                </a:lnTo>
                <a:lnTo>
                  <a:pt x="5042" y="19789"/>
                </a:lnTo>
                <a:lnTo>
                  <a:pt x="5254" y="20024"/>
                </a:lnTo>
                <a:lnTo>
                  <a:pt x="5254" y="20493"/>
                </a:lnTo>
                <a:lnTo>
                  <a:pt x="5519" y="20661"/>
                </a:lnTo>
                <a:lnTo>
                  <a:pt x="5785" y="20661"/>
                </a:lnTo>
                <a:lnTo>
                  <a:pt x="5997" y="20896"/>
                </a:lnTo>
                <a:lnTo>
                  <a:pt x="6262" y="21130"/>
                </a:lnTo>
                <a:lnTo>
                  <a:pt x="5148" y="21365"/>
                </a:lnTo>
                <a:lnTo>
                  <a:pt x="5042" y="21432"/>
                </a:lnTo>
                <a:lnTo>
                  <a:pt x="7271" y="21130"/>
                </a:lnTo>
                <a:lnTo>
                  <a:pt x="7801" y="20661"/>
                </a:lnTo>
                <a:lnTo>
                  <a:pt x="7908" y="20560"/>
                </a:lnTo>
                <a:lnTo>
                  <a:pt x="7908" y="20393"/>
                </a:lnTo>
                <a:lnTo>
                  <a:pt x="8173" y="20258"/>
                </a:lnTo>
                <a:lnTo>
                  <a:pt x="8173" y="20091"/>
                </a:lnTo>
                <a:lnTo>
                  <a:pt x="8014" y="19856"/>
                </a:lnTo>
                <a:lnTo>
                  <a:pt x="8173" y="19453"/>
                </a:lnTo>
                <a:lnTo>
                  <a:pt x="8014" y="19286"/>
                </a:lnTo>
                <a:lnTo>
                  <a:pt x="7165" y="18816"/>
                </a:lnTo>
                <a:lnTo>
                  <a:pt x="6899" y="18581"/>
                </a:lnTo>
                <a:lnTo>
                  <a:pt x="6793" y="18347"/>
                </a:lnTo>
                <a:lnTo>
                  <a:pt x="6793" y="18011"/>
                </a:lnTo>
                <a:lnTo>
                  <a:pt x="8651" y="17877"/>
                </a:lnTo>
                <a:lnTo>
                  <a:pt x="10561" y="17642"/>
                </a:lnTo>
                <a:lnTo>
                  <a:pt x="12313" y="17475"/>
                </a:lnTo>
                <a:lnTo>
                  <a:pt x="14170" y="17307"/>
                </a:lnTo>
                <a:lnTo>
                  <a:pt x="16081" y="17072"/>
                </a:lnTo>
                <a:lnTo>
                  <a:pt x="17938" y="16904"/>
                </a:lnTo>
                <a:lnTo>
                  <a:pt x="19849" y="16670"/>
                </a:lnTo>
                <a:lnTo>
                  <a:pt x="21600" y="16502"/>
                </a:lnTo>
                <a:lnTo>
                  <a:pt x="21229" y="16032"/>
                </a:lnTo>
                <a:close/>
                <a:moveTo>
                  <a:pt x="3503" y="21533"/>
                </a:moveTo>
                <a:lnTo>
                  <a:pt x="3237" y="21600"/>
                </a:lnTo>
                <a:lnTo>
                  <a:pt x="3397" y="21600"/>
                </a:lnTo>
                <a:lnTo>
                  <a:pt x="4140" y="21533"/>
                </a:lnTo>
                <a:lnTo>
                  <a:pt x="4617" y="21432"/>
                </a:lnTo>
                <a:lnTo>
                  <a:pt x="4405" y="21365"/>
                </a:lnTo>
                <a:lnTo>
                  <a:pt x="3503" y="21533"/>
                </a:lnTo>
                <a:close/>
              </a:path>
            </a:pathLst>
          </a:custGeom>
          <a:solidFill>
            <a:srgbClr val="558ED5"/>
          </a:solidFill>
          <a:ln w="6350">
            <a:solidFill>
              <a:srgbClr val="404040"/>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58" name="Freeform 55"/>
          <p:cNvSpPr/>
          <p:nvPr/>
        </p:nvSpPr>
        <p:spPr>
          <a:xfrm>
            <a:off x="1055784" y="2300755"/>
            <a:ext cx="1331914" cy="2190751"/>
          </a:xfrm>
          <a:custGeom>
            <a:avLst/>
            <a:gdLst/>
            <a:ahLst/>
            <a:cxnLst>
              <a:cxn ang="0">
                <a:pos x="wd2" y="hd2"/>
              </a:cxn>
              <a:cxn ang="5400000">
                <a:pos x="wd2" y="hd2"/>
              </a:cxn>
              <a:cxn ang="10800000">
                <a:pos x="wd2" y="hd2"/>
              </a:cxn>
              <a:cxn ang="16200000">
                <a:pos x="wd2" y="hd2"/>
              </a:cxn>
            </a:cxnLst>
            <a:rect l="0" t="0" r="r" b="b"/>
            <a:pathLst>
              <a:path w="21600" h="21600" extrusionOk="0">
                <a:moveTo>
                  <a:pt x="6694" y="18892"/>
                </a:moveTo>
                <a:lnTo>
                  <a:pt x="6565" y="18861"/>
                </a:lnTo>
                <a:lnTo>
                  <a:pt x="6436" y="18861"/>
                </a:lnTo>
                <a:lnTo>
                  <a:pt x="6513" y="18970"/>
                </a:lnTo>
                <a:lnTo>
                  <a:pt x="6694" y="19002"/>
                </a:lnTo>
                <a:lnTo>
                  <a:pt x="6822" y="19033"/>
                </a:lnTo>
                <a:lnTo>
                  <a:pt x="6822" y="19002"/>
                </a:lnTo>
                <a:lnTo>
                  <a:pt x="6694" y="18892"/>
                </a:lnTo>
                <a:close/>
                <a:moveTo>
                  <a:pt x="5664" y="17217"/>
                </a:moveTo>
                <a:lnTo>
                  <a:pt x="5175" y="17155"/>
                </a:lnTo>
                <a:lnTo>
                  <a:pt x="5355" y="17374"/>
                </a:lnTo>
                <a:lnTo>
                  <a:pt x="5484" y="17452"/>
                </a:lnTo>
                <a:lnTo>
                  <a:pt x="5664" y="17452"/>
                </a:lnTo>
                <a:lnTo>
                  <a:pt x="5844" y="17327"/>
                </a:lnTo>
                <a:lnTo>
                  <a:pt x="5664" y="17217"/>
                </a:lnTo>
                <a:close/>
                <a:moveTo>
                  <a:pt x="4917" y="16998"/>
                </a:moveTo>
                <a:lnTo>
                  <a:pt x="4814" y="16998"/>
                </a:lnTo>
                <a:lnTo>
                  <a:pt x="4686" y="17045"/>
                </a:lnTo>
                <a:lnTo>
                  <a:pt x="4866" y="17108"/>
                </a:lnTo>
                <a:lnTo>
                  <a:pt x="5046" y="17108"/>
                </a:lnTo>
                <a:lnTo>
                  <a:pt x="4917" y="17045"/>
                </a:lnTo>
                <a:lnTo>
                  <a:pt x="4917" y="16998"/>
                </a:lnTo>
                <a:close/>
                <a:moveTo>
                  <a:pt x="9114" y="19894"/>
                </a:moveTo>
                <a:lnTo>
                  <a:pt x="9011" y="19706"/>
                </a:lnTo>
                <a:lnTo>
                  <a:pt x="8933" y="19737"/>
                </a:lnTo>
                <a:lnTo>
                  <a:pt x="9011" y="19925"/>
                </a:lnTo>
                <a:lnTo>
                  <a:pt x="9114" y="20113"/>
                </a:lnTo>
                <a:lnTo>
                  <a:pt x="9320" y="20191"/>
                </a:lnTo>
                <a:lnTo>
                  <a:pt x="9423" y="20191"/>
                </a:lnTo>
                <a:lnTo>
                  <a:pt x="9371" y="20144"/>
                </a:lnTo>
                <a:lnTo>
                  <a:pt x="9114" y="19894"/>
                </a:lnTo>
                <a:close/>
                <a:moveTo>
                  <a:pt x="6694" y="17374"/>
                </a:moveTo>
                <a:lnTo>
                  <a:pt x="6205" y="17186"/>
                </a:lnTo>
                <a:lnTo>
                  <a:pt x="6076" y="17186"/>
                </a:lnTo>
                <a:lnTo>
                  <a:pt x="6153" y="17264"/>
                </a:lnTo>
                <a:lnTo>
                  <a:pt x="6153" y="17327"/>
                </a:lnTo>
                <a:lnTo>
                  <a:pt x="6333" y="17405"/>
                </a:lnTo>
                <a:lnTo>
                  <a:pt x="7003" y="17452"/>
                </a:lnTo>
                <a:lnTo>
                  <a:pt x="7054" y="17405"/>
                </a:lnTo>
                <a:lnTo>
                  <a:pt x="7003" y="17327"/>
                </a:lnTo>
                <a:lnTo>
                  <a:pt x="6694" y="17374"/>
                </a:lnTo>
                <a:close/>
                <a:moveTo>
                  <a:pt x="21549" y="18517"/>
                </a:moveTo>
                <a:lnTo>
                  <a:pt x="21188" y="18329"/>
                </a:lnTo>
                <a:lnTo>
                  <a:pt x="21008" y="18219"/>
                </a:lnTo>
                <a:lnTo>
                  <a:pt x="21059" y="18110"/>
                </a:lnTo>
                <a:lnTo>
                  <a:pt x="21008" y="18110"/>
                </a:lnTo>
                <a:lnTo>
                  <a:pt x="21008" y="18000"/>
                </a:lnTo>
                <a:lnTo>
                  <a:pt x="20699" y="17562"/>
                </a:lnTo>
                <a:lnTo>
                  <a:pt x="20570" y="17327"/>
                </a:lnTo>
                <a:lnTo>
                  <a:pt x="20647" y="17155"/>
                </a:lnTo>
                <a:lnTo>
                  <a:pt x="20030" y="16670"/>
                </a:lnTo>
                <a:lnTo>
                  <a:pt x="19489" y="16184"/>
                </a:lnTo>
                <a:lnTo>
                  <a:pt x="18923" y="15746"/>
                </a:lnTo>
                <a:lnTo>
                  <a:pt x="18382" y="15261"/>
                </a:lnTo>
                <a:lnTo>
                  <a:pt x="17841" y="14823"/>
                </a:lnTo>
                <a:lnTo>
                  <a:pt x="17275" y="14337"/>
                </a:lnTo>
                <a:lnTo>
                  <a:pt x="16734" y="13852"/>
                </a:lnTo>
                <a:lnTo>
                  <a:pt x="16194" y="13414"/>
                </a:lnTo>
                <a:lnTo>
                  <a:pt x="15833" y="13070"/>
                </a:lnTo>
                <a:lnTo>
                  <a:pt x="15395" y="12741"/>
                </a:lnTo>
                <a:lnTo>
                  <a:pt x="15035" y="12412"/>
                </a:lnTo>
                <a:lnTo>
                  <a:pt x="14675" y="12068"/>
                </a:lnTo>
                <a:lnTo>
                  <a:pt x="14237" y="11739"/>
                </a:lnTo>
                <a:lnTo>
                  <a:pt x="13877" y="11410"/>
                </a:lnTo>
                <a:lnTo>
                  <a:pt x="13516" y="11066"/>
                </a:lnTo>
                <a:lnTo>
                  <a:pt x="13156" y="10737"/>
                </a:lnTo>
                <a:lnTo>
                  <a:pt x="12667" y="10362"/>
                </a:lnTo>
                <a:lnTo>
                  <a:pt x="11688" y="9548"/>
                </a:lnTo>
                <a:lnTo>
                  <a:pt x="11251" y="9141"/>
                </a:lnTo>
                <a:lnTo>
                  <a:pt x="10272" y="8327"/>
                </a:lnTo>
                <a:lnTo>
                  <a:pt x="9860" y="7920"/>
                </a:lnTo>
                <a:lnTo>
                  <a:pt x="9371" y="7513"/>
                </a:lnTo>
                <a:lnTo>
                  <a:pt x="9551" y="7137"/>
                </a:lnTo>
                <a:lnTo>
                  <a:pt x="9680" y="6809"/>
                </a:lnTo>
                <a:lnTo>
                  <a:pt x="9809" y="6433"/>
                </a:lnTo>
                <a:lnTo>
                  <a:pt x="9989" y="6073"/>
                </a:lnTo>
                <a:lnTo>
                  <a:pt x="10092" y="5697"/>
                </a:lnTo>
                <a:lnTo>
                  <a:pt x="10221" y="5322"/>
                </a:lnTo>
                <a:lnTo>
                  <a:pt x="10349" y="4962"/>
                </a:lnTo>
                <a:lnTo>
                  <a:pt x="10530" y="4586"/>
                </a:lnTo>
                <a:lnTo>
                  <a:pt x="10658" y="4210"/>
                </a:lnTo>
                <a:lnTo>
                  <a:pt x="10761" y="3882"/>
                </a:lnTo>
                <a:lnTo>
                  <a:pt x="10942" y="3506"/>
                </a:lnTo>
                <a:lnTo>
                  <a:pt x="11070" y="3146"/>
                </a:lnTo>
                <a:lnTo>
                  <a:pt x="11251" y="2770"/>
                </a:lnTo>
                <a:lnTo>
                  <a:pt x="11379" y="2395"/>
                </a:lnTo>
                <a:lnTo>
                  <a:pt x="11508" y="2035"/>
                </a:lnTo>
                <a:lnTo>
                  <a:pt x="11688" y="1659"/>
                </a:lnTo>
                <a:lnTo>
                  <a:pt x="11019" y="1581"/>
                </a:lnTo>
                <a:lnTo>
                  <a:pt x="10401" y="1471"/>
                </a:lnTo>
                <a:lnTo>
                  <a:pt x="9809" y="1362"/>
                </a:lnTo>
                <a:lnTo>
                  <a:pt x="9191" y="1283"/>
                </a:lnTo>
                <a:lnTo>
                  <a:pt x="8573" y="1174"/>
                </a:lnTo>
                <a:lnTo>
                  <a:pt x="7981" y="1064"/>
                </a:lnTo>
                <a:lnTo>
                  <a:pt x="7363" y="986"/>
                </a:lnTo>
                <a:lnTo>
                  <a:pt x="6745" y="877"/>
                </a:lnTo>
                <a:lnTo>
                  <a:pt x="6153" y="767"/>
                </a:lnTo>
                <a:lnTo>
                  <a:pt x="4917" y="548"/>
                </a:lnTo>
                <a:lnTo>
                  <a:pt x="4325" y="438"/>
                </a:lnTo>
                <a:lnTo>
                  <a:pt x="3089" y="219"/>
                </a:lnTo>
                <a:lnTo>
                  <a:pt x="2497" y="110"/>
                </a:lnTo>
                <a:lnTo>
                  <a:pt x="1828" y="0"/>
                </a:lnTo>
                <a:lnTo>
                  <a:pt x="1879" y="31"/>
                </a:lnTo>
                <a:lnTo>
                  <a:pt x="1751" y="219"/>
                </a:lnTo>
                <a:lnTo>
                  <a:pt x="1570" y="407"/>
                </a:lnTo>
                <a:lnTo>
                  <a:pt x="1699" y="548"/>
                </a:lnTo>
                <a:lnTo>
                  <a:pt x="1751" y="767"/>
                </a:lnTo>
                <a:lnTo>
                  <a:pt x="1699" y="1111"/>
                </a:lnTo>
                <a:lnTo>
                  <a:pt x="1648" y="1252"/>
                </a:lnTo>
                <a:lnTo>
                  <a:pt x="1262" y="1659"/>
                </a:lnTo>
                <a:lnTo>
                  <a:pt x="1081" y="2035"/>
                </a:lnTo>
                <a:lnTo>
                  <a:pt x="772" y="2285"/>
                </a:lnTo>
                <a:lnTo>
                  <a:pt x="721" y="2332"/>
                </a:lnTo>
                <a:lnTo>
                  <a:pt x="721" y="2363"/>
                </a:lnTo>
                <a:lnTo>
                  <a:pt x="772" y="2395"/>
                </a:lnTo>
                <a:lnTo>
                  <a:pt x="721" y="2442"/>
                </a:lnTo>
                <a:lnTo>
                  <a:pt x="669" y="2520"/>
                </a:lnTo>
                <a:lnTo>
                  <a:pt x="592" y="2473"/>
                </a:lnTo>
                <a:lnTo>
                  <a:pt x="592" y="2395"/>
                </a:lnTo>
                <a:lnTo>
                  <a:pt x="541" y="2473"/>
                </a:lnTo>
                <a:lnTo>
                  <a:pt x="309" y="2661"/>
                </a:lnTo>
                <a:lnTo>
                  <a:pt x="103" y="2849"/>
                </a:lnTo>
                <a:lnTo>
                  <a:pt x="51" y="3068"/>
                </a:lnTo>
                <a:lnTo>
                  <a:pt x="0" y="3334"/>
                </a:lnTo>
                <a:lnTo>
                  <a:pt x="360" y="3741"/>
                </a:lnTo>
                <a:lnTo>
                  <a:pt x="669" y="4289"/>
                </a:lnTo>
                <a:lnTo>
                  <a:pt x="721" y="4477"/>
                </a:lnTo>
                <a:lnTo>
                  <a:pt x="721" y="4805"/>
                </a:lnTo>
                <a:lnTo>
                  <a:pt x="669" y="4993"/>
                </a:lnTo>
                <a:lnTo>
                  <a:pt x="412" y="5259"/>
                </a:lnTo>
                <a:lnTo>
                  <a:pt x="412" y="5807"/>
                </a:lnTo>
                <a:lnTo>
                  <a:pt x="309" y="6214"/>
                </a:lnTo>
                <a:lnTo>
                  <a:pt x="721" y="6777"/>
                </a:lnTo>
                <a:lnTo>
                  <a:pt x="978" y="7106"/>
                </a:lnTo>
                <a:lnTo>
                  <a:pt x="1262" y="7325"/>
                </a:lnTo>
                <a:lnTo>
                  <a:pt x="1339" y="7670"/>
                </a:lnTo>
                <a:lnTo>
                  <a:pt x="1519" y="7732"/>
                </a:lnTo>
                <a:lnTo>
                  <a:pt x="1648" y="7920"/>
                </a:lnTo>
                <a:lnTo>
                  <a:pt x="1648" y="8077"/>
                </a:lnTo>
                <a:lnTo>
                  <a:pt x="1442" y="7842"/>
                </a:lnTo>
                <a:lnTo>
                  <a:pt x="1390" y="8108"/>
                </a:lnTo>
                <a:lnTo>
                  <a:pt x="1210" y="8217"/>
                </a:lnTo>
                <a:lnTo>
                  <a:pt x="1210" y="8296"/>
                </a:lnTo>
                <a:lnTo>
                  <a:pt x="1442" y="8186"/>
                </a:lnTo>
                <a:lnTo>
                  <a:pt x="1570" y="8249"/>
                </a:lnTo>
                <a:lnTo>
                  <a:pt x="1751" y="8483"/>
                </a:lnTo>
                <a:lnTo>
                  <a:pt x="2111" y="8703"/>
                </a:lnTo>
                <a:lnTo>
                  <a:pt x="2240" y="8812"/>
                </a:lnTo>
                <a:lnTo>
                  <a:pt x="2420" y="8812"/>
                </a:lnTo>
                <a:lnTo>
                  <a:pt x="2420" y="8593"/>
                </a:lnTo>
                <a:lnTo>
                  <a:pt x="2600" y="8296"/>
                </a:lnTo>
                <a:lnTo>
                  <a:pt x="2858" y="8249"/>
                </a:lnTo>
                <a:lnTo>
                  <a:pt x="2986" y="8296"/>
                </a:lnTo>
                <a:lnTo>
                  <a:pt x="3218" y="8483"/>
                </a:lnTo>
                <a:lnTo>
                  <a:pt x="3347" y="8515"/>
                </a:lnTo>
                <a:lnTo>
                  <a:pt x="3707" y="8437"/>
                </a:lnTo>
                <a:lnTo>
                  <a:pt x="3836" y="8437"/>
                </a:lnTo>
                <a:lnTo>
                  <a:pt x="3939" y="8546"/>
                </a:lnTo>
                <a:lnTo>
                  <a:pt x="4068" y="8593"/>
                </a:lnTo>
                <a:lnTo>
                  <a:pt x="4377" y="8624"/>
                </a:lnTo>
                <a:lnTo>
                  <a:pt x="4557" y="8671"/>
                </a:lnTo>
                <a:lnTo>
                  <a:pt x="4686" y="8671"/>
                </a:lnTo>
                <a:lnTo>
                  <a:pt x="4917" y="8781"/>
                </a:lnTo>
                <a:lnTo>
                  <a:pt x="4814" y="8781"/>
                </a:lnTo>
                <a:lnTo>
                  <a:pt x="4608" y="8734"/>
                </a:lnTo>
                <a:lnTo>
                  <a:pt x="4428" y="8734"/>
                </a:lnTo>
                <a:lnTo>
                  <a:pt x="3527" y="8546"/>
                </a:lnTo>
                <a:lnTo>
                  <a:pt x="3167" y="8515"/>
                </a:lnTo>
                <a:lnTo>
                  <a:pt x="2909" y="8546"/>
                </a:lnTo>
                <a:lnTo>
                  <a:pt x="2729" y="8593"/>
                </a:lnTo>
                <a:lnTo>
                  <a:pt x="2729" y="8703"/>
                </a:lnTo>
                <a:lnTo>
                  <a:pt x="2806" y="8734"/>
                </a:lnTo>
                <a:lnTo>
                  <a:pt x="2806" y="8953"/>
                </a:lnTo>
                <a:lnTo>
                  <a:pt x="2909" y="9110"/>
                </a:lnTo>
                <a:lnTo>
                  <a:pt x="2986" y="9360"/>
                </a:lnTo>
                <a:lnTo>
                  <a:pt x="3038" y="9517"/>
                </a:lnTo>
                <a:lnTo>
                  <a:pt x="3038" y="9595"/>
                </a:lnTo>
                <a:lnTo>
                  <a:pt x="3089" y="9657"/>
                </a:lnTo>
                <a:lnTo>
                  <a:pt x="2986" y="9657"/>
                </a:lnTo>
                <a:lnTo>
                  <a:pt x="2858" y="9595"/>
                </a:lnTo>
                <a:lnTo>
                  <a:pt x="2806" y="9438"/>
                </a:lnTo>
                <a:lnTo>
                  <a:pt x="2600" y="9360"/>
                </a:lnTo>
                <a:lnTo>
                  <a:pt x="2497" y="9219"/>
                </a:lnTo>
                <a:lnTo>
                  <a:pt x="2497" y="9031"/>
                </a:lnTo>
                <a:lnTo>
                  <a:pt x="2549" y="8953"/>
                </a:lnTo>
                <a:lnTo>
                  <a:pt x="2420" y="8890"/>
                </a:lnTo>
                <a:lnTo>
                  <a:pt x="2240" y="8922"/>
                </a:lnTo>
                <a:lnTo>
                  <a:pt x="2188" y="9141"/>
                </a:lnTo>
                <a:lnTo>
                  <a:pt x="2060" y="9360"/>
                </a:lnTo>
                <a:lnTo>
                  <a:pt x="2188" y="9736"/>
                </a:lnTo>
                <a:lnTo>
                  <a:pt x="2060" y="10064"/>
                </a:lnTo>
                <a:lnTo>
                  <a:pt x="2497" y="10597"/>
                </a:lnTo>
                <a:lnTo>
                  <a:pt x="3167" y="10816"/>
                </a:lnTo>
                <a:lnTo>
                  <a:pt x="3270" y="11003"/>
                </a:lnTo>
                <a:lnTo>
                  <a:pt x="3270" y="11113"/>
                </a:lnTo>
                <a:lnTo>
                  <a:pt x="3218" y="11254"/>
                </a:lnTo>
                <a:lnTo>
                  <a:pt x="3038" y="11363"/>
                </a:lnTo>
                <a:lnTo>
                  <a:pt x="2729" y="11520"/>
                </a:lnTo>
                <a:lnTo>
                  <a:pt x="2677" y="11770"/>
                </a:lnTo>
                <a:lnTo>
                  <a:pt x="2677" y="12005"/>
                </a:lnTo>
                <a:lnTo>
                  <a:pt x="3089" y="12412"/>
                </a:lnTo>
                <a:lnTo>
                  <a:pt x="3398" y="12960"/>
                </a:lnTo>
                <a:lnTo>
                  <a:pt x="3476" y="13070"/>
                </a:lnTo>
                <a:lnTo>
                  <a:pt x="3656" y="13257"/>
                </a:lnTo>
                <a:lnTo>
                  <a:pt x="3707" y="13523"/>
                </a:lnTo>
                <a:lnTo>
                  <a:pt x="4016" y="13696"/>
                </a:lnTo>
                <a:lnTo>
                  <a:pt x="4196" y="13993"/>
                </a:lnTo>
                <a:lnTo>
                  <a:pt x="4505" y="14150"/>
                </a:lnTo>
                <a:lnTo>
                  <a:pt x="4557" y="14290"/>
                </a:lnTo>
                <a:lnTo>
                  <a:pt x="4428" y="14447"/>
                </a:lnTo>
                <a:lnTo>
                  <a:pt x="4428" y="14588"/>
                </a:lnTo>
                <a:lnTo>
                  <a:pt x="4814" y="14744"/>
                </a:lnTo>
                <a:lnTo>
                  <a:pt x="4866" y="14854"/>
                </a:lnTo>
                <a:lnTo>
                  <a:pt x="4917" y="14932"/>
                </a:lnTo>
                <a:lnTo>
                  <a:pt x="4737" y="15183"/>
                </a:lnTo>
                <a:lnTo>
                  <a:pt x="4737" y="15449"/>
                </a:lnTo>
                <a:lnTo>
                  <a:pt x="4686" y="15558"/>
                </a:lnTo>
                <a:lnTo>
                  <a:pt x="4608" y="15746"/>
                </a:lnTo>
                <a:lnTo>
                  <a:pt x="4557" y="15887"/>
                </a:lnTo>
                <a:lnTo>
                  <a:pt x="4737" y="15997"/>
                </a:lnTo>
                <a:lnTo>
                  <a:pt x="4866" y="16184"/>
                </a:lnTo>
                <a:lnTo>
                  <a:pt x="5097" y="16216"/>
                </a:lnTo>
                <a:lnTo>
                  <a:pt x="5715" y="16294"/>
                </a:lnTo>
                <a:lnTo>
                  <a:pt x="6024" y="16341"/>
                </a:lnTo>
                <a:lnTo>
                  <a:pt x="6513" y="16560"/>
                </a:lnTo>
                <a:lnTo>
                  <a:pt x="6874" y="16638"/>
                </a:lnTo>
                <a:lnTo>
                  <a:pt x="7106" y="16638"/>
                </a:lnTo>
                <a:lnTo>
                  <a:pt x="7595" y="16857"/>
                </a:lnTo>
                <a:lnTo>
                  <a:pt x="7904" y="17077"/>
                </a:lnTo>
                <a:lnTo>
                  <a:pt x="7981" y="17264"/>
                </a:lnTo>
                <a:lnTo>
                  <a:pt x="8161" y="17405"/>
                </a:lnTo>
                <a:lnTo>
                  <a:pt x="8933" y="17671"/>
                </a:lnTo>
                <a:lnTo>
                  <a:pt x="9551" y="17750"/>
                </a:lnTo>
                <a:lnTo>
                  <a:pt x="9809" y="17812"/>
                </a:lnTo>
                <a:lnTo>
                  <a:pt x="9989" y="18157"/>
                </a:lnTo>
                <a:lnTo>
                  <a:pt x="9860" y="18376"/>
                </a:lnTo>
                <a:lnTo>
                  <a:pt x="10169" y="18485"/>
                </a:lnTo>
                <a:lnTo>
                  <a:pt x="10272" y="18407"/>
                </a:lnTo>
                <a:lnTo>
                  <a:pt x="10530" y="18454"/>
                </a:lnTo>
                <a:lnTo>
                  <a:pt x="10710" y="18563"/>
                </a:lnTo>
                <a:lnTo>
                  <a:pt x="11019" y="18783"/>
                </a:lnTo>
                <a:lnTo>
                  <a:pt x="11379" y="19002"/>
                </a:lnTo>
                <a:lnTo>
                  <a:pt x="12100" y="19597"/>
                </a:lnTo>
                <a:lnTo>
                  <a:pt x="12409" y="20035"/>
                </a:lnTo>
                <a:lnTo>
                  <a:pt x="12409" y="20489"/>
                </a:lnTo>
                <a:lnTo>
                  <a:pt x="12358" y="20630"/>
                </a:lnTo>
                <a:lnTo>
                  <a:pt x="12358" y="20896"/>
                </a:lnTo>
                <a:lnTo>
                  <a:pt x="12538" y="20896"/>
                </a:lnTo>
                <a:lnTo>
                  <a:pt x="12589" y="20958"/>
                </a:lnTo>
                <a:lnTo>
                  <a:pt x="12589" y="21193"/>
                </a:lnTo>
                <a:lnTo>
                  <a:pt x="13336" y="21256"/>
                </a:lnTo>
                <a:lnTo>
                  <a:pt x="14108" y="21303"/>
                </a:lnTo>
                <a:lnTo>
                  <a:pt x="14906" y="21334"/>
                </a:lnTo>
                <a:lnTo>
                  <a:pt x="15704" y="21412"/>
                </a:lnTo>
                <a:lnTo>
                  <a:pt x="16503" y="21443"/>
                </a:lnTo>
                <a:lnTo>
                  <a:pt x="17275" y="21490"/>
                </a:lnTo>
                <a:lnTo>
                  <a:pt x="18073" y="21522"/>
                </a:lnTo>
                <a:lnTo>
                  <a:pt x="18871" y="21600"/>
                </a:lnTo>
                <a:lnTo>
                  <a:pt x="19592" y="21600"/>
                </a:lnTo>
                <a:lnTo>
                  <a:pt x="19772" y="21553"/>
                </a:lnTo>
                <a:lnTo>
                  <a:pt x="19901" y="21412"/>
                </a:lnTo>
                <a:lnTo>
                  <a:pt x="19978" y="21256"/>
                </a:lnTo>
                <a:lnTo>
                  <a:pt x="19978" y="21146"/>
                </a:lnTo>
                <a:lnTo>
                  <a:pt x="19849" y="21005"/>
                </a:lnTo>
                <a:lnTo>
                  <a:pt x="19592" y="20927"/>
                </a:lnTo>
                <a:lnTo>
                  <a:pt x="19489" y="20708"/>
                </a:lnTo>
                <a:lnTo>
                  <a:pt x="19540" y="20379"/>
                </a:lnTo>
                <a:lnTo>
                  <a:pt x="19592" y="20223"/>
                </a:lnTo>
                <a:lnTo>
                  <a:pt x="19721" y="20223"/>
                </a:lnTo>
                <a:lnTo>
                  <a:pt x="19901" y="20144"/>
                </a:lnTo>
                <a:lnTo>
                  <a:pt x="20030" y="20035"/>
                </a:lnTo>
                <a:lnTo>
                  <a:pt x="20210" y="19894"/>
                </a:lnTo>
                <a:lnTo>
                  <a:pt x="20261" y="19737"/>
                </a:lnTo>
                <a:lnTo>
                  <a:pt x="20338" y="19565"/>
                </a:lnTo>
                <a:lnTo>
                  <a:pt x="20390" y="19330"/>
                </a:lnTo>
                <a:lnTo>
                  <a:pt x="20699" y="19033"/>
                </a:lnTo>
                <a:lnTo>
                  <a:pt x="20931" y="18892"/>
                </a:lnTo>
                <a:lnTo>
                  <a:pt x="21497" y="18736"/>
                </a:lnTo>
                <a:lnTo>
                  <a:pt x="21600" y="18673"/>
                </a:lnTo>
                <a:lnTo>
                  <a:pt x="21600" y="18626"/>
                </a:lnTo>
                <a:lnTo>
                  <a:pt x="21549" y="18517"/>
                </a:lnTo>
                <a:close/>
                <a:moveTo>
                  <a:pt x="9680" y="19033"/>
                </a:moveTo>
                <a:lnTo>
                  <a:pt x="9320" y="18861"/>
                </a:lnTo>
                <a:lnTo>
                  <a:pt x="9242" y="18861"/>
                </a:lnTo>
                <a:lnTo>
                  <a:pt x="9242" y="18923"/>
                </a:lnTo>
                <a:lnTo>
                  <a:pt x="9423" y="18970"/>
                </a:lnTo>
                <a:lnTo>
                  <a:pt x="9423" y="19111"/>
                </a:lnTo>
                <a:lnTo>
                  <a:pt x="9500" y="19190"/>
                </a:lnTo>
                <a:lnTo>
                  <a:pt x="9680" y="19221"/>
                </a:lnTo>
                <a:lnTo>
                  <a:pt x="9912" y="19268"/>
                </a:lnTo>
                <a:lnTo>
                  <a:pt x="9809" y="19111"/>
                </a:lnTo>
                <a:lnTo>
                  <a:pt x="9680" y="19033"/>
                </a:lnTo>
                <a:close/>
              </a:path>
            </a:pathLst>
          </a:custGeom>
          <a:solidFill>
            <a:srgbClr val="558ED5"/>
          </a:solidFill>
          <a:ln w="6350">
            <a:solidFill>
              <a:srgbClr val="404040"/>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59" name="Freeform 10"/>
          <p:cNvSpPr/>
          <p:nvPr/>
        </p:nvSpPr>
        <p:spPr>
          <a:xfrm>
            <a:off x="1018478" y="4950590"/>
            <a:ext cx="2395538" cy="1690688"/>
          </a:xfrm>
          <a:custGeom>
            <a:avLst/>
            <a:gdLst/>
            <a:ahLst/>
            <a:cxnLst>
              <a:cxn ang="0">
                <a:pos x="wd2" y="hd2"/>
              </a:cxn>
              <a:cxn ang="5400000">
                <a:pos x="wd2" y="hd2"/>
              </a:cxn>
              <a:cxn ang="10800000">
                <a:pos x="wd2" y="hd2"/>
              </a:cxn>
              <a:cxn ang="16200000">
                <a:pos x="wd2" y="hd2"/>
              </a:cxn>
            </a:cxnLst>
            <a:rect l="0" t="0" r="r" b="b"/>
            <a:pathLst>
              <a:path w="21600" h="21600" extrusionOk="0">
                <a:moveTo>
                  <a:pt x="21585" y="16856"/>
                </a:moveTo>
                <a:lnTo>
                  <a:pt x="21585" y="16779"/>
                </a:lnTo>
                <a:lnTo>
                  <a:pt x="21600" y="16572"/>
                </a:lnTo>
                <a:lnTo>
                  <a:pt x="21585" y="16517"/>
                </a:lnTo>
                <a:lnTo>
                  <a:pt x="21546" y="16440"/>
                </a:lnTo>
                <a:lnTo>
                  <a:pt x="21492" y="16342"/>
                </a:lnTo>
                <a:lnTo>
                  <a:pt x="21469" y="16266"/>
                </a:lnTo>
                <a:lnTo>
                  <a:pt x="21438" y="16178"/>
                </a:lnTo>
                <a:lnTo>
                  <a:pt x="21438" y="16134"/>
                </a:lnTo>
                <a:lnTo>
                  <a:pt x="21415" y="16058"/>
                </a:lnTo>
                <a:lnTo>
                  <a:pt x="21415" y="15970"/>
                </a:lnTo>
                <a:lnTo>
                  <a:pt x="21438" y="15894"/>
                </a:lnTo>
                <a:lnTo>
                  <a:pt x="21415" y="15850"/>
                </a:lnTo>
                <a:lnTo>
                  <a:pt x="21399" y="15774"/>
                </a:lnTo>
                <a:lnTo>
                  <a:pt x="21361" y="15719"/>
                </a:lnTo>
                <a:lnTo>
                  <a:pt x="21345" y="15686"/>
                </a:lnTo>
                <a:lnTo>
                  <a:pt x="21291" y="15741"/>
                </a:lnTo>
                <a:lnTo>
                  <a:pt x="21199" y="15741"/>
                </a:lnTo>
                <a:lnTo>
                  <a:pt x="21145" y="15643"/>
                </a:lnTo>
                <a:lnTo>
                  <a:pt x="21068" y="15643"/>
                </a:lnTo>
                <a:lnTo>
                  <a:pt x="20998" y="15566"/>
                </a:lnTo>
                <a:lnTo>
                  <a:pt x="20921" y="15566"/>
                </a:lnTo>
                <a:lnTo>
                  <a:pt x="20852" y="15588"/>
                </a:lnTo>
                <a:lnTo>
                  <a:pt x="20775" y="15566"/>
                </a:lnTo>
                <a:lnTo>
                  <a:pt x="20721" y="15533"/>
                </a:lnTo>
                <a:lnTo>
                  <a:pt x="20651" y="15479"/>
                </a:lnTo>
                <a:lnTo>
                  <a:pt x="20597" y="15457"/>
                </a:lnTo>
                <a:lnTo>
                  <a:pt x="20559" y="15479"/>
                </a:lnTo>
                <a:lnTo>
                  <a:pt x="20489" y="15533"/>
                </a:lnTo>
                <a:lnTo>
                  <a:pt x="20466" y="15435"/>
                </a:lnTo>
                <a:lnTo>
                  <a:pt x="20427" y="15380"/>
                </a:lnTo>
                <a:lnTo>
                  <a:pt x="20412" y="15304"/>
                </a:lnTo>
                <a:lnTo>
                  <a:pt x="20304" y="15304"/>
                </a:lnTo>
                <a:lnTo>
                  <a:pt x="20304" y="15172"/>
                </a:lnTo>
                <a:lnTo>
                  <a:pt x="20281" y="15096"/>
                </a:lnTo>
                <a:lnTo>
                  <a:pt x="20157" y="15096"/>
                </a:lnTo>
                <a:lnTo>
                  <a:pt x="20157" y="14943"/>
                </a:lnTo>
                <a:lnTo>
                  <a:pt x="20119" y="14855"/>
                </a:lnTo>
                <a:lnTo>
                  <a:pt x="20026" y="14735"/>
                </a:lnTo>
                <a:lnTo>
                  <a:pt x="19957" y="14659"/>
                </a:lnTo>
                <a:lnTo>
                  <a:pt x="19864" y="14528"/>
                </a:lnTo>
                <a:lnTo>
                  <a:pt x="19787" y="14396"/>
                </a:lnTo>
                <a:lnTo>
                  <a:pt x="19718" y="14320"/>
                </a:lnTo>
                <a:lnTo>
                  <a:pt x="19587" y="14134"/>
                </a:lnTo>
                <a:lnTo>
                  <a:pt x="19502" y="13981"/>
                </a:lnTo>
                <a:lnTo>
                  <a:pt x="19409" y="13872"/>
                </a:lnTo>
                <a:lnTo>
                  <a:pt x="19386" y="13795"/>
                </a:lnTo>
                <a:lnTo>
                  <a:pt x="19317" y="13719"/>
                </a:lnTo>
                <a:lnTo>
                  <a:pt x="19239" y="13642"/>
                </a:lnTo>
                <a:lnTo>
                  <a:pt x="19155" y="13544"/>
                </a:lnTo>
                <a:lnTo>
                  <a:pt x="19093" y="13511"/>
                </a:lnTo>
                <a:lnTo>
                  <a:pt x="19039" y="13489"/>
                </a:lnTo>
                <a:lnTo>
                  <a:pt x="18969" y="13456"/>
                </a:lnTo>
                <a:lnTo>
                  <a:pt x="18931" y="13413"/>
                </a:lnTo>
                <a:lnTo>
                  <a:pt x="18915" y="13380"/>
                </a:lnTo>
                <a:lnTo>
                  <a:pt x="18892" y="13336"/>
                </a:lnTo>
                <a:lnTo>
                  <a:pt x="18861" y="13303"/>
                </a:lnTo>
                <a:lnTo>
                  <a:pt x="18838" y="13249"/>
                </a:lnTo>
                <a:lnTo>
                  <a:pt x="18823" y="13227"/>
                </a:lnTo>
                <a:lnTo>
                  <a:pt x="18746" y="13172"/>
                </a:lnTo>
                <a:lnTo>
                  <a:pt x="18715" y="13128"/>
                </a:lnTo>
                <a:lnTo>
                  <a:pt x="18661" y="13096"/>
                </a:lnTo>
                <a:lnTo>
                  <a:pt x="18607" y="13096"/>
                </a:lnTo>
                <a:lnTo>
                  <a:pt x="18584" y="13074"/>
                </a:lnTo>
                <a:lnTo>
                  <a:pt x="18514" y="12921"/>
                </a:lnTo>
                <a:lnTo>
                  <a:pt x="18514" y="12866"/>
                </a:lnTo>
                <a:lnTo>
                  <a:pt x="18491" y="12789"/>
                </a:lnTo>
                <a:lnTo>
                  <a:pt x="18491" y="12757"/>
                </a:lnTo>
                <a:lnTo>
                  <a:pt x="18383" y="12658"/>
                </a:lnTo>
                <a:lnTo>
                  <a:pt x="18329" y="12636"/>
                </a:lnTo>
                <a:lnTo>
                  <a:pt x="18275" y="12604"/>
                </a:lnTo>
                <a:lnTo>
                  <a:pt x="18129" y="12811"/>
                </a:lnTo>
                <a:lnTo>
                  <a:pt x="18075" y="12866"/>
                </a:lnTo>
                <a:lnTo>
                  <a:pt x="17982" y="12943"/>
                </a:lnTo>
                <a:lnTo>
                  <a:pt x="18036" y="13019"/>
                </a:lnTo>
                <a:lnTo>
                  <a:pt x="18036" y="13074"/>
                </a:lnTo>
                <a:lnTo>
                  <a:pt x="17997" y="13128"/>
                </a:lnTo>
                <a:lnTo>
                  <a:pt x="17967" y="13128"/>
                </a:lnTo>
                <a:lnTo>
                  <a:pt x="17997" y="13336"/>
                </a:lnTo>
                <a:lnTo>
                  <a:pt x="17982" y="13489"/>
                </a:lnTo>
                <a:lnTo>
                  <a:pt x="17889" y="13544"/>
                </a:lnTo>
                <a:lnTo>
                  <a:pt x="17835" y="13620"/>
                </a:lnTo>
                <a:lnTo>
                  <a:pt x="17781" y="13719"/>
                </a:lnTo>
                <a:lnTo>
                  <a:pt x="17727" y="13795"/>
                </a:lnTo>
                <a:lnTo>
                  <a:pt x="17689" y="13904"/>
                </a:lnTo>
                <a:lnTo>
                  <a:pt x="17650" y="13904"/>
                </a:lnTo>
                <a:lnTo>
                  <a:pt x="17650" y="13828"/>
                </a:lnTo>
                <a:lnTo>
                  <a:pt x="17596" y="13664"/>
                </a:lnTo>
                <a:lnTo>
                  <a:pt x="17558" y="13566"/>
                </a:lnTo>
                <a:lnTo>
                  <a:pt x="17504" y="13511"/>
                </a:lnTo>
                <a:lnTo>
                  <a:pt x="17434" y="13434"/>
                </a:lnTo>
                <a:lnTo>
                  <a:pt x="17357" y="13380"/>
                </a:lnTo>
                <a:lnTo>
                  <a:pt x="17272" y="13281"/>
                </a:lnTo>
                <a:lnTo>
                  <a:pt x="17211" y="13227"/>
                </a:lnTo>
                <a:lnTo>
                  <a:pt x="17141" y="13150"/>
                </a:lnTo>
                <a:lnTo>
                  <a:pt x="17049" y="13074"/>
                </a:lnTo>
                <a:lnTo>
                  <a:pt x="17010" y="12943"/>
                </a:lnTo>
                <a:lnTo>
                  <a:pt x="16941" y="12921"/>
                </a:lnTo>
                <a:lnTo>
                  <a:pt x="16863" y="12866"/>
                </a:lnTo>
                <a:lnTo>
                  <a:pt x="16848" y="12866"/>
                </a:lnTo>
                <a:lnTo>
                  <a:pt x="16794" y="12789"/>
                </a:lnTo>
                <a:lnTo>
                  <a:pt x="16794" y="12472"/>
                </a:lnTo>
                <a:lnTo>
                  <a:pt x="16740" y="12505"/>
                </a:lnTo>
                <a:lnTo>
                  <a:pt x="16647" y="12527"/>
                </a:lnTo>
                <a:lnTo>
                  <a:pt x="16555" y="12582"/>
                </a:lnTo>
                <a:lnTo>
                  <a:pt x="16516" y="12680"/>
                </a:lnTo>
                <a:lnTo>
                  <a:pt x="16485" y="12757"/>
                </a:lnTo>
                <a:lnTo>
                  <a:pt x="16377" y="12735"/>
                </a:lnTo>
                <a:lnTo>
                  <a:pt x="16262" y="12680"/>
                </a:lnTo>
                <a:lnTo>
                  <a:pt x="16262" y="12789"/>
                </a:lnTo>
                <a:lnTo>
                  <a:pt x="16154" y="12789"/>
                </a:lnTo>
                <a:lnTo>
                  <a:pt x="16061" y="12757"/>
                </a:lnTo>
                <a:lnTo>
                  <a:pt x="16023" y="12429"/>
                </a:lnTo>
                <a:lnTo>
                  <a:pt x="15969" y="12057"/>
                </a:lnTo>
                <a:lnTo>
                  <a:pt x="15938" y="11729"/>
                </a:lnTo>
                <a:lnTo>
                  <a:pt x="15822" y="10713"/>
                </a:lnTo>
                <a:lnTo>
                  <a:pt x="15768" y="10352"/>
                </a:lnTo>
                <a:lnTo>
                  <a:pt x="15737" y="10013"/>
                </a:lnTo>
                <a:lnTo>
                  <a:pt x="15621" y="8996"/>
                </a:lnTo>
                <a:lnTo>
                  <a:pt x="15591" y="8668"/>
                </a:lnTo>
                <a:lnTo>
                  <a:pt x="15552" y="8297"/>
                </a:lnTo>
                <a:lnTo>
                  <a:pt x="15513" y="7969"/>
                </a:lnTo>
                <a:lnTo>
                  <a:pt x="15475" y="7630"/>
                </a:lnTo>
                <a:lnTo>
                  <a:pt x="15444" y="7291"/>
                </a:lnTo>
                <a:lnTo>
                  <a:pt x="15421" y="6952"/>
                </a:lnTo>
                <a:lnTo>
                  <a:pt x="15390" y="6591"/>
                </a:lnTo>
                <a:lnTo>
                  <a:pt x="15274" y="5575"/>
                </a:lnTo>
                <a:lnTo>
                  <a:pt x="15259" y="5214"/>
                </a:lnTo>
                <a:lnTo>
                  <a:pt x="15220" y="4875"/>
                </a:lnTo>
                <a:lnTo>
                  <a:pt x="15189" y="4547"/>
                </a:lnTo>
                <a:lnTo>
                  <a:pt x="15151" y="4209"/>
                </a:lnTo>
                <a:lnTo>
                  <a:pt x="15128" y="3870"/>
                </a:lnTo>
                <a:lnTo>
                  <a:pt x="15097" y="3509"/>
                </a:lnTo>
                <a:lnTo>
                  <a:pt x="15058" y="3170"/>
                </a:lnTo>
                <a:lnTo>
                  <a:pt x="15043" y="2831"/>
                </a:lnTo>
                <a:lnTo>
                  <a:pt x="15004" y="2492"/>
                </a:lnTo>
                <a:lnTo>
                  <a:pt x="14981" y="2153"/>
                </a:lnTo>
                <a:lnTo>
                  <a:pt x="14950" y="1793"/>
                </a:lnTo>
                <a:lnTo>
                  <a:pt x="14927" y="1793"/>
                </a:lnTo>
                <a:lnTo>
                  <a:pt x="14873" y="1815"/>
                </a:lnTo>
                <a:lnTo>
                  <a:pt x="14842" y="1815"/>
                </a:lnTo>
                <a:lnTo>
                  <a:pt x="14804" y="1771"/>
                </a:lnTo>
                <a:lnTo>
                  <a:pt x="14750" y="1716"/>
                </a:lnTo>
                <a:lnTo>
                  <a:pt x="14580" y="1640"/>
                </a:lnTo>
                <a:lnTo>
                  <a:pt x="14549" y="1563"/>
                </a:lnTo>
                <a:lnTo>
                  <a:pt x="14457" y="1454"/>
                </a:lnTo>
                <a:lnTo>
                  <a:pt x="14325" y="1410"/>
                </a:lnTo>
                <a:lnTo>
                  <a:pt x="14310" y="1432"/>
                </a:lnTo>
                <a:lnTo>
                  <a:pt x="14179" y="1432"/>
                </a:lnTo>
                <a:lnTo>
                  <a:pt x="14086" y="1509"/>
                </a:lnTo>
                <a:lnTo>
                  <a:pt x="14001" y="1530"/>
                </a:lnTo>
                <a:lnTo>
                  <a:pt x="13940" y="1607"/>
                </a:lnTo>
                <a:lnTo>
                  <a:pt x="13793" y="1607"/>
                </a:lnTo>
                <a:lnTo>
                  <a:pt x="13778" y="1585"/>
                </a:lnTo>
                <a:lnTo>
                  <a:pt x="13724" y="1585"/>
                </a:lnTo>
                <a:lnTo>
                  <a:pt x="13616" y="1454"/>
                </a:lnTo>
                <a:lnTo>
                  <a:pt x="13562" y="1487"/>
                </a:lnTo>
                <a:lnTo>
                  <a:pt x="13508" y="1454"/>
                </a:lnTo>
                <a:lnTo>
                  <a:pt x="13377" y="1454"/>
                </a:lnTo>
                <a:lnTo>
                  <a:pt x="13284" y="1487"/>
                </a:lnTo>
                <a:lnTo>
                  <a:pt x="13122" y="1454"/>
                </a:lnTo>
                <a:lnTo>
                  <a:pt x="13099" y="1432"/>
                </a:lnTo>
                <a:lnTo>
                  <a:pt x="13068" y="1355"/>
                </a:lnTo>
                <a:lnTo>
                  <a:pt x="13029" y="1355"/>
                </a:lnTo>
                <a:lnTo>
                  <a:pt x="12991" y="1301"/>
                </a:lnTo>
                <a:lnTo>
                  <a:pt x="12975" y="1301"/>
                </a:lnTo>
                <a:lnTo>
                  <a:pt x="12937" y="1355"/>
                </a:lnTo>
                <a:lnTo>
                  <a:pt x="12921" y="1355"/>
                </a:lnTo>
                <a:lnTo>
                  <a:pt x="12867" y="1246"/>
                </a:lnTo>
                <a:lnTo>
                  <a:pt x="12813" y="1224"/>
                </a:lnTo>
                <a:lnTo>
                  <a:pt x="12698" y="1148"/>
                </a:lnTo>
                <a:lnTo>
                  <a:pt x="12667" y="1170"/>
                </a:lnTo>
                <a:lnTo>
                  <a:pt x="12628" y="1148"/>
                </a:lnTo>
                <a:lnTo>
                  <a:pt x="12551" y="1148"/>
                </a:lnTo>
                <a:lnTo>
                  <a:pt x="12482" y="1224"/>
                </a:lnTo>
                <a:lnTo>
                  <a:pt x="12443" y="1246"/>
                </a:lnTo>
                <a:lnTo>
                  <a:pt x="12405" y="1224"/>
                </a:lnTo>
                <a:lnTo>
                  <a:pt x="12374" y="1170"/>
                </a:lnTo>
                <a:lnTo>
                  <a:pt x="12335" y="1148"/>
                </a:lnTo>
                <a:lnTo>
                  <a:pt x="12258" y="1224"/>
                </a:lnTo>
                <a:lnTo>
                  <a:pt x="12227" y="1224"/>
                </a:lnTo>
                <a:lnTo>
                  <a:pt x="12189" y="1279"/>
                </a:lnTo>
                <a:lnTo>
                  <a:pt x="12003" y="1224"/>
                </a:lnTo>
                <a:lnTo>
                  <a:pt x="12042" y="1170"/>
                </a:lnTo>
                <a:lnTo>
                  <a:pt x="12042" y="1115"/>
                </a:lnTo>
                <a:lnTo>
                  <a:pt x="12057" y="1093"/>
                </a:lnTo>
                <a:lnTo>
                  <a:pt x="11934" y="1093"/>
                </a:lnTo>
                <a:lnTo>
                  <a:pt x="11934" y="1038"/>
                </a:lnTo>
                <a:lnTo>
                  <a:pt x="11895" y="1017"/>
                </a:lnTo>
                <a:lnTo>
                  <a:pt x="11880" y="995"/>
                </a:lnTo>
                <a:lnTo>
                  <a:pt x="11895" y="885"/>
                </a:lnTo>
                <a:lnTo>
                  <a:pt x="11949" y="809"/>
                </a:lnTo>
                <a:lnTo>
                  <a:pt x="11934" y="754"/>
                </a:lnTo>
                <a:lnTo>
                  <a:pt x="11880" y="700"/>
                </a:lnTo>
                <a:lnTo>
                  <a:pt x="11841" y="700"/>
                </a:lnTo>
                <a:lnTo>
                  <a:pt x="11803" y="732"/>
                </a:lnTo>
                <a:lnTo>
                  <a:pt x="11695" y="656"/>
                </a:lnTo>
                <a:lnTo>
                  <a:pt x="11625" y="700"/>
                </a:lnTo>
                <a:lnTo>
                  <a:pt x="11587" y="678"/>
                </a:lnTo>
                <a:lnTo>
                  <a:pt x="11533" y="700"/>
                </a:lnTo>
                <a:lnTo>
                  <a:pt x="11440" y="787"/>
                </a:lnTo>
                <a:lnTo>
                  <a:pt x="11402" y="754"/>
                </a:lnTo>
                <a:lnTo>
                  <a:pt x="11348" y="732"/>
                </a:lnTo>
                <a:lnTo>
                  <a:pt x="11309" y="678"/>
                </a:lnTo>
                <a:lnTo>
                  <a:pt x="11309" y="623"/>
                </a:lnTo>
                <a:lnTo>
                  <a:pt x="11332" y="579"/>
                </a:lnTo>
                <a:lnTo>
                  <a:pt x="11309" y="492"/>
                </a:lnTo>
                <a:lnTo>
                  <a:pt x="11278" y="448"/>
                </a:lnTo>
                <a:lnTo>
                  <a:pt x="11217" y="415"/>
                </a:lnTo>
                <a:lnTo>
                  <a:pt x="11201" y="448"/>
                </a:lnTo>
                <a:lnTo>
                  <a:pt x="11186" y="525"/>
                </a:lnTo>
                <a:lnTo>
                  <a:pt x="11093" y="656"/>
                </a:lnTo>
                <a:lnTo>
                  <a:pt x="11055" y="700"/>
                </a:lnTo>
                <a:lnTo>
                  <a:pt x="11016" y="732"/>
                </a:lnTo>
                <a:lnTo>
                  <a:pt x="11001" y="700"/>
                </a:lnTo>
                <a:lnTo>
                  <a:pt x="10985" y="623"/>
                </a:lnTo>
                <a:lnTo>
                  <a:pt x="10962" y="601"/>
                </a:lnTo>
                <a:lnTo>
                  <a:pt x="11055" y="525"/>
                </a:lnTo>
                <a:lnTo>
                  <a:pt x="11109" y="448"/>
                </a:lnTo>
                <a:lnTo>
                  <a:pt x="11132" y="394"/>
                </a:lnTo>
                <a:lnTo>
                  <a:pt x="11109" y="317"/>
                </a:lnTo>
                <a:lnTo>
                  <a:pt x="11078" y="295"/>
                </a:lnTo>
                <a:lnTo>
                  <a:pt x="10931" y="164"/>
                </a:lnTo>
                <a:lnTo>
                  <a:pt x="10908" y="87"/>
                </a:lnTo>
                <a:lnTo>
                  <a:pt x="10947" y="33"/>
                </a:lnTo>
                <a:lnTo>
                  <a:pt x="10931" y="0"/>
                </a:lnTo>
                <a:lnTo>
                  <a:pt x="10839" y="109"/>
                </a:lnTo>
                <a:lnTo>
                  <a:pt x="10785" y="208"/>
                </a:lnTo>
                <a:lnTo>
                  <a:pt x="10707" y="372"/>
                </a:lnTo>
                <a:lnTo>
                  <a:pt x="10669" y="415"/>
                </a:lnTo>
                <a:lnTo>
                  <a:pt x="10599" y="547"/>
                </a:lnTo>
                <a:lnTo>
                  <a:pt x="10507" y="623"/>
                </a:lnTo>
                <a:lnTo>
                  <a:pt x="10491" y="656"/>
                </a:lnTo>
                <a:lnTo>
                  <a:pt x="10360" y="623"/>
                </a:lnTo>
                <a:lnTo>
                  <a:pt x="10345" y="656"/>
                </a:lnTo>
                <a:lnTo>
                  <a:pt x="10322" y="678"/>
                </a:lnTo>
                <a:lnTo>
                  <a:pt x="10237" y="656"/>
                </a:lnTo>
                <a:lnTo>
                  <a:pt x="10160" y="700"/>
                </a:lnTo>
                <a:lnTo>
                  <a:pt x="10144" y="700"/>
                </a:lnTo>
                <a:lnTo>
                  <a:pt x="10144" y="656"/>
                </a:lnTo>
                <a:lnTo>
                  <a:pt x="10160" y="623"/>
                </a:lnTo>
                <a:lnTo>
                  <a:pt x="10175" y="601"/>
                </a:lnTo>
                <a:lnTo>
                  <a:pt x="10175" y="547"/>
                </a:lnTo>
                <a:lnTo>
                  <a:pt x="10160" y="547"/>
                </a:lnTo>
                <a:lnTo>
                  <a:pt x="10052" y="623"/>
                </a:lnTo>
                <a:lnTo>
                  <a:pt x="9921" y="809"/>
                </a:lnTo>
                <a:lnTo>
                  <a:pt x="9959" y="809"/>
                </a:lnTo>
                <a:lnTo>
                  <a:pt x="9998" y="940"/>
                </a:lnTo>
                <a:lnTo>
                  <a:pt x="10090" y="962"/>
                </a:lnTo>
                <a:lnTo>
                  <a:pt x="10013" y="1017"/>
                </a:lnTo>
                <a:lnTo>
                  <a:pt x="9975" y="995"/>
                </a:lnTo>
                <a:lnTo>
                  <a:pt x="9959" y="1038"/>
                </a:lnTo>
                <a:lnTo>
                  <a:pt x="9944" y="1093"/>
                </a:lnTo>
                <a:lnTo>
                  <a:pt x="9944" y="1170"/>
                </a:lnTo>
                <a:lnTo>
                  <a:pt x="9921" y="1246"/>
                </a:lnTo>
                <a:lnTo>
                  <a:pt x="9921" y="1170"/>
                </a:lnTo>
                <a:lnTo>
                  <a:pt x="9890" y="1170"/>
                </a:lnTo>
                <a:lnTo>
                  <a:pt x="9921" y="1017"/>
                </a:lnTo>
                <a:lnTo>
                  <a:pt x="9905" y="995"/>
                </a:lnTo>
                <a:lnTo>
                  <a:pt x="9944" y="885"/>
                </a:lnTo>
                <a:lnTo>
                  <a:pt x="9921" y="864"/>
                </a:lnTo>
                <a:lnTo>
                  <a:pt x="9905" y="864"/>
                </a:lnTo>
                <a:lnTo>
                  <a:pt x="9759" y="995"/>
                </a:lnTo>
                <a:lnTo>
                  <a:pt x="9759" y="1017"/>
                </a:lnTo>
                <a:lnTo>
                  <a:pt x="9651" y="1148"/>
                </a:lnTo>
                <a:lnTo>
                  <a:pt x="9465" y="1202"/>
                </a:lnTo>
                <a:lnTo>
                  <a:pt x="9427" y="1224"/>
                </a:lnTo>
                <a:lnTo>
                  <a:pt x="9357" y="1246"/>
                </a:lnTo>
                <a:lnTo>
                  <a:pt x="9334" y="1246"/>
                </a:lnTo>
                <a:lnTo>
                  <a:pt x="9357" y="1224"/>
                </a:lnTo>
                <a:lnTo>
                  <a:pt x="9396" y="1202"/>
                </a:lnTo>
                <a:lnTo>
                  <a:pt x="9427" y="1170"/>
                </a:lnTo>
                <a:lnTo>
                  <a:pt x="9450" y="1148"/>
                </a:lnTo>
                <a:lnTo>
                  <a:pt x="9427" y="1115"/>
                </a:lnTo>
                <a:lnTo>
                  <a:pt x="9427" y="1071"/>
                </a:lnTo>
                <a:lnTo>
                  <a:pt x="9396" y="1093"/>
                </a:lnTo>
                <a:lnTo>
                  <a:pt x="9357" y="1170"/>
                </a:lnTo>
                <a:lnTo>
                  <a:pt x="9265" y="1301"/>
                </a:lnTo>
                <a:lnTo>
                  <a:pt x="9049" y="1662"/>
                </a:lnTo>
                <a:lnTo>
                  <a:pt x="8972" y="1847"/>
                </a:lnTo>
                <a:lnTo>
                  <a:pt x="8933" y="2022"/>
                </a:lnTo>
                <a:lnTo>
                  <a:pt x="8918" y="2110"/>
                </a:lnTo>
                <a:lnTo>
                  <a:pt x="8902" y="2153"/>
                </a:lnTo>
                <a:lnTo>
                  <a:pt x="8787" y="2339"/>
                </a:lnTo>
                <a:lnTo>
                  <a:pt x="8663" y="2470"/>
                </a:lnTo>
                <a:lnTo>
                  <a:pt x="8571" y="2547"/>
                </a:lnTo>
                <a:lnTo>
                  <a:pt x="8316" y="2547"/>
                </a:lnTo>
                <a:lnTo>
                  <a:pt x="8185" y="2514"/>
                </a:lnTo>
                <a:lnTo>
                  <a:pt x="8007" y="2438"/>
                </a:lnTo>
                <a:lnTo>
                  <a:pt x="8007" y="2547"/>
                </a:lnTo>
                <a:lnTo>
                  <a:pt x="7930" y="2809"/>
                </a:lnTo>
                <a:lnTo>
                  <a:pt x="7861" y="2984"/>
                </a:lnTo>
                <a:lnTo>
                  <a:pt x="7838" y="3017"/>
                </a:lnTo>
                <a:lnTo>
                  <a:pt x="7799" y="3039"/>
                </a:lnTo>
                <a:lnTo>
                  <a:pt x="7784" y="3017"/>
                </a:lnTo>
                <a:lnTo>
                  <a:pt x="7822" y="2962"/>
                </a:lnTo>
                <a:lnTo>
                  <a:pt x="7784" y="2962"/>
                </a:lnTo>
                <a:lnTo>
                  <a:pt x="7745" y="3017"/>
                </a:lnTo>
                <a:lnTo>
                  <a:pt x="7784" y="3094"/>
                </a:lnTo>
                <a:lnTo>
                  <a:pt x="7838" y="3115"/>
                </a:lnTo>
                <a:lnTo>
                  <a:pt x="7876" y="3170"/>
                </a:lnTo>
                <a:lnTo>
                  <a:pt x="7930" y="3323"/>
                </a:lnTo>
                <a:lnTo>
                  <a:pt x="8061" y="3531"/>
                </a:lnTo>
                <a:lnTo>
                  <a:pt x="8331" y="4154"/>
                </a:lnTo>
                <a:lnTo>
                  <a:pt x="8370" y="4340"/>
                </a:lnTo>
                <a:lnTo>
                  <a:pt x="8370" y="4668"/>
                </a:lnTo>
                <a:lnTo>
                  <a:pt x="8424" y="4799"/>
                </a:lnTo>
                <a:lnTo>
                  <a:pt x="8555" y="4930"/>
                </a:lnTo>
                <a:lnTo>
                  <a:pt x="8625" y="4952"/>
                </a:lnTo>
                <a:lnTo>
                  <a:pt x="8679" y="4985"/>
                </a:lnTo>
                <a:lnTo>
                  <a:pt x="8756" y="4908"/>
                </a:lnTo>
                <a:lnTo>
                  <a:pt x="8733" y="4952"/>
                </a:lnTo>
                <a:lnTo>
                  <a:pt x="8733" y="5006"/>
                </a:lnTo>
                <a:lnTo>
                  <a:pt x="8864" y="4985"/>
                </a:lnTo>
                <a:lnTo>
                  <a:pt x="8933" y="5039"/>
                </a:lnTo>
                <a:lnTo>
                  <a:pt x="8956" y="5116"/>
                </a:lnTo>
                <a:lnTo>
                  <a:pt x="8918" y="5160"/>
                </a:lnTo>
                <a:lnTo>
                  <a:pt x="8864" y="5291"/>
                </a:lnTo>
                <a:lnTo>
                  <a:pt x="8841" y="5422"/>
                </a:lnTo>
                <a:lnTo>
                  <a:pt x="8902" y="5498"/>
                </a:lnTo>
                <a:lnTo>
                  <a:pt x="8918" y="5575"/>
                </a:lnTo>
                <a:lnTo>
                  <a:pt x="8972" y="5630"/>
                </a:lnTo>
                <a:lnTo>
                  <a:pt x="9080" y="5531"/>
                </a:lnTo>
                <a:lnTo>
                  <a:pt x="9134" y="5531"/>
                </a:lnTo>
                <a:lnTo>
                  <a:pt x="9188" y="5608"/>
                </a:lnTo>
                <a:lnTo>
                  <a:pt x="9280" y="5630"/>
                </a:lnTo>
                <a:lnTo>
                  <a:pt x="9319" y="5684"/>
                </a:lnTo>
                <a:lnTo>
                  <a:pt x="9319" y="5761"/>
                </a:lnTo>
                <a:lnTo>
                  <a:pt x="9303" y="5859"/>
                </a:lnTo>
                <a:lnTo>
                  <a:pt x="9172" y="5892"/>
                </a:lnTo>
                <a:lnTo>
                  <a:pt x="9134" y="5859"/>
                </a:lnTo>
                <a:lnTo>
                  <a:pt x="9064" y="5739"/>
                </a:lnTo>
                <a:lnTo>
                  <a:pt x="9026" y="5706"/>
                </a:lnTo>
                <a:lnTo>
                  <a:pt x="8972" y="5706"/>
                </a:lnTo>
                <a:lnTo>
                  <a:pt x="8902" y="5739"/>
                </a:lnTo>
                <a:lnTo>
                  <a:pt x="8810" y="5575"/>
                </a:lnTo>
                <a:lnTo>
                  <a:pt x="8787" y="5455"/>
                </a:lnTo>
                <a:lnTo>
                  <a:pt x="8810" y="5323"/>
                </a:lnTo>
                <a:lnTo>
                  <a:pt x="8787" y="5269"/>
                </a:lnTo>
                <a:lnTo>
                  <a:pt x="8771" y="5138"/>
                </a:lnTo>
                <a:lnTo>
                  <a:pt x="8733" y="5083"/>
                </a:lnTo>
                <a:lnTo>
                  <a:pt x="8702" y="5083"/>
                </a:lnTo>
                <a:lnTo>
                  <a:pt x="8663" y="5138"/>
                </a:lnTo>
                <a:lnTo>
                  <a:pt x="8663" y="5247"/>
                </a:lnTo>
                <a:lnTo>
                  <a:pt x="8679" y="5345"/>
                </a:lnTo>
                <a:lnTo>
                  <a:pt x="8717" y="5345"/>
                </a:lnTo>
                <a:lnTo>
                  <a:pt x="8756" y="5400"/>
                </a:lnTo>
                <a:lnTo>
                  <a:pt x="8810" y="5651"/>
                </a:lnTo>
                <a:lnTo>
                  <a:pt x="8787" y="5761"/>
                </a:lnTo>
                <a:lnTo>
                  <a:pt x="8810" y="5815"/>
                </a:lnTo>
                <a:lnTo>
                  <a:pt x="8902" y="5783"/>
                </a:lnTo>
                <a:lnTo>
                  <a:pt x="9026" y="5914"/>
                </a:lnTo>
                <a:lnTo>
                  <a:pt x="9026" y="6100"/>
                </a:lnTo>
                <a:lnTo>
                  <a:pt x="9010" y="6023"/>
                </a:lnTo>
                <a:lnTo>
                  <a:pt x="8972" y="6045"/>
                </a:lnTo>
                <a:lnTo>
                  <a:pt x="8933" y="5990"/>
                </a:lnTo>
                <a:lnTo>
                  <a:pt x="8918" y="5947"/>
                </a:lnTo>
                <a:lnTo>
                  <a:pt x="8879" y="5990"/>
                </a:lnTo>
                <a:lnTo>
                  <a:pt x="8771" y="6198"/>
                </a:lnTo>
                <a:lnTo>
                  <a:pt x="8733" y="6198"/>
                </a:lnTo>
                <a:lnTo>
                  <a:pt x="8640" y="6154"/>
                </a:lnTo>
                <a:lnTo>
                  <a:pt x="8532" y="6154"/>
                </a:lnTo>
                <a:lnTo>
                  <a:pt x="8493" y="6121"/>
                </a:lnTo>
                <a:lnTo>
                  <a:pt x="8439" y="6067"/>
                </a:lnTo>
                <a:lnTo>
                  <a:pt x="8355" y="6067"/>
                </a:lnTo>
                <a:lnTo>
                  <a:pt x="8208" y="6023"/>
                </a:lnTo>
                <a:lnTo>
                  <a:pt x="8115" y="5837"/>
                </a:lnTo>
                <a:lnTo>
                  <a:pt x="8146" y="5783"/>
                </a:lnTo>
                <a:lnTo>
                  <a:pt x="8169" y="5761"/>
                </a:lnTo>
                <a:lnTo>
                  <a:pt x="8185" y="5651"/>
                </a:lnTo>
                <a:lnTo>
                  <a:pt x="8239" y="5531"/>
                </a:lnTo>
                <a:lnTo>
                  <a:pt x="8239" y="5422"/>
                </a:lnTo>
                <a:lnTo>
                  <a:pt x="8223" y="5422"/>
                </a:lnTo>
                <a:lnTo>
                  <a:pt x="8293" y="5422"/>
                </a:lnTo>
                <a:lnTo>
                  <a:pt x="8277" y="5367"/>
                </a:lnTo>
                <a:lnTo>
                  <a:pt x="8169" y="5345"/>
                </a:lnTo>
                <a:lnTo>
                  <a:pt x="8061" y="5345"/>
                </a:lnTo>
                <a:lnTo>
                  <a:pt x="7984" y="5367"/>
                </a:lnTo>
                <a:lnTo>
                  <a:pt x="7838" y="5477"/>
                </a:lnTo>
                <a:lnTo>
                  <a:pt x="7799" y="5455"/>
                </a:lnTo>
                <a:lnTo>
                  <a:pt x="7730" y="5477"/>
                </a:lnTo>
                <a:lnTo>
                  <a:pt x="7599" y="5553"/>
                </a:lnTo>
                <a:lnTo>
                  <a:pt x="7599" y="5575"/>
                </a:lnTo>
                <a:lnTo>
                  <a:pt x="7583" y="5630"/>
                </a:lnTo>
                <a:lnTo>
                  <a:pt x="7637" y="5761"/>
                </a:lnTo>
                <a:lnTo>
                  <a:pt x="7637" y="5783"/>
                </a:lnTo>
                <a:lnTo>
                  <a:pt x="7622" y="5783"/>
                </a:lnTo>
                <a:lnTo>
                  <a:pt x="7583" y="5815"/>
                </a:lnTo>
                <a:lnTo>
                  <a:pt x="7514" y="5761"/>
                </a:lnTo>
                <a:lnTo>
                  <a:pt x="7491" y="5761"/>
                </a:lnTo>
                <a:lnTo>
                  <a:pt x="7452" y="5684"/>
                </a:lnTo>
                <a:lnTo>
                  <a:pt x="7383" y="5684"/>
                </a:lnTo>
                <a:lnTo>
                  <a:pt x="7344" y="5739"/>
                </a:lnTo>
                <a:lnTo>
                  <a:pt x="7275" y="5761"/>
                </a:lnTo>
                <a:lnTo>
                  <a:pt x="7197" y="5859"/>
                </a:lnTo>
                <a:lnTo>
                  <a:pt x="7167" y="5914"/>
                </a:lnTo>
                <a:lnTo>
                  <a:pt x="7128" y="5947"/>
                </a:lnTo>
                <a:lnTo>
                  <a:pt x="7035" y="5914"/>
                </a:lnTo>
                <a:lnTo>
                  <a:pt x="6958" y="6023"/>
                </a:lnTo>
                <a:lnTo>
                  <a:pt x="6835" y="6067"/>
                </a:lnTo>
                <a:lnTo>
                  <a:pt x="6835" y="6045"/>
                </a:lnTo>
                <a:lnTo>
                  <a:pt x="6850" y="5990"/>
                </a:lnTo>
                <a:lnTo>
                  <a:pt x="6819" y="6023"/>
                </a:lnTo>
                <a:lnTo>
                  <a:pt x="6781" y="6100"/>
                </a:lnTo>
                <a:lnTo>
                  <a:pt x="6781" y="6176"/>
                </a:lnTo>
                <a:lnTo>
                  <a:pt x="6796" y="6198"/>
                </a:lnTo>
                <a:lnTo>
                  <a:pt x="6943" y="6460"/>
                </a:lnTo>
                <a:lnTo>
                  <a:pt x="7143" y="6646"/>
                </a:lnTo>
                <a:lnTo>
                  <a:pt x="7167" y="6613"/>
                </a:lnTo>
                <a:lnTo>
                  <a:pt x="7290" y="6723"/>
                </a:lnTo>
                <a:lnTo>
                  <a:pt x="7290" y="6745"/>
                </a:lnTo>
                <a:lnTo>
                  <a:pt x="7305" y="6766"/>
                </a:lnTo>
                <a:lnTo>
                  <a:pt x="7251" y="6745"/>
                </a:lnTo>
                <a:lnTo>
                  <a:pt x="7197" y="6766"/>
                </a:lnTo>
                <a:lnTo>
                  <a:pt x="7167" y="6876"/>
                </a:lnTo>
                <a:lnTo>
                  <a:pt x="7089" y="6876"/>
                </a:lnTo>
                <a:lnTo>
                  <a:pt x="7051" y="6854"/>
                </a:lnTo>
                <a:lnTo>
                  <a:pt x="7035" y="6821"/>
                </a:lnTo>
                <a:lnTo>
                  <a:pt x="7051" y="6898"/>
                </a:lnTo>
                <a:lnTo>
                  <a:pt x="7105" y="7105"/>
                </a:lnTo>
                <a:lnTo>
                  <a:pt x="7143" y="7160"/>
                </a:lnTo>
                <a:lnTo>
                  <a:pt x="7128" y="7269"/>
                </a:lnTo>
                <a:lnTo>
                  <a:pt x="7105" y="7291"/>
                </a:lnTo>
                <a:lnTo>
                  <a:pt x="7089" y="7389"/>
                </a:lnTo>
                <a:lnTo>
                  <a:pt x="7128" y="7521"/>
                </a:lnTo>
                <a:lnTo>
                  <a:pt x="7167" y="7597"/>
                </a:lnTo>
                <a:lnTo>
                  <a:pt x="7383" y="7761"/>
                </a:lnTo>
                <a:lnTo>
                  <a:pt x="7475" y="7838"/>
                </a:lnTo>
                <a:lnTo>
                  <a:pt x="7529" y="7860"/>
                </a:lnTo>
                <a:lnTo>
                  <a:pt x="7545" y="7860"/>
                </a:lnTo>
                <a:lnTo>
                  <a:pt x="7568" y="7838"/>
                </a:lnTo>
                <a:lnTo>
                  <a:pt x="7583" y="7805"/>
                </a:lnTo>
                <a:lnTo>
                  <a:pt x="7599" y="7783"/>
                </a:lnTo>
                <a:lnTo>
                  <a:pt x="7622" y="7805"/>
                </a:lnTo>
                <a:lnTo>
                  <a:pt x="7622" y="7838"/>
                </a:lnTo>
                <a:lnTo>
                  <a:pt x="7768" y="7783"/>
                </a:lnTo>
                <a:lnTo>
                  <a:pt x="7946" y="7805"/>
                </a:lnTo>
                <a:lnTo>
                  <a:pt x="8023" y="7881"/>
                </a:lnTo>
                <a:lnTo>
                  <a:pt x="8077" y="7991"/>
                </a:lnTo>
                <a:lnTo>
                  <a:pt x="8115" y="8067"/>
                </a:lnTo>
                <a:lnTo>
                  <a:pt x="8131" y="8013"/>
                </a:lnTo>
                <a:lnTo>
                  <a:pt x="8146" y="7969"/>
                </a:lnTo>
                <a:lnTo>
                  <a:pt x="8115" y="7936"/>
                </a:lnTo>
                <a:lnTo>
                  <a:pt x="8092" y="7881"/>
                </a:lnTo>
                <a:lnTo>
                  <a:pt x="8092" y="7838"/>
                </a:lnTo>
                <a:lnTo>
                  <a:pt x="8131" y="7783"/>
                </a:lnTo>
                <a:lnTo>
                  <a:pt x="8208" y="7969"/>
                </a:lnTo>
                <a:lnTo>
                  <a:pt x="8223" y="8144"/>
                </a:lnTo>
                <a:lnTo>
                  <a:pt x="8239" y="8144"/>
                </a:lnTo>
                <a:lnTo>
                  <a:pt x="8277" y="8067"/>
                </a:lnTo>
                <a:lnTo>
                  <a:pt x="8409" y="7914"/>
                </a:lnTo>
                <a:lnTo>
                  <a:pt x="8463" y="7838"/>
                </a:lnTo>
                <a:lnTo>
                  <a:pt x="8571" y="7783"/>
                </a:lnTo>
                <a:lnTo>
                  <a:pt x="8625" y="7706"/>
                </a:lnTo>
                <a:lnTo>
                  <a:pt x="8663" y="7728"/>
                </a:lnTo>
                <a:lnTo>
                  <a:pt x="8717" y="7761"/>
                </a:lnTo>
                <a:lnTo>
                  <a:pt x="8810" y="7597"/>
                </a:lnTo>
                <a:lnTo>
                  <a:pt x="8825" y="7597"/>
                </a:lnTo>
                <a:lnTo>
                  <a:pt x="8841" y="7652"/>
                </a:lnTo>
                <a:lnTo>
                  <a:pt x="8879" y="7728"/>
                </a:lnTo>
                <a:lnTo>
                  <a:pt x="8902" y="7783"/>
                </a:lnTo>
                <a:lnTo>
                  <a:pt x="8902" y="7914"/>
                </a:lnTo>
                <a:lnTo>
                  <a:pt x="8864" y="7991"/>
                </a:lnTo>
                <a:lnTo>
                  <a:pt x="8864" y="8045"/>
                </a:lnTo>
                <a:lnTo>
                  <a:pt x="8810" y="8089"/>
                </a:lnTo>
                <a:lnTo>
                  <a:pt x="8756" y="8089"/>
                </a:lnTo>
                <a:lnTo>
                  <a:pt x="8702" y="8067"/>
                </a:lnTo>
                <a:lnTo>
                  <a:pt x="8663" y="8177"/>
                </a:lnTo>
                <a:lnTo>
                  <a:pt x="8702" y="8177"/>
                </a:lnTo>
                <a:lnTo>
                  <a:pt x="8733" y="8253"/>
                </a:lnTo>
                <a:lnTo>
                  <a:pt x="8787" y="8428"/>
                </a:lnTo>
                <a:lnTo>
                  <a:pt x="8810" y="8712"/>
                </a:lnTo>
                <a:lnTo>
                  <a:pt x="8810" y="8821"/>
                </a:lnTo>
                <a:lnTo>
                  <a:pt x="8825" y="8974"/>
                </a:lnTo>
                <a:lnTo>
                  <a:pt x="8787" y="9084"/>
                </a:lnTo>
                <a:lnTo>
                  <a:pt x="8756" y="9160"/>
                </a:lnTo>
                <a:lnTo>
                  <a:pt x="8679" y="9259"/>
                </a:lnTo>
                <a:lnTo>
                  <a:pt x="8609" y="9335"/>
                </a:lnTo>
                <a:lnTo>
                  <a:pt x="8370" y="9335"/>
                </a:lnTo>
                <a:lnTo>
                  <a:pt x="8355" y="9313"/>
                </a:lnTo>
                <a:lnTo>
                  <a:pt x="8331" y="9237"/>
                </a:lnTo>
                <a:lnTo>
                  <a:pt x="8316" y="9204"/>
                </a:lnTo>
                <a:lnTo>
                  <a:pt x="8277" y="9204"/>
                </a:lnTo>
                <a:lnTo>
                  <a:pt x="8239" y="9313"/>
                </a:lnTo>
                <a:lnTo>
                  <a:pt x="8131" y="9521"/>
                </a:lnTo>
                <a:lnTo>
                  <a:pt x="8061" y="9576"/>
                </a:lnTo>
                <a:lnTo>
                  <a:pt x="8007" y="9674"/>
                </a:lnTo>
                <a:lnTo>
                  <a:pt x="7946" y="9696"/>
                </a:lnTo>
                <a:lnTo>
                  <a:pt x="7876" y="9729"/>
                </a:lnTo>
                <a:lnTo>
                  <a:pt x="7838" y="9696"/>
                </a:lnTo>
                <a:lnTo>
                  <a:pt x="7822" y="9652"/>
                </a:lnTo>
                <a:lnTo>
                  <a:pt x="7799" y="9619"/>
                </a:lnTo>
                <a:lnTo>
                  <a:pt x="7745" y="9674"/>
                </a:lnTo>
                <a:lnTo>
                  <a:pt x="7714" y="9729"/>
                </a:lnTo>
                <a:lnTo>
                  <a:pt x="7714" y="9674"/>
                </a:lnTo>
                <a:lnTo>
                  <a:pt x="7745" y="9652"/>
                </a:lnTo>
                <a:lnTo>
                  <a:pt x="7768" y="9619"/>
                </a:lnTo>
                <a:lnTo>
                  <a:pt x="7768" y="9598"/>
                </a:lnTo>
                <a:lnTo>
                  <a:pt x="7730" y="9499"/>
                </a:lnTo>
                <a:lnTo>
                  <a:pt x="7676" y="9412"/>
                </a:lnTo>
                <a:lnTo>
                  <a:pt x="7622" y="9390"/>
                </a:lnTo>
                <a:lnTo>
                  <a:pt x="7514" y="9412"/>
                </a:lnTo>
                <a:lnTo>
                  <a:pt x="7491" y="9445"/>
                </a:lnTo>
                <a:lnTo>
                  <a:pt x="7452" y="9521"/>
                </a:lnTo>
                <a:lnTo>
                  <a:pt x="7491" y="9619"/>
                </a:lnTo>
                <a:lnTo>
                  <a:pt x="7491" y="9652"/>
                </a:lnTo>
                <a:lnTo>
                  <a:pt x="7475" y="9619"/>
                </a:lnTo>
                <a:lnTo>
                  <a:pt x="7398" y="9619"/>
                </a:lnTo>
                <a:lnTo>
                  <a:pt x="7344" y="9674"/>
                </a:lnTo>
                <a:lnTo>
                  <a:pt x="7329" y="9729"/>
                </a:lnTo>
                <a:lnTo>
                  <a:pt x="7305" y="9882"/>
                </a:lnTo>
                <a:lnTo>
                  <a:pt x="7290" y="10013"/>
                </a:lnTo>
                <a:lnTo>
                  <a:pt x="7290" y="10089"/>
                </a:lnTo>
                <a:lnTo>
                  <a:pt x="7329" y="10035"/>
                </a:lnTo>
                <a:lnTo>
                  <a:pt x="7383" y="10013"/>
                </a:lnTo>
                <a:lnTo>
                  <a:pt x="7367" y="10035"/>
                </a:lnTo>
                <a:lnTo>
                  <a:pt x="7329" y="10111"/>
                </a:lnTo>
                <a:lnTo>
                  <a:pt x="7275" y="10144"/>
                </a:lnTo>
                <a:lnTo>
                  <a:pt x="7275" y="10221"/>
                </a:lnTo>
                <a:lnTo>
                  <a:pt x="7290" y="10243"/>
                </a:lnTo>
                <a:lnTo>
                  <a:pt x="7275" y="10275"/>
                </a:lnTo>
                <a:lnTo>
                  <a:pt x="7197" y="10166"/>
                </a:lnTo>
                <a:lnTo>
                  <a:pt x="7167" y="10199"/>
                </a:lnTo>
                <a:lnTo>
                  <a:pt x="7128" y="10221"/>
                </a:lnTo>
                <a:lnTo>
                  <a:pt x="7020" y="10406"/>
                </a:lnTo>
                <a:lnTo>
                  <a:pt x="6889" y="10636"/>
                </a:lnTo>
                <a:lnTo>
                  <a:pt x="6873" y="10734"/>
                </a:lnTo>
                <a:lnTo>
                  <a:pt x="6873" y="10844"/>
                </a:lnTo>
                <a:lnTo>
                  <a:pt x="6889" y="10920"/>
                </a:lnTo>
                <a:lnTo>
                  <a:pt x="6742" y="10920"/>
                </a:lnTo>
                <a:lnTo>
                  <a:pt x="6704" y="10942"/>
                </a:lnTo>
                <a:lnTo>
                  <a:pt x="6727" y="11019"/>
                </a:lnTo>
                <a:lnTo>
                  <a:pt x="6796" y="11106"/>
                </a:lnTo>
                <a:lnTo>
                  <a:pt x="6781" y="11128"/>
                </a:lnTo>
                <a:lnTo>
                  <a:pt x="6650" y="11128"/>
                </a:lnTo>
                <a:lnTo>
                  <a:pt x="6650" y="11259"/>
                </a:lnTo>
                <a:lnTo>
                  <a:pt x="6673" y="11314"/>
                </a:lnTo>
                <a:lnTo>
                  <a:pt x="6727" y="11259"/>
                </a:lnTo>
                <a:lnTo>
                  <a:pt x="6758" y="11281"/>
                </a:lnTo>
                <a:lnTo>
                  <a:pt x="6758" y="11357"/>
                </a:lnTo>
                <a:lnTo>
                  <a:pt x="6704" y="11434"/>
                </a:lnTo>
                <a:lnTo>
                  <a:pt x="6727" y="11543"/>
                </a:lnTo>
                <a:lnTo>
                  <a:pt x="6781" y="11598"/>
                </a:lnTo>
                <a:lnTo>
                  <a:pt x="6781" y="11849"/>
                </a:lnTo>
                <a:lnTo>
                  <a:pt x="6850" y="11849"/>
                </a:lnTo>
                <a:lnTo>
                  <a:pt x="6873" y="11773"/>
                </a:lnTo>
                <a:lnTo>
                  <a:pt x="6873" y="11729"/>
                </a:lnTo>
                <a:lnTo>
                  <a:pt x="6889" y="11674"/>
                </a:lnTo>
                <a:lnTo>
                  <a:pt x="6927" y="11674"/>
                </a:lnTo>
                <a:lnTo>
                  <a:pt x="6904" y="11729"/>
                </a:lnTo>
                <a:lnTo>
                  <a:pt x="6889" y="11751"/>
                </a:lnTo>
                <a:lnTo>
                  <a:pt x="6904" y="11806"/>
                </a:lnTo>
                <a:lnTo>
                  <a:pt x="6927" y="11828"/>
                </a:lnTo>
                <a:lnTo>
                  <a:pt x="6943" y="11806"/>
                </a:lnTo>
                <a:lnTo>
                  <a:pt x="6958" y="11773"/>
                </a:lnTo>
                <a:lnTo>
                  <a:pt x="6943" y="11849"/>
                </a:lnTo>
                <a:lnTo>
                  <a:pt x="6958" y="11904"/>
                </a:lnTo>
                <a:lnTo>
                  <a:pt x="7035" y="11904"/>
                </a:lnTo>
                <a:lnTo>
                  <a:pt x="7035" y="11926"/>
                </a:lnTo>
                <a:lnTo>
                  <a:pt x="6981" y="11981"/>
                </a:lnTo>
                <a:lnTo>
                  <a:pt x="6904" y="12057"/>
                </a:lnTo>
                <a:lnTo>
                  <a:pt x="6927" y="12112"/>
                </a:lnTo>
                <a:lnTo>
                  <a:pt x="6943" y="12112"/>
                </a:lnTo>
                <a:lnTo>
                  <a:pt x="7051" y="12134"/>
                </a:lnTo>
                <a:lnTo>
                  <a:pt x="7167" y="12243"/>
                </a:lnTo>
                <a:lnTo>
                  <a:pt x="7329" y="12298"/>
                </a:lnTo>
                <a:lnTo>
                  <a:pt x="7437" y="12188"/>
                </a:lnTo>
                <a:lnTo>
                  <a:pt x="7452" y="12243"/>
                </a:lnTo>
                <a:lnTo>
                  <a:pt x="7475" y="12298"/>
                </a:lnTo>
                <a:lnTo>
                  <a:pt x="7452" y="12319"/>
                </a:lnTo>
                <a:lnTo>
                  <a:pt x="7383" y="12298"/>
                </a:lnTo>
                <a:lnTo>
                  <a:pt x="7367" y="12319"/>
                </a:lnTo>
                <a:lnTo>
                  <a:pt x="7452" y="12374"/>
                </a:lnTo>
                <a:lnTo>
                  <a:pt x="7491" y="12429"/>
                </a:lnTo>
                <a:lnTo>
                  <a:pt x="7529" y="12472"/>
                </a:lnTo>
                <a:lnTo>
                  <a:pt x="7475" y="12582"/>
                </a:lnTo>
                <a:lnTo>
                  <a:pt x="7383" y="12658"/>
                </a:lnTo>
                <a:lnTo>
                  <a:pt x="7367" y="12549"/>
                </a:lnTo>
                <a:lnTo>
                  <a:pt x="7344" y="12451"/>
                </a:lnTo>
                <a:lnTo>
                  <a:pt x="7329" y="12429"/>
                </a:lnTo>
                <a:lnTo>
                  <a:pt x="7305" y="12429"/>
                </a:lnTo>
                <a:lnTo>
                  <a:pt x="7251" y="12505"/>
                </a:lnTo>
                <a:lnTo>
                  <a:pt x="7182" y="12582"/>
                </a:lnTo>
                <a:lnTo>
                  <a:pt x="7143" y="12582"/>
                </a:lnTo>
                <a:lnTo>
                  <a:pt x="7182" y="12527"/>
                </a:lnTo>
                <a:lnTo>
                  <a:pt x="7221" y="12451"/>
                </a:lnTo>
                <a:lnTo>
                  <a:pt x="7197" y="12374"/>
                </a:lnTo>
                <a:lnTo>
                  <a:pt x="7182" y="12341"/>
                </a:lnTo>
                <a:lnTo>
                  <a:pt x="7128" y="12298"/>
                </a:lnTo>
                <a:lnTo>
                  <a:pt x="7074" y="12221"/>
                </a:lnTo>
                <a:lnTo>
                  <a:pt x="7035" y="12188"/>
                </a:lnTo>
                <a:lnTo>
                  <a:pt x="6997" y="12188"/>
                </a:lnTo>
                <a:lnTo>
                  <a:pt x="6943" y="12341"/>
                </a:lnTo>
                <a:lnTo>
                  <a:pt x="6781" y="12549"/>
                </a:lnTo>
                <a:lnTo>
                  <a:pt x="6835" y="12582"/>
                </a:lnTo>
                <a:lnTo>
                  <a:pt x="6873" y="12604"/>
                </a:lnTo>
                <a:lnTo>
                  <a:pt x="6904" y="12636"/>
                </a:lnTo>
                <a:lnTo>
                  <a:pt x="6889" y="12680"/>
                </a:lnTo>
                <a:lnTo>
                  <a:pt x="6873" y="12735"/>
                </a:lnTo>
                <a:lnTo>
                  <a:pt x="6927" y="12833"/>
                </a:lnTo>
                <a:lnTo>
                  <a:pt x="6958" y="12888"/>
                </a:lnTo>
                <a:lnTo>
                  <a:pt x="6997" y="12921"/>
                </a:lnTo>
                <a:lnTo>
                  <a:pt x="7051" y="13128"/>
                </a:lnTo>
                <a:lnTo>
                  <a:pt x="7167" y="13336"/>
                </a:lnTo>
                <a:lnTo>
                  <a:pt x="7167" y="13380"/>
                </a:lnTo>
                <a:lnTo>
                  <a:pt x="7143" y="13456"/>
                </a:lnTo>
                <a:lnTo>
                  <a:pt x="7236" y="13587"/>
                </a:lnTo>
                <a:lnTo>
                  <a:pt x="7305" y="13620"/>
                </a:lnTo>
                <a:lnTo>
                  <a:pt x="7491" y="13587"/>
                </a:lnTo>
                <a:lnTo>
                  <a:pt x="7637" y="13544"/>
                </a:lnTo>
                <a:lnTo>
                  <a:pt x="7691" y="13456"/>
                </a:lnTo>
                <a:lnTo>
                  <a:pt x="7745" y="13489"/>
                </a:lnTo>
                <a:lnTo>
                  <a:pt x="7768" y="13434"/>
                </a:lnTo>
                <a:lnTo>
                  <a:pt x="7799" y="13336"/>
                </a:lnTo>
                <a:lnTo>
                  <a:pt x="7799" y="13227"/>
                </a:lnTo>
                <a:lnTo>
                  <a:pt x="7784" y="13205"/>
                </a:lnTo>
                <a:lnTo>
                  <a:pt x="7745" y="13128"/>
                </a:lnTo>
                <a:lnTo>
                  <a:pt x="7784" y="13096"/>
                </a:lnTo>
                <a:lnTo>
                  <a:pt x="7838" y="12997"/>
                </a:lnTo>
                <a:lnTo>
                  <a:pt x="7930" y="12757"/>
                </a:lnTo>
                <a:lnTo>
                  <a:pt x="7969" y="12735"/>
                </a:lnTo>
                <a:lnTo>
                  <a:pt x="7984" y="12680"/>
                </a:lnTo>
                <a:lnTo>
                  <a:pt x="8023" y="12658"/>
                </a:lnTo>
                <a:lnTo>
                  <a:pt x="8061" y="12680"/>
                </a:lnTo>
                <a:lnTo>
                  <a:pt x="7984" y="12757"/>
                </a:lnTo>
                <a:lnTo>
                  <a:pt x="7915" y="12943"/>
                </a:lnTo>
                <a:lnTo>
                  <a:pt x="7838" y="13128"/>
                </a:lnTo>
                <a:lnTo>
                  <a:pt x="7892" y="13281"/>
                </a:lnTo>
                <a:lnTo>
                  <a:pt x="7915" y="13544"/>
                </a:lnTo>
                <a:lnTo>
                  <a:pt x="7984" y="13872"/>
                </a:lnTo>
                <a:lnTo>
                  <a:pt x="8007" y="14036"/>
                </a:lnTo>
                <a:lnTo>
                  <a:pt x="7984" y="14112"/>
                </a:lnTo>
                <a:lnTo>
                  <a:pt x="7969" y="14211"/>
                </a:lnTo>
                <a:lnTo>
                  <a:pt x="7946" y="14287"/>
                </a:lnTo>
                <a:lnTo>
                  <a:pt x="7892" y="14364"/>
                </a:lnTo>
                <a:lnTo>
                  <a:pt x="7892" y="14549"/>
                </a:lnTo>
                <a:lnTo>
                  <a:pt x="7930" y="14659"/>
                </a:lnTo>
                <a:lnTo>
                  <a:pt x="7969" y="14604"/>
                </a:lnTo>
                <a:lnTo>
                  <a:pt x="8023" y="14626"/>
                </a:lnTo>
                <a:lnTo>
                  <a:pt x="7969" y="14735"/>
                </a:lnTo>
                <a:lnTo>
                  <a:pt x="7946" y="14812"/>
                </a:lnTo>
                <a:lnTo>
                  <a:pt x="7946" y="14855"/>
                </a:lnTo>
                <a:lnTo>
                  <a:pt x="7969" y="14987"/>
                </a:lnTo>
                <a:lnTo>
                  <a:pt x="7915" y="15096"/>
                </a:lnTo>
                <a:lnTo>
                  <a:pt x="7838" y="15118"/>
                </a:lnTo>
                <a:lnTo>
                  <a:pt x="7784" y="15151"/>
                </a:lnTo>
                <a:lnTo>
                  <a:pt x="7930" y="15227"/>
                </a:lnTo>
                <a:lnTo>
                  <a:pt x="8092" y="15172"/>
                </a:lnTo>
                <a:lnTo>
                  <a:pt x="8115" y="15096"/>
                </a:lnTo>
                <a:lnTo>
                  <a:pt x="8131" y="15063"/>
                </a:lnTo>
                <a:lnTo>
                  <a:pt x="8146" y="15019"/>
                </a:lnTo>
                <a:lnTo>
                  <a:pt x="8169" y="15019"/>
                </a:lnTo>
                <a:lnTo>
                  <a:pt x="8293" y="14965"/>
                </a:lnTo>
                <a:lnTo>
                  <a:pt x="8331" y="14965"/>
                </a:lnTo>
                <a:lnTo>
                  <a:pt x="8409" y="14888"/>
                </a:lnTo>
                <a:lnTo>
                  <a:pt x="8463" y="14812"/>
                </a:lnTo>
                <a:lnTo>
                  <a:pt x="8517" y="14779"/>
                </a:lnTo>
                <a:lnTo>
                  <a:pt x="8555" y="14888"/>
                </a:lnTo>
                <a:lnTo>
                  <a:pt x="8586" y="14965"/>
                </a:lnTo>
                <a:lnTo>
                  <a:pt x="8679" y="15096"/>
                </a:lnTo>
                <a:lnTo>
                  <a:pt x="8717" y="15063"/>
                </a:lnTo>
                <a:lnTo>
                  <a:pt x="8756" y="15019"/>
                </a:lnTo>
                <a:lnTo>
                  <a:pt x="8787" y="14987"/>
                </a:lnTo>
                <a:lnTo>
                  <a:pt x="8864" y="15151"/>
                </a:lnTo>
                <a:lnTo>
                  <a:pt x="8902" y="15227"/>
                </a:lnTo>
                <a:lnTo>
                  <a:pt x="8987" y="15566"/>
                </a:lnTo>
                <a:lnTo>
                  <a:pt x="9049" y="15643"/>
                </a:lnTo>
                <a:lnTo>
                  <a:pt x="9118" y="15610"/>
                </a:lnTo>
                <a:lnTo>
                  <a:pt x="9118" y="15511"/>
                </a:lnTo>
                <a:lnTo>
                  <a:pt x="9103" y="15249"/>
                </a:lnTo>
                <a:lnTo>
                  <a:pt x="9118" y="15172"/>
                </a:lnTo>
                <a:lnTo>
                  <a:pt x="9134" y="15041"/>
                </a:lnTo>
                <a:lnTo>
                  <a:pt x="9134" y="14965"/>
                </a:lnTo>
                <a:lnTo>
                  <a:pt x="9157" y="14987"/>
                </a:lnTo>
                <a:lnTo>
                  <a:pt x="9172" y="15019"/>
                </a:lnTo>
                <a:lnTo>
                  <a:pt x="9226" y="14943"/>
                </a:lnTo>
                <a:lnTo>
                  <a:pt x="9249" y="14855"/>
                </a:lnTo>
                <a:lnTo>
                  <a:pt x="9280" y="14834"/>
                </a:lnTo>
                <a:lnTo>
                  <a:pt x="9373" y="14910"/>
                </a:lnTo>
                <a:lnTo>
                  <a:pt x="9427" y="14987"/>
                </a:lnTo>
                <a:lnTo>
                  <a:pt x="9373" y="14965"/>
                </a:lnTo>
                <a:lnTo>
                  <a:pt x="9334" y="14943"/>
                </a:lnTo>
                <a:lnTo>
                  <a:pt x="9280" y="14943"/>
                </a:lnTo>
                <a:lnTo>
                  <a:pt x="9265" y="15019"/>
                </a:lnTo>
                <a:lnTo>
                  <a:pt x="9249" y="15118"/>
                </a:lnTo>
                <a:lnTo>
                  <a:pt x="9265" y="15194"/>
                </a:lnTo>
                <a:lnTo>
                  <a:pt x="9280" y="15249"/>
                </a:lnTo>
                <a:lnTo>
                  <a:pt x="9319" y="15380"/>
                </a:lnTo>
                <a:lnTo>
                  <a:pt x="9357" y="15402"/>
                </a:lnTo>
                <a:lnTo>
                  <a:pt x="9427" y="15402"/>
                </a:lnTo>
                <a:lnTo>
                  <a:pt x="9573" y="15271"/>
                </a:lnTo>
                <a:lnTo>
                  <a:pt x="9797" y="15151"/>
                </a:lnTo>
                <a:lnTo>
                  <a:pt x="9867" y="15019"/>
                </a:lnTo>
                <a:lnTo>
                  <a:pt x="9944" y="14834"/>
                </a:lnTo>
                <a:lnTo>
                  <a:pt x="9890" y="15041"/>
                </a:lnTo>
                <a:lnTo>
                  <a:pt x="9828" y="15271"/>
                </a:lnTo>
                <a:lnTo>
                  <a:pt x="9828" y="15304"/>
                </a:lnTo>
                <a:lnTo>
                  <a:pt x="9851" y="15304"/>
                </a:lnTo>
                <a:lnTo>
                  <a:pt x="9743" y="15435"/>
                </a:lnTo>
                <a:lnTo>
                  <a:pt x="9651" y="15588"/>
                </a:lnTo>
                <a:lnTo>
                  <a:pt x="9627" y="15664"/>
                </a:lnTo>
                <a:lnTo>
                  <a:pt x="9612" y="15774"/>
                </a:lnTo>
                <a:lnTo>
                  <a:pt x="9627" y="15872"/>
                </a:lnTo>
                <a:lnTo>
                  <a:pt x="9666" y="15894"/>
                </a:lnTo>
                <a:lnTo>
                  <a:pt x="9681" y="15894"/>
                </a:lnTo>
                <a:lnTo>
                  <a:pt x="9743" y="15970"/>
                </a:lnTo>
                <a:lnTo>
                  <a:pt x="9651" y="15970"/>
                </a:lnTo>
                <a:lnTo>
                  <a:pt x="9597" y="16025"/>
                </a:lnTo>
                <a:lnTo>
                  <a:pt x="9573" y="16134"/>
                </a:lnTo>
                <a:lnTo>
                  <a:pt x="9558" y="16309"/>
                </a:lnTo>
                <a:lnTo>
                  <a:pt x="9543" y="16495"/>
                </a:lnTo>
                <a:lnTo>
                  <a:pt x="9519" y="16572"/>
                </a:lnTo>
                <a:lnTo>
                  <a:pt x="9543" y="16626"/>
                </a:lnTo>
                <a:lnTo>
                  <a:pt x="9558" y="16681"/>
                </a:lnTo>
                <a:lnTo>
                  <a:pt x="9573" y="16757"/>
                </a:lnTo>
                <a:lnTo>
                  <a:pt x="9597" y="16757"/>
                </a:lnTo>
                <a:lnTo>
                  <a:pt x="9612" y="16779"/>
                </a:lnTo>
                <a:lnTo>
                  <a:pt x="9597" y="16801"/>
                </a:lnTo>
                <a:lnTo>
                  <a:pt x="9543" y="16801"/>
                </a:lnTo>
                <a:lnTo>
                  <a:pt x="9519" y="16779"/>
                </a:lnTo>
                <a:lnTo>
                  <a:pt x="9519" y="16757"/>
                </a:lnTo>
                <a:lnTo>
                  <a:pt x="9504" y="16725"/>
                </a:lnTo>
                <a:lnTo>
                  <a:pt x="9465" y="16757"/>
                </a:lnTo>
                <a:lnTo>
                  <a:pt x="9427" y="16779"/>
                </a:lnTo>
                <a:lnTo>
                  <a:pt x="9373" y="16878"/>
                </a:lnTo>
                <a:lnTo>
                  <a:pt x="9334" y="16932"/>
                </a:lnTo>
                <a:lnTo>
                  <a:pt x="9303" y="16965"/>
                </a:lnTo>
                <a:lnTo>
                  <a:pt x="9249" y="17009"/>
                </a:lnTo>
                <a:lnTo>
                  <a:pt x="9188" y="17118"/>
                </a:lnTo>
                <a:lnTo>
                  <a:pt x="9134" y="17217"/>
                </a:lnTo>
                <a:lnTo>
                  <a:pt x="9103" y="17326"/>
                </a:lnTo>
                <a:lnTo>
                  <a:pt x="9103" y="17348"/>
                </a:lnTo>
                <a:lnTo>
                  <a:pt x="9080" y="17424"/>
                </a:lnTo>
                <a:lnTo>
                  <a:pt x="9080" y="17501"/>
                </a:lnTo>
                <a:lnTo>
                  <a:pt x="9103" y="17555"/>
                </a:lnTo>
                <a:lnTo>
                  <a:pt x="9080" y="17610"/>
                </a:lnTo>
                <a:lnTo>
                  <a:pt x="9049" y="17610"/>
                </a:lnTo>
                <a:lnTo>
                  <a:pt x="8987" y="17588"/>
                </a:lnTo>
                <a:lnTo>
                  <a:pt x="8987" y="17479"/>
                </a:lnTo>
                <a:lnTo>
                  <a:pt x="8956" y="17501"/>
                </a:lnTo>
                <a:lnTo>
                  <a:pt x="8879" y="17610"/>
                </a:lnTo>
                <a:lnTo>
                  <a:pt x="8825" y="17709"/>
                </a:lnTo>
                <a:lnTo>
                  <a:pt x="8609" y="17840"/>
                </a:lnTo>
                <a:lnTo>
                  <a:pt x="8493" y="17971"/>
                </a:lnTo>
                <a:lnTo>
                  <a:pt x="8439" y="18026"/>
                </a:lnTo>
                <a:lnTo>
                  <a:pt x="8370" y="18102"/>
                </a:lnTo>
                <a:lnTo>
                  <a:pt x="8331" y="18179"/>
                </a:lnTo>
                <a:lnTo>
                  <a:pt x="8293" y="18310"/>
                </a:lnTo>
                <a:lnTo>
                  <a:pt x="8277" y="18408"/>
                </a:lnTo>
                <a:lnTo>
                  <a:pt x="8262" y="18463"/>
                </a:lnTo>
                <a:lnTo>
                  <a:pt x="8262" y="18517"/>
                </a:lnTo>
                <a:lnTo>
                  <a:pt x="8277" y="18572"/>
                </a:lnTo>
                <a:lnTo>
                  <a:pt x="8355" y="18649"/>
                </a:lnTo>
                <a:lnTo>
                  <a:pt x="8370" y="18703"/>
                </a:lnTo>
                <a:lnTo>
                  <a:pt x="8355" y="18725"/>
                </a:lnTo>
                <a:lnTo>
                  <a:pt x="8331" y="18725"/>
                </a:lnTo>
                <a:lnTo>
                  <a:pt x="8293" y="18703"/>
                </a:lnTo>
                <a:lnTo>
                  <a:pt x="8262" y="18670"/>
                </a:lnTo>
                <a:lnTo>
                  <a:pt x="8262" y="18649"/>
                </a:lnTo>
                <a:lnTo>
                  <a:pt x="8223" y="18616"/>
                </a:lnTo>
                <a:lnTo>
                  <a:pt x="8185" y="18616"/>
                </a:lnTo>
                <a:lnTo>
                  <a:pt x="8146" y="18649"/>
                </a:lnTo>
                <a:lnTo>
                  <a:pt x="8146" y="18747"/>
                </a:lnTo>
                <a:lnTo>
                  <a:pt x="8131" y="18747"/>
                </a:lnTo>
                <a:lnTo>
                  <a:pt x="8115" y="18725"/>
                </a:lnTo>
                <a:lnTo>
                  <a:pt x="8061" y="18594"/>
                </a:lnTo>
                <a:lnTo>
                  <a:pt x="8061" y="18539"/>
                </a:lnTo>
                <a:lnTo>
                  <a:pt x="8092" y="18517"/>
                </a:lnTo>
                <a:lnTo>
                  <a:pt x="8115" y="18496"/>
                </a:lnTo>
                <a:lnTo>
                  <a:pt x="8092" y="18463"/>
                </a:lnTo>
                <a:lnTo>
                  <a:pt x="8077" y="18496"/>
                </a:lnTo>
                <a:lnTo>
                  <a:pt x="7969" y="18496"/>
                </a:lnTo>
                <a:lnTo>
                  <a:pt x="7969" y="18463"/>
                </a:lnTo>
                <a:lnTo>
                  <a:pt x="7984" y="18408"/>
                </a:lnTo>
                <a:lnTo>
                  <a:pt x="7969" y="18408"/>
                </a:lnTo>
                <a:lnTo>
                  <a:pt x="7745" y="18517"/>
                </a:lnTo>
                <a:lnTo>
                  <a:pt x="7660" y="18594"/>
                </a:lnTo>
                <a:lnTo>
                  <a:pt x="7545" y="18703"/>
                </a:lnTo>
                <a:lnTo>
                  <a:pt x="7452" y="18823"/>
                </a:lnTo>
                <a:lnTo>
                  <a:pt x="7383" y="19009"/>
                </a:lnTo>
                <a:lnTo>
                  <a:pt x="7305" y="19108"/>
                </a:lnTo>
                <a:lnTo>
                  <a:pt x="7236" y="19162"/>
                </a:lnTo>
                <a:lnTo>
                  <a:pt x="7221" y="19217"/>
                </a:lnTo>
                <a:lnTo>
                  <a:pt x="7197" y="19239"/>
                </a:lnTo>
                <a:lnTo>
                  <a:pt x="7182" y="19272"/>
                </a:lnTo>
                <a:lnTo>
                  <a:pt x="7167" y="19294"/>
                </a:lnTo>
                <a:lnTo>
                  <a:pt x="7143" y="19272"/>
                </a:lnTo>
                <a:lnTo>
                  <a:pt x="7128" y="19239"/>
                </a:lnTo>
                <a:lnTo>
                  <a:pt x="7089" y="19272"/>
                </a:lnTo>
                <a:lnTo>
                  <a:pt x="7020" y="19348"/>
                </a:lnTo>
                <a:lnTo>
                  <a:pt x="6997" y="19370"/>
                </a:lnTo>
                <a:lnTo>
                  <a:pt x="6997" y="19556"/>
                </a:lnTo>
                <a:lnTo>
                  <a:pt x="6981" y="19632"/>
                </a:lnTo>
                <a:lnTo>
                  <a:pt x="6958" y="19687"/>
                </a:lnTo>
                <a:lnTo>
                  <a:pt x="6997" y="19687"/>
                </a:lnTo>
                <a:lnTo>
                  <a:pt x="7020" y="19654"/>
                </a:lnTo>
                <a:lnTo>
                  <a:pt x="7074" y="19611"/>
                </a:lnTo>
                <a:lnTo>
                  <a:pt x="7089" y="19523"/>
                </a:lnTo>
                <a:lnTo>
                  <a:pt x="7074" y="19447"/>
                </a:lnTo>
                <a:lnTo>
                  <a:pt x="7089" y="19425"/>
                </a:lnTo>
                <a:lnTo>
                  <a:pt x="7128" y="19447"/>
                </a:lnTo>
                <a:lnTo>
                  <a:pt x="7182" y="19578"/>
                </a:lnTo>
                <a:lnTo>
                  <a:pt x="7197" y="19578"/>
                </a:lnTo>
                <a:lnTo>
                  <a:pt x="7275" y="19556"/>
                </a:lnTo>
                <a:lnTo>
                  <a:pt x="7305" y="19447"/>
                </a:lnTo>
                <a:lnTo>
                  <a:pt x="7305" y="19239"/>
                </a:lnTo>
                <a:lnTo>
                  <a:pt x="7344" y="19239"/>
                </a:lnTo>
                <a:lnTo>
                  <a:pt x="7367" y="19294"/>
                </a:lnTo>
                <a:lnTo>
                  <a:pt x="7383" y="19370"/>
                </a:lnTo>
                <a:lnTo>
                  <a:pt x="7398" y="19425"/>
                </a:lnTo>
                <a:lnTo>
                  <a:pt x="7383" y="19447"/>
                </a:lnTo>
                <a:lnTo>
                  <a:pt x="7367" y="19447"/>
                </a:lnTo>
                <a:lnTo>
                  <a:pt x="7383" y="19479"/>
                </a:lnTo>
                <a:lnTo>
                  <a:pt x="7398" y="19501"/>
                </a:lnTo>
                <a:lnTo>
                  <a:pt x="7421" y="19501"/>
                </a:lnTo>
                <a:lnTo>
                  <a:pt x="7452" y="19479"/>
                </a:lnTo>
                <a:lnTo>
                  <a:pt x="7475" y="19425"/>
                </a:lnTo>
                <a:lnTo>
                  <a:pt x="7514" y="19403"/>
                </a:lnTo>
                <a:lnTo>
                  <a:pt x="7545" y="19425"/>
                </a:lnTo>
                <a:lnTo>
                  <a:pt x="7583" y="19348"/>
                </a:lnTo>
                <a:lnTo>
                  <a:pt x="7714" y="19140"/>
                </a:lnTo>
                <a:lnTo>
                  <a:pt x="7714" y="19108"/>
                </a:lnTo>
                <a:lnTo>
                  <a:pt x="7730" y="18955"/>
                </a:lnTo>
                <a:lnTo>
                  <a:pt x="7745" y="18933"/>
                </a:lnTo>
                <a:lnTo>
                  <a:pt x="7784" y="18911"/>
                </a:lnTo>
                <a:lnTo>
                  <a:pt x="7822" y="18878"/>
                </a:lnTo>
                <a:lnTo>
                  <a:pt x="7838" y="18856"/>
                </a:lnTo>
                <a:lnTo>
                  <a:pt x="7876" y="18911"/>
                </a:lnTo>
                <a:lnTo>
                  <a:pt x="7930" y="18933"/>
                </a:lnTo>
                <a:lnTo>
                  <a:pt x="7946" y="18955"/>
                </a:lnTo>
                <a:lnTo>
                  <a:pt x="7946" y="18987"/>
                </a:lnTo>
                <a:lnTo>
                  <a:pt x="7892" y="18955"/>
                </a:lnTo>
                <a:lnTo>
                  <a:pt x="7876" y="18955"/>
                </a:lnTo>
                <a:lnTo>
                  <a:pt x="7861" y="18987"/>
                </a:lnTo>
                <a:lnTo>
                  <a:pt x="7838" y="19009"/>
                </a:lnTo>
                <a:lnTo>
                  <a:pt x="7822" y="19064"/>
                </a:lnTo>
                <a:lnTo>
                  <a:pt x="7822" y="19162"/>
                </a:lnTo>
                <a:lnTo>
                  <a:pt x="7861" y="19195"/>
                </a:lnTo>
                <a:lnTo>
                  <a:pt x="7946" y="19162"/>
                </a:lnTo>
                <a:lnTo>
                  <a:pt x="7984" y="19162"/>
                </a:lnTo>
                <a:lnTo>
                  <a:pt x="8023" y="19108"/>
                </a:lnTo>
                <a:lnTo>
                  <a:pt x="8061" y="19064"/>
                </a:lnTo>
                <a:lnTo>
                  <a:pt x="8077" y="19031"/>
                </a:lnTo>
                <a:lnTo>
                  <a:pt x="8131" y="19086"/>
                </a:lnTo>
                <a:lnTo>
                  <a:pt x="8169" y="19031"/>
                </a:lnTo>
                <a:lnTo>
                  <a:pt x="8208" y="19009"/>
                </a:lnTo>
                <a:lnTo>
                  <a:pt x="8223" y="19031"/>
                </a:lnTo>
                <a:lnTo>
                  <a:pt x="8262" y="19031"/>
                </a:lnTo>
                <a:lnTo>
                  <a:pt x="8262" y="19009"/>
                </a:lnTo>
                <a:lnTo>
                  <a:pt x="8293" y="18955"/>
                </a:lnTo>
                <a:lnTo>
                  <a:pt x="8316" y="18933"/>
                </a:lnTo>
                <a:lnTo>
                  <a:pt x="8370" y="18911"/>
                </a:lnTo>
                <a:lnTo>
                  <a:pt x="8463" y="18802"/>
                </a:lnTo>
                <a:lnTo>
                  <a:pt x="8493" y="18747"/>
                </a:lnTo>
                <a:lnTo>
                  <a:pt x="8517" y="18780"/>
                </a:lnTo>
                <a:lnTo>
                  <a:pt x="8532" y="18747"/>
                </a:lnTo>
                <a:lnTo>
                  <a:pt x="8571" y="18725"/>
                </a:lnTo>
                <a:lnTo>
                  <a:pt x="8586" y="18725"/>
                </a:lnTo>
                <a:lnTo>
                  <a:pt x="8625" y="18747"/>
                </a:lnTo>
                <a:lnTo>
                  <a:pt x="8625" y="18780"/>
                </a:lnTo>
                <a:lnTo>
                  <a:pt x="8609" y="18955"/>
                </a:lnTo>
                <a:lnTo>
                  <a:pt x="8625" y="18987"/>
                </a:lnTo>
                <a:lnTo>
                  <a:pt x="8640" y="18955"/>
                </a:lnTo>
                <a:lnTo>
                  <a:pt x="8663" y="18911"/>
                </a:lnTo>
                <a:lnTo>
                  <a:pt x="8679" y="18823"/>
                </a:lnTo>
                <a:lnTo>
                  <a:pt x="8679" y="18780"/>
                </a:lnTo>
                <a:lnTo>
                  <a:pt x="8733" y="18725"/>
                </a:lnTo>
                <a:lnTo>
                  <a:pt x="9010" y="18594"/>
                </a:lnTo>
                <a:lnTo>
                  <a:pt x="9049" y="18517"/>
                </a:lnTo>
                <a:lnTo>
                  <a:pt x="9080" y="18386"/>
                </a:lnTo>
                <a:lnTo>
                  <a:pt x="9103" y="18364"/>
                </a:lnTo>
                <a:lnTo>
                  <a:pt x="9118" y="18364"/>
                </a:lnTo>
                <a:lnTo>
                  <a:pt x="9118" y="18496"/>
                </a:lnTo>
                <a:lnTo>
                  <a:pt x="9134" y="18517"/>
                </a:lnTo>
                <a:lnTo>
                  <a:pt x="9157" y="18496"/>
                </a:lnTo>
                <a:lnTo>
                  <a:pt x="9172" y="18441"/>
                </a:lnTo>
                <a:lnTo>
                  <a:pt x="9226" y="18364"/>
                </a:lnTo>
                <a:lnTo>
                  <a:pt x="9226" y="18288"/>
                </a:lnTo>
                <a:lnTo>
                  <a:pt x="9211" y="18255"/>
                </a:lnTo>
                <a:lnTo>
                  <a:pt x="9188" y="18233"/>
                </a:lnTo>
                <a:lnTo>
                  <a:pt x="9157" y="18200"/>
                </a:lnTo>
                <a:lnTo>
                  <a:pt x="9118" y="18200"/>
                </a:lnTo>
                <a:lnTo>
                  <a:pt x="9134" y="18179"/>
                </a:lnTo>
                <a:lnTo>
                  <a:pt x="9188" y="18047"/>
                </a:lnTo>
                <a:lnTo>
                  <a:pt x="9211" y="18026"/>
                </a:lnTo>
                <a:lnTo>
                  <a:pt x="9280" y="18026"/>
                </a:lnTo>
                <a:lnTo>
                  <a:pt x="9303" y="17993"/>
                </a:lnTo>
                <a:lnTo>
                  <a:pt x="9334" y="17971"/>
                </a:lnTo>
                <a:lnTo>
                  <a:pt x="9396" y="17971"/>
                </a:lnTo>
                <a:lnTo>
                  <a:pt x="9396" y="17949"/>
                </a:lnTo>
                <a:lnTo>
                  <a:pt x="9373" y="17949"/>
                </a:lnTo>
                <a:lnTo>
                  <a:pt x="9334" y="17916"/>
                </a:lnTo>
                <a:lnTo>
                  <a:pt x="9357" y="17872"/>
                </a:lnTo>
                <a:lnTo>
                  <a:pt x="9427" y="17818"/>
                </a:lnTo>
                <a:lnTo>
                  <a:pt x="9465" y="17818"/>
                </a:lnTo>
                <a:lnTo>
                  <a:pt x="9504" y="17840"/>
                </a:lnTo>
                <a:lnTo>
                  <a:pt x="9543" y="17840"/>
                </a:lnTo>
                <a:lnTo>
                  <a:pt x="9573" y="17796"/>
                </a:lnTo>
                <a:lnTo>
                  <a:pt x="9597" y="17687"/>
                </a:lnTo>
                <a:lnTo>
                  <a:pt x="9612" y="17665"/>
                </a:lnTo>
                <a:lnTo>
                  <a:pt x="9627" y="17632"/>
                </a:lnTo>
                <a:lnTo>
                  <a:pt x="9743" y="17632"/>
                </a:lnTo>
                <a:lnTo>
                  <a:pt x="9759" y="17588"/>
                </a:lnTo>
                <a:lnTo>
                  <a:pt x="9797" y="17534"/>
                </a:lnTo>
                <a:lnTo>
                  <a:pt x="9828" y="17479"/>
                </a:lnTo>
                <a:lnTo>
                  <a:pt x="9851" y="17479"/>
                </a:lnTo>
                <a:lnTo>
                  <a:pt x="9890" y="17424"/>
                </a:lnTo>
                <a:lnTo>
                  <a:pt x="9921" y="17402"/>
                </a:lnTo>
                <a:lnTo>
                  <a:pt x="9959" y="17424"/>
                </a:lnTo>
                <a:lnTo>
                  <a:pt x="9975" y="17348"/>
                </a:lnTo>
                <a:lnTo>
                  <a:pt x="10013" y="17326"/>
                </a:lnTo>
                <a:lnTo>
                  <a:pt x="10013" y="17293"/>
                </a:lnTo>
                <a:lnTo>
                  <a:pt x="10052" y="17195"/>
                </a:lnTo>
                <a:lnTo>
                  <a:pt x="10052" y="17140"/>
                </a:lnTo>
                <a:lnTo>
                  <a:pt x="10029" y="17064"/>
                </a:lnTo>
                <a:lnTo>
                  <a:pt x="10013" y="17042"/>
                </a:lnTo>
                <a:lnTo>
                  <a:pt x="10029" y="16987"/>
                </a:lnTo>
                <a:lnTo>
                  <a:pt x="10121" y="16878"/>
                </a:lnTo>
                <a:lnTo>
                  <a:pt x="10160" y="16878"/>
                </a:lnTo>
                <a:lnTo>
                  <a:pt x="10175" y="16911"/>
                </a:lnTo>
                <a:lnTo>
                  <a:pt x="10198" y="16911"/>
                </a:lnTo>
                <a:lnTo>
                  <a:pt x="10214" y="16801"/>
                </a:lnTo>
                <a:lnTo>
                  <a:pt x="10214" y="16779"/>
                </a:lnTo>
                <a:lnTo>
                  <a:pt x="10306" y="16757"/>
                </a:lnTo>
                <a:lnTo>
                  <a:pt x="10322" y="16757"/>
                </a:lnTo>
                <a:lnTo>
                  <a:pt x="10345" y="16681"/>
                </a:lnTo>
                <a:lnTo>
                  <a:pt x="10376" y="16626"/>
                </a:lnTo>
                <a:lnTo>
                  <a:pt x="10399" y="16594"/>
                </a:lnTo>
                <a:lnTo>
                  <a:pt x="10399" y="16550"/>
                </a:lnTo>
                <a:lnTo>
                  <a:pt x="10414" y="16517"/>
                </a:lnTo>
                <a:lnTo>
                  <a:pt x="10468" y="16495"/>
                </a:lnTo>
                <a:lnTo>
                  <a:pt x="10507" y="16473"/>
                </a:lnTo>
                <a:lnTo>
                  <a:pt x="10584" y="16386"/>
                </a:lnTo>
                <a:lnTo>
                  <a:pt x="10599" y="16342"/>
                </a:lnTo>
                <a:lnTo>
                  <a:pt x="10638" y="16211"/>
                </a:lnTo>
                <a:lnTo>
                  <a:pt x="10815" y="16178"/>
                </a:lnTo>
                <a:lnTo>
                  <a:pt x="10815" y="16102"/>
                </a:lnTo>
                <a:lnTo>
                  <a:pt x="10893" y="16058"/>
                </a:lnTo>
                <a:lnTo>
                  <a:pt x="10931" y="16080"/>
                </a:lnTo>
                <a:lnTo>
                  <a:pt x="10947" y="16058"/>
                </a:lnTo>
                <a:lnTo>
                  <a:pt x="10947" y="15949"/>
                </a:lnTo>
                <a:lnTo>
                  <a:pt x="10962" y="15894"/>
                </a:lnTo>
                <a:lnTo>
                  <a:pt x="10931" y="15894"/>
                </a:lnTo>
                <a:lnTo>
                  <a:pt x="10931" y="15872"/>
                </a:lnTo>
                <a:lnTo>
                  <a:pt x="11016" y="15796"/>
                </a:lnTo>
                <a:lnTo>
                  <a:pt x="11016" y="15719"/>
                </a:lnTo>
                <a:lnTo>
                  <a:pt x="11039" y="15643"/>
                </a:lnTo>
                <a:lnTo>
                  <a:pt x="11109" y="15533"/>
                </a:lnTo>
                <a:lnTo>
                  <a:pt x="11132" y="15511"/>
                </a:lnTo>
                <a:lnTo>
                  <a:pt x="11163" y="15479"/>
                </a:lnTo>
                <a:lnTo>
                  <a:pt x="11201" y="15457"/>
                </a:lnTo>
                <a:lnTo>
                  <a:pt x="11278" y="15326"/>
                </a:lnTo>
                <a:lnTo>
                  <a:pt x="11309" y="15249"/>
                </a:lnTo>
                <a:lnTo>
                  <a:pt x="11309" y="15151"/>
                </a:lnTo>
                <a:lnTo>
                  <a:pt x="11278" y="15096"/>
                </a:lnTo>
                <a:lnTo>
                  <a:pt x="11186" y="14987"/>
                </a:lnTo>
                <a:lnTo>
                  <a:pt x="11132" y="14965"/>
                </a:lnTo>
                <a:lnTo>
                  <a:pt x="11093" y="14943"/>
                </a:lnTo>
                <a:lnTo>
                  <a:pt x="11001" y="14888"/>
                </a:lnTo>
                <a:lnTo>
                  <a:pt x="10985" y="14834"/>
                </a:lnTo>
                <a:lnTo>
                  <a:pt x="11001" y="14757"/>
                </a:lnTo>
                <a:lnTo>
                  <a:pt x="11016" y="14626"/>
                </a:lnTo>
                <a:lnTo>
                  <a:pt x="11016" y="14604"/>
                </a:lnTo>
                <a:lnTo>
                  <a:pt x="11132" y="14473"/>
                </a:lnTo>
                <a:lnTo>
                  <a:pt x="11163" y="14364"/>
                </a:lnTo>
                <a:lnTo>
                  <a:pt x="11201" y="14320"/>
                </a:lnTo>
                <a:lnTo>
                  <a:pt x="11201" y="14287"/>
                </a:lnTo>
                <a:lnTo>
                  <a:pt x="11186" y="14265"/>
                </a:lnTo>
                <a:lnTo>
                  <a:pt x="11255" y="14156"/>
                </a:lnTo>
                <a:lnTo>
                  <a:pt x="11278" y="14134"/>
                </a:lnTo>
                <a:lnTo>
                  <a:pt x="11294" y="14156"/>
                </a:lnTo>
                <a:lnTo>
                  <a:pt x="11294" y="14243"/>
                </a:lnTo>
                <a:lnTo>
                  <a:pt x="11348" y="14211"/>
                </a:lnTo>
                <a:lnTo>
                  <a:pt x="11402" y="14189"/>
                </a:lnTo>
                <a:lnTo>
                  <a:pt x="11425" y="14156"/>
                </a:lnTo>
                <a:lnTo>
                  <a:pt x="11425" y="14057"/>
                </a:lnTo>
                <a:lnTo>
                  <a:pt x="11348" y="14003"/>
                </a:lnTo>
                <a:lnTo>
                  <a:pt x="11363" y="14003"/>
                </a:lnTo>
                <a:lnTo>
                  <a:pt x="11402" y="13981"/>
                </a:lnTo>
                <a:lnTo>
                  <a:pt x="11494" y="13948"/>
                </a:lnTo>
                <a:lnTo>
                  <a:pt x="11533" y="13926"/>
                </a:lnTo>
                <a:lnTo>
                  <a:pt x="11564" y="13828"/>
                </a:lnTo>
                <a:lnTo>
                  <a:pt x="11587" y="13773"/>
                </a:lnTo>
                <a:lnTo>
                  <a:pt x="11587" y="13719"/>
                </a:lnTo>
                <a:lnTo>
                  <a:pt x="11564" y="13664"/>
                </a:lnTo>
                <a:lnTo>
                  <a:pt x="11479" y="13544"/>
                </a:lnTo>
                <a:lnTo>
                  <a:pt x="11425" y="13489"/>
                </a:lnTo>
                <a:lnTo>
                  <a:pt x="11425" y="13456"/>
                </a:lnTo>
                <a:lnTo>
                  <a:pt x="11456" y="13456"/>
                </a:lnTo>
                <a:lnTo>
                  <a:pt x="11510" y="13511"/>
                </a:lnTo>
                <a:lnTo>
                  <a:pt x="11548" y="13544"/>
                </a:lnTo>
                <a:lnTo>
                  <a:pt x="11564" y="13544"/>
                </a:lnTo>
                <a:lnTo>
                  <a:pt x="11625" y="13511"/>
                </a:lnTo>
                <a:lnTo>
                  <a:pt x="11679" y="13413"/>
                </a:lnTo>
                <a:lnTo>
                  <a:pt x="11710" y="13358"/>
                </a:lnTo>
                <a:lnTo>
                  <a:pt x="11710" y="13336"/>
                </a:lnTo>
                <a:lnTo>
                  <a:pt x="11695" y="13281"/>
                </a:lnTo>
                <a:lnTo>
                  <a:pt x="11695" y="13249"/>
                </a:lnTo>
                <a:lnTo>
                  <a:pt x="11710" y="13172"/>
                </a:lnTo>
                <a:lnTo>
                  <a:pt x="11826" y="12997"/>
                </a:lnTo>
                <a:lnTo>
                  <a:pt x="11857" y="12921"/>
                </a:lnTo>
                <a:lnTo>
                  <a:pt x="11895" y="12921"/>
                </a:lnTo>
                <a:lnTo>
                  <a:pt x="11911" y="12888"/>
                </a:lnTo>
                <a:lnTo>
                  <a:pt x="11895" y="12811"/>
                </a:lnTo>
                <a:lnTo>
                  <a:pt x="11895" y="12789"/>
                </a:lnTo>
                <a:lnTo>
                  <a:pt x="11911" y="12713"/>
                </a:lnTo>
                <a:lnTo>
                  <a:pt x="11973" y="12636"/>
                </a:lnTo>
                <a:lnTo>
                  <a:pt x="12003" y="12582"/>
                </a:lnTo>
                <a:lnTo>
                  <a:pt x="12081" y="12549"/>
                </a:lnTo>
                <a:lnTo>
                  <a:pt x="12135" y="12505"/>
                </a:lnTo>
                <a:lnTo>
                  <a:pt x="12150" y="12429"/>
                </a:lnTo>
                <a:lnTo>
                  <a:pt x="12204" y="12341"/>
                </a:lnTo>
                <a:lnTo>
                  <a:pt x="12335" y="12221"/>
                </a:lnTo>
                <a:lnTo>
                  <a:pt x="12351" y="12221"/>
                </a:lnTo>
                <a:lnTo>
                  <a:pt x="12389" y="12265"/>
                </a:lnTo>
                <a:lnTo>
                  <a:pt x="12520" y="12243"/>
                </a:lnTo>
                <a:lnTo>
                  <a:pt x="12574" y="12221"/>
                </a:lnTo>
                <a:lnTo>
                  <a:pt x="12605" y="12112"/>
                </a:lnTo>
                <a:lnTo>
                  <a:pt x="12628" y="12057"/>
                </a:lnTo>
                <a:lnTo>
                  <a:pt x="12667" y="11981"/>
                </a:lnTo>
                <a:lnTo>
                  <a:pt x="12682" y="11959"/>
                </a:lnTo>
                <a:lnTo>
                  <a:pt x="12752" y="11926"/>
                </a:lnTo>
                <a:lnTo>
                  <a:pt x="12790" y="11959"/>
                </a:lnTo>
                <a:lnTo>
                  <a:pt x="12698" y="12057"/>
                </a:lnTo>
                <a:lnTo>
                  <a:pt x="12644" y="12112"/>
                </a:lnTo>
                <a:lnTo>
                  <a:pt x="12628" y="12188"/>
                </a:lnTo>
                <a:lnTo>
                  <a:pt x="12605" y="12243"/>
                </a:lnTo>
                <a:lnTo>
                  <a:pt x="12590" y="12298"/>
                </a:lnTo>
                <a:lnTo>
                  <a:pt x="12551" y="12319"/>
                </a:lnTo>
                <a:lnTo>
                  <a:pt x="12536" y="12374"/>
                </a:lnTo>
                <a:lnTo>
                  <a:pt x="12574" y="12429"/>
                </a:lnTo>
                <a:lnTo>
                  <a:pt x="12721" y="12549"/>
                </a:lnTo>
                <a:lnTo>
                  <a:pt x="12775" y="12582"/>
                </a:lnTo>
                <a:lnTo>
                  <a:pt x="12898" y="12604"/>
                </a:lnTo>
                <a:lnTo>
                  <a:pt x="12921" y="12658"/>
                </a:lnTo>
                <a:lnTo>
                  <a:pt x="12921" y="12680"/>
                </a:lnTo>
                <a:lnTo>
                  <a:pt x="12883" y="12680"/>
                </a:lnTo>
                <a:lnTo>
                  <a:pt x="12698" y="12604"/>
                </a:lnTo>
                <a:lnTo>
                  <a:pt x="12628" y="12604"/>
                </a:lnTo>
                <a:lnTo>
                  <a:pt x="12574" y="12636"/>
                </a:lnTo>
                <a:lnTo>
                  <a:pt x="12520" y="12658"/>
                </a:lnTo>
                <a:lnTo>
                  <a:pt x="12497" y="12636"/>
                </a:lnTo>
                <a:lnTo>
                  <a:pt x="12466" y="12582"/>
                </a:lnTo>
                <a:lnTo>
                  <a:pt x="12428" y="12549"/>
                </a:lnTo>
                <a:lnTo>
                  <a:pt x="12405" y="12549"/>
                </a:lnTo>
                <a:lnTo>
                  <a:pt x="12281" y="12680"/>
                </a:lnTo>
                <a:lnTo>
                  <a:pt x="12204" y="12789"/>
                </a:lnTo>
                <a:lnTo>
                  <a:pt x="12081" y="12921"/>
                </a:lnTo>
                <a:lnTo>
                  <a:pt x="12057" y="12943"/>
                </a:lnTo>
                <a:lnTo>
                  <a:pt x="12057" y="13019"/>
                </a:lnTo>
                <a:lnTo>
                  <a:pt x="12081" y="13128"/>
                </a:lnTo>
                <a:lnTo>
                  <a:pt x="12081" y="13227"/>
                </a:lnTo>
                <a:lnTo>
                  <a:pt x="12057" y="13456"/>
                </a:lnTo>
                <a:lnTo>
                  <a:pt x="12042" y="13566"/>
                </a:lnTo>
                <a:lnTo>
                  <a:pt x="11973" y="13697"/>
                </a:lnTo>
                <a:lnTo>
                  <a:pt x="11934" y="13828"/>
                </a:lnTo>
                <a:lnTo>
                  <a:pt x="11911" y="13904"/>
                </a:lnTo>
                <a:lnTo>
                  <a:pt x="11895" y="14079"/>
                </a:lnTo>
                <a:lnTo>
                  <a:pt x="11895" y="14134"/>
                </a:lnTo>
                <a:lnTo>
                  <a:pt x="11934" y="14156"/>
                </a:lnTo>
                <a:lnTo>
                  <a:pt x="12027" y="14211"/>
                </a:lnTo>
                <a:lnTo>
                  <a:pt x="12057" y="14211"/>
                </a:lnTo>
                <a:lnTo>
                  <a:pt x="12189" y="14057"/>
                </a:lnTo>
                <a:lnTo>
                  <a:pt x="12204" y="14057"/>
                </a:lnTo>
                <a:lnTo>
                  <a:pt x="12150" y="14243"/>
                </a:lnTo>
                <a:lnTo>
                  <a:pt x="12119" y="14287"/>
                </a:lnTo>
                <a:lnTo>
                  <a:pt x="12081" y="14396"/>
                </a:lnTo>
                <a:lnTo>
                  <a:pt x="12027" y="14418"/>
                </a:lnTo>
                <a:lnTo>
                  <a:pt x="11949" y="14451"/>
                </a:lnTo>
                <a:lnTo>
                  <a:pt x="11880" y="14549"/>
                </a:lnTo>
                <a:lnTo>
                  <a:pt x="11857" y="14604"/>
                </a:lnTo>
                <a:lnTo>
                  <a:pt x="11857" y="14702"/>
                </a:lnTo>
                <a:lnTo>
                  <a:pt x="11880" y="14702"/>
                </a:lnTo>
                <a:lnTo>
                  <a:pt x="11949" y="14779"/>
                </a:lnTo>
                <a:lnTo>
                  <a:pt x="11988" y="14779"/>
                </a:lnTo>
                <a:lnTo>
                  <a:pt x="12042" y="14735"/>
                </a:lnTo>
                <a:lnTo>
                  <a:pt x="12096" y="14702"/>
                </a:lnTo>
                <a:lnTo>
                  <a:pt x="12135" y="14735"/>
                </a:lnTo>
                <a:lnTo>
                  <a:pt x="12150" y="14735"/>
                </a:lnTo>
                <a:lnTo>
                  <a:pt x="12173" y="14702"/>
                </a:lnTo>
                <a:lnTo>
                  <a:pt x="12173" y="14681"/>
                </a:lnTo>
                <a:lnTo>
                  <a:pt x="12150" y="14659"/>
                </a:lnTo>
                <a:lnTo>
                  <a:pt x="12173" y="14626"/>
                </a:lnTo>
                <a:lnTo>
                  <a:pt x="12204" y="14659"/>
                </a:lnTo>
                <a:lnTo>
                  <a:pt x="12258" y="14702"/>
                </a:lnTo>
                <a:lnTo>
                  <a:pt x="12281" y="14626"/>
                </a:lnTo>
                <a:lnTo>
                  <a:pt x="12297" y="14571"/>
                </a:lnTo>
                <a:lnTo>
                  <a:pt x="12351" y="14473"/>
                </a:lnTo>
                <a:lnTo>
                  <a:pt x="12374" y="14418"/>
                </a:lnTo>
                <a:lnTo>
                  <a:pt x="12374" y="14342"/>
                </a:lnTo>
                <a:lnTo>
                  <a:pt x="12389" y="14320"/>
                </a:lnTo>
                <a:lnTo>
                  <a:pt x="12405" y="14342"/>
                </a:lnTo>
                <a:lnTo>
                  <a:pt x="12428" y="14342"/>
                </a:lnTo>
                <a:lnTo>
                  <a:pt x="12482" y="14287"/>
                </a:lnTo>
                <a:lnTo>
                  <a:pt x="12497" y="14265"/>
                </a:lnTo>
                <a:lnTo>
                  <a:pt x="12520" y="14287"/>
                </a:lnTo>
                <a:lnTo>
                  <a:pt x="12536" y="14287"/>
                </a:lnTo>
                <a:lnTo>
                  <a:pt x="12628" y="14134"/>
                </a:lnTo>
                <a:lnTo>
                  <a:pt x="12628" y="14112"/>
                </a:lnTo>
                <a:lnTo>
                  <a:pt x="12605" y="14036"/>
                </a:lnTo>
                <a:lnTo>
                  <a:pt x="12628" y="14036"/>
                </a:lnTo>
                <a:lnTo>
                  <a:pt x="12698" y="14079"/>
                </a:lnTo>
                <a:lnTo>
                  <a:pt x="12698" y="14057"/>
                </a:lnTo>
                <a:lnTo>
                  <a:pt x="12682" y="13948"/>
                </a:lnTo>
                <a:lnTo>
                  <a:pt x="12682" y="13926"/>
                </a:lnTo>
                <a:lnTo>
                  <a:pt x="12721" y="13850"/>
                </a:lnTo>
                <a:lnTo>
                  <a:pt x="12736" y="13872"/>
                </a:lnTo>
                <a:lnTo>
                  <a:pt x="12752" y="14003"/>
                </a:lnTo>
                <a:lnTo>
                  <a:pt x="12775" y="14036"/>
                </a:lnTo>
                <a:lnTo>
                  <a:pt x="12790" y="13872"/>
                </a:lnTo>
                <a:lnTo>
                  <a:pt x="12813" y="13795"/>
                </a:lnTo>
                <a:lnTo>
                  <a:pt x="12829" y="13751"/>
                </a:lnTo>
                <a:lnTo>
                  <a:pt x="12829" y="13620"/>
                </a:lnTo>
                <a:lnTo>
                  <a:pt x="12883" y="13719"/>
                </a:lnTo>
                <a:lnTo>
                  <a:pt x="12883" y="13751"/>
                </a:lnTo>
                <a:lnTo>
                  <a:pt x="12937" y="13697"/>
                </a:lnTo>
                <a:lnTo>
                  <a:pt x="12975" y="13719"/>
                </a:lnTo>
                <a:lnTo>
                  <a:pt x="12991" y="13751"/>
                </a:lnTo>
                <a:lnTo>
                  <a:pt x="13068" y="13773"/>
                </a:lnTo>
                <a:lnTo>
                  <a:pt x="13137" y="13773"/>
                </a:lnTo>
                <a:lnTo>
                  <a:pt x="13161" y="13751"/>
                </a:lnTo>
                <a:lnTo>
                  <a:pt x="13176" y="13719"/>
                </a:lnTo>
                <a:lnTo>
                  <a:pt x="13215" y="13719"/>
                </a:lnTo>
                <a:lnTo>
                  <a:pt x="13245" y="13544"/>
                </a:lnTo>
                <a:lnTo>
                  <a:pt x="13269" y="13511"/>
                </a:lnTo>
                <a:lnTo>
                  <a:pt x="13284" y="13511"/>
                </a:lnTo>
                <a:lnTo>
                  <a:pt x="13307" y="13489"/>
                </a:lnTo>
                <a:lnTo>
                  <a:pt x="13284" y="13380"/>
                </a:lnTo>
                <a:lnTo>
                  <a:pt x="13284" y="13227"/>
                </a:lnTo>
                <a:lnTo>
                  <a:pt x="13307" y="13205"/>
                </a:lnTo>
                <a:lnTo>
                  <a:pt x="13338" y="13172"/>
                </a:lnTo>
                <a:lnTo>
                  <a:pt x="13361" y="13150"/>
                </a:lnTo>
                <a:lnTo>
                  <a:pt x="13361" y="13041"/>
                </a:lnTo>
                <a:lnTo>
                  <a:pt x="13323" y="12997"/>
                </a:lnTo>
                <a:lnTo>
                  <a:pt x="13307" y="12997"/>
                </a:lnTo>
                <a:lnTo>
                  <a:pt x="13284" y="13041"/>
                </a:lnTo>
                <a:lnTo>
                  <a:pt x="13230" y="13041"/>
                </a:lnTo>
                <a:lnTo>
                  <a:pt x="13176" y="13074"/>
                </a:lnTo>
                <a:lnTo>
                  <a:pt x="13137" y="13096"/>
                </a:lnTo>
                <a:lnTo>
                  <a:pt x="13122" y="13128"/>
                </a:lnTo>
                <a:lnTo>
                  <a:pt x="13099" y="13128"/>
                </a:lnTo>
                <a:lnTo>
                  <a:pt x="13122" y="13074"/>
                </a:lnTo>
                <a:lnTo>
                  <a:pt x="13161" y="13019"/>
                </a:lnTo>
                <a:lnTo>
                  <a:pt x="13215" y="13019"/>
                </a:lnTo>
                <a:lnTo>
                  <a:pt x="13230" y="12997"/>
                </a:lnTo>
                <a:lnTo>
                  <a:pt x="13230" y="12964"/>
                </a:lnTo>
                <a:lnTo>
                  <a:pt x="13245" y="12888"/>
                </a:lnTo>
                <a:lnTo>
                  <a:pt x="13230" y="12866"/>
                </a:lnTo>
                <a:lnTo>
                  <a:pt x="13215" y="12833"/>
                </a:lnTo>
                <a:lnTo>
                  <a:pt x="13191" y="12811"/>
                </a:lnTo>
                <a:lnTo>
                  <a:pt x="13122" y="12735"/>
                </a:lnTo>
                <a:lnTo>
                  <a:pt x="13122" y="12713"/>
                </a:lnTo>
                <a:lnTo>
                  <a:pt x="13176" y="12713"/>
                </a:lnTo>
                <a:lnTo>
                  <a:pt x="13191" y="12680"/>
                </a:lnTo>
                <a:lnTo>
                  <a:pt x="13245" y="12451"/>
                </a:lnTo>
                <a:lnTo>
                  <a:pt x="13215" y="12451"/>
                </a:lnTo>
                <a:lnTo>
                  <a:pt x="13176" y="12505"/>
                </a:lnTo>
                <a:lnTo>
                  <a:pt x="13161" y="12505"/>
                </a:lnTo>
                <a:lnTo>
                  <a:pt x="13176" y="12451"/>
                </a:lnTo>
                <a:lnTo>
                  <a:pt x="13215" y="12396"/>
                </a:lnTo>
                <a:lnTo>
                  <a:pt x="13307" y="12396"/>
                </a:lnTo>
                <a:lnTo>
                  <a:pt x="13323" y="12341"/>
                </a:lnTo>
                <a:lnTo>
                  <a:pt x="13377" y="12243"/>
                </a:lnTo>
                <a:lnTo>
                  <a:pt x="13392" y="12221"/>
                </a:lnTo>
                <a:lnTo>
                  <a:pt x="13338" y="12451"/>
                </a:lnTo>
                <a:lnTo>
                  <a:pt x="13323" y="12527"/>
                </a:lnTo>
                <a:lnTo>
                  <a:pt x="13323" y="12549"/>
                </a:lnTo>
                <a:lnTo>
                  <a:pt x="13377" y="12604"/>
                </a:lnTo>
                <a:lnTo>
                  <a:pt x="13392" y="12604"/>
                </a:lnTo>
                <a:lnTo>
                  <a:pt x="13446" y="12582"/>
                </a:lnTo>
                <a:lnTo>
                  <a:pt x="13469" y="12549"/>
                </a:lnTo>
                <a:lnTo>
                  <a:pt x="13485" y="12472"/>
                </a:lnTo>
                <a:lnTo>
                  <a:pt x="13508" y="12505"/>
                </a:lnTo>
                <a:lnTo>
                  <a:pt x="13539" y="12505"/>
                </a:lnTo>
                <a:lnTo>
                  <a:pt x="13562" y="12549"/>
                </a:lnTo>
                <a:lnTo>
                  <a:pt x="13577" y="12549"/>
                </a:lnTo>
                <a:lnTo>
                  <a:pt x="13577" y="12527"/>
                </a:lnTo>
                <a:lnTo>
                  <a:pt x="13631" y="12451"/>
                </a:lnTo>
                <a:lnTo>
                  <a:pt x="13654" y="12429"/>
                </a:lnTo>
                <a:lnTo>
                  <a:pt x="13685" y="12451"/>
                </a:lnTo>
                <a:lnTo>
                  <a:pt x="13708" y="12451"/>
                </a:lnTo>
                <a:lnTo>
                  <a:pt x="13739" y="12429"/>
                </a:lnTo>
                <a:lnTo>
                  <a:pt x="13793" y="12319"/>
                </a:lnTo>
                <a:lnTo>
                  <a:pt x="13855" y="12243"/>
                </a:lnTo>
                <a:lnTo>
                  <a:pt x="13963" y="12243"/>
                </a:lnTo>
                <a:lnTo>
                  <a:pt x="13855" y="12341"/>
                </a:lnTo>
                <a:lnTo>
                  <a:pt x="13832" y="12429"/>
                </a:lnTo>
                <a:lnTo>
                  <a:pt x="13855" y="12527"/>
                </a:lnTo>
                <a:lnTo>
                  <a:pt x="13855" y="12549"/>
                </a:lnTo>
                <a:lnTo>
                  <a:pt x="13886" y="12604"/>
                </a:lnTo>
                <a:lnTo>
                  <a:pt x="13940" y="12636"/>
                </a:lnTo>
                <a:lnTo>
                  <a:pt x="13886" y="12713"/>
                </a:lnTo>
                <a:lnTo>
                  <a:pt x="13886" y="12735"/>
                </a:lnTo>
                <a:lnTo>
                  <a:pt x="13909" y="12757"/>
                </a:lnTo>
                <a:lnTo>
                  <a:pt x="13963" y="12713"/>
                </a:lnTo>
                <a:lnTo>
                  <a:pt x="14001" y="12680"/>
                </a:lnTo>
                <a:lnTo>
                  <a:pt x="14032" y="12713"/>
                </a:lnTo>
                <a:lnTo>
                  <a:pt x="14032" y="12735"/>
                </a:lnTo>
                <a:lnTo>
                  <a:pt x="14055" y="12789"/>
                </a:lnTo>
                <a:lnTo>
                  <a:pt x="14233" y="12757"/>
                </a:lnTo>
                <a:lnTo>
                  <a:pt x="14233" y="12789"/>
                </a:lnTo>
                <a:lnTo>
                  <a:pt x="14202" y="12866"/>
                </a:lnTo>
                <a:lnTo>
                  <a:pt x="14202" y="12921"/>
                </a:lnTo>
                <a:lnTo>
                  <a:pt x="14163" y="12997"/>
                </a:lnTo>
                <a:lnTo>
                  <a:pt x="14287" y="12997"/>
                </a:lnTo>
                <a:lnTo>
                  <a:pt x="14364" y="13041"/>
                </a:lnTo>
                <a:lnTo>
                  <a:pt x="14418" y="13041"/>
                </a:lnTo>
                <a:lnTo>
                  <a:pt x="14457" y="12997"/>
                </a:lnTo>
                <a:lnTo>
                  <a:pt x="14472" y="12943"/>
                </a:lnTo>
                <a:lnTo>
                  <a:pt x="14511" y="12833"/>
                </a:lnTo>
                <a:lnTo>
                  <a:pt x="14549" y="12757"/>
                </a:lnTo>
                <a:lnTo>
                  <a:pt x="14603" y="12680"/>
                </a:lnTo>
                <a:lnTo>
                  <a:pt x="14603" y="12658"/>
                </a:lnTo>
                <a:lnTo>
                  <a:pt x="14580" y="12789"/>
                </a:lnTo>
                <a:lnTo>
                  <a:pt x="14565" y="12833"/>
                </a:lnTo>
                <a:lnTo>
                  <a:pt x="14565" y="13074"/>
                </a:lnTo>
                <a:lnTo>
                  <a:pt x="14580" y="13128"/>
                </a:lnTo>
                <a:lnTo>
                  <a:pt x="14657" y="13172"/>
                </a:lnTo>
                <a:lnTo>
                  <a:pt x="14673" y="13205"/>
                </a:lnTo>
                <a:lnTo>
                  <a:pt x="14781" y="13205"/>
                </a:lnTo>
                <a:lnTo>
                  <a:pt x="14858" y="13249"/>
                </a:lnTo>
                <a:lnTo>
                  <a:pt x="14896" y="13303"/>
                </a:lnTo>
                <a:lnTo>
                  <a:pt x="14896" y="13336"/>
                </a:lnTo>
                <a:lnTo>
                  <a:pt x="14873" y="13358"/>
                </a:lnTo>
                <a:lnTo>
                  <a:pt x="14873" y="13413"/>
                </a:lnTo>
                <a:lnTo>
                  <a:pt x="14950" y="13380"/>
                </a:lnTo>
                <a:lnTo>
                  <a:pt x="15020" y="13380"/>
                </a:lnTo>
                <a:lnTo>
                  <a:pt x="15128" y="13303"/>
                </a:lnTo>
                <a:lnTo>
                  <a:pt x="15328" y="13205"/>
                </a:lnTo>
                <a:lnTo>
                  <a:pt x="15498" y="13172"/>
                </a:lnTo>
                <a:lnTo>
                  <a:pt x="15675" y="13172"/>
                </a:lnTo>
                <a:lnTo>
                  <a:pt x="15845" y="13205"/>
                </a:lnTo>
                <a:lnTo>
                  <a:pt x="15899" y="13172"/>
                </a:lnTo>
                <a:lnTo>
                  <a:pt x="15938" y="13128"/>
                </a:lnTo>
                <a:lnTo>
                  <a:pt x="15938" y="13019"/>
                </a:lnTo>
                <a:lnTo>
                  <a:pt x="15953" y="13019"/>
                </a:lnTo>
                <a:lnTo>
                  <a:pt x="15969" y="13041"/>
                </a:lnTo>
                <a:lnTo>
                  <a:pt x="15992" y="13128"/>
                </a:lnTo>
                <a:lnTo>
                  <a:pt x="15992" y="13150"/>
                </a:lnTo>
                <a:lnTo>
                  <a:pt x="15953" y="13249"/>
                </a:lnTo>
                <a:lnTo>
                  <a:pt x="15992" y="13281"/>
                </a:lnTo>
                <a:lnTo>
                  <a:pt x="16208" y="13380"/>
                </a:lnTo>
                <a:lnTo>
                  <a:pt x="16377" y="13380"/>
                </a:lnTo>
                <a:lnTo>
                  <a:pt x="16447" y="13336"/>
                </a:lnTo>
                <a:lnTo>
                  <a:pt x="16555" y="13205"/>
                </a:lnTo>
                <a:lnTo>
                  <a:pt x="16578" y="13172"/>
                </a:lnTo>
                <a:lnTo>
                  <a:pt x="16647" y="12964"/>
                </a:lnTo>
                <a:lnTo>
                  <a:pt x="16686" y="12921"/>
                </a:lnTo>
                <a:lnTo>
                  <a:pt x="16725" y="12921"/>
                </a:lnTo>
                <a:lnTo>
                  <a:pt x="16794" y="13019"/>
                </a:lnTo>
                <a:lnTo>
                  <a:pt x="16902" y="13041"/>
                </a:lnTo>
                <a:lnTo>
                  <a:pt x="16887" y="13074"/>
                </a:lnTo>
                <a:lnTo>
                  <a:pt x="16833" y="13074"/>
                </a:lnTo>
                <a:lnTo>
                  <a:pt x="16833" y="13096"/>
                </a:lnTo>
                <a:lnTo>
                  <a:pt x="16809" y="13150"/>
                </a:lnTo>
                <a:lnTo>
                  <a:pt x="16809" y="13205"/>
                </a:lnTo>
                <a:lnTo>
                  <a:pt x="16833" y="13281"/>
                </a:lnTo>
                <a:lnTo>
                  <a:pt x="16833" y="13358"/>
                </a:lnTo>
                <a:lnTo>
                  <a:pt x="16794" y="13205"/>
                </a:lnTo>
                <a:lnTo>
                  <a:pt x="16779" y="13074"/>
                </a:lnTo>
                <a:lnTo>
                  <a:pt x="16779" y="13041"/>
                </a:lnTo>
                <a:lnTo>
                  <a:pt x="16725" y="12964"/>
                </a:lnTo>
                <a:lnTo>
                  <a:pt x="16701" y="12964"/>
                </a:lnTo>
                <a:lnTo>
                  <a:pt x="16686" y="12997"/>
                </a:lnTo>
                <a:lnTo>
                  <a:pt x="16686" y="13019"/>
                </a:lnTo>
                <a:lnTo>
                  <a:pt x="16663" y="13041"/>
                </a:lnTo>
                <a:lnTo>
                  <a:pt x="16663" y="13074"/>
                </a:lnTo>
                <a:lnTo>
                  <a:pt x="16686" y="13128"/>
                </a:lnTo>
                <a:lnTo>
                  <a:pt x="16701" y="13172"/>
                </a:lnTo>
                <a:lnTo>
                  <a:pt x="16725" y="13249"/>
                </a:lnTo>
                <a:lnTo>
                  <a:pt x="16725" y="13281"/>
                </a:lnTo>
                <a:lnTo>
                  <a:pt x="16701" y="13380"/>
                </a:lnTo>
                <a:lnTo>
                  <a:pt x="16686" y="13434"/>
                </a:lnTo>
                <a:lnTo>
                  <a:pt x="16647" y="13456"/>
                </a:lnTo>
                <a:lnTo>
                  <a:pt x="16647" y="13511"/>
                </a:lnTo>
                <a:lnTo>
                  <a:pt x="16686" y="13544"/>
                </a:lnTo>
                <a:lnTo>
                  <a:pt x="16740" y="13566"/>
                </a:lnTo>
                <a:lnTo>
                  <a:pt x="16848" y="13642"/>
                </a:lnTo>
                <a:lnTo>
                  <a:pt x="17049" y="13719"/>
                </a:lnTo>
                <a:lnTo>
                  <a:pt x="17141" y="13773"/>
                </a:lnTo>
                <a:lnTo>
                  <a:pt x="17211" y="13773"/>
                </a:lnTo>
                <a:lnTo>
                  <a:pt x="17195" y="13828"/>
                </a:lnTo>
                <a:lnTo>
                  <a:pt x="17288" y="13828"/>
                </a:lnTo>
                <a:lnTo>
                  <a:pt x="17342" y="13872"/>
                </a:lnTo>
                <a:lnTo>
                  <a:pt x="17450" y="13948"/>
                </a:lnTo>
                <a:lnTo>
                  <a:pt x="17488" y="14003"/>
                </a:lnTo>
                <a:lnTo>
                  <a:pt x="17504" y="14057"/>
                </a:lnTo>
                <a:lnTo>
                  <a:pt x="17635" y="14243"/>
                </a:lnTo>
                <a:lnTo>
                  <a:pt x="17689" y="14243"/>
                </a:lnTo>
                <a:lnTo>
                  <a:pt x="17689" y="14287"/>
                </a:lnTo>
                <a:lnTo>
                  <a:pt x="17704" y="14287"/>
                </a:lnTo>
                <a:lnTo>
                  <a:pt x="17928" y="14451"/>
                </a:lnTo>
                <a:lnTo>
                  <a:pt x="18021" y="14473"/>
                </a:lnTo>
                <a:lnTo>
                  <a:pt x="18113" y="14528"/>
                </a:lnTo>
                <a:lnTo>
                  <a:pt x="18144" y="14549"/>
                </a:lnTo>
                <a:lnTo>
                  <a:pt x="18167" y="14528"/>
                </a:lnTo>
                <a:lnTo>
                  <a:pt x="18183" y="14418"/>
                </a:lnTo>
                <a:lnTo>
                  <a:pt x="18314" y="14342"/>
                </a:lnTo>
                <a:lnTo>
                  <a:pt x="18329" y="14320"/>
                </a:lnTo>
                <a:lnTo>
                  <a:pt x="18345" y="14287"/>
                </a:lnTo>
                <a:lnTo>
                  <a:pt x="18329" y="14211"/>
                </a:lnTo>
                <a:lnTo>
                  <a:pt x="18237" y="14079"/>
                </a:lnTo>
                <a:lnTo>
                  <a:pt x="18183" y="14057"/>
                </a:lnTo>
                <a:lnTo>
                  <a:pt x="18129" y="14079"/>
                </a:lnTo>
                <a:lnTo>
                  <a:pt x="18144" y="14003"/>
                </a:lnTo>
                <a:lnTo>
                  <a:pt x="18129" y="13981"/>
                </a:lnTo>
                <a:lnTo>
                  <a:pt x="18075" y="13948"/>
                </a:lnTo>
                <a:lnTo>
                  <a:pt x="18051" y="13926"/>
                </a:lnTo>
                <a:lnTo>
                  <a:pt x="18036" y="13904"/>
                </a:lnTo>
                <a:lnTo>
                  <a:pt x="17982" y="13872"/>
                </a:lnTo>
                <a:lnTo>
                  <a:pt x="17905" y="13850"/>
                </a:lnTo>
                <a:lnTo>
                  <a:pt x="17874" y="13872"/>
                </a:lnTo>
                <a:lnTo>
                  <a:pt x="17851" y="13904"/>
                </a:lnTo>
                <a:lnTo>
                  <a:pt x="17835" y="13904"/>
                </a:lnTo>
                <a:lnTo>
                  <a:pt x="17851" y="13828"/>
                </a:lnTo>
                <a:lnTo>
                  <a:pt x="17874" y="13795"/>
                </a:lnTo>
                <a:lnTo>
                  <a:pt x="17874" y="13773"/>
                </a:lnTo>
                <a:lnTo>
                  <a:pt x="17835" y="13719"/>
                </a:lnTo>
                <a:lnTo>
                  <a:pt x="17835" y="13697"/>
                </a:lnTo>
                <a:lnTo>
                  <a:pt x="17905" y="13719"/>
                </a:lnTo>
                <a:lnTo>
                  <a:pt x="18021" y="13751"/>
                </a:lnTo>
                <a:lnTo>
                  <a:pt x="18051" y="13773"/>
                </a:lnTo>
                <a:lnTo>
                  <a:pt x="18075" y="13828"/>
                </a:lnTo>
                <a:lnTo>
                  <a:pt x="18090" y="13828"/>
                </a:lnTo>
                <a:lnTo>
                  <a:pt x="18167" y="13872"/>
                </a:lnTo>
                <a:lnTo>
                  <a:pt x="18198" y="13872"/>
                </a:lnTo>
                <a:lnTo>
                  <a:pt x="18221" y="13850"/>
                </a:lnTo>
                <a:lnTo>
                  <a:pt x="18221" y="13751"/>
                </a:lnTo>
                <a:lnTo>
                  <a:pt x="18198" y="13719"/>
                </a:lnTo>
                <a:lnTo>
                  <a:pt x="18183" y="13664"/>
                </a:lnTo>
                <a:lnTo>
                  <a:pt x="18167" y="13544"/>
                </a:lnTo>
                <a:lnTo>
                  <a:pt x="18198" y="13587"/>
                </a:lnTo>
                <a:lnTo>
                  <a:pt x="18237" y="13719"/>
                </a:lnTo>
                <a:lnTo>
                  <a:pt x="18260" y="13719"/>
                </a:lnTo>
                <a:lnTo>
                  <a:pt x="18275" y="13664"/>
                </a:lnTo>
                <a:lnTo>
                  <a:pt x="18329" y="13664"/>
                </a:lnTo>
                <a:lnTo>
                  <a:pt x="18260" y="13795"/>
                </a:lnTo>
                <a:lnTo>
                  <a:pt x="18260" y="13828"/>
                </a:lnTo>
                <a:lnTo>
                  <a:pt x="18368" y="14003"/>
                </a:lnTo>
                <a:lnTo>
                  <a:pt x="18383" y="14036"/>
                </a:lnTo>
                <a:lnTo>
                  <a:pt x="18383" y="14189"/>
                </a:lnTo>
                <a:lnTo>
                  <a:pt x="18399" y="14243"/>
                </a:lnTo>
                <a:lnTo>
                  <a:pt x="18422" y="14243"/>
                </a:lnTo>
                <a:lnTo>
                  <a:pt x="18530" y="14189"/>
                </a:lnTo>
                <a:lnTo>
                  <a:pt x="18584" y="14211"/>
                </a:lnTo>
                <a:lnTo>
                  <a:pt x="18638" y="14265"/>
                </a:lnTo>
                <a:lnTo>
                  <a:pt x="18676" y="14320"/>
                </a:lnTo>
                <a:lnTo>
                  <a:pt x="18730" y="14320"/>
                </a:lnTo>
                <a:lnTo>
                  <a:pt x="18746" y="14287"/>
                </a:lnTo>
                <a:lnTo>
                  <a:pt x="18769" y="14243"/>
                </a:lnTo>
                <a:lnTo>
                  <a:pt x="18769" y="14211"/>
                </a:lnTo>
                <a:lnTo>
                  <a:pt x="18746" y="14189"/>
                </a:lnTo>
                <a:lnTo>
                  <a:pt x="18676" y="14003"/>
                </a:lnTo>
                <a:lnTo>
                  <a:pt x="18638" y="13904"/>
                </a:lnTo>
                <a:lnTo>
                  <a:pt x="18622" y="13828"/>
                </a:lnTo>
                <a:lnTo>
                  <a:pt x="18584" y="13719"/>
                </a:lnTo>
                <a:lnTo>
                  <a:pt x="18514" y="13566"/>
                </a:lnTo>
                <a:lnTo>
                  <a:pt x="18460" y="13380"/>
                </a:lnTo>
                <a:lnTo>
                  <a:pt x="18383" y="13281"/>
                </a:lnTo>
                <a:lnTo>
                  <a:pt x="18422" y="13249"/>
                </a:lnTo>
                <a:lnTo>
                  <a:pt x="18422" y="13205"/>
                </a:lnTo>
                <a:lnTo>
                  <a:pt x="18368" y="13150"/>
                </a:lnTo>
                <a:lnTo>
                  <a:pt x="18399" y="13128"/>
                </a:lnTo>
                <a:lnTo>
                  <a:pt x="18399" y="13019"/>
                </a:lnTo>
                <a:lnTo>
                  <a:pt x="18422" y="13096"/>
                </a:lnTo>
                <a:lnTo>
                  <a:pt x="18460" y="13205"/>
                </a:lnTo>
                <a:lnTo>
                  <a:pt x="18530" y="13358"/>
                </a:lnTo>
                <a:lnTo>
                  <a:pt x="18607" y="13620"/>
                </a:lnTo>
                <a:lnTo>
                  <a:pt x="18638" y="13664"/>
                </a:lnTo>
                <a:lnTo>
                  <a:pt x="18692" y="13664"/>
                </a:lnTo>
                <a:lnTo>
                  <a:pt x="18692" y="13697"/>
                </a:lnTo>
                <a:lnTo>
                  <a:pt x="18730" y="13795"/>
                </a:lnTo>
                <a:lnTo>
                  <a:pt x="18838" y="14003"/>
                </a:lnTo>
                <a:lnTo>
                  <a:pt x="18892" y="14057"/>
                </a:lnTo>
                <a:lnTo>
                  <a:pt x="18969" y="14057"/>
                </a:lnTo>
                <a:lnTo>
                  <a:pt x="19039" y="14079"/>
                </a:lnTo>
                <a:lnTo>
                  <a:pt x="19093" y="14134"/>
                </a:lnTo>
                <a:lnTo>
                  <a:pt x="19116" y="14156"/>
                </a:lnTo>
                <a:lnTo>
                  <a:pt x="19131" y="14079"/>
                </a:lnTo>
                <a:lnTo>
                  <a:pt x="19131" y="13904"/>
                </a:lnTo>
                <a:lnTo>
                  <a:pt x="19155" y="13795"/>
                </a:lnTo>
                <a:lnTo>
                  <a:pt x="19170" y="13773"/>
                </a:lnTo>
                <a:lnTo>
                  <a:pt x="19185" y="13773"/>
                </a:lnTo>
                <a:lnTo>
                  <a:pt x="19185" y="13795"/>
                </a:lnTo>
                <a:lnTo>
                  <a:pt x="19170" y="13828"/>
                </a:lnTo>
                <a:lnTo>
                  <a:pt x="19170" y="14134"/>
                </a:lnTo>
                <a:lnTo>
                  <a:pt x="19224" y="14287"/>
                </a:lnTo>
                <a:lnTo>
                  <a:pt x="19301" y="14364"/>
                </a:lnTo>
                <a:lnTo>
                  <a:pt x="19332" y="14418"/>
                </a:lnTo>
                <a:lnTo>
                  <a:pt x="19386" y="14495"/>
                </a:lnTo>
                <a:lnTo>
                  <a:pt x="19425" y="14495"/>
                </a:lnTo>
                <a:lnTo>
                  <a:pt x="19440" y="14473"/>
                </a:lnTo>
                <a:lnTo>
                  <a:pt x="19440" y="14364"/>
                </a:lnTo>
                <a:lnTo>
                  <a:pt x="19610" y="14364"/>
                </a:lnTo>
                <a:lnTo>
                  <a:pt x="19479" y="14418"/>
                </a:lnTo>
                <a:lnTo>
                  <a:pt x="19463" y="14451"/>
                </a:lnTo>
                <a:lnTo>
                  <a:pt x="19479" y="14473"/>
                </a:lnTo>
                <a:lnTo>
                  <a:pt x="19502" y="14549"/>
                </a:lnTo>
                <a:lnTo>
                  <a:pt x="19718" y="14702"/>
                </a:lnTo>
                <a:lnTo>
                  <a:pt x="19702" y="14702"/>
                </a:lnTo>
                <a:lnTo>
                  <a:pt x="19610" y="14681"/>
                </a:lnTo>
                <a:lnTo>
                  <a:pt x="19502" y="14626"/>
                </a:lnTo>
                <a:lnTo>
                  <a:pt x="19479" y="14659"/>
                </a:lnTo>
                <a:lnTo>
                  <a:pt x="19479" y="14702"/>
                </a:lnTo>
                <a:lnTo>
                  <a:pt x="19533" y="14779"/>
                </a:lnTo>
                <a:lnTo>
                  <a:pt x="19648" y="15019"/>
                </a:lnTo>
                <a:lnTo>
                  <a:pt x="19664" y="15194"/>
                </a:lnTo>
                <a:lnTo>
                  <a:pt x="19918" y="15249"/>
                </a:lnTo>
                <a:lnTo>
                  <a:pt x="19957" y="15227"/>
                </a:lnTo>
                <a:lnTo>
                  <a:pt x="19972" y="15227"/>
                </a:lnTo>
                <a:lnTo>
                  <a:pt x="19972" y="15326"/>
                </a:lnTo>
                <a:lnTo>
                  <a:pt x="20065" y="15457"/>
                </a:lnTo>
                <a:lnTo>
                  <a:pt x="20173" y="15457"/>
                </a:lnTo>
                <a:lnTo>
                  <a:pt x="20211" y="15588"/>
                </a:lnTo>
                <a:lnTo>
                  <a:pt x="20227" y="15610"/>
                </a:lnTo>
                <a:lnTo>
                  <a:pt x="20265" y="15588"/>
                </a:lnTo>
                <a:lnTo>
                  <a:pt x="20265" y="15610"/>
                </a:lnTo>
                <a:lnTo>
                  <a:pt x="20281" y="15664"/>
                </a:lnTo>
                <a:lnTo>
                  <a:pt x="20304" y="15719"/>
                </a:lnTo>
                <a:lnTo>
                  <a:pt x="20343" y="15741"/>
                </a:lnTo>
                <a:lnTo>
                  <a:pt x="20373" y="15796"/>
                </a:lnTo>
                <a:lnTo>
                  <a:pt x="20466" y="15796"/>
                </a:lnTo>
                <a:lnTo>
                  <a:pt x="20505" y="15850"/>
                </a:lnTo>
                <a:lnTo>
                  <a:pt x="20520" y="15894"/>
                </a:lnTo>
                <a:lnTo>
                  <a:pt x="20559" y="15927"/>
                </a:lnTo>
                <a:lnTo>
                  <a:pt x="20574" y="15927"/>
                </a:lnTo>
                <a:lnTo>
                  <a:pt x="20705" y="15894"/>
                </a:lnTo>
                <a:lnTo>
                  <a:pt x="20628" y="15970"/>
                </a:lnTo>
                <a:lnTo>
                  <a:pt x="20597" y="16003"/>
                </a:lnTo>
                <a:lnTo>
                  <a:pt x="20574" y="16309"/>
                </a:lnTo>
                <a:lnTo>
                  <a:pt x="20574" y="16419"/>
                </a:lnTo>
                <a:lnTo>
                  <a:pt x="20559" y="16495"/>
                </a:lnTo>
                <a:lnTo>
                  <a:pt x="20543" y="16550"/>
                </a:lnTo>
                <a:lnTo>
                  <a:pt x="20543" y="16572"/>
                </a:lnTo>
                <a:lnTo>
                  <a:pt x="20613" y="16703"/>
                </a:lnTo>
                <a:lnTo>
                  <a:pt x="20628" y="16725"/>
                </a:lnTo>
                <a:lnTo>
                  <a:pt x="20705" y="16725"/>
                </a:lnTo>
                <a:lnTo>
                  <a:pt x="20705" y="16703"/>
                </a:lnTo>
                <a:lnTo>
                  <a:pt x="20721" y="16594"/>
                </a:lnTo>
                <a:lnTo>
                  <a:pt x="20705" y="16473"/>
                </a:lnTo>
                <a:lnTo>
                  <a:pt x="20705" y="16419"/>
                </a:lnTo>
                <a:lnTo>
                  <a:pt x="20690" y="16364"/>
                </a:lnTo>
                <a:lnTo>
                  <a:pt x="20690" y="16309"/>
                </a:lnTo>
                <a:lnTo>
                  <a:pt x="20744" y="16211"/>
                </a:lnTo>
                <a:lnTo>
                  <a:pt x="20867" y="16058"/>
                </a:lnTo>
                <a:lnTo>
                  <a:pt x="20960" y="15927"/>
                </a:lnTo>
                <a:lnTo>
                  <a:pt x="20944" y="15970"/>
                </a:lnTo>
                <a:lnTo>
                  <a:pt x="20921" y="16025"/>
                </a:lnTo>
                <a:lnTo>
                  <a:pt x="20944" y="16080"/>
                </a:lnTo>
                <a:lnTo>
                  <a:pt x="21052" y="16211"/>
                </a:lnTo>
                <a:lnTo>
                  <a:pt x="21091" y="16287"/>
                </a:lnTo>
                <a:lnTo>
                  <a:pt x="21145" y="16419"/>
                </a:lnTo>
                <a:lnTo>
                  <a:pt x="21160" y="16473"/>
                </a:lnTo>
                <a:lnTo>
                  <a:pt x="21183" y="16572"/>
                </a:lnTo>
                <a:lnTo>
                  <a:pt x="21237" y="16681"/>
                </a:lnTo>
                <a:lnTo>
                  <a:pt x="21237" y="16703"/>
                </a:lnTo>
                <a:lnTo>
                  <a:pt x="21291" y="16703"/>
                </a:lnTo>
                <a:lnTo>
                  <a:pt x="21291" y="16725"/>
                </a:lnTo>
                <a:lnTo>
                  <a:pt x="21199" y="16834"/>
                </a:lnTo>
                <a:lnTo>
                  <a:pt x="21199" y="16965"/>
                </a:lnTo>
                <a:lnTo>
                  <a:pt x="21253" y="17042"/>
                </a:lnTo>
                <a:lnTo>
                  <a:pt x="21307" y="17140"/>
                </a:lnTo>
                <a:lnTo>
                  <a:pt x="21384" y="17293"/>
                </a:lnTo>
                <a:lnTo>
                  <a:pt x="21492" y="17249"/>
                </a:lnTo>
                <a:lnTo>
                  <a:pt x="21507" y="17271"/>
                </a:lnTo>
                <a:lnTo>
                  <a:pt x="21531" y="17173"/>
                </a:lnTo>
                <a:lnTo>
                  <a:pt x="21585" y="17009"/>
                </a:lnTo>
                <a:lnTo>
                  <a:pt x="21600" y="16911"/>
                </a:lnTo>
                <a:lnTo>
                  <a:pt x="21585" y="16856"/>
                </a:lnTo>
                <a:close/>
                <a:moveTo>
                  <a:pt x="7599" y="5553"/>
                </a:moveTo>
                <a:lnTo>
                  <a:pt x="7599" y="5531"/>
                </a:lnTo>
                <a:lnTo>
                  <a:pt x="7529" y="5575"/>
                </a:lnTo>
                <a:lnTo>
                  <a:pt x="7491" y="5608"/>
                </a:lnTo>
                <a:lnTo>
                  <a:pt x="7475" y="5630"/>
                </a:lnTo>
                <a:lnTo>
                  <a:pt x="7491" y="5630"/>
                </a:lnTo>
                <a:lnTo>
                  <a:pt x="7545" y="5575"/>
                </a:lnTo>
                <a:lnTo>
                  <a:pt x="7599" y="5553"/>
                </a:lnTo>
                <a:close/>
                <a:moveTo>
                  <a:pt x="6048" y="8920"/>
                </a:moveTo>
                <a:lnTo>
                  <a:pt x="6087" y="8821"/>
                </a:lnTo>
                <a:lnTo>
                  <a:pt x="6009" y="8745"/>
                </a:lnTo>
                <a:lnTo>
                  <a:pt x="5940" y="8690"/>
                </a:lnTo>
                <a:lnTo>
                  <a:pt x="5901" y="8690"/>
                </a:lnTo>
                <a:lnTo>
                  <a:pt x="5863" y="8668"/>
                </a:lnTo>
                <a:lnTo>
                  <a:pt x="5832" y="8614"/>
                </a:lnTo>
                <a:lnTo>
                  <a:pt x="5832" y="8592"/>
                </a:lnTo>
                <a:lnTo>
                  <a:pt x="5809" y="8537"/>
                </a:lnTo>
                <a:lnTo>
                  <a:pt x="5778" y="8504"/>
                </a:lnTo>
                <a:lnTo>
                  <a:pt x="5701" y="8428"/>
                </a:lnTo>
                <a:lnTo>
                  <a:pt x="5701" y="8253"/>
                </a:lnTo>
                <a:lnTo>
                  <a:pt x="5685" y="8220"/>
                </a:lnTo>
                <a:lnTo>
                  <a:pt x="5647" y="8144"/>
                </a:lnTo>
                <a:lnTo>
                  <a:pt x="5608" y="8122"/>
                </a:lnTo>
                <a:lnTo>
                  <a:pt x="5539" y="8122"/>
                </a:lnTo>
                <a:lnTo>
                  <a:pt x="5446" y="8177"/>
                </a:lnTo>
                <a:lnTo>
                  <a:pt x="5392" y="8177"/>
                </a:lnTo>
                <a:lnTo>
                  <a:pt x="5354" y="8089"/>
                </a:lnTo>
                <a:lnTo>
                  <a:pt x="5300" y="8067"/>
                </a:lnTo>
                <a:lnTo>
                  <a:pt x="5261" y="8067"/>
                </a:lnTo>
                <a:lnTo>
                  <a:pt x="5284" y="8045"/>
                </a:lnTo>
                <a:lnTo>
                  <a:pt x="5223" y="7881"/>
                </a:lnTo>
                <a:lnTo>
                  <a:pt x="5192" y="7914"/>
                </a:lnTo>
                <a:lnTo>
                  <a:pt x="5153" y="8045"/>
                </a:lnTo>
                <a:lnTo>
                  <a:pt x="5138" y="8089"/>
                </a:lnTo>
                <a:lnTo>
                  <a:pt x="5115" y="8177"/>
                </a:lnTo>
                <a:lnTo>
                  <a:pt x="5115" y="8275"/>
                </a:lnTo>
                <a:lnTo>
                  <a:pt x="5153" y="8351"/>
                </a:lnTo>
                <a:lnTo>
                  <a:pt x="5169" y="8384"/>
                </a:lnTo>
                <a:lnTo>
                  <a:pt x="5223" y="8406"/>
                </a:lnTo>
                <a:lnTo>
                  <a:pt x="5261" y="8384"/>
                </a:lnTo>
                <a:lnTo>
                  <a:pt x="5315" y="8330"/>
                </a:lnTo>
                <a:lnTo>
                  <a:pt x="5392" y="8330"/>
                </a:lnTo>
                <a:lnTo>
                  <a:pt x="5423" y="8351"/>
                </a:lnTo>
                <a:lnTo>
                  <a:pt x="5516" y="8483"/>
                </a:lnTo>
                <a:lnTo>
                  <a:pt x="5539" y="8537"/>
                </a:lnTo>
                <a:lnTo>
                  <a:pt x="5554" y="8592"/>
                </a:lnTo>
                <a:lnTo>
                  <a:pt x="5570" y="8636"/>
                </a:lnTo>
                <a:lnTo>
                  <a:pt x="5570" y="8745"/>
                </a:lnTo>
                <a:lnTo>
                  <a:pt x="5647" y="8789"/>
                </a:lnTo>
                <a:lnTo>
                  <a:pt x="5685" y="8876"/>
                </a:lnTo>
                <a:lnTo>
                  <a:pt x="5685" y="8898"/>
                </a:lnTo>
                <a:lnTo>
                  <a:pt x="5701" y="8920"/>
                </a:lnTo>
                <a:lnTo>
                  <a:pt x="5701" y="9106"/>
                </a:lnTo>
                <a:lnTo>
                  <a:pt x="5716" y="9106"/>
                </a:lnTo>
                <a:lnTo>
                  <a:pt x="5739" y="9084"/>
                </a:lnTo>
                <a:lnTo>
                  <a:pt x="5755" y="8996"/>
                </a:lnTo>
                <a:lnTo>
                  <a:pt x="5809" y="8953"/>
                </a:lnTo>
                <a:lnTo>
                  <a:pt x="5847" y="8898"/>
                </a:lnTo>
                <a:lnTo>
                  <a:pt x="5940" y="8920"/>
                </a:lnTo>
                <a:lnTo>
                  <a:pt x="6009" y="8953"/>
                </a:lnTo>
                <a:lnTo>
                  <a:pt x="6048" y="8920"/>
                </a:lnTo>
                <a:close/>
                <a:moveTo>
                  <a:pt x="13307" y="12582"/>
                </a:moveTo>
                <a:lnTo>
                  <a:pt x="13284" y="12582"/>
                </a:lnTo>
                <a:lnTo>
                  <a:pt x="13284" y="12680"/>
                </a:lnTo>
                <a:lnTo>
                  <a:pt x="13307" y="12713"/>
                </a:lnTo>
                <a:lnTo>
                  <a:pt x="13361" y="12680"/>
                </a:lnTo>
                <a:lnTo>
                  <a:pt x="13361" y="12636"/>
                </a:lnTo>
                <a:lnTo>
                  <a:pt x="13338" y="12604"/>
                </a:lnTo>
                <a:lnTo>
                  <a:pt x="13307" y="12582"/>
                </a:lnTo>
                <a:close/>
                <a:moveTo>
                  <a:pt x="4204" y="11729"/>
                </a:moveTo>
                <a:lnTo>
                  <a:pt x="4150" y="11729"/>
                </a:lnTo>
                <a:lnTo>
                  <a:pt x="4096" y="11598"/>
                </a:lnTo>
                <a:lnTo>
                  <a:pt x="4058" y="11521"/>
                </a:lnTo>
                <a:lnTo>
                  <a:pt x="4058" y="11390"/>
                </a:lnTo>
                <a:lnTo>
                  <a:pt x="4019" y="11412"/>
                </a:lnTo>
                <a:lnTo>
                  <a:pt x="3981" y="11489"/>
                </a:lnTo>
                <a:lnTo>
                  <a:pt x="4019" y="11565"/>
                </a:lnTo>
                <a:lnTo>
                  <a:pt x="4112" y="11773"/>
                </a:lnTo>
                <a:lnTo>
                  <a:pt x="4181" y="11828"/>
                </a:lnTo>
                <a:lnTo>
                  <a:pt x="4243" y="11882"/>
                </a:lnTo>
                <a:lnTo>
                  <a:pt x="4243" y="11828"/>
                </a:lnTo>
                <a:lnTo>
                  <a:pt x="4204" y="11729"/>
                </a:lnTo>
                <a:close/>
                <a:moveTo>
                  <a:pt x="11803" y="13380"/>
                </a:moveTo>
                <a:lnTo>
                  <a:pt x="11826" y="13358"/>
                </a:lnTo>
                <a:lnTo>
                  <a:pt x="11857" y="13249"/>
                </a:lnTo>
                <a:lnTo>
                  <a:pt x="11857" y="13227"/>
                </a:lnTo>
                <a:lnTo>
                  <a:pt x="11841" y="13205"/>
                </a:lnTo>
                <a:lnTo>
                  <a:pt x="11826" y="13336"/>
                </a:lnTo>
                <a:lnTo>
                  <a:pt x="11787" y="13380"/>
                </a:lnTo>
                <a:lnTo>
                  <a:pt x="11803" y="13380"/>
                </a:lnTo>
                <a:close/>
                <a:moveTo>
                  <a:pt x="13485" y="13227"/>
                </a:moveTo>
                <a:lnTo>
                  <a:pt x="13485" y="13128"/>
                </a:lnTo>
                <a:lnTo>
                  <a:pt x="13469" y="13074"/>
                </a:lnTo>
                <a:lnTo>
                  <a:pt x="13446" y="13128"/>
                </a:lnTo>
                <a:lnTo>
                  <a:pt x="13446" y="13150"/>
                </a:lnTo>
                <a:lnTo>
                  <a:pt x="13446" y="13128"/>
                </a:lnTo>
                <a:lnTo>
                  <a:pt x="13431" y="13128"/>
                </a:lnTo>
                <a:lnTo>
                  <a:pt x="13431" y="13227"/>
                </a:lnTo>
                <a:lnTo>
                  <a:pt x="13415" y="13249"/>
                </a:lnTo>
                <a:lnTo>
                  <a:pt x="13415" y="13413"/>
                </a:lnTo>
                <a:lnTo>
                  <a:pt x="13446" y="13380"/>
                </a:lnTo>
                <a:lnTo>
                  <a:pt x="13431" y="13434"/>
                </a:lnTo>
                <a:lnTo>
                  <a:pt x="13446" y="13456"/>
                </a:lnTo>
                <a:lnTo>
                  <a:pt x="13469" y="13434"/>
                </a:lnTo>
                <a:lnTo>
                  <a:pt x="13469" y="13413"/>
                </a:lnTo>
                <a:lnTo>
                  <a:pt x="13485" y="13336"/>
                </a:lnTo>
                <a:lnTo>
                  <a:pt x="13485" y="13227"/>
                </a:lnTo>
                <a:close/>
                <a:moveTo>
                  <a:pt x="14055" y="13074"/>
                </a:moveTo>
                <a:lnTo>
                  <a:pt x="13978" y="13074"/>
                </a:lnTo>
                <a:lnTo>
                  <a:pt x="13978" y="13041"/>
                </a:lnTo>
                <a:lnTo>
                  <a:pt x="13909" y="13019"/>
                </a:lnTo>
                <a:lnTo>
                  <a:pt x="13886" y="13041"/>
                </a:lnTo>
                <a:lnTo>
                  <a:pt x="13870" y="13096"/>
                </a:lnTo>
                <a:lnTo>
                  <a:pt x="13855" y="13128"/>
                </a:lnTo>
                <a:lnTo>
                  <a:pt x="13870" y="13172"/>
                </a:lnTo>
                <a:lnTo>
                  <a:pt x="13886" y="13205"/>
                </a:lnTo>
                <a:lnTo>
                  <a:pt x="13909" y="13281"/>
                </a:lnTo>
                <a:lnTo>
                  <a:pt x="13978" y="13205"/>
                </a:lnTo>
                <a:lnTo>
                  <a:pt x="14055" y="13128"/>
                </a:lnTo>
                <a:lnTo>
                  <a:pt x="14071" y="13096"/>
                </a:lnTo>
                <a:lnTo>
                  <a:pt x="14086" y="13074"/>
                </a:lnTo>
                <a:lnTo>
                  <a:pt x="14055" y="13074"/>
                </a:lnTo>
                <a:close/>
                <a:moveTo>
                  <a:pt x="14457" y="13019"/>
                </a:moveTo>
                <a:lnTo>
                  <a:pt x="14418" y="13096"/>
                </a:lnTo>
                <a:lnTo>
                  <a:pt x="14433" y="13128"/>
                </a:lnTo>
                <a:lnTo>
                  <a:pt x="14457" y="13128"/>
                </a:lnTo>
                <a:lnTo>
                  <a:pt x="14472" y="13096"/>
                </a:lnTo>
                <a:lnTo>
                  <a:pt x="14472" y="13041"/>
                </a:lnTo>
                <a:lnTo>
                  <a:pt x="14457" y="13019"/>
                </a:lnTo>
                <a:close/>
                <a:moveTo>
                  <a:pt x="6611" y="12833"/>
                </a:moveTo>
                <a:lnTo>
                  <a:pt x="6611" y="12789"/>
                </a:lnTo>
                <a:lnTo>
                  <a:pt x="6596" y="12757"/>
                </a:lnTo>
                <a:lnTo>
                  <a:pt x="6580" y="12735"/>
                </a:lnTo>
                <a:lnTo>
                  <a:pt x="6503" y="12735"/>
                </a:lnTo>
                <a:lnTo>
                  <a:pt x="6472" y="12658"/>
                </a:lnTo>
                <a:lnTo>
                  <a:pt x="6449" y="12636"/>
                </a:lnTo>
                <a:lnTo>
                  <a:pt x="6434" y="12636"/>
                </a:lnTo>
                <a:lnTo>
                  <a:pt x="6380" y="12658"/>
                </a:lnTo>
                <a:lnTo>
                  <a:pt x="6357" y="12636"/>
                </a:lnTo>
                <a:lnTo>
                  <a:pt x="6341" y="12604"/>
                </a:lnTo>
                <a:lnTo>
                  <a:pt x="6287" y="12658"/>
                </a:lnTo>
                <a:lnTo>
                  <a:pt x="6249" y="12658"/>
                </a:lnTo>
                <a:lnTo>
                  <a:pt x="6210" y="12680"/>
                </a:lnTo>
                <a:lnTo>
                  <a:pt x="6195" y="12757"/>
                </a:lnTo>
                <a:lnTo>
                  <a:pt x="6033" y="12713"/>
                </a:lnTo>
                <a:lnTo>
                  <a:pt x="5955" y="12713"/>
                </a:lnTo>
                <a:lnTo>
                  <a:pt x="5994" y="12866"/>
                </a:lnTo>
                <a:lnTo>
                  <a:pt x="6048" y="12997"/>
                </a:lnTo>
                <a:lnTo>
                  <a:pt x="6102" y="13041"/>
                </a:lnTo>
                <a:lnTo>
                  <a:pt x="6210" y="13227"/>
                </a:lnTo>
                <a:lnTo>
                  <a:pt x="6303" y="13303"/>
                </a:lnTo>
                <a:lnTo>
                  <a:pt x="6341" y="13336"/>
                </a:lnTo>
                <a:lnTo>
                  <a:pt x="6357" y="13380"/>
                </a:lnTo>
                <a:lnTo>
                  <a:pt x="6380" y="13413"/>
                </a:lnTo>
                <a:lnTo>
                  <a:pt x="6395" y="13380"/>
                </a:lnTo>
                <a:lnTo>
                  <a:pt x="6395" y="13336"/>
                </a:lnTo>
                <a:lnTo>
                  <a:pt x="6411" y="13303"/>
                </a:lnTo>
                <a:lnTo>
                  <a:pt x="6472" y="13281"/>
                </a:lnTo>
                <a:lnTo>
                  <a:pt x="6596" y="13281"/>
                </a:lnTo>
                <a:lnTo>
                  <a:pt x="6611" y="13205"/>
                </a:lnTo>
                <a:lnTo>
                  <a:pt x="6611" y="13150"/>
                </a:lnTo>
                <a:lnTo>
                  <a:pt x="6580" y="13074"/>
                </a:lnTo>
                <a:lnTo>
                  <a:pt x="6596" y="13041"/>
                </a:lnTo>
                <a:lnTo>
                  <a:pt x="6596" y="12964"/>
                </a:lnTo>
                <a:lnTo>
                  <a:pt x="6611" y="12888"/>
                </a:lnTo>
                <a:lnTo>
                  <a:pt x="6611" y="12833"/>
                </a:lnTo>
                <a:close/>
                <a:moveTo>
                  <a:pt x="13708" y="13205"/>
                </a:moveTo>
                <a:lnTo>
                  <a:pt x="13670" y="13205"/>
                </a:lnTo>
                <a:lnTo>
                  <a:pt x="13670" y="13249"/>
                </a:lnTo>
                <a:lnTo>
                  <a:pt x="13631" y="13434"/>
                </a:lnTo>
                <a:lnTo>
                  <a:pt x="13577" y="13544"/>
                </a:lnTo>
                <a:lnTo>
                  <a:pt x="13539" y="13620"/>
                </a:lnTo>
                <a:lnTo>
                  <a:pt x="13485" y="13719"/>
                </a:lnTo>
                <a:lnTo>
                  <a:pt x="13485" y="13751"/>
                </a:lnTo>
                <a:lnTo>
                  <a:pt x="13469" y="13795"/>
                </a:lnTo>
                <a:lnTo>
                  <a:pt x="13446" y="13872"/>
                </a:lnTo>
                <a:lnTo>
                  <a:pt x="13446" y="13904"/>
                </a:lnTo>
                <a:lnTo>
                  <a:pt x="13508" y="13872"/>
                </a:lnTo>
                <a:lnTo>
                  <a:pt x="13523" y="13872"/>
                </a:lnTo>
                <a:lnTo>
                  <a:pt x="13523" y="13828"/>
                </a:lnTo>
                <a:lnTo>
                  <a:pt x="13577" y="13828"/>
                </a:lnTo>
                <a:lnTo>
                  <a:pt x="13577" y="13773"/>
                </a:lnTo>
                <a:lnTo>
                  <a:pt x="13593" y="13719"/>
                </a:lnTo>
                <a:lnTo>
                  <a:pt x="13593" y="13697"/>
                </a:lnTo>
                <a:lnTo>
                  <a:pt x="13616" y="13697"/>
                </a:lnTo>
                <a:lnTo>
                  <a:pt x="13631" y="13664"/>
                </a:lnTo>
                <a:lnTo>
                  <a:pt x="13631" y="13587"/>
                </a:lnTo>
                <a:lnTo>
                  <a:pt x="13654" y="13566"/>
                </a:lnTo>
                <a:lnTo>
                  <a:pt x="13762" y="13336"/>
                </a:lnTo>
                <a:lnTo>
                  <a:pt x="13762" y="13281"/>
                </a:lnTo>
                <a:lnTo>
                  <a:pt x="13739" y="13227"/>
                </a:lnTo>
                <a:lnTo>
                  <a:pt x="13708" y="13205"/>
                </a:lnTo>
                <a:close/>
                <a:moveTo>
                  <a:pt x="13284" y="13566"/>
                </a:moveTo>
                <a:lnTo>
                  <a:pt x="13269" y="13642"/>
                </a:lnTo>
                <a:lnTo>
                  <a:pt x="13361" y="13642"/>
                </a:lnTo>
                <a:lnTo>
                  <a:pt x="13377" y="13587"/>
                </a:lnTo>
                <a:lnTo>
                  <a:pt x="13415" y="13566"/>
                </a:lnTo>
                <a:lnTo>
                  <a:pt x="13338" y="13511"/>
                </a:lnTo>
                <a:lnTo>
                  <a:pt x="13284" y="13566"/>
                </a:lnTo>
                <a:close/>
                <a:moveTo>
                  <a:pt x="14804" y="13434"/>
                </a:moveTo>
                <a:lnTo>
                  <a:pt x="14765" y="13489"/>
                </a:lnTo>
                <a:lnTo>
                  <a:pt x="14750" y="13587"/>
                </a:lnTo>
                <a:lnTo>
                  <a:pt x="14727" y="13664"/>
                </a:lnTo>
                <a:lnTo>
                  <a:pt x="14750" y="13664"/>
                </a:lnTo>
                <a:lnTo>
                  <a:pt x="14781" y="13544"/>
                </a:lnTo>
                <a:lnTo>
                  <a:pt x="14842" y="13434"/>
                </a:lnTo>
                <a:lnTo>
                  <a:pt x="14842" y="13413"/>
                </a:lnTo>
                <a:lnTo>
                  <a:pt x="14804" y="13434"/>
                </a:lnTo>
                <a:close/>
                <a:moveTo>
                  <a:pt x="8277" y="15326"/>
                </a:moveTo>
                <a:lnTo>
                  <a:pt x="8370" y="15063"/>
                </a:lnTo>
                <a:lnTo>
                  <a:pt x="8355" y="15063"/>
                </a:lnTo>
                <a:lnTo>
                  <a:pt x="8262" y="15118"/>
                </a:lnTo>
                <a:lnTo>
                  <a:pt x="8208" y="15194"/>
                </a:lnTo>
                <a:lnTo>
                  <a:pt x="8185" y="15194"/>
                </a:lnTo>
                <a:lnTo>
                  <a:pt x="8208" y="15326"/>
                </a:lnTo>
                <a:lnTo>
                  <a:pt x="8277" y="15326"/>
                </a:lnTo>
                <a:close/>
                <a:moveTo>
                  <a:pt x="11656" y="15664"/>
                </a:moveTo>
                <a:lnTo>
                  <a:pt x="11656" y="15643"/>
                </a:lnTo>
                <a:lnTo>
                  <a:pt x="11695" y="15588"/>
                </a:lnTo>
                <a:lnTo>
                  <a:pt x="11710" y="15533"/>
                </a:lnTo>
                <a:lnTo>
                  <a:pt x="11710" y="15479"/>
                </a:lnTo>
                <a:lnTo>
                  <a:pt x="11679" y="15479"/>
                </a:lnTo>
                <a:lnTo>
                  <a:pt x="11625" y="15566"/>
                </a:lnTo>
                <a:lnTo>
                  <a:pt x="11602" y="15588"/>
                </a:lnTo>
                <a:lnTo>
                  <a:pt x="11625" y="15610"/>
                </a:lnTo>
                <a:lnTo>
                  <a:pt x="11656" y="15664"/>
                </a:lnTo>
                <a:close/>
                <a:moveTo>
                  <a:pt x="11309" y="16134"/>
                </a:moveTo>
                <a:lnTo>
                  <a:pt x="11332" y="16156"/>
                </a:lnTo>
                <a:lnTo>
                  <a:pt x="11479" y="16233"/>
                </a:lnTo>
                <a:lnTo>
                  <a:pt x="11494" y="16233"/>
                </a:lnTo>
                <a:lnTo>
                  <a:pt x="11533" y="16211"/>
                </a:lnTo>
                <a:lnTo>
                  <a:pt x="11564" y="16211"/>
                </a:lnTo>
                <a:lnTo>
                  <a:pt x="11587" y="16156"/>
                </a:lnTo>
                <a:lnTo>
                  <a:pt x="11602" y="16102"/>
                </a:lnTo>
                <a:lnTo>
                  <a:pt x="11625" y="16025"/>
                </a:lnTo>
                <a:lnTo>
                  <a:pt x="11641" y="16025"/>
                </a:lnTo>
                <a:lnTo>
                  <a:pt x="11641" y="16080"/>
                </a:lnTo>
                <a:lnTo>
                  <a:pt x="11656" y="16102"/>
                </a:lnTo>
                <a:lnTo>
                  <a:pt x="11679" y="16080"/>
                </a:lnTo>
                <a:lnTo>
                  <a:pt x="11749" y="16080"/>
                </a:lnTo>
                <a:lnTo>
                  <a:pt x="11749" y="16058"/>
                </a:lnTo>
                <a:lnTo>
                  <a:pt x="11733" y="16003"/>
                </a:lnTo>
                <a:lnTo>
                  <a:pt x="11733" y="15970"/>
                </a:lnTo>
                <a:lnTo>
                  <a:pt x="11749" y="15927"/>
                </a:lnTo>
                <a:lnTo>
                  <a:pt x="11772" y="15927"/>
                </a:lnTo>
                <a:lnTo>
                  <a:pt x="11772" y="15970"/>
                </a:lnTo>
                <a:lnTo>
                  <a:pt x="11787" y="16003"/>
                </a:lnTo>
                <a:lnTo>
                  <a:pt x="11803" y="16003"/>
                </a:lnTo>
                <a:lnTo>
                  <a:pt x="11826" y="16025"/>
                </a:lnTo>
                <a:lnTo>
                  <a:pt x="11841" y="16003"/>
                </a:lnTo>
                <a:lnTo>
                  <a:pt x="11880" y="15927"/>
                </a:lnTo>
                <a:lnTo>
                  <a:pt x="11880" y="15850"/>
                </a:lnTo>
                <a:lnTo>
                  <a:pt x="11841" y="15850"/>
                </a:lnTo>
                <a:lnTo>
                  <a:pt x="11803" y="15774"/>
                </a:lnTo>
                <a:lnTo>
                  <a:pt x="11787" y="15796"/>
                </a:lnTo>
                <a:lnTo>
                  <a:pt x="11733" y="15741"/>
                </a:lnTo>
                <a:lnTo>
                  <a:pt x="11710" y="15796"/>
                </a:lnTo>
                <a:lnTo>
                  <a:pt x="11695" y="15796"/>
                </a:lnTo>
                <a:lnTo>
                  <a:pt x="11679" y="15741"/>
                </a:lnTo>
                <a:lnTo>
                  <a:pt x="11641" y="15719"/>
                </a:lnTo>
                <a:lnTo>
                  <a:pt x="11602" y="15686"/>
                </a:lnTo>
                <a:lnTo>
                  <a:pt x="11587" y="15686"/>
                </a:lnTo>
                <a:lnTo>
                  <a:pt x="11510" y="15741"/>
                </a:lnTo>
                <a:lnTo>
                  <a:pt x="11510" y="15774"/>
                </a:lnTo>
                <a:lnTo>
                  <a:pt x="11548" y="15817"/>
                </a:lnTo>
                <a:lnTo>
                  <a:pt x="11548" y="15894"/>
                </a:lnTo>
                <a:lnTo>
                  <a:pt x="11533" y="15894"/>
                </a:lnTo>
                <a:lnTo>
                  <a:pt x="11494" y="15872"/>
                </a:lnTo>
                <a:lnTo>
                  <a:pt x="11479" y="15872"/>
                </a:lnTo>
                <a:lnTo>
                  <a:pt x="11402" y="15949"/>
                </a:lnTo>
                <a:lnTo>
                  <a:pt x="11309" y="16134"/>
                </a:lnTo>
                <a:close/>
                <a:moveTo>
                  <a:pt x="18807" y="14134"/>
                </a:moveTo>
                <a:lnTo>
                  <a:pt x="18807" y="14156"/>
                </a:lnTo>
                <a:lnTo>
                  <a:pt x="18823" y="14243"/>
                </a:lnTo>
                <a:lnTo>
                  <a:pt x="18861" y="14287"/>
                </a:lnTo>
                <a:lnTo>
                  <a:pt x="18892" y="14342"/>
                </a:lnTo>
                <a:lnTo>
                  <a:pt x="18915" y="14418"/>
                </a:lnTo>
                <a:lnTo>
                  <a:pt x="18954" y="14528"/>
                </a:lnTo>
                <a:lnTo>
                  <a:pt x="19023" y="14812"/>
                </a:lnTo>
                <a:lnTo>
                  <a:pt x="19062" y="14910"/>
                </a:lnTo>
                <a:lnTo>
                  <a:pt x="19116" y="14965"/>
                </a:lnTo>
                <a:lnTo>
                  <a:pt x="19170" y="15041"/>
                </a:lnTo>
                <a:lnTo>
                  <a:pt x="19185" y="15118"/>
                </a:lnTo>
                <a:lnTo>
                  <a:pt x="19185" y="15402"/>
                </a:lnTo>
                <a:lnTo>
                  <a:pt x="19209" y="15457"/>
                </a:lnTo>
                <a:lnTo>
                  <a:pt x="19224" y="15511"/>
                </a:lnTo>
                <a:lnTo>
                  <a:pt x="19263" y="15566"/>
                </a:lnTo>
                <a:lnTo>
                  <a:pt x="19301" y="15511"/>
                </a:lnTo>
                <a:lnTo>
                  <a:pt x="19355" y="15380"/>
                </a:lnTo>
                <a:lnTo>
                  <a:pt x="19371" y="15172"/>
                </a:lnTo>
                <a:lnTo>
                  <a:pt x="19440" y="15118"/>
                </a:lnTo>
                <a:lnTo>
                  <a:pt x="19440" y="15063"/>
                </a:lnTo>
                <a:lnTo>
                  <a:pt x="19386" y="14987"/>
                </a:lnTo>
                <a:lnTo>
                  <a:pt x="19409" y="14943"/>
                </a:lnTo>
                <a:lnTo>
                  <a:pt x="19371" y="14834"/>
                </a:lnTo>
                <a:lnTo>
                  <a:pt x="19170" y="14549"/>
                </a:lnTo>
                <a:lnTo>
                  <a:pt x="19131" y="14473"/>
                </a:lnTo>
                <a:lnTo>
                  <a:pt x="19116" y="14396"/>
                </a:lnTo>
                <a:lnTo>
                  <a:pt x="19116" y="14364"/>
                </a:lnTo>
                <a:lnTo>
                  <a:pt x="19155" y="14364"/>
                </a:lnTo>
                <a:lnTo>
                  <a:pt x="19170" y="14396"/>
                </a:lnTo>
                <a:lnTo>
                  <a:pt x="19185" y="14418"/>
                </a:lnTo>
                <a:lnTo>
                  <a:pt x="19239" y="14528"/>
                </a:lnTo>
                <a:lnTo>
                  <a:pt x="19263" y="14571"/>
                </a:lnTo>
                <a:lnTo>
                  <a:pt x="19278" y="14571"/>
                </a:lnTo>
                <a:lnTo>
                  <a:pt x="19301" y="14626"/>
                </a:lnTo>
                <a:lnTo>
                  <a:pt x="19355" y="14735"/>
                </a:lnTo>
                <a:lnTo>
                  <a:pt x="19409" y="14779"/>
                </a:lnTo>
                <a:lnTo>
                  <a:pt x="19409" y="14757"/>
                </a:lnTo>
                <a:lnTo>
                  <a:pt x="19332" y="14604"/>
                </a:lnTo>
                <a:lnTo>
                  <a:pt x="19301" y="14495"/>
                </a:lnTo>
                <a:lnTo>
                  <a:pt x="19224" y="14396"/>
                </a:lnTo>
                <a:lnTo>
                  <a:pt x="19116" y="14265"/>
                </a:lnTo>
                <a:lnTo>
                  <a:pt x="19039" y="14287"/>
                </a:lnTo>
                <a:lnTo>
                  <a:pt x="18954" y="14320"/>
                </a:lnTo>
                <a:lnTo>
                  <a:pt x="18915" y="14243"/>
                </a:lnTo>
                <a:lnTo>
                  <a:pt x="18838" y="14156"/>
                </a:lnTo>
                <a:lnTo>
                  <a:pt x="18807" y="14134"/>
                </a:lnTo>
                <a:close/>
                <a:moveTo>
                  <a:pt x="18954" y="14211"/>
                </a:moveTo>
                <a:lnTo>
                  <a:pt x="19077" y="14211"/>
                </a:lnTo>
                <a:lnTo>
                  <a:pt x="19077" y="14156"/>
                </a:lnTo>
                <a:lnTo>
                  <a:pt x="19023" y="14112"/>
                </a:lnTo>
                <a:lnTo>
                  <a:pt x="18969" y="14079"/>
                </a:lnTo>
                <a:lnTo>
                  <a:pt x="18915" y="14134"/>
                </a:lnTo>
                <a:lnTo>
                  <a:pt x="18915" y="14156"/>
                </a:lnTo>
                <a:lnTo>
                  <a:pt x="18954" y="14211"/>
                </a:lnTo>
                <a:close/>
                <a:moveTo>
                  <a:pt x="18676" y="15118"/>
                </a:moveTo>
                <a:lnTo>
                  <a:pt x="18676" y="15041"/>
                </a:lnTo>
                <a:lnTo>
                  <a:pt x="18692" y="15019"/>
                </a:lnTo>
                <a:lnTo>
                  <a:pt x="18715" y="15019"/>
                </a:lnTo>
                <a:lnTo>
                  <a:pt x="18861" y="15063"/>
                </a:lnTo>
                <a:lnTo>
                  <a:pt x="18915" y="15118"/>
                </a:lnTo>
                <a:lnTo>
                  <a:pt x="18985" y="15118"/>
                </a:lnTo>
                <a:lnTo>
                  <a:pt x="18985" y="14987"/>
                </a:lnTo>
                <a:lnTo>
                  <a:pt x="18969" y="14943"/>
                </a:lnTo>
                <a:lnTo>
                  <a:pt x="18915" y="14855"/>
                </a:lnTo>
                <a:lnTo>
                  <a:pt x="18807" y="14888"/>
                </a:lnTo>
                <a:lnTo>
                  <a:pt x="18769" y="14855"/>
                </a:lnTo>
                <a:lnTo>
                  <a:pt x="18807" y="14812"/>
                </a:lnTo>
                <a:lnTo>
                  <a:pt x="18861" y="14812"/>
                </a:lnTo>
                <a:lnTo>
                  <a:pt x="18892" y="14757"/>
                </a:lnTo>
                <a:lnTo>
                  <a:pt x="18892" y="14604"/>
                </a:lnTo>
                <a:lnTo>
                  <a:pt x="18861" y="14528"/>
                </a:lnTo>
                <a:lnTo>
                  <a:pt x="18838" y="14495"/>
                </a:lnTo>
                <a:lnTo>
                  <a:pt x="18769" y="14473"/>
                </a:lnTo>
                <a:lnTo>
                  <a:pt x="18676" y="14473"/>
                </a:lnTo>
                <a:lnTo>
                  <a:pt x="18661" y="14495"/>
                </a:lnTo>
                <a:lnTo>
                  <a:pt x="18622" y="14659"/>
                </a:lnTo>
                <a:lnTo>
                  <a:pt x="18607" y="14681"/>
                </a:lnTo>
                <a:lnTo>
                  <a:pt x="18568" y="14659"/>
                </a:lnTo>
                <a:lnTo>
                  <a:pt x="18568" y="14626"/>
                </a:lnTo>
                <a:lnTo>
                  <a:pt x="18584" y="14604"/>
                </a:lnTo>
                <a:lnTo>
                  <a:pt x="18584" y="14495"/>
                </a:lnTo>
                <a:lnTo>
                  <a:pt x="18491" y="14396"/>
                </a:lnTo>
                <a:lnTo>
                  <a:pt x="18476" y="14364"/>
                </a:lnTo>
                <a:lnTo>
                  <a:pt x="18437" y="14418"/>
                </a:lnTo>
                <a:lnTo>
                  <a:pt x="18422" y="14473"/>
                </a:lnTo>
                <a:lnTo>
                  <a:pt x="18399" y="14495"/>
                </a:lnTo>
                <a:lnTo>
                  <a:pt x="18368" y="14528"/>
                </a:lnTo>
                <a:lnTo>
                  <a:pt x="18345" y="14571"/>
                </a:lnTo>
                <a:lnTo>
                  <a:pt x="18368" y="14626"/>
                </a:lnTo>
                <a:lnTo>
                  <a:pt x="18314" y="14571"/>
                </a:lnTo>
                <a:lnTo>
                  <a:pt x="18275" y="14528"/>
                </a:lnTo>
                <a:lnTo>
                  <a:pt x="18260" y="14626"/>
                </a:lnTo>
                <a:lnTo>
                  <a:pt x="18237" y="14681"/>
                </a:lnTo>
                <a:lnTo>
                  <a:pt x="18221" y="14702"/>
                </a:lnTo>
                <a:lnTo>
                  <a:pt x="18221" y="14834"/>
                </a:lnTo>
                <a:lnTo>
                  <a:pt x="18275" y="14943"/>
                </a:lnTo>
                <a:lnTo>
                  <a:pt x="18329" y="14965"/>
                </a:lnTo>
                <a:lnTo>
                  <a:pt x="18476" y="15096"/>
                </a:lnTo>
                <a:lnTo>
                  <a:pt x="18545" y="15249"/>
                </a:lnTo>
                <a:lnTo>
                  <a:pt x="18607" y="15326"/>
                </a:lnTo>
                <a:lnTo>
                  <a:pt x="18692" y="15326"/>
                </a:lnTo>
                <a:lnTo>
                  <a:pt x="18715" y="15249"/>
                </a:lnTo>
                <a:lnTo>
                  <a:pt x="18676" y="15118"/>
                </a:lnTo>
                <a:close/>
                <a:moveTo>
                  <a:pt x="11787" y="16703"/>
                </a:moveTo>
                <a:lnTo>
                  <a:pt x="11710" y="16648"/>
                </a:lnTo>
                <a:lnTo>
                  <a:pt x="11679" y="16594"/>
                </a:lnTo>
                <a:lnTo>
                  <a:pt x="11679" y="16550"/>
                </a:lnTo>
                <a:lnTo>
                  <a:pt x="11710" y="16495"/>
                </a:lnTo>
                <a:lnTo>
                  <a:pt x="11710" y="16473"/>
                </a:lnTo>
                <a:lnTo>
                  <a:pt x="11695" y="16440"/>
                </a:lnTo>
                <a:lnTo>
                  <a:pt x="11656" y="16419"/>
                </a:lnTo>
                <a:lnTo>
                  <a:pt x="11625" y="16419"/>
                </a:lnTo>
                <a:lnTo>
                  <a:pt x="11587" y="16440"/>
                </a:lnTo>
                <a:lnTo>
                  <a:pt x="11533" y="16517"/>
                </a:lnTo>
                <a:lnTo>
                  <a:pt x="11510" y="16517"/>
                </a:lnTo>
                <a:lnTo>
                  <a:pt x="11510" y="16440"/>
                </a:lnTo>
                <a:lnTo>
                  <a:pt x="11533" y="16364"/>
                </a:lnTo>
                <a:lnTo>
                  <a:pt x="11494" y="16309"/>
                </a:lnTo>
                <a:lnTo>
                  <a:pt x="11402" y="16287"/>
                </a:lnTo>
                <a:lnTo>
                  <a:pt x="11363" y="16287"/>
                </a:lnTo>
                <a:lnTo>
                  <a:pt x="11402" y="16342"/>
                </a:lnTo>
                <a:lnTo>
                  <a:pt x="11386" y="16386"/>
                </a:lnTo>
                <a:lnTo>
                  <a:pt x="11386" y="16495"/>
                </a:lnTo>
                <a:lnTo>
                  <a:pt x="11363" y="16495"/>
                </a:lnTo>
                <a:lnTo>
                  <a:pt x="11309" y="16473"/>
                </a:lnTo>
                <a:lnTo>
                  <a:pt x="11309" y="16495"/>
                </a:lnTo>
                <a:lnTo>
                  <a:pt x="11294" y="16517"/>
                </a:lnTo>
                <a:lnTo>
                  <a:pt x="11278" y="16550"/>
                </a:lnTo>
                <a:lnTo>
                  <a:pt x="11255" y="16572"/>
                </a:lnTo>
                <a:lnTo>
                  <a:pt x="11240" y="16517"/>
                </a:lnTo>
                <a:lnTo>
                  <a:pt x="11186" y="16419"/>
                </a:lnTo>
                <a:lnTo>
                  <a:pt x="11186" y="16386"/>
                </a:lnTo>
                <a:lnTo>
                  <a:pt x="11132" y="16386"/>
                </a:lnTo>
                <a:lnTo>
                  <a:pt x="11109" y="16419"/>
                </a:lnTo>
                <a:lnTo>
                  <a:pt x="11093" y="16473"/>
                </a:lnTo>
                <a:lnTo>
                  <a:pt x="11093" y="16495"/>
                </a:lnTo>
                <a:lnTo>
                  <a:pt x="11109" y="16550"/>
                </a:lnTo>
                <a:lnTo>
                  <a:pt x="11132" y="16594"/>
                </a:lnTo>
                <a:lnTo>
                  <a:pt x="11186" y="16648"/>
                </a:lnTo>
                <a:lnTo>
                  <a:pt x="11186" y="16681"/>
                </a:lnTo>
                <a:lnTo>
                  <a:pt x="11132" y="16681"/>
                </a:lnTo>
                <a:lnTo>
                  <a:pt x="11132" y="16725"/>
                </a:lnTo>
                <a:lnTo>
                  <a:pt x="11147" y="16911"/>
                </a:lnTo>
                <a:lnTo>
                  <a:pt x="11163" y="17009"/>
                </a:lnTo>
                <a:lnTo>
                  <a:pt x="11186" y="17085"/>
                </a:lnTo>
                <a:lnTo>
                  <a:pt x="11163" y="17064"/>
                </a:lnTo>
                <a:lnTo>
                  <a:pt x="11147" y="17009"/>
                </a:lnTo>
                <a:lnTo>
                  <a:pt x="11109" y="16932"/>
                </a:lnTo>
                <a:lnTo>
                  <a:pt x="11078" y="16801"/>
                </a:lnTo>
                <a:lnTo>
                  <a:pt x="11055" y="16779"/>
                </a:lnTo>
                <a:lnTo>
                  <a:pt x="11055" y="16757"/>
                </a:lnTo>
                <a:lnTo>
                  <a:pt x="11039" y="16703"/>
                </a:lnTo>
                <a:lnTo>
                  <a:pt x="11001" y="16681"/>
                </a:lnTo>
                <a:lnTo>
                  <a:pt x="10947" y="16681"/>
                </a:lnTo>
                <a:lnTo>
                  <a:pt x="10893" y="16725"/>
                </a:lnTo>
                <a:lnTo>
                  <a:pt x="10839" y="16779"/>
                </a:lnTo>
                <a:lnTo>
                  <a:pt x="10785" y="16911"/>
                </a:lnTo>
                <a:lnTo>
                  <a:pt x="10761" y="17009"/>
                </a:lnTo>
                <a:lnTo>
                  <a:pt x="10761" y="17042"/>
                </a:lnTo>
                <a:lnTo>
                  <a:pt x="10815" y="17195"/>
                </a:lnTo>
                <a:lnTo>
                  <a:pt x="10854" y="17402"/>
                </a:lnTo>
                <a:lnTo>
                  <a:pt x="10931" y="17555"/>
                </a:lnTo>
                <a:lnTo>
                  <a:pt x="10947" y="17555"/>
                </a:lnTo>
                <a:lnTo>
                  <a:pt x="10985" y="17501"/>
                </a:lnTo>
                <a:lnTo>
                  <a:pt x="10985" y="17402"/>
                </a:lnTo>
                <a:lnTo>
                  <a:pt x="10962" y="17381"/>
                </a:lnTo>
                <a:lnTo>
                  <a:pt x="10962" y="17348"/>
                </a:lnTo>
                <a:lnTo>
                  <a:pt x="10947" y="17326"/>
                </a:lnTo>
                <a:lnTo>
                  <a:pt x="10908" y="17348"/>
                </a:lnTo>
                <a:lnTo>
                  <a:pt x="10908" y="17326"/>
                </a:lnTo>
                <a:lnTo>
                  <a:pt x="10931" y="17293"/>
                </a:lnTo>
                <a:lnTo>
                  <a:pt x="10962" y="17271"/>
                </a:lnTo>
                <a:lnTo>
                  <a:pt x="11001" y="17271"/>
                </a:lnTo>
                <a:lnTo>
                  <a:pt x="11039" y="17293"/>
                </a:lnTo>
                <a:lnTo>
                  <a:pt x="11055" y="17326"/>
                </a:lnTo>
                <a:lnTo>
                  <a:pt x="11016" y="17381"/>
                </a:lnTo>
                <a:lnTo>
                  <a:pt x="11016" y="17424"/>
                </a:lnTo>
                <a:lnTo>
                  <a:pt x="11055" y="17402"/>
                </a:lnTo>
                <a:lnTo>
                  <a:pt x="11109" y="17457"/>
                </a:lnTo>
                <a:lnTo>
                  <a:pt x="11147" y="17457"/>
                </a:lnTo>
                <a:lnTo>
                  <a:pt x="11039" y="17665"/>
                </a:lnTo>
                <a:lnTo>
                  <a:pt x="11039" y="17709"/>
                </a:lnTo>
                <a:lnTo>
                  <a:pt x="11055" y="17709"/>
                </a:lnTo>
                <a:lnTo>
                  <a:pt x="11078" y="17741"/>
                </a:lnTo>
                <a:lnTo>
                  <a:pt x="11163" y="17632"/>
                </a:lnTo>
                <a:lnTo>
                  <a:pt x="11217" y="17501"/>
                </a:lnTo>
                <a:lnTo>
                  <a:pt x="11217" y="17424"/>
                </a:lnTo>
                <a:lnTo>
                  <a:pt x="11163" y="17402"/>
                </a:lnTo>
                <a:lnTo>
                  <a:pt x="11240" y="17348"/>
                </a:lnTo>
                <a:lnTo>
                  <a:pt x="11255" y="17326"/>
                </a:lnTo>
                <a:lnTo>
                  <a:pt x="11278" y="17271"/>
                </a:lnTo>
                <a:lnTo>
                  <a:pt x="11294" y="17249"/>
                </a:lnTo>
                <a:lnTo>
                  <a:pt x="11363" y="17173"/>
                </a:lnTo>
                <a:lnTo>
                  <a:pt x="11456" y="17173"/>
                </a:lnTo>
                <a:lnTo>
                  <a:pt x="11479" y="17118"/>
                </a:lnTo>
                <a:lnTo>
                  <a:pt x="11533" y="17064"/>
                </a:lnTo>
                <a:lnTo>
                  <a:pt x="11564" y="17064"/>
                </a:lnTo>
                <a:lnTo>
                  <a:pt x="11602" y="17042"/>
                </a:lnTo>
                <a:lnTo>
                  <a:pt x="11602" y="16987"/>
                </a:lnTo>
                <a:lnTo>
                  <a:pt x="11587" y="16932"/>
                </a:lnTo>
                <a:lnTo>
                  <a:pt x="11564" y="16911"/>
                </a:lnTo>
                <a:lnTo>
                  <a:pt x="11494" y="16878"/>
                </a:lnTo>
                <a:lnTo>
                  <a:pt x="11479" y="16878"/>
                </a:lnTo>
                <a:lnTo>
                  <a:pt x="11510" y="16834"/>
                </a:lnTo>
                <a:lnTo>
                  <a:pt x="11548" y="16834"/>
                </a:lnTo>
                <a:lnTo>
                  <a:pt x="11625" y="16878"/>
                </a:lnTo>
                <a:lnTo>
                  <a:pt x="11733" y="16878"/>
                </a:lnTo>
                <a:lnTo>
                  <a:pt x="11749" y="16856"/>
                </a:lnTo>
                <a:lnTo>
                  <a:pt x="11803" y="16725"/>
                </a:lnTo>
                <a:lnTo>
                  <a:pt x="11803" y="16703"/>
                </a:lnTo>
                <a:lnTo>
                  <a:pt x="11787" y="16703"/>
                </a:lnTo>
                <a:close/>
                <a:moveTo>
                  <a:pt x="11255" y="16287"/>
                </a:moveTo>
                <a:lnTo>
                  <a:pt x="11255" y="16309"/>
                </a:lnTo>
                <a:lnTo>
                  <a:pt x="11278" y="16364"/>
                </a:lnTo>
                <a:lnTo>
                  <a:pt x="11309" y="16419"/>
                </a:lnTo>
                <a:lnTo>
                  <a:pt x="11348" y="16440"/>
                </a:lnTo>
                <a:lnTo>
                  <a:pt x="11348" y="16473"/>
                </a:lnTo>
                <a:lnTo>
                  <a:pt x="11363" y="16419"/>
                </a:lnTo>
                <a:lnTo>
                  <a:pt x="11332" y="16309"/>
                </a:lnTo>
                <a:lnTo>
                  <a:pt x="11255" y="16287"/>
                </a:lnTo>
                <a:close/>
                <a:moveTo>
                  <a:pt x="19355" y="16266"/>
                </a:moveTo>
                <a:lnTo>
                  <a:pt x="19317" y="16156"/>
                </a:lnTo>
                <a:lnTo>
                  <a:pt x="19317" y="16058"/>
                </a:lnTo>
                <a:lnTo>
                  <a:pt x="19301" y="15927"/>
                </a:lnTo>
                <a:lnTo>
                  <a:pt x="19278" y="15894"/>
                </a:lnTo>
                <a:lnTo>
                  <a:pt x="19239" y="15796"/>
                </a:lnTo>
                <a:lnTo>
                  <a:pt x="19155" y="15588"/>
                </a:lnTo>
                <a:lnTo>
                  <a:pt x="19116" y="15479"/>
                </a:lnTo>
                <a:lnTo>
                  <a:pt x="19062" y="15380"/>
                </a:lnTo>
                <a:lnTo>
                  <a:pt x="19008" y="15271"/>
                </a:lnTo>
                <a:lnTo>
                  <a:pt x="18954" y="15227"/>
                </a:lnTo>
                <a:lnTo>
                  <a:pt x="18915" y="15227"/>
                </a:lnTo>
                <a:lnTo>
                  <a:pt x="18807" y="15151"/>
                </a:lnTo>
                <a:lnTo>
                  <a:pt x="18769" y="15151"/>
                </a:lnTo>
                <a:lnTo>
                  <a:pt x="18746" y="15194"/>
                </a:lnTo>
                <a:lnTo>
                  <a:pt x="18746" y="15358"/>
                </a:lnTo>
                <a:lnTo>
                  <a:pt x="18730" y="15402"/>
                </a:lnTo>
                <a:lnTo>
                  <a:pt x="18715" y="15435"/>
                </a:lnTo>
                <a:lnTo>
                  <a:pt x="18676" y="15457"/>
                </a:lnTo>
                <a:lnTo>
                  <a:pt x="18676" y="15566"/>
                </a:lnTo>
                <a:lnTo>
                  <a:pt x="18730" y="15719"/>
                </a:lnTo>
                <a:lnTo>
                  <a:pt x="18730" y="15817"/>
                </a:lnTo>
                <a:lnTo>
                  <a:pt x="18784" y="15774"/>
                </a:lnTo>
                <a:lnTo>
                  <a:pt x="18807" y="15719"/>
                </a:lnTo>
                <a:lnTo>
                  <a:pt x="18807" y="15511"/>
                </a:lnTo>
                <a:lnTo>
                  <a:pt x="18823" y="15479"/>
                </a:lnTo>
                <a:lnTo>
                  <a:pt x="18877" y="15533"/>
                </a:lnTo>
                <a:lnTo>
                  <a:pt x="18915" y="15664"/>
                </a:lnTo>
                <a:lnTo>
                  <a:pt x="18954" y="15686"/>
                </a:lnTo>
                <a:lnTo>
                  <a:pt x="18969" y="15664"/>
                </a:lnTo>
                <a:lnTo>
                  <a:pt x="18985" y="15686"/>
                </a:lnTo>
                <a:lnTo>
                  <a:pt x="18954" y="15817"/>
                </a:lnTo>
                <a:lnTo>
                  <a:pt x="18954" y="15872"/>
                </a:lnTo>
                <a:lnTo>
                  <a:pt x="18969" y="15927"/>
                </a:lnTo>
                <a:lnTo>
                  <a:pt x="18969" y="15949"/>
                </a:lnTo>
                <a:lnTo>
                  <a:pt x="19008" y="15970"/>
                </a:lnTo>
                <a:lnTo>
                  <a:pt x="19039" y="15927"/>
                </a:lnTo>
                <a:lnTo>
                  <a:pt x="19062" y="15949"/>
                </a:lnTo>
                <a:lnTo>
                  <a:pt x="19062" y="16025"/>
                </a:lnTo>
                <a:lnTo>
                  <a:pt x="19093" y="16058"/>
                </a:lnTo>
                <a:lnTo>
                  <a:pt x="19131" y="16080"/>
                </a:lnTo>
                <a:lnTo>
                  <a:pt x="19170" y="16058"/>
                </a:lnTo>
                <a:lnTo>
                  <a:pt x="19185" y="16025"/>
                </a:lnTo>
                <a:lnTo>
                  <a:pt x="19209" y="16025"/>
                </a:lnTo>
                <a:lnTo>
                  <a:pt x="19185" y="16102"/>
                </a:lnTo>
                <a:lnTo>
                  <a:pt x="19170" y="16134"/>
                </a:lnTo>
                <a:lnTo>
                  <a:pt x="19170" y="16178"/>
                </a:lnTo>
                <a:lnTo>
                  <a:pt x="19185" y="16233"/>
                </a:lnTo>
                <a:lnTo>
                  <a:pt x="19224" y="16287"/>
                </a:lnTo>
                <a:lnTo>
                  <a:pt x="19301" y="16419"/>
                </a:lnTo>
                <a:lnTo>
                  <a:pt x="19317" y="16473"/>
                </a:lnTo>
                <a:lnTo>
                  <a:pt x="19355" y="16495"/>
                </a:lnTo>
                <a:lnTo>
                  <a:pt x="19386" y="16517"/>
                </a:lnTo>
                <a:lnTo>
                  <a:pt x="19386" y="16419"/>
                </a:lnTo>
                <a:lnTo>
                  <a:pt x="19355" y="16266"/>
                </a:lnTo>
                <a:close/>
                <a:moveTo>
                  <a:pt x="4312" y="15927"/>
                </a:moveTo>
                <a:lnTo>
                  <a:pt x="4328" y="15970"/>
                </a:lnTo>
                <a:lnTo>
                  <a:pt x="4351" y="16003"/>
                </a:lnTo>
                <a:lnTo>
                  <a:pt x="4405" y="15970"/>
                </a:lnTo>
                <a:lnTo>
                  <a:pt x="4443" y="15894"/>
                </a:lnTo>
                <a:lnTo>
                  <a:pt x="4312" y="15894"/>
                </a:lnTo>
                <a:lnTo>
                  <a:pt x="4312" y="15927"/>
                </a:lnTo>
                <a:close/>
                <a:moveTo>
                  <a:pt x="11510" y="17249"/>
                </a:moveTo>
                <a:lnTo>
                  <a:pt x="11363" y="17217"/>
                </a:lnTo>
                <a:lnTo>
                  <a:pt x="11332" y="17293"/>
                </a:lnTo>
                <a:lnTo>
                  <a:pt x="11332" y="17381"/>
                </a:lnTo>
                <a:lnTo>
                  <a:pt x="11363" y="17457"/>
                </a:lnTo>
                <a:lnTo>
                  <a:pt x="11386" y="17402"/>
                </a:lnTo>
                <a:lnTo>
                  <a:pt x="11425" y="17326"/>
                </a:lnTo>
                <a:lnTo>
                  <a:pt x="11479" y="17293"/>
                </a:lnTo>
                <a:lnTo>
                  <a:pt x="11510" y="17293"/>
                </a:lnTo>
                <a:lnTo>
                  <a:pt x="11510" y="17249"/>
                </a:lnTo>
                <a:close/>
                <a:moveTo>
                  <a:pt x="19934" y="15949"/>
                </a:moveTo>
                <a:lnTo>
                  <a:pt x="19957" y="15927"/>
                </a:lnTo>
                <a:lnTo>
                  <a:pt x="19957" y="15872"/>
                </a:lnTo>
                <a:lnTo>
                  <a:pt x="19934" y="15817"/>
                </a:lnTo>
                <a:lnTo>
                  <a:pt x="19934" y="15774"/>
                </a:lnTo>
                <a:lnTo>
                  <a:pt x="19918" y="15741"/>
                </a:lnTo>
                <a:lnTo>
                  <a:pt x="19810" y="15588"/>
                </a:lnTo>
                <a:lnTo>
                  <a:pt x="19810" y="15566"/>
                </a:lnTo>
                <a:lnTo>
                  <a:pt x="19849" y="15588"/>
                </a:lnTo>
                <a:lnTo>
                  <a:pt x="19918" y="15686"/>
                </a:lnTo>
                <a:lnTo>
                  <a:pt x="19972" y="15741"/>
                </a:lnTo>
                <a:lnTo>
                  <a:pt x="19995" y="15741"/>
                </a:lnTo>
                <a:lnTo>
                  <a:pt x="19995" y="15610"/>
                </a:lnTo>
                <a:lnTo>
                  <a:pt x="19972" y="15533"/>
                </a:lnTo>
                <a:lnTo>
                  <a:pt x="19957" y="15457"/>
                </a:lnTo>
                <a:lnTo>
                  <a:pt x="19957" y="15435"/>
                </a:lnTo>
                <a:lnTo>
                  <a:pt x="19918" y="15380"/>
                </a:lnTo>
                <a:lnTo>
                  <a:pt x="19880" y="15358"/>
                </a:lnTo>
                <a:lnTo>
                  <a:pt x="19787" y="15358"/>
                </a:lnTo>
                <a:lnTo>
                  <a:pt x="19772" y="15402"/>
                </a:lnTo>
                <a:lnTo>
                  <a:pt x="19756" y="15380"/>
                </a:lnTo>
                <a:lnTo>
                  <a:pt x="19587" y="15380"/>
                </a:lnTo>
                <a:lnTo>
                  <a:pt x="19517" y="15402"/>
                </a:lnTo>
                <a:lnTo>
                  <a:pt x="19502" y="15457"/>
                </a:lnTo>
                <a:lnTo>
                  <a:pt x="19502" y="15479"/>
                </a:lnTo>
                <a:lnTo>
                  <a:pt x="19533" y="15533"/>
                </a:lnTo>
                <a:lnTo>
                  <a:pt x="19571" y="15566"/>
                </a:lnTo>
                <a:lnTo>
                  <a:pt x="19610" y="15588"/>
                </a:lnTo>
                <a:lnTo>
                  <a:pt x="19664" y="15664"/>
                </a:lnTo>
                <a:lnTo>
                  <a:pt x="19679" y="15774"/>
                </a:lnTo>
                <a:lnTo>
                  <a:pt x="19718" y="15894"/>
                </a:lnTo>
                <a:lnTo>
                  <a:pt x="19756" y="15970"/>
                </a:lnTo>
                <a:lnTo>
                  <a:pt x="19756" y="16003"/>
                </a:lnTo>
                <a:lnTo>
                  <a:pt x="19772" y="16025"/>
                </a:lnTo>
                <a:lnTo>
                  <a:pt x="19826" y="16025"/>
                </a:lnTo>
                <a:lnTo>
                  <a:pt x="19864" y="15970"/>
                </a:lnTo>
                <a:lnTo>
                  <a:pt x="19934" y="15949"/>
                </a:lnTo>
                <a:close/>
                <a:moveTo>
                  <a:pt x="19702" y="16287"/>
                </a:moveTo>
                <a:lnTo>
                  <a:pt x="19679" y="16156"/>
                </a:lnTo>
                <a:lnTo>
                  <a:pt x="19664" y="16058"/>
                </a:lnTo>
                <a:lnTo>
                  <a:pt x="19648" y="15949"/>
                </a:lnTo>
                <a:lnTo>
                  <a:pt x="19664" y="15894"/>
                </a:lnTo>
                <a:lnTo>
                  <a:pt x="19679" y="15894"/>
                </a:lnTo>
                <a:lnTo>
                  <a:pt x="19679" y="15850"/>
                </a:lnTo>
                <a:lnTo>
                  <a:pt x="19648" y="15774"/>
                </a:lnTo>
                <a:lnTo>
                  <a:pt x="19610" y="15719"/>
                </a:lnTo>
                <a:lnTo>
                  <a:pt x="19571" y="15741"/>
                </a:lnTo>
                <a:lnTo>
                  <a:pt x="19533" y="15664"/>
                </a:lnTo>
                <a:lnTo>
                  <a:pt x="19517" y="15643"/>
                </a:lnTo>
                <a:lnTo>
                  <a:pt x="19479" y="15643"/>
                </a:lnTo>
                <a:lnTo>
                  <a:pt x="19440" y="15610"/>
                </a:lnTo>
                <a:lnTo>
                  <a:pt x="19386" y="15643"/>
                </a:lnTo>
                <a:lnTo>
                  <a:pt x="19371" y="15741"/>
                </a:lnTo>
                <a:lnTo>
                  <a:pt x="19386" y="15850"/>
                </a:lnTo>
                <a:lnTo>
                  <a:pt x="19386" y="15894"/>
                </a:lnTo>
                <a:lnTo>
                  <a:pt x="19463" y="15970"/>
                </a:lnTo>
                <a:lnTo>
                  <a:pt x="19463" y="16025"/>
                </a:lnTo>
                <a:lnTo>
                  <a:pt x="19533" y="16080"/>
                </a:lnTo>
                <a:lnTo>
                  <a:pt x="19571" y="16134"/>
                </a:lnTo>
                <a:lnTo>
                  <a:pt x="19533" y="16211"/>
                </a:lnTo>
                <a:lnTo>
                  <a:pt x="19571" y="16440"/>
                </a:lnTo>
                <a:lnTo>
                  <a:pt x="19625" y="16572"/>
                </a:lnTo>
                <a:lnTo>
                  <a:pt x="19648" y="16572"/>
                </a:lnTo>
                <a:lnTo>
                  <a:pt x="19664" y="16495"/>
                </a:lnTo>
                <a:lnTo>
                  <a:pt x="19679" y="16495"/>
                </a:lnTo>
                <a:lnTo>
                  <a:pt x="19702" y="16517"/>
                </a:lnTo>
                <a:lnTo>
                  <a:pt x="19718" y="16495"/>
                </a:lnTo>
                <a:lnTo>
                  <a:pt x="19718" y="16473"/>
                </a:lnTo>
                <a:lnTo>
                  <a:pt x="19702" y="16386"/>
                </a:lnTo>
                <a:lnTo>
                  <a:pt x="19702" y="16287"/>
                </a:lnTo>
                <a:close/>
                <a:moveTo>
                  <a:pt x="20119" y="15588"/>
                </a:moveTo>
                <a:lnTo>
                  <a:pt x="20011" y="15511"/>
                </a:lnTo>
                <a:lnTo>
                  <a:pt x="20026" y="15610"/>
                </a:lnTo>
                <a:lnTo>
                  <a:pt x="20026" y="15796"/>
                </a:lnTo>
                <a:lnTo>
                  <a:pt x="20049" y="15817"/>
                </a:lnTo>
                <a:lnTo>
                  <a:pt x="20119" y="15817"/>
                </a:lnTo>
                <a:lnTo>
                  <a:pt x="20119" y="15796"/>
                </a:lnTo>
                <a:lnTo>
                  <a:pt x="20142" y="15774"/>
                </a:lnTo>
                <a:lnTo>
                  <a:pt x="20157" y="15741"/>
                </a:lnTo>
                <a:lnTo>
                  <a:pt x="20173" y="15686"/>
                </a:lnTo>
                <a:lnTo>
                  <a:pt x="20157" y="15643"/>
                </a:lnTo>
                <a:lnTo>
                  <a:pt x="20119" y="15588"/>
                </a:lnTo>
                <a:close/>
                <a:moveTo>
                  <a:pt x="4567" y="16725"/>
                </a:moveTo>
                <a:lnTo>
                  <a:pt x="4528" y="16725"/>
                </a:lnTo>
                <a:lnTo>
                  <a:pt x="4474" y="16703"/>
                </a:lnTo>
                <a:lnTo>
                  <a:pt x="4474" y="16725"/>
                </a:lnTo>
                <a:lnTo>
                  <a:pt x="4513" y="16834"/>
                </a:lnTo>
                <a:lnTo>
                  <a:pt x="4528" y="16834"/>
                </a:lnTo>
                <a:lnTo>
                  <a:pt x="4590" y="16779"/>
                </a:lnTo>
                <a:lnTo>
                  <a:pt x="4590" y="16757"/>
                </a:lnTo>
                <a:lnTo>
                  <a:pt x="4567" y="16725"/>
                </a:lnTo>
                <a:close/>
                <a:moveTo>
                  <a:pt x="11016" y="17949"/>
                </a:moveTo>
                <a:lnTo>
                  <a:pt x="10985" y="17916"/>
                </a:lnTo>
                <a:lnTo>
                  <a:pt x="10931" y="17971"/>
                </a:lnTo>
                <a:lnTo>
                  <a:pt x="10931" y="18026"/>
                </a:lnTo>
                <a:lnTo>
                  <a:pt x="10962" y="18047"/>
                </a:lnTo>
                <a:lnTo>
                  <a:pt x="10985" y="18047"/>
                </a:lnTo>
                <a:lnTo>
                  <a:pt x="11001" y="18026"/>
                </a:lnTo>
                <a:lnTo>
                  <a:pt x="11016" y="17993"/>
                </a:lnTo>
                <a:lnTo>
                  <a:pt x="11016" y="17949"/>
                </a:lnTo>
                <a:close/>
                <a:moveTo>
                  <a:pt x="10854" y="17949"/>
                </a:moveTo>
                <a:lnTo>
                  <a:pt x="10800" y="17971"/>
                </a:lnTo>
                <a:lnTo>
                  <a:pt x="10761" y="18047"/>
                </a:lnTo>
                <a:lnTo>
                  <a:pt x="10746" y="18102"/>
                </a:lnTo>
                <a:lnTo>
                  <a:pt x="10746" y="18157"/>
                </a:lnTo>
                <a:lnTo>
                  <a:pt x="10785" y="18124"/>
                </a:lnTo>
                <a:lnTo>
                  <a:pt x="10854" y="18026"/>
                </a:lnTo>
                <a:lnTo>
                  <a:pt x="10869" y="17971"/>
                </a:lnTo>
                <a:lnTo>
                  <a:pt x="10869" y="17949"/>
                </a:lnTo>
                <a:lnTo>
                  <a:pt x="10854" y="17949"/>
                </a:lnTo>
                <a:close/>
                <a:moveTo>
                  <a:pt x="20227" y="16156"/>
                </a:moveTo>
                <a:lnTo>
                  <a:pt x="20250" y="16211"/>
                </a:lnTo>
                <a:lnTo>
                  <a:pt x="20265" y="16266"/>
                </a:lnTo>
                <a:lnTo>
                  <a:pt x="20304" y="16287"/>
                </a:lnTo>
                <a:lnTo>
                  <a:pt x="20358" y="16266"/>
                </a:lnTo>
                <a:lnTo>
                  <a:pt x="20397" y="16287"/>
                </a:lnTo>
                <a:lnTo>
                  <a:pt x="20397" y="16342"/>
                </a:lnTo>
                <a:lnTo>
                  <a:pt x="20412" y="16364"/>
                </a:lnTo>
                <a:lnTo>
                  <a:pt x="20466" y="16364"/>
                </a:lnTo>
                <a:lnTo>
                  <a:pt x="20489" y="16309"/>
                </a:lnTo>
                <a:lnTo>
                  <a:pt x="20520" y="16309"/>
                </a:lnTo>
                <a:lnTo>
                  <a:pt x="20489" y="16134"/>
                </a:lnTo>
                <a:lnTo>
                  <a:pt x="20489" y="15970"/>
                </a:lnTo>
                <a:lnTo>
                  <a:pt x="20373" y="15817"/>
                </a:lnTo>
                <a:lnTo>
                  <a:pt x="20304" y="15741"/>
                </a:lnTo>
                <a:lnTo>
                  <a:pt x="20281" y="15741"/>
                </a:lnTo>
                <a:lnTo>
                  <a:pt x="20265" y="15949"/>
                </a:lnTo>
                <a:lnTo>
                  <a:pt x="20265" y="15970"/>
                </a:lnTo>
                <a:lnTo>
                  <a:pt x="20250" y="16080"/>
                </a:lnTo>
                <a:lnTo>
                  <a:pt x="20227" y="16102"/>
                </a:lnTo>
                <a:lnTo>
                  <a:pt x="20227" y="16156"/>
                </a:lnTo>
                <a:close/>
                <a:moveTo>
                  <a:pt x="20065" y="15927"/>
                </a:moveTo>
                <a:lnTo>
                  <a:pt x="20049" y="16003"/>
                </a:lnTo>
                <a:lnTo>
                  <a:pt x="20049" y="16058"/>
                </a:lnTo>
                <a:lnTo>
                  <a:pt x="20119" y="16102"/>
                </a:lnTo>
                <a:lnTo>
                  <a:pt x="20157" y="16134"/>
                </a:lnTo>
                <a:lnTo>
                  <a:pt x="20173" y="16102"/>
                </a:lnTo>
                <a:lnTo>
                  <a:pt x="20211" y="16058"/>
                </a:lnTo>
                <a:lnTo>
                  <a:pt x="20211" y="15970"/>
                </a:lnTo>
                <a:lnTo>
                  <a:pt x="20196" y="15949"/>
                </a:lnTo>
                <a:lnTo>
                  <a:pt x="20211" y="15927"/>
                </a:lnTo>
                <a:lnTo>
                  <a:pt x="20196" y="15894"/>
                </a:lnTo>
                <a:lnTo>
                  <a:pt x="20196" y="15872"/>
                </a:lnTo>
                <a:lnTo>
                  <a:pt x="20157" y="15872"/>
                </a:lnTo>
                <a:lnTo>
                  <a:pt x="20080" y="15894"/>
                </a:lnTo>
                <a:lnTo>
                  <a:pt x="20065" y="15927"/>
                </a:lnTo>
                <a:close/>
                <a:moveTo>
                  <a:pt x="20890" y="17501"/>
                </a:moveTo>
                <a:lnTo>
                  <a:pt x="20867" y="17479"/>
                </a:lnTo>
                <a:lnTo>
                  <a:pt x="20852" y="17457"/>
                </a:lnTo>
                <a:lnTo>
                  <a:pt x="20852" y="17381"/>
                </a:lnTo>
                <a:lnTo>
                  <a:pt x="20813" y="17293"/>
                </a:lnTo>
                <a:lnTo>
                  <a:pt x="20798" y="17085"/>
                </a:lnTo>
                <a:lnTo>
                  <a:pt x="20775" y="17085"/>
                </a:lnTo>
                <a:lnTo>
                  <a:pt x="20705" y="17118"/>
                </a:lnTo>
                <a:lnTo>
                  <a:pt x="20690" y="17140"/>
                </a:lnTo>
                <a:lnTo>
                  <a:pt x="20690" y="17009"/>
                </a:lnTo>
                <a:lnTo>
                  <a:pt x="20628" y="16965"/>
                </a:lnTo>
                <a:lnTo>
                  <a:pt x="20613" y="16965"/>
                </a:lnTo>
                <a:lnTo>
                  <a:pt x="20520" y="16878"/>
                </a:lnTo>
                <a:lnTo>
                  <a:pt x="20451" y="16932"/>
                </a:lnTo>
                <a:lnTo>
                  <a:pt x="20427" y="16932"/>
                </a:lnTo>
                <a:lnTo>
                  <a:pt x="20451" y="16911"/>
                </a:lnTo>
                <a:lnTo>
                  <a:pt x="20451" y="16779"/>
                </a:lnTo>
                <a:lnTo>
                  <a:pt x="20574" y="16834"/>
                </a:lnTo>
                <a:lnTo>
                  <a:pt x="20628" y="16834"/>
                </a:lnTo>
                <a:lnTo>
                  <a:pt x="20597" y="16801"/>
                </a:lnTo>
                <a:lnTo>
                  <a:pt x="20559" y="16779"/>
                </a:lnTo>
                <a:lnTo>
                  <a:pt x="20466" y="16648"/>
                </a:lnTo>
                <a:lnTo>
                  <a:pt x="20412" y="16550"/>
                </a:lnTo>
                <a:lnTo>
                  <a:pt x="20373" y="16517"/>
                </a:lnTo>
                <a:lnTo>
                  <a:pt x="20343" y="16473"/>
                </a:lnTo>
                <a:lnTo>
                  <a:pt x="20250" y="16386"/>
                </a:lnTo>
                <a:lnTo>
                  <a:pt x="20080" y="16342"/>
                </a:lnTo>
                <a:lnTo>
                  <a:pt x="20080" y="16266"/>
                </a:lnTo>
                <a:lnTo>
                  <a:pt x="20065" y="16233"/>
                </a:lnTo>
                <a:lnTo>
                  <a:pt x="20049" y="16178"/>
                </a:lnTo>
                <a:lnTo>
                  <a:pt x="20011" y="16156"/>
                </a:lnTo>
                <a:lnTo>
                  <a:pt x="19972" y="16102"/>
                </a:lnTo>
                <a:lnTo>
                  <a:pt x="19903" y="16156"/>
                </a:lnTo>
                <a:lnTo>
                  <a:pt x="19826" y="16156"/>
                </a:lnTo>
                <a:lnTo>
                  <a:pt x="19810" y="16178"/>
                </a:lnTo>
                <a:lnTo>
                  <a:pt x="19849" y="16309"/>
                </a:lnTo>
                <a:lnTo>
                  <a:pt x="19880" y="16342"/>
                </a:lnTo>
                <a:lnTo>
                  <a:pt x="19880" y="16364"/>
                </a:lnTo>
                <a:lnTo>
                  <a:pt x="19864" y="16440"/>
                </a:lnTo>
                <a:lnTo>
                  <a:pt x="19826" y="16572"/>
                </a:lnTo>
                <a:lnTo>
                  <a:pt x="19849" y="16626"/>
                </a:lnTo>
                <a:lnTo>
                  <a:pt x="19864" y="16626"/>
                </a:lnTo>
                <a:lnTo>
                  <a:pt x="19972" y="16473"/>
                </a:lnTo>
                <a:lnTo>
                  <a:pt x="20026" y="16473"/>
                </a:lnTo>
                <a:lnTo>
                  <a:pt x="20049" y="16517"/>
                </a:lnTo>
                <a:lnTo>
                  <a:pt x="20065" y="16572"/>
                </a:lnTo>
                <a:lnTo>
                  <a:pt x="20049" y="16626"/>
                </a:lnTo>
                <a:lnTo>
                  <a:pt x="20049" y="16681"/>
                </a:lnTo>
                <a:lnTo>
                  <a:pt x="20026" y="16725"/>
                </a:lnTo>
                <a:lnTo>
                  <a:pt x="20011" y="16757"/>
                </a:lnTo>
                <a:lnTo>
                  <a:pt x="19957" y="16725"/>
                </a:lnTo>
                <a:lnTo>
                  <a:pt x="19934" y="16725"/>
                </a:lnTo>
                <a:lnTo>
                  <a:pt x="19918" y="16779"/>
                </a:lnTo>
                <a:lnTo>
                  <a:pt x="19918" y="16801"/>
                </a:lnTo>
                <a:lnTo>
                  <a:pt x="19934" y="16834"/>
                </a:lnTo>
                <a:lnTo>
                  <a:pt x="19995" y="16878"/>
                </a:lnTo>
                <a:lnTo>
                  <a:pt x="20011" y="16878"/>
                </a:lnTo>
                <a:lnTo>
                  <a:pt x="20065" y="16856"/>
                </a:lnTo>
                <a:lnTo>
                  <a:pt x="20119" y="16932"/>
                </a:lnTo>
                <a:lnTo>
                  <a:pt x="20142" y="16932"/>
                </a:lnTo>
                <a:lnTo>
                  <a:pt x="20211" y="16878"/>
                </a:lnTo>
                <a:lnTo>
                  <a:pt x="20227" y="16911"/>
                </a:lnTo>
                <a:lnTo>
                  <a:pt x="20227" y="17009"/>
                </a:lnTo>
                <a:lnTo>
                  <a:pt x="20319" y="17085"/>
                </a:lnTo>
                <a:lnTo>
                  <a:pt x="20319" y="17118"/>
                </a:lnTo>
                <a:lnTo>
                  <a:pt x="20281" y="17140"/>
                </a:lnTo>
                <a:lnTo>
                  <a:pt x="20265" y="17173"/>
                </a:lnTo>
                <a:lnTo>
                  <a:pt x="20265" y="17195"/>
                </a:lnTo>
                <a:lnTo>
                  <a:pt x="20304" y="17217"/>
                </a:lnTo>
                <a:lnTo>
                  <a:pt x="20397" y="17326"/>
                </a:lnTo>
                <a:lnTo>
                  <a:pt x="20489" y="17457"/>
                </a:lnTo>
                <a:lnTo>
                  <a:pt x="20520" y="17457"/>
                </a:lnTo>
                <a:lnTo>
                  <a:pt x="20520" y="17402"/>
                </a:lnTo>
                <a:lnTo>
                  <a:pt x="20505" y="17348"/>
                </a:lnTo>
                <a:lnTo>
                  <a:pt x="20505" y="17326"/>
                </a:lnTo>
                <a:lnTo>
                  <a:pt x="20520" y="17326"/>
                </a:lnTo>
                <a:lnTo>
                  <a:pt x="20543" y="17348"/>
                </a:lnTo>
                <a:lnTo>
                  <a:pt x="20559" y="17402"/>
                </a:lnTo>
                <a:lnTo>
                  <a:pt x="20574" y="17479"/>
                </a:lnTo>
                <a:lnTo>
                  <a:pt x="20613" y="17501"/>
                </a:lnTo>
                <a:lnTo>
                  <a:pt x="20705" y="17501"/>
                </a:lnTo>
                <a:lnTo>
                  <a:pt x="20775" y="17610"/>
                </a:lnTo>
                <a:lnTo>
                  <a:pt x="20813" y="17665"/>
                </a:lnTo>
                <a:lnTo>
                  <a:pt x="20852" y="17687"/>
                </a:lnTo>
                <a:lnTo>
                  <a:pt x="20890" y="17665"/>
                </a:lnTo>
                <a:lnTo>
                  <a:pt x="20890" y="17501"/>
                </a:lnTo>
                <a:close/>
                <a:moveTo>
                  <a:pt x="20975" y="16856"/>
                </a:moveTo>
                <a:lnTo>
                  <a:pt x="21014" y="16911"/>
                </a:lnTo>
                <a:lnTo>
                  <a:pt x="21037" y="16911"/>
                </a:lnTo>
                <a:lnTo>
                  <a:pt x="21052" y="16878"/>
                </a:lnTo>
                <a:lnTo>
                  <a:pt x="21091" y="16932"/>
                </a:lnTo>
                <a:lnTo>
                  <a:pt x="21122" y="16932"/>
                </a:lnTo>
                <a:lnTo>
                  <a:pt x="21160" y="16834"/>
                </a:lnTo>
                <a:lnTo>
                  <a:pt x="21160" y="16703"/>
                </a:lnTo>
                <a:lnTo>
                  <a:pt x="21145" y="16572"/>
                </a:lnTo>
                <a:lnTo>
                  <a:pt x="21122" y="16473"/>
                </a:lnTo>
                <a:lnTo>
                  <a:pt x="21091" y="16364"/>
                </a:lnTo>
                <a:lnTo>
                  <a:pt x="21068" y="16309"/>
                </a:lnTo>
                <a:lnTo>
                  <a:pt x="20975" y="16178"/>
                </a:lnTo>
                <a:lnTo>
                  <a:pt x="20906" y="16102"/>
                </a:lnTo>
                <a:lnTo>
                  <a:pt x="20890" y="16102"/>
                </a:lnTo>
                <a:lnTo>
                  <a:pt x="20775" y="16342"/>
                </a:lnTo>
                <a:lnTo>
                  <a:pt x="20836" y="16594"/>
                </a:lnTo>
                <a:lnTo>
                  <a:pt x="20798" y="16725"/>
                </a:lnTo>
                <a:lnTo>
                  <a:pt x="20798" y="16911"/>
                </a:lnTo>
                <a:lnTo>
                  <a:pt x="20852" y="17042"/>
                </a:lnTo>
                <a:lnTo>
                  <a:pt x="20890" y="17085"/>
                </a:lnTo>
                <a:lnTo>
                  <a:pt x="20890" y="17042"/>
                </a:lnTo>
                <a:lnTo>
                  <a:pt x="20906" y="16932"/>
                </a:lnTo>
                <a:lnTo>
                  <a:pt x="20944" y="16856"/>
                </a:lnTo>
                <a:lnTo>
                  <a:pt x="20960" y="16801"/>
                </a:lnTo>
                <a:lnTo>
                  <a:pt x="20960" y="16757"/>
                </a:lnTo>
                <a:lnTo>
                  <a:pt x="20975" y="16801"/>
                </a:lnTo>
                <a:lnTo>
                  <a:pt x="20975" y="16856"/>
                </a:lnTo>
                <a:close/>
                <a:moveTo>
                  <a:pt x="10399" y="18747"/>
                </a:moveTo>
                <a:lnTo>
                  <a:pt x="10376" y="18747"/>
                </a:lnTo>
                <a:lnTo>
                  <a:pt x="10322" y="18856"/>
                </a:lnTo>
                <a:lnTo>
                  <a:pt x="10322" y="18911"/>
                </a:lnTo>
                <a:lnTo>
                  <a:pt x="10376" y="18911"/>
                </a:lnTo>
                <a:lnTo>
                  <a:pt x="10399" y="18878"/>
                </a:lnTo>
                <a:lnTo>
                  <a:pt x="10399" y="18747"/>
                </a:lnTo>
                <a:close/>
                <a:moveTo>
                  <a:pt x="20157" y="17042"/>
                </a:moveTo>
                <a:lnTo>
                  <a:pt x="20142" y="17009"/>
                </a:lnTo>
                <a:lnTo>
                  <a:pt x="20103" y="16987"/>
                </a:lnTo>
                <a:lnTo>
                  <a:pt x="20065" y="17064"/>
                </a:lnTo>
                <a:lnTo>
                  <a:pt x="19995" y="17064"/>
                </a:lnTo>
                <a:lnTo>
                  <a:pt x="19957" y="17140"/>
                </a:lnTo>
                <a:lnTo>
                  <a:pt x="20026" y="17217"/>
                </a:lnTo>
                <a:lnTo>
                  <a:pt x="20049" y="17381"/>
                </a:lnTo>
                <a:lnTo>
                  <a:pt x="20080" y="17293"/>
                </a:lnTo>
                <a:lnTo>
                  <a:pt x="20103" y="17249"/>
                </a:lnTo>
                <a:lnTo>
                  <a:pt x="20103" y="17140"/>
                </a:lnTo>
                <a:lnTo>
                  <a:pt x="20157" y="17042"/>
                </a:lnTo>
                <a:close/>
                <a:moveTo>
                  <a:pt x="8208" y="19315"/>
                </a:moveTo>
                <a:lnTo>
                  <a:pt x="8223" y="19239"/>
                </a:lnTo>
                <a:lnTo>
                  <a:pt x="8223" y="19217"/>
                </a:lnTo>
                <a:lnTo>
                  <a:pt x="8208" y="19239"/>
                </a:lnTo>
                <a:lnTo>
                  <a:pt x="8185" y="19294"/>
                </a:lnTo>
                <a:lnTo>
                  <a:pt x="8169" y="19294"/>
                </a:lnTo>
                <a:lnTo>
                  <a:pt x="8169" y="19217"/>
                </a:lnTo>
                <a:lnTo>
                  <a:pt x="8146" y="19195"/>
                </a:lnTo>
                <a:lnTo>
                  <a:pt x="8115" y="19217"/>
                </a:lnTo>
                <a:lnTo>
                  <a:pt x="8092" y="19272"/>
                </a:lnTo>
                <a:lnTo>
                  <a:pt x="8092" y="19501"/>
                </a:lnTo>
                <a:lnTo>
                  <a:pt x="8131" y="19479"/>
                </a:lnTo>
                <a:lnTo>
                  <a:pt x="8146" y="19479"/>
                </a:lnTo>
                <a:lnTo>
                  <a:pt x="8185" y="19501"/>
                </a:lnTo>
                <a:lnTo>
                  <a:pt x="8239" y="19479"/>
                </a:lnTo>
                <a:lnTo>
                  <a:pt x="8239" y="19447"/>
                </a:lnTo>
                <a:lnTo>
                  <a:pt x="8223" y="19403"/>
                </a:lnTo>
                <a:lnTo>
                  <a:pt x="8208" y="19315"/>
                </a:lnTo>
                <a:close/>
                <a:moveTo>
                  <a:pt x="8293" y="19272"/>
                </a:moveTo>
                <a:lnTo>
                  <a:pt x="8239" y="19272"/>
                </a:lnTo>
                <a:lnTo>
                  <a:pt x="8239" y="19315"/>
                </a:lnTo>
                <a:lnTo>
                  <a:pt x="8316" y="19403"/>
                </a:lnTo>
                <a:lnTo>
                  <a:pt x="8316" y="19294"/>
                </a:lnTo>
                <a:lnTo>
                  <a:pt x="8293" y="19272"/>
                </a:lnTo>
                <a:close/>
                <a:moveTo>
                  <a:pt x="20613" y="17741"/>
                </a:moveTo>
                <a:lnTo>
                  <a:pt x="20597" y="17665"/>
                </a:lnTo>
                <a:lnTo>
                  <a:pt x="20597" y="17588"/>
                </a:lnTo>
                <a:lnTo>
                  <a:pt x="20520" y="17588"/>
                </a:lnTo>
                <a:lnTo>
                  <a:pt x="20505" y="17632"/>
                </a:lnTo>
                <a:lnTo>
                  <a:pt x="20505" y="17665"/>
                </a:lnTo>
                <a:lnTo>
                  <a:pt x="20489" y="17632"/>
                </a:lnTo>
                <a:lnTo>
                  <a:pt x="20427" y="17534"/>
                </a:lnTo>
                <a:lnTo>
                  <a:pt x="20397" y="17501"/>
                </a:lnTo>
                <a:lnTo>
                  <a:pt x="20373" y="17424"/>
                </a:lnTo>
                <a:lnTo>
                  <a:pt x="20319" y="17381"/>
                </a:lnTo>
                <a:lnTo>
                  <a:pt x="20304" y="17326"/>
                </a:lnTo>
                <a:lnTo>
                  <a:pt x="20196" y="17249"/>
                </a:lnTo>
                <a:lnTo>
                  <a:pt x="20142" y="17293"/>
                </a:lnTo>
                <a:lnTo>
                  <a:pt x="20142" y="17348"/>
                </a:lnTo>
                <a:lnTo>
                  <a:pt x="20173" y="17402"/>
                </a:lnTo>
                <a:lnTo>
                  <a:pt x="20250" y="17402"/>
                </a:lnTo>
                <a:lnTo>
                  <a:pt x="20281" y="17501"/>
                </a:lnTo>
                <a:lnTo>
                  <a:pt x="20427" y="17709"/>
                </a:lnTo>
                <a:lnTo>
                  <a:pt x="20505" y="17796"/>
                </a:lnTo>
                <a:lnTo>
                  <a:pt x="20559" y="17840"/>
                </a:lnTo>
                <a:lnTo>
                  <a:pt x="20613" y="17840"/>
                </a:lnTo>
                <a:lnTo>
                  <a:pt x="20613" y="17741"/>
                </a:lnTo>
                <a:close/>
                <a:moveTo>
                  <a:pt x="8517" y="19403"/>
                </a:moveTo>
                <a:lnTo>
                  <a:pt x="8493" y="19403"/>
                </a:lnTo>
                <a:lnTo>
                  <a:pt x="8463" y="19479"/>
                </a:lnTo>
                <a:lnTo>
                  <a:pt x="8439" y="19479"/>
                </a:lnTo>
                <a:lnTo>
                  <a:pt x="8409" y="19556"/>
                </a:lnTo>
                <a:lnTo>
                  <a:pt x="8385" y="19578"/>
                </a:lnTo>
                <a:lnTo>
                  <a:pt x="8370" y="19556"/>
                </a:lnTo>
                <a:lnTo>
                  <a:pt x="8385" y="19654"/>
                </a:lnTo>
                <a:lnTo>
                  <a:pt x="8370" y="19709"/>
                </a:lnTo>
                <a:lnTo>
                  <a:pt x="8355" y="19818"/>
                </a:lnTo>
                <a:lnTo>
                  <a:pt x="8370" y="19785"/>
                </a:lnTo>
                <a:lnTo>
                  <a:pt x="8424" y="19654"/>
                </a:lnTo>
                <a:lnTo>
                  <a:pt x="8439" y="19632"/>
                </a:lnTo>
                <a:lnTo>
                  <a:pt x="8463" y="19632"/>
                </a:lnTo>
                <a:lnTo>
                  <a:pt x="8478" y="19611"/>
                </a:lnTo>
                <a:lnTo>
                  <a:pt x="8493" y="19578"/>
                </a:lnTo>
                <a:lnTo>
                  <a:pt x="8517" y="19556"/>
                </a:lnTo>
                <a:lnTo>
                  <a:pt x="8517" y="19501"/>
                </a:lnTo>
                <a:lnTo>
                  <a:pt x="8493" y="19447"/>
                </a:lnTo>
                <a:lnTo>
                  <a:pt x="8517" y="19403"/>
                </a:lnTo>
                <a:close/>
                <a:moveTo>
                  <a:pt x="21091" y="17085"/>
                </a:moveTo>
                <a:lnTo>
                  <a:pt x="21037" y="16965"/>
                </a:lnTo>
                <a:lnTo>
                  <a:pt x="20975" y="16932"/>
                </a:lnTo>
                <a:lnTo>
                  <a:pt x="20944" y="16932"/>
                </a:lnTo>
                <a:lnTo>
                  <a:pt x="20944" y="16965"/>
                </a:lnTo>
                <a:lnTo>
                  <a:pt x="20960" y="17009"/>
                </a:lnTo>
                <a:lnTo>
                  <a:pt x="20975" y="17085"/>
                </a:lnTo>
                <a:lnTo>
                  <a:pt x="20975" y="17140"/>
                </a:lnTo>
                <a:lnTo>
                  <a:pt x="20998" y="17217"/>
                </a:lnTo>
                <a:lnTo>
                  <a:pt x="21014" y="17173"/>
                </a:lnTo>
                <a:lnTo>
                  <a:pt x="21052" y="17173"/>
                </a:lnTo>
                <a:lnTo>
                  <a:pt x="21068" y="17217"/>
                </a:lnTo>
                <a:lnTo>
                  <a:pt x="21091" y="17293"/>
                </a:lnTo>
                <a:lnTo>
                  <a:pt x="21091" y="17326"/>
                </a:lnTo>
                <a:lnTo>
                  <a:pt x="21122" y="17326"/>
                </a:lnTo>
                <a:lnTo>
                  <a:pt x="21145" y="17293"/>
                </a:lnTo>
                <a:lnTo>
                  <a:pt x="21199" y="17271"/>
                </a:lnTo>
                <a:lnTo>
                  <a:pt x="21183" y="17217"/>
                </a:lnTo>
                <a:lnTo>
                  <a:pt x="21091" y="17085"/>
                </a:lnTo>
                <a:close/>
                <a:moveTo>
                  <a:pt x="8663" y="19479"/>
                </a:moveTo>
                <a:lnTo>
                  <a:pt x="8640" y="19479"/>
                </a:lnTo>
                <a:lnTo>
                  <a:pt x="8625" y="19523"/>
                </a:lnTo>
                <a:lnTo>
                  <a:pt x="8625" y="19611"/>
                </a:lnTo>
                <a:lnTo>
                  <a:pt x="8609" y="19611"/>
                </a:lnTo>
                <a:lnTo>
                  <a:pt x="8609" y="19687"/>
                </a:lnTo>
                <a:lnTo>
                  <a:pt x="8640" y="19654"/>
                </a:lnTo>
                <a:lnTo>
                  <a:pt x="8640" y="19687"/>
                </a:lnTo>
                <a:lnTo>
                  <a:pt x="8663" y="19654"/>
                </a:lnTo>
                <a:lnTo>
                  <a:pt x="8663" y="19479"/>
                </a:lnTo>
                <a:close/>
                <a:moveTo>
                  <a:pt x="8717" y="19709"/>
                </a:moveTo>
                <a:lnTo>
                  <a:pt x="8679" y="19687"/>
                </a:lnTo>
                <a:lnTo>
                  <a:pt x="8679" y="19709"/>
                </a:lnTo>
                <a:lnTo>
                  <a:pt x="8702" y="19785"/>
                </a:lnTo>
                <a:lnTo>
                  <a:pt x="8717" y="19785"/>
                </a:lnTo>
                <a:lnTo>
                  <a:pt x="8733" y="19764"/>
                </a:lnTo>
                <a:lnTo>
                  <a:pt x="8717" y="19709"/>
                </a:lnTo>
                <a:close/>
                <a:moveTo>
                  <a:pt x="7051" y="19840"/>
                </a:moveTo>
                <a:lnTo>
                  <a:pt x="7035" y="19785"/>
                </a:lnTo>
                <a:lnTo>
                  <a:pt x="6997" y="19764"/>
                </a:lnTo>
                <a:lnTo>
                  <a:pt x="6958" y="19731"/>
                </a:lnTo>
                <a:lnTo>
                  <a:pt x="6943" y="19709"/>
                </a:lnTo>
                <a:lnTo>
                  <a:pt x="6927" y="19501"/>
                </a:lnTo>
                <a:lnTo>
                  <a:pt x="6904" y="19447"/>
                </a:lnTo>
                <a:lnTo>
                  <a:pt x="6873" y="19403"/>
                </a:lnTo>
                <a:lnTo>
                  <a:pt x="6781" y="19370"/>
                </a:lnTo>
                <a:lnTo>
                  <a:pt x="6758" y="19370"/>
                </a:lnTo>
                <a:lnTo>
                  <a:pt x="6634" y="19447"/>
                </a:lnTo>
                <a:lnTo>
                  <a:pt x="6557" y="19501"/>
                </a:lnTo>
                <a:lnTo>
                  <a:pt x="6503" y="19479"/>
                </a:lnTo>
                <a:lnTo>
                  <a:pt x="6472" y="19479"/>
                </a:lnTo>
                <a:lnTo>
                  <a:pt x="6449" y="19501"/>
                </a:lnTo>
                <a:lnTo>
                  <a:pt x="6357" y="19709"/>
                </a:lnTo>
                <a:lnTo>
                  <a:pt x="6341" y="19764"/>
                </a:lnTo>
                <a:lnTo>
                  <a:pt x="6264" y="19818"/>
                </a:lnTo>
                <a:lnTo>
                  <a:pt x="6264" y="19840"/>
                </a:lnTo>
                <a:lnTo>
                  <a:pt x="6249" y="19862"/>
                </a:lnTo>
                <a:lnTo>
                  <a:pt x="6264" y="19993"/>
                </a:lnTo>
                <a:lnTo>
                  <a:pt x="6287" y="20048"/>
                </a:lnTo>
                <a:lnTo>
                  <a:pt x="6326" y="20070"/>
                </a:lnTo>
                <a:lnTo>
                  <a:pt x="6434" y="20070"/>
                </a:lnTo>
                <a:lnTo>
                  <a:pt x="6472" y="20048"/>
                </a:lnTo>
                <a:lnTo>
                  <a:pt x="6503" y="20015"/>
                </a:lnTo>
                <a:lnTo>
                  <a:pt x="6557" y="19917"/>
                </a:lnTo>
                <a:lnTo>
                  <a:pt x="6580" y="19895"/>
                </a:lnTo>
                <a:lnTo>
                  <a:pt x="6634" y="19862"/>
                </a:lnTo>
                <a:lnTo>
                  <a:pt x="6850" y="19917"/>
                </a:lnTo>
                <a:lnTo>
                  <a:pt x="6873" y="19895"/>
                </a:lnTo>
                <a:lnTo>
                  <a:pt x="6943" y="19785"/>
                </a:lnTo>
                <a:lnTo>
                  <a:pt x="7074" y="19917"/>
                </a:lnTo>
                <a:lnTo>
                  <a:pt x="7074" y="19895"/>
                </a:lnTo>
                <a:lnTo>
                  <a:pt x="7051" y="19840"/>
                </a:lnTo>
                <a:close/>
                <a:moveTo>
                  <a:pt x="7452" y="19578"/>
                </a:moveTo>
                <a:lnTo>
                  <a:pt x="7437" y="19578"/>
                </a:lnTo>
                <a:lnTo>
                  <a:pt x="7367" y="19632"/>
                </a:lnTo>
                <a:lnTo>
                  <a:pt x="7383" y="19687"/>
                </a:lnTo>
                <a:lnTo>
                  <a:pt x="7383" y="19709"/>
                </a:lnTo>
                <a:lnTo>
                  <a:pt x="7421" y="19764"/>
                </a:lnTo>
                <a:lnTo>
                  <a:pt x="7437" y="19731"/>
                </a:lnTo>
                <a:lnTo>
                  <a:pt x="7452" y="19654"/>
                </a:lnTo>
                <a:lnTo>
                  <a:pt x="7452" y="19578"/>
                </a:lnTo>
                <a:close/>
                <a:moveTo>
                  <a:pt x="7251" y="20201"/>
                </a:moveTo>
                <a:lnTo>
                  <a:pt x="7167" y="20146"/>
                </a:lnTo>
                <a:lnTo>
                  <a:pt x="7197" y="20255"/>
                </a:lnTo>
                <a:lnTo>
                  <a:pt x="7236" y="20310"/>
                </a:lnTo>
                <a:lnTo>
                  <a:pt x="7290" y="20277"/>
                </a:lnTo>
                <a:lnTo>
                  <a:pt x="7251" y="20223"/>
                </a:lnTo>
                <a:lnTo>
                  <a:pt x="7251" y="20201"/>
                </a:lnTo>
                <a:close/>
                <a:moveTo>
                  <a:pt x="5979" y="20201"/>
                </a:moveTo>
                <a:lnTo>
                  <a:pt x="5955" y="20124"/>
                </a:lnTo>
                <a:lnTo>
                  <a:pt x="5940" y="20124"/>
                </a:lnTo>
                <a:lnTo>
                  <a:pt x="5901" y="20146"/>
                </a:lnTo>
                <a:lnTo>
                  <a:pt x="5901" y="20310"/>
                </a:lnTo>
                <a:lnTo>
                  <a:pt x="5940" y="20310"/>
                </a:lnTo>
                <a:lnTo>
                  <a:pt x="5979" y="20255"/>
                </a:lnTo>
                <a:lnTo>
                  <a:pt x="6009" y="20255"/>
                </a:lnTo>
                <a:lnTo>
                  <a:pt x="5994" y="20223"/>
                </a:lnTo>
                <a:lnTo>
                  <a:pt x="5979" y="20201"/>
                </a:lnTo>
                <a:close/>
                <a:moveTo>
                  <a:pt x="5847" y="20255"/>
                </a:moveTo>
                <a:lnTo>
                  <a:pt x="5793" y="20179"/>
                </a:lnTo>
                <a:lnTo>
                  <a:pt x="5755" y="20146"/>
                </a:lnTo>
                <a:lnTo>
                  <a:pt x="5716" y="20179"/>
                </a:lnTo>
                <a:lnTo>
                  <a:pt x="5685" y="20223"/>
                </a:lnTo>
                <a:lnTo>
                  <a:pt x="5685" y="20255"/>
                </a:lnTo>
                <a:lnTo>
                  <a:pt x="5701" y="20332"/>
                </a:lnTo>
                <a:lnTo>
                  <a:pt x="5716" y="20354"/>
                </a:lnTo>
                <a:lnTo>
                  <a:pt x="5847" y="20354"/>
                </a:lnTo>
                <a:lnTo>
                  <a:pt x="5863" y="20332"/>
                </a:lnTo>
                <a:lnTo>
                  <a:pt x="5863" y="20310"/>
                </a:lnTo>
                <a:lnTo>
                  <a:pt x="5847" y="20255"/>
                </a:lnTo>
                <a:close/>
                <a:moveTo>
                  <a:pt x="5570" y="20540"/>
                </a:moveTo>
                <a:lnTo>
                  <a:pt x="5608" y="20463"/>
                </a:lnTo>
                <a:lnTo>
                  <a:pt x="5570" y="20409"/>
                </a:lnTo>
                <a:lnTo>
                  <a:pt x="5554" y="20354"/>
                </a:lnTo>
                <a:lnTo>
                  <a:pt x="5539" y="20387"/>
                </a:lnTo>
                <a:lnTo>
                  <a:pt x="5516" y="20463"/>
                </a:lnTo>
                <a:lnTo>
                  <a:pt x="5485" y="20485"/>
                </a:lnTo>
                <a:lnTo>
                  <a:pt x="5446" y="20518"/>
                </a:lnTo>
                <a:lnTo>
                  <a:pt x="5446" y="20332"/>
                </a:lnTo>
                <a:lnTo>
                  <a:pt x="5284" y="20332"/>
                </a:lnTo>
                <a:lnTo>
                  <a:pt x="5261" y="20354"/>
                </a:lnTo>
                <a:lnTo>
                  <a:pt x="5223" y="20387"/>
                </a:lnTo>
                <a:lnTo>
                  <a:pt x="5207" y="20430"/>
                </a:lnTo>
                <a:lnTo>
                  <a:pt x="5207" y="20518"/>
                </a:lnTo>
                <a:lnTo>
                  <a:pt x="5223" y="20540"/>
                </a:lnTo>
                <a:lnTo>
                  <a:pt x="5246" y="20562"/>
                </a:lnTo>
                <a:lnTo>
                  <a:pt x="5261" y="20562"/>
                </a:lnTo>
                <a:lnTo>
                  <a:pt x="5300" y="20594"/>
                </a:lnTo>
                <a:lnTo>
                  <a:pt x="5354" y="20638"/>
                </a:lnTo>
                <a:lnTo>
                  <a:pt x="5369" y="20671"/>
                </a:lnTo>
                <a:lnTo>
                  <a:pt x="5338" y="20693"/>
                </a:lnTo>
                <a:lnTo>
                  <a:pt x="5315" y="20747"/>
                </a:lnTo>
                <a:lnTo>
                  <a:pt x="5300" y="20671"/>
                </a:lnTo>
                <a:lnTo>
                  <a:pt x="5246" y="20638"/>
                </a:lnTo>
                <a:lnTo>
                  <a:pt x="5223" y="20693"/>
                </a:lnTo>
                <a:lnTo>
                  <a:pt x="5192" y="20726"/>
                </a:lnTo>
                <a:lnTo>
                  <a:pt x="5169" y="20846"/>
                </a:lnTo>
                <a:lnTo>
                  <a:pt x="5138" y="20879"/>
                </a:lnTo>
                <a:lnTo>
                  <a:pt x="5022" y="20900"/>
                </a:lnTo>
                <a:lnTo>
                  <a:pt x="4968" y="20955"/>
                </a:lnTo>
                <a:lnTo>
                  <a:pt x="4899" y="20955"/>
                </a:lnTo>
                <a:lnTo>
                  <a:pt x="4845" y="21010"/>
                </a:lnTo>
                <a:lnTo>
                  <a:pt x="4914" y="21108"/>
                </a:lnTo>
                <a:lnTo>
                  <a:pt x="4937" y="21086"/>
                </a:lnTo>
                <a:lnTo>
                  <a:pt x="4968" y="21108"/>
                </a:lnTo>
                <a:lnTo>
                  <a:pt x="4991" y="21086"/>
                </a:lnTo>
                <a:lnTo>
                  <a:pt x="5007" y="21053"/>
                </a:lnTo>
                <a:lnTo>
                  <a:pt x="5045" y="21032"/>
                </a:lnTo>
                <a:lnTo>
                  <a:pt x="5076" y="21032"/>
                </a:lnTo>
                <a:lnTo>
                  <a:pt x="5099" y="21010"/>
                </a:lnTo>
                <a:lnTo>
                  <a:pt x="5153" y="20977"/>
                </a:lnTo>
                <a:lnTo>
                  <a:pt x="5246" y="20955"/>
                </a:lnTo>
                <a:lnTo>
                  <a:pt x="5284" y="20977"/>
                </a:lnTo>
                <a:lnTo>
                  <a:pt x="5315" y="20955"/>
                </a:lnTo>
                <a:lnTo>
                  <a:pt x="5354" y="20900"/>
                </a:lnTo>
                <a:lnTo>
                  <a:pt x="5446" y="20824"/>
                </a:lnTo>
                <a:lnTo>
                  <a:pt x="5485" y="20769"/>
                </a:lnTo>
                <a:lnTo>
                  <a:pt x="5539" y="20769"/>
                </a:lnTo>
                <a:lnTo>
                  <a:pt x="5554" y="20747"/>
                </a:lnTo>
                <a:lnTo>
                  <a:pt x="5516" y="20693"/>
                </a:lnTo>
                <a:lnTo>
                  <a:pt x="5446" y="20726"/>
                </a:lnTo>
                <a:lnTo>
                  <a:pt x="5446" y="20671"/>
                </a:lnTo>
                <a:lnTo>
                  <a:pt x="5485" y="20616"/>
                </a:lnTo>
                <a:lnTo>
                  <a:pt x="5570" y="20540"/>
                </a:lnTo>
                <a:close/>
                <a:moveTo>
                  <a:pt x="5631" y="20594"/>
                </a:moveTo>
                <a:lnTo>
                  <a:pt x="5631" y="20616"/>
                </a:lnTo>
                <a:lnTo>
                  <a:pt x="5593" y="20638"/>
                </a:lnTo>
                <a:lnTo>
                  <a:pt x="5593" y="20726"/>
                </a:lnTo>
                <a:lnTo>
                  <a:pt x="5608" y="20726"/>
                </a:lnTo>
                <a:lnTo>
                  <a:pt x="5608" y="20693"/>
                </a:lnTo>
                <a:lnTo>
                  <a:pt x="5662" y="20616"/>
                </a:lnTo>
                <a:lnTo>
                  <a:pt x="5662" y="20594"/>
                </a:lnTo>
                <a:lnTo>
                  <a:pt x="5631" y="20594"/>
                </a:lnTo>
                <a:close/>
                <a:moveTo>
                  <a:pt x="4791" y="20693"/>
                </a:moveTo>
                <a:lnTo>
                  <a:pt x="4752" y="20671"/>
                </a:lnTo>
                <a:lnTo>
                  <a:pt x="4698" y="20693"/>
                </a:lnTo>
                <a:lnTo>
                  <a:pt x="4659" y="20726"/>
                </a:lnTo>
                <a:lnTo>
                  <a:pt x="4621" y="20747"/>
                </a:lnTo>
                <a:lnTo>
                  <a:pt x="4590" y="20802"/>
                </a:lnTo>
                <a:lnTo>
                  <a:pt x="4590" y="20955"/>
                </a:lnTo>
                <a:lnTo>
                  <a:pt x="4551" y="20977"/>
                </a:lnTo>
                <a:lnTo>
                  <a:pt x="4497" y="20955"/>
                </a:lnTo>
                <a:lnTo>
                  <a:pt x="4459" y="20955"/>
                </a:lnTo>
                <a:lnTo>
                  <a:pt x="4405" y="21032"/>
                </a:lnTo>
                <a:lnTo>
                  <a:pt x="4382" y="21053"/>
                </a:lnTo>
                <a:lnTo>
                  <a:pt x="4382" y="21163"/>
                </a:lnTo>
                <a:lnTo>
                  <a:pt x="4366" y="21185"/>
                </a:lnTo>
                <a:lnTo>
                  <a:pt x="4351" y="21217"/>
                </a:lnTo>
                <a:lnTo>
                  <a:pt x="4312" y="21294"/>
                </a:lnTo>
                <a:lnTo>
                  <a:pt x="4274" y="21316"/>
                </a:lnTo>
                <a:lnTo>
                  <a:pt x="4220" y="21370"/>
                </a:lnTo>
                <a:lnTo>
                  <a:pt x="4204" y="21392"/>
                </a:lnTo>
                <a:lnTo>
                  <a:pt x="4220" y="21392"/>
                </a:lnTo>
                <a:lnTo>
                  <a:pt x="4382" y="21316"/>
                </a:lnTo>
                <a:lnTo>
                  <a:pt x="4405" y="21316"/>
                </a:lnTo>
                <a:lnTo>
                  <a:pt x="4459" y="21261"/>
                </a:lnTo>
                <a:lnTo>
                  <a:pt x="4474" y="21239"/>
                </a:lnTo>
                <a:lnTo>
                  <a:pt x="4497" y="21239"/>
                </a:lnTo>
                <a:lnTo>
                  <a:pt x="4528" y="21185"/>
                </a:lnTo>
                <a:lnTo>
                  <a:pt x="4567" y="21108"/>
                </a:lnTo>
                <a:lnTo>
                  <a:pt x="4621" y="21032"/>
                </a:lnTo>
                <a:lnTo>
                  <a:pt x="4767" y="20955"/>
                </a:lnTo>
                <a:lnTo>
                  <a:pt x="4821" y="20900"/>
                </a:lnTo>
                <a:lnTo>
                  <a:pt x="4845" y="20846"/>
                </a:lnTo>
                <a:lnTo>
                  <a:pt x="4860" y="20802"/>
                </a:lnTo>
                <a:lnTo>
                  <a:pt x="4860" y="20769"/>
                </a:lnTo>
                <a:lnTo>
                  <a:pt x="4791" y="20693"/>
                </a:lnTo>
                <a:close/>
                <a:moveTo>
                  <a:pt x="3911" y="21239"/>
                </a:moveTo>
                <a:lnTo>
                  <a:pt x="3819" y="21239"/>
                </a:lnTo>
                <a:lnTo>
                  <a:pt x="3803" y="21261"/>
                </a:lnTo>
                <a:lnTo>
                  <a:pt x="3803" y="21294"/>
                </a:lnTo>
                <a:lnTo>
                  <a:pt x="3857" y="21294"/>
                </a:lnTo>
                <a:lnTo>
                  <a:pt x="3927" y="21338"/>
                </a:lnTo>
                <a:lnTo>
                  <a:pt x="3950" y="21294"/>
                </a:lnTo>
                <a:lnTo>
                  <a:pt x="3911" y="21239"/>
                </a:lnTo>
                <a:close/>
                <a:moveTo>
                  <a:pt x="3471" y="21316"/>
                </a:moveTo>
                <a:lnTo>
                  <a:pt x="3417" y="21370"/>
                </a:lnTo>
                <a:lnTo>
                  <a:pt x="3402" y="21392"/>
                </a:lnTo>
                <a:lnTo>
                  <a:pt x="3402" y="21469"/>
                </a:lnTo>
                <a:lnTo>
                  <a:pt x="3433" y="21447"/>
                </a:lnTo>
                <a:lnTo>
                  <a:pt x="3456" y="21425"/>
                </a:lnTo>
                <a:lnTo>
                  <a:pt x="3471" y="21447"/>
                </a:lnTo>
                <a:lnTo>
                  <a:pt x="3510" y="21392"/>
                </a:lnTo>
                <a:lnTo>
                  <a:pt x="3510" y="21338"/>
                </a:lnTo>
                <a:lnTo>
                  <a:pt x="3471" y="21316"/>
                </a:lnTo>
                <a:close/>
                <a:moveTo>
                  <a:pt x="1882" y="20955"/>
                </a:moveTo>
                <a:lnTo>
                  <a:pt x="1805" y="20977"/>
                </a:lnTo>
                <a:lnTo>
                  <a:pt x="1774" y="21010"/>
                </a:lnTo>
                <a:lnTo>
                  <a:pt x="1736" y="21032"/>
                </a:lnTo>
                <a:lnTo>
                  <a:pt x="1751" y="21053"/>
                </a:lnTo>
                <a:lnTo>
                  <a:pt x="1805" y="21108"/>
                </a:lnTo>
                <a:lnTo>
                  <a:pt x="1774" y="21185"/>
                </a:lnTo>
                <a:lnTo>
                  <a:pt x="1311" y="21185"/>
                </a:lnTo>
                <a:lnTo>
                  <a:pt x="1335" y="21239"/>
                </a:lnTo>
                <a:lnTo>
                  <a:pt x="1589" y="21316"/>
                </a:lnTo>
                <a:lnTo>
                  <a:pt x="1736" y="21338"/>
                </a:lnTo>
                <a:lnTo>
                  <a:pt x="1844" y="21316"/>
                </a:lnTo>
                <a:lnTo>
                  <a:pt x="1828" y="21217"/>
                </a:lnTo>
                <a:lnTo>
                  <a:pt x="1844" y="21185"/>
                </a:lnTo>
                <a:lnTo>
                  <a:pt x="1898" y="21185"/>
                </a:lnTo>
                <a:lnTo>
                  <a:pt x="1921" y="21130"/>
                </a:lnTo>
                <a:lnTo>
                  <a:pt x="1936" y="21108"/>
                </a:lnTo>
                <a:lnTo>
                  <a:pt x="1921" y="21053"/>
                </a:lnTo>
                <a:lnTo>
                  <a:pt x="1882" y="20955"/>
                </a:lnTo>
                <a:close/>
                <a:moveTo>
                  <a:pt x="2631" y="21338"/>
                </a:moveTo>
                <a:lnTo>
                  <a:pt x="2592" y="21370"/>
                </a:lnTo>
                <a:lnTo>
                  <a:pt x="2538" y="21447"/>
                </a:lnTo>
                <a:lnTo>
                  <a:pt x="2577" y="21502"/>
                </a:lnTo>
                <a:lnTo>
                  <a:pt x="2615" y="21502"/>
                </a:lnTo>
                <a:lnTo>
                  <a:pt x="2685" y="21447"/>
                </a:lnTo>
                <a:lnTo>
                  <a:pt x="2669" y="21392"/>
                </a:lnTo>
                <a:lnTo>
                  <a:pt x="2631" y="21338"/>
                </a:lnTo>
                <a:close/>
                <a:moveTo>
                  <a:pt x="2299" y="21578"/>
                </a:moveTo>
                <a:lnTo>
                  <a:pt x="2191" y="21523"/>
                </a:lnTo>
                <a:lnTo>
                  <a:pt x="2067" y="21392"/>
                </a:lnTo>
                <a:lnTo>
                  <a:pt x="1990" y="21392"/>
                </a:lnTo>
                <a:lnTo>
                  <a:pt x="1990" y="21425"/>
                </a:lnTo>
                <a:lnTo>
                  <a:pt x="1936" y="21370"/>
                </a:lnTo>
                <a:lnTo>
                  <a:pt x="1898" y="21338"/>
                </a:lnTo>
                <a:lnTo>
                  <a:pt x="1898" y="21370"/>
                </a:lnTo>
                <a:lnTo>
                  <a:pt x="1921" y="21425"/>
                </a:lnTo>
                <a:lnTo>
                  <a:pt x="1936" y="21469"/>
                </a:lnTo>
                <a:lnTo>
                  <a:pt x="1952" y="21469"/>
                </a:lnTo>
                <a:lnTo>
                  <a:pt x="2029" y="21502"/>
                </a:lnTo>
                <a:lnTo>
                  <a:pt x="2121" y="21578"/>
                </a:lnTo>
                <a:lnTo>
                  <a:pt x="2229" y="21578"/>
                </a:lnTo>
                <a:lnTo>
                  <a:pt x="2268" y="21600"/>
                </a:lnTo>
                <a:lnTo>
                  <a:pt x="2337" y="21600"/>
                </a:lnTo>
                <a:lnTo>
                  <a:pt x="2299" y="21578"/>
                </a:lnTo>
                <a:close/>
                <a:moveTo>
                  <a:pt x="987" y="20955"/>
                </a:moveTo>
                <a:lnTo>
                  <a:pt x="964" y="20900"/>
                </a:lnTo>
                <a:lnTo>
                  <a:pt x="949" y="20900"/>
                </a:lnTo>
                <a:lnTo>
                  <a:pt x="910" y="20933"/>
                </a:lnTo>
                <a:lnTo>
                  <a:pt x="910" y="20977"/>
                </a:lnTo>
                <a:lnTo>
                  <a:pt x="964" y="21053"/>
                </a:lnTo>
                <a:lnTo>
                  <a:pt x="987" y="21032"/>
                </a:lnTo>
                <a:lnTo>
                  <a:pt x="1003" y="21032"/>
                </a:lnTo>
                <a:lnTo>
                  <a:pt x="1003" y="20977"/>
                </a:lnTo>
                <a:lnTo>
                  <a:pt x="987" y="20955"/>
                </a:lnTo>
                <a:close/>
                <a:moveTo>
                  <a:pt x="694" y="21108"/>
                </a:moveTo>
                <a:lnTo>
                  <a:pt x="694" y="21053"/>
                </a:lnTo>
                <a:lnTo>
                  <a:pt x="733" y="21010"/>
                </a:lnTo>
                <a:lnTo>
                  <a:pt x="733" y="20933"/>
                </a:lnTo>
                <a:lnTo>
                  <a:pt x="679" y="20900"/>
                </a:lnTo>
                <a:lnTo>
                  <a:pt x="640" y="21010"/>
                </a:lnTo>
                <a:lnTo>
                  <a:pt x="640" y="21053"/>
                </a:lnTo>
                <a:lnTo>
                  <a:pt x="617" y="21086"/>
                </a:lnTo>
                <a:lnTo>
                  <a:pt x="563" y="21086"/>
                </a:lnTo>
                <a:lnTo>
                  <a:pt x="494" y="21294"/>
                </a:lnTo>
                <a:lnTo>
                  <a:pt x="548" y="21239"/>
                </a:lnTo>
                <a:lnTo>
                  <a:pt x="586" y="21316"/>
                </a:lnTo>
                <a:lnTo>
                  <a:pt x="694" y="21261"/>
                </a:lnTo>
                <a:lnTo>
                  <a:pt x="710" y="21239"/>
                </a:lnTo>
                <a:lnTo>
                  <a:pt x="733" y="21261"/>
                </a:lnTo>
                <a:lnTo>
                  <a:pt x="748" y="21239"/>
                </a:lnTo>
                <a:lnTo>
                  <a:pt x="764" y="21163"/>
                </a:lnTo>
                <a:lnTo>
                  <a:pt x="748" y="21130"/>
                </a:lnTo>
                <a:lnTo>
                  <a:pt x="694" y="21108"/>
                </a:lnTo>
                <a:close/>
                <a:moveTo>
                  <a:pt x="478" y="20846"/>
                </a:moveTo>
                <a:lnTo>
                  <a:pt x="455" y="20879"/>
                </a:lnTo>
                <a:lnTo>
                  <a:pt x="417" y="20955"/>
                </a:lnTo>
                <a:lnTo>
                  <a:pt x="401" y="20977"/>
                </a:lnTo>
                <a:lnTo>
                  <a:pt x="201" y="20977"/>
                </a:lnTo>
                <a:lnTo>
                  <a:pt x="201" y="21032"/>
                </a:lnTo>
                <a:lnTo>
                  <a:pt x="270" y="21032"/>
                </a:lnTo>
                <a:lnTo>
                  <a:pt x="332" y="21053"/>
                </a:lnTo>
                <a:lnTo>
                  <a:pt x="386" y="21108"/>
                </a:lnTo>
                <a:lnTo>
                  <a:pt x="417" y="21108"/>
                </a:lnTo>
                <a:lnTo>
                  <a:pt x="455" y="21010"/>
                </a:lnTo>
                <a:lnTo>
                  <a:pt x="455" y="20977"/>
                </a:lnTo>
                <a:lnTo>
                  <a:pt x="494" y="20955"/>
                </a:lnTo>
                <a:lnTo>
                  <a:pt x="509" y="20900"/>
                </a:lnTo>
                <a:lnTo>
                  <a:pt x="494" y="20846"/>
                </a:lnTo>
                <a:lnTo>
                  <a:pt x="478" y="20846"/>
                </a:lnTo>
                <a:close/>
                <a:moveTo>
                  <a:pt x="162" y="20802"/>
                </a:moveTo>
                <a:lnTo>
                  <a:pt x="147" y="20747"/>
                </a:lnTo>
                <a:lnTo>
                  <a:pt x="108" y="20671"/>
                </a:lnTo>
                <a:lnTo>
                  <a:pt x="39" y="20616"/>
                </a:lnTo>
                <a:lnTo>
                  <a:pt x="15" y="20616"/>
                </a:lnTo>
                <a:lnTo>
                  <a:pt x="0" y="20638"/>
                </a:lnTo>
                <a:lnTo>
                  <a:pt x="15" y="20693"/>
                </a:lnTo>
                <a:lnTo>
                  <a:pt x="54" y="20769"/>
                </a:lnTo>
                <a:lnTo>
                  <a:pt x="69" y="20824"/>
                </a:lnTo>
                <a:lnTo>
                  <a:pt x="69" y="20879"/>
                </a:lnTo>
                <a:lnTo>
                  <a:pt x="54" y="20879"/>
                </a:lnTo>
                <a:lnTo>
                  <a:pt x="15" y="20900"/>
                </a:lnTo>
                <a:lnTo>
                  <a:pt x="15" y="20933"/>
                </a:lnTo>
                <a:lnTo>
                  <a:pt x="54" y="21032"/>
                </a:lnTo>
                <a:lnTo>
                  <a:pt x="69" y="21032"/>
                </a:lnTo>
                <a:lnTo>
                  <a:pt x="93" y="21010"/>
                </a:lnTo>
                <a:lnTo>
                  <a:pt x="123" y="20977"/>
                </a:lnTo>
                <a:lnTo>
                  <a:pt x="162" y="20879"/>
                </a:lnTo>
                <a:lnTo>
                  <a:pt x="185" y="20846"/>
                </a:lnTo>
                <a:lnTo>
                  <a:pt x="239" y="20846"/>
                </a:lnTo>
                <a:lnTo>
                  <a:pt x="162" y="20802"/>
                </a:lnTo>
                <a:close/>
                <a:moveTo>
                  <a:pt x="879" y="21130"/>
                </a:moveTo>
                <a:lnTo>
                  <a:pt x="856" y="21185"/>
                </a:lnTo>
                <a:lnTo>
                  <a:pt x="910" y="21294"/>
                </a:lnTo>
                <a:lnTo>
                  <a:pt x="949" y="21261"/>
                </a:lnTo>
                <a:lnTo>
                  <a:pt x="933" y="21217"/>
                </a:lnTo>
                <a:lnTo>
                  <a:pt x="879" y="21130"/>
                </a:lnTo>
                <a:close/>
                <a:moveTo>
                  <a:pt x="764" y="21130"/>
                </a:moveTo>
                <a:lnTo>
                  <a:pt x="764" y="21239"/>
                </a:lnTo>
                <a:lnTo>
                  <a:pt x="787" y="21294"/>
                </a:lnTo>
                <a:lnTo>
                  <a:pt x="825" y="21239"/>
                </a:lnTo>
                <a:lnTo>
                  <a:pt x="825" y="21217"/>
                </a:lnTo>
                <a:lnTo>
                  <a:pt x="802" y="21130"/>
                </a:lnTo>
                <a:lnTo>
                  <a:pt x="764" y="21130"/>
                </a:lnTo>
                <a:close/>
              </a:path>
            </a:pathLst>
          </a:custGeom>
          <a:solidFill>
            <a:srgbClr val="558ED5"/>
          </a:solidFill>
          <a:ln w="6350">
            <a:solidFill>
              <a:srgbClr val="404040"/>
            </a:solidFill>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2960" name="TextBox 20"/>
          <p:cNvSpPr txBox="1"/>
          <p:nvPr/>
        </p:nvSpPr>
        <p:spPr>
          <a:xfrm>
            <a:off x="5107085" y="5946862"/>
            <a:ext cx="108361"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00">
                <a:solidFill>
                  <a:srgbClr val="BFBFBF"/>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400" b="0" i="0" u="none" strike="noStrike" kern="1200" cap="none" spc="0" normalizeH="0" baseline="0" noProof="0">
                <a:ln>
                  <a:noFill/>
                </a:ln>
                <a:solidFill>
                  <a:srgbClr val="BFBFBF"/>
                </a:solidFill>
                <a:effectLst/>
                <a:uLnTx/>
                <a:uFillTx/>
                <a:latin typeface="Franklin Gothic Medium"/>
                <a:ea typeface="+mj-ea"/>
                <a:cs typeface="+mj-cs"/>
                <a:sym typeface="Arial"/>
              </a:rPr>
              <a:t>f</a:t>
            </a:r>
          </a:p>
        </p:txBody>
      </p:sp>
      <p:grpSp>
        <p:nvGrpSpPr>
          <p:cNvPr id="2964" name="Line Callout 2 (No Border) 80"/>
          <p:cNvGrpSpPr/>
          <p:nvPr/>
        </p:nvGrpSpPr>
        <p:grpSpPr>
          <a:xfrm>
            <a:off x="2406252" y="5029659"/>
            <a:ext cx="1473156" cy="640081"/>
            <a:chOff x="0" y="0"/>
            <a:chExt cx="1473155" cy="640079"/>
          </a:xfrm>
        </p:grpSpPr>
        <p:sp>
          <p:nvSpPr>
            <p:cNvPr id="2961" name="Rectangle"/>
            <p:cNvSpPr/>
            <p:nvPr/>
          </p:nvSpPr>
          <p:spPr>
            <a:xfrm>
              <a:off x="330270" y="18325"/>
              <a:ext cx="1142886" cy="603430"/>
            </a:xfrm>
            <a:prstGeom prst="rect">
              <a:avLst/>
            </a:prstGeom>
            <a:solidFill>
              <a:srgbClr val="FFFFFF">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62" name="Line"/>
            <p:cNvSpPr/>
            <p:nvPr/>
          </p:nvSpPr>
          <p:spPr>
            <a:xfrm>
              <a:off x="0" y="265972"/>
              <a:ext cx="471246" cy="2289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7128" y="6099"/>
                  </a:lnTo>
                  <a:lnTo>
                    <a:pt x="0" y="2160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63" name="Alaska Satellite…"/>
            <p:cNvSpPr txBox="1"/>
            <p:nvPr/>
          </p:nvSpPr>
          <p:spPr>
            <a:xfrm>
              <a:off x="330270" y="0"/>
              <a:ext cx="1142886" cy="6400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Alaska Satellite</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Facility DAAC</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SAR Products, Sea Ice,</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Polar Processes,</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Geophysics</a:t>
              </a:r>
            </a:p>
          </p:txBody>
        </p:sp>
      </p:grpSp>
      <p:grpSp>
        <p:nvGrpSpPr>
          <p:cNvPr id="2968" name="Line Callout 2 (No Border) 81"/>
          <p:cNvGrpSpPr/>
          <p:nvPr/>
        </p:nvGrpSpPr>
        <p:grpSpPr>
          <a:xfrm>
            <a:off x="3473423" y="3353479"/>
            <a:ext cx="1284090" cy="1206842"/>
            <a:chOff x="0" y="0"/>
            <a:chExt cx="1284089" cy="1206840"/>
          </a:xfrm>
        </p:grpSpPr>
        <p:sp>
          <p:nvSpPr>
            <p:cNvPr id="2965" name="Rectangle"/>
            <p:cNvSpPr/>
            <p:nvPr/>
          </p:nvSpPr>
          <p:spPr>
            <a:xfrm>
              <a:off x="0" y="562793"/>
              <a:ext cx="1284090" cy="644048"/>
            </a:xfrm>
            <a:prstGeom prst="rect">
              <a:avLst/>
            </a:prstGeom>
            <a:solidFill>
              <a:srgbClr val="FFFFFF">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66" name="Line"/>
            <p:cNvSpPr/>
            <p:nvPr/>
          </p:nvSpPr>
          <p:spPr>
            <a:xfrm>
              <a:off x="484358" y="0"/>
              <a:ext cx="90620" cy="5455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1913"/>
                  </a:lnTo>
                  <a:lnTo>
                    <a:pt x="7074" y="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67" name="National Snow and Ice Data Center DAAC…"/>
            <p:cNvSpPr txBox="1"/>
            <p:nvPr/>
          </p:nvSpPr>
          <p:spPr>
            <a:xfrm>
              <a:off x="0" y="564777"/>
              <a:ext cx="1284090" cy="6400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National Snow and Ice Data Center DAAC</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Frozen Ground, Glaciers,</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Ice Sheets, Sea Ice,</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Snow, Soil Moisture</a:t>
              </a:r>
            </a:p>
          </p:txBody>
        </p:sp>
      </p:grpSp>
      <p:grpSp>
        <p:nvGrpSpPr>
          <p:cNvPr id="2972" name="Line Callout 2 (No Border) 82"/>
          <p:cNvGrpSpPr/>
          <p:nvPr/>
        </p:nvGrpSpPr>
        <p:grpSpPr>
          <a:xfrm>
            <a:off x="1648314" y="2995169"/>
            <a:ext cx="1441248" cy="1074872"/>
            <a:chOff x="0" y="50683"/>
            <a:chExt cx="1441247" cy="1074871"/>
          </a:xfrm>
        </p:grpSpPr>
        <p:sp>
          <p:nvSpPr>
            <p:cNvPr id="2969" name="Rectangle"/>
            <p:cNvSpPr/>
            <p:nvPr/>
          </p:nvSpPr>
          <p:spPr>
            <a:xfrm>
              <a:off x="0" y="50683"/>
              <a:ext cx="1441247" cy="641584"/>
            </a:xfrm>
            <a:prstGeom prst="rect">
              <a:avLst/>
            </a:prstGeom>
            <a:solidFill>
              <a:srgbClr val="FFFFFF">
                <a:alpha val="80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70" name="Line"/>
            <p:cNvSpPr/>
            <p:nvPr/>
          </p:nvSpPr>
          <p:spPr>
            <a:xfrm>
              <a:off x="95756" y="699157"/>
              <a:ext cx="593146" cy="4263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69" y="7402"/>
                  </a:lnTo>
                  <a:lnTo>
                    <a:pt x="0" y="2160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71" name="Physical…"/>
            <p:cNvSpPr txBox="1"/>
            <p:nvPr/>
          </p:nvSpPr>
          <p:spPr>
            <a:xfrm>
              <a:off x="0" y="55235"/>
              <a:ext cx="1441247" cy="6324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Physical</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Oceanography DAAC</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Gravity, Sea Surface Temperature, Ocean Winds, Topography, Circulation &amp; Currents</a:t>
              </a:r>
            </a:p>
          </p:txBody>
        </p:sp>
      </p:grpSp>
      <p:grpSp>
        <p:nvGrpSpPr>
          <p:cNvPr id="2976" name="Line Callout 2 (No Border) 83"/>
          <p:cNvGrpSpPr/>
          <p:nvPr/>
        </p:nvGrpSpPr>
        <p:grpSpPr>
          <a:xfrm>
            <a:off x="2793534" y="1929209"/>
            <a:ext cx="2241479" cy="669558"/>
            <a:chOff x="0" y="36696"/>
            <a:chExt cx="2241478" cy="669557"/>
          </a:xfrm>
        </p:grpSpPr>
        <p:sp>
          <p:nvSpPr>
            <p:cNvPr id="2973" name="Rectangle"/>
            <p:cNvSpPr/>
            <p:nvPr/>
          </p:nvSpPr>
          <p:spPr>
            <a:xfrm>
              <a:off x="0" y="36696"/>
              <a:ext cx="1538188" cy="669557"/>
            </a:xfrm>
            <a:prstGeom prst="rect">
              <a:avLst/>
            </a:prstGeom>
            <a:solidFill>
              <a:srgbClr val="FFFFFF">
                <a:alpha val="80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74" name="Line"/>
            <p:cNvSpPr/>
            <p:nvPr/>
          </p:nvSpPr>
          <p:spPr>
            <a:xfrm>
              <a:off x="1433729" y="394607"/>
              <a:ext cx="807749" cy="2113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42" y="2911"/>
                  </a:lnTo>
                  <a:lnTo>
                    <a:pt x="21600" y="2160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75" name="Land Processes…"/>
            <p:cNvSpPr txBox="1"/>
            <p:nvPr/>
          </p:nvSpPr>
          <p:spPr>
            <a:xfrm>
              <a:off x="0" y="55235"/>
              <a:ext cx="1538188" cy="6324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Land Processes</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DAAC</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Land Cover, Surface Reflectance, </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Radiance, Temperature, Topography,</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Vegetation Indices</a:t>
              </a:r>
            </a:p>
          </p:txBody>
        </p:sp>
      </p:grpSp>
      <p:sp>
        <p:nvSpPr>
          <p:cNvPr id="2977" name="Rectangle"/>
          <p:cNvSpPr/>
          <p:nvPr/>
        </p:nvSpPr>
        <p:spPr>
          <a:xfrm>
            <a:off x="8238824" y="1123905"/>
            <a:ext cx="1423660" cy="777876"/>
          </a:xfrm>
          <a:prstGeom prst="rect">
            <a:avLst/>
          </a:prstGeom>
          <a:solidFill>
            <a:srgbClr val="FFFFFF">
              <a:alpha val="68000"/>
            </a:srgbClr>
          </a:solidFill>
          <a:ln w="12700">
            <a:miter lim="400000"/>
          </a:ln>
        </p:spPr>
        <p:txBody>
          <a:bodyPr lIns="45719" rIns="45719" anchor="ct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78" name="Line"/>
          <p:cNvSpPr/>
          <p:nvPr/>
        </p:nvSpPr>
        <p:spPr>
          <a:xfrm>
            <a:off x="8614898" y="1926773"/>
            <a:ext cx="327798" cy="3416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882" y="10159"/>
                </a:lnTo>
                <a:lnTo>
                  <a:pt x="0" y="21600"/>
                </a:lnTo>
              </a:path>
            </a:pathLst>
          </a:custGeom>
          <a:ln>
            <a:solidFill>
              <a:srgbClr val="000000"/>
            </a:solidFill>
          </a:ln>
        </p:spPr>
        <p:txBody>
          <a:bodyPr lIns="45719" rIns="45719" anchor="ct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79" name="Socioeconomic Data and Applications Center…"/>
          <p:cNvSpPr txBox="1"/>
          <p:nvPr/>
        </p:nvSpPr>
        <p:spPr>
          <a:xfrm>
            <a:off x="8238824" y="1135019"/>
            <a:ext cx="1423660" cy="755651"/>
          </a:xfrm>
          <a:prstGeom prst="rect">
            <a:avLst/>
          </a:prstGeom>
          <a:ln w="12700">
            <a:solidFill>
              <a:srgbClr val="00F9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Socioeconomic Data and Applications Center</a:t>
            </a:r>
            <a:endParaRPr kumimoji="0" sz="900" b="1" i="1" u="none" strike="noStrike" kern="1200" cap="none" spc="0" normalizeH="0" baseline="0" noProof="0">
              <a:ln>
                <a:noFill/>
              </a:ln>
              <a:solidFill>
                <a:srgbClr val="171717"/>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Human Interactions,</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Land Use, Environmental </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Sustainability,</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Geospatial Data</a:t>
            </a:r>
          </a:p>
        </p:txBody>
      </p:sp>
      <p:grpSp>
        <p:nvGrpSpPr>
          <p:cNvPr id="2983" name="Line Callout 2 (No Border) 85"/>
          <p:cNvGrpSpPr/>
          <p:nvPr/>
        </p:nvGrpSpPr>
        <p:grpSpPr>
          <a:xfrm>
            <a:off x="6355935" y="1751815"/>
            <a:ext cx="1922206" cy="1138947"/>
            <a:chOff x="0" y="60951"/>
            <a:chExt cx="1922205" cy="1138945"/>
          </a:xfrm>
        </p:grpSpPr>
        <p:sp>
          <p:nvSpPr>
            <p:cNvPr id="2980" name="Rectangle"/>
            <p:cNvSpPr/>
            <p:nvPr/>
          </p:nvSpPr>
          <p:spPr>
            <a:xfrm>
              <a:off x="0" y="61844"/>
              <a:ext cx="1804886" cy="630692"/>
            </a:xfrm>
            <a:prstGeom prst="rect">
              <a:avLst/>
            </a:prstGeom>
            <a:solidFill>
              <a:srgbClr val="FFFFFF">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81" name="Line"/>
            <p:cNvSpPr/>
            <p:nvPr/>
          </p:nvSpPr>
          <p:spPr>
            <a:xfrm>
              <a:off x="1653817" y="359600"/>
              <a:ext cx="268388" cy="8402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28" y="4068"/>
                  </a:lnTo>
                  <a:lnTo>
                    <a:pt x="21600" y="2160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82" name="Goddard Earth Sciences Data and Information Services Center…"/>
            <p:cNvSpPr txBox="1"/>
            <p:nvPr/>
          </p:nvSpPr>
          <p:spPr>
            <a:xfrm>
              <a:off x="0" y="60951"/>
              <a:ext cx="1804886" cy="6324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Goddard Earth Sciences Data and Information Services Center</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Global Precipitation, Solar Irradiance,</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Atmospheric Composition and Dynamics, Global Modeling</a:t>
              </a:r>
            </a:p>
          </p:txBody>
        </p:sp>
      </p:grpSp>
      <p:grpSp>
        <p:nvGrpSpPr>
          <p:cNvPr id="2987" name="Line Callout 2 (No Border) 86"/>
          <p:cNvGrpSpPr/>
          <p:nvPr/>
        </p:nvGrpSpPr>
        <p:grpSpPr>
          <a:xfrm>
            <a:off x="5992778" y="2557506"/>
            <a:ext cx="2537275" cy="546704"/>
            <a:chOff x="0" y="52404"/>
            <a:chExt cx="2537273" cy="546702"/>
          </a:xfrm>
        </p:grpSpPr>
        <p:sp>
          <p:nvSpPr>
            <p:cNvPr id="2984" name="Rectangle"/>
            <p:cNvSpPr/>
            <p:nvPr/>
          </p:nvSpPr>
          <p:spPr>
            <a:xfrm>
              <a:off x="0" y="52404"/>
              <a:ext cx="1804886" cy="546702"/>
            </a:xfrm>
            <a:prstGeom prst="rect">
              <a:avLst/>
            </a:prstGeom>
            <a:solidFill>
              <a:srgbClr val="FFFFFF">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85" name="Line"/>
            <p:cNvSpPr/>
            <p:nvPr/>
          </p:nvSpPr>
          <p:spPr>
            <a:xfrm>
              <a:off x="1718431" y="272850"/>
              <a:ext cx="818842" cy="89420"/>
            </a:xfrm>
            <a:custGeom>
              <a:avLst/>
              <a:gdLst/>
              <a:ahLst/>
              <a:cxnLst>
                <a:cxn ang="0">
                  <a:pos x="wd2" y="hd2"/>
                </a:cxn>
                <a:cxn ang="5400000">
                  <a:pos x="wd2" y="hd2"/>
                </a:cxn>
                <a:cxn ang="10800000">
                  <a:pos x="wd2" y="hd2"/>
                </a:cxn>
                <a:cxn ang="16200000">
                  <a:pos x="wd2" y="hd2"/>
                </a:cxn>
              </a:cxnLst>
              <a:rect l="0" t="0" r="r" b="b"/>
              <a:pathLst>
                <a:path w="21600" h="21600" extrusionOk="0">
                  <a:moveTo>
                    <a:pt x="0" y="11426"/>
                  </a:moveTo>
                  <a:lnTo>
                    <a:pt x="8299" y="21600"/>
                  </a:lnTo>
                  <a:lnTo>
                    <a:pt x="21600" y="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86" name="Level 1 and Atmosphere Archive and Distribution System (LAADS)…"/>
            <p:cNvSpPr txBox="1"/>
            <p:nvPr/>
          </p:nvSpPr>
          <p:spPr>
            <a:xfrm>
              <a:off x="0" y="106465"/>
              <a:ext cx="1804886" cy="4385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Level 1 and Atmosphere Archive and Distribution System (LAADS)</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MODIS Level-1 and Atmosphere Data Products</a:t>
              </a:r>
            </a:p>
          </p:txBody>
        </p:sp>
      </p:grpSp>
      <p:grpSp>
        <p:nvGrpSpPr>
          <p:cNvPr id="2991" name="Line Callout 2 (No Border) 88"/>
          <p:cNvGrpSpPr/>
          <p:nvPr/>
        </p:nvGrpSpPr>
        <p:grpSpPr>
          <a:xfrm>
            <a:off x="8388160" y="2981882"/>
            <a:ext cx="1403575" cy="451517"/>
            <a:chOff x="0" y="0"/>
            <a:chExt cx="1403573" cy="451515"/>
          </a:xfrm>
        </p:grpSpPr>
        <p:sp>
          <p:nvSpPr>
            <p:cNvPr id="2988" name="Rectangle"/>
            <p:cNvSpPr/>
            <p:nvPr/>
          </p:nvSpPr>
          <p:spPr>
            <a:xfrm>
              <a:off x="216900" y="0"/>
              <a:ext cx="1186674" cy="451516"/>
            </a:xfrm>
            <a:prstGeom prst="rect">
              <a:avLst/>
            </a:prstGeom>
            <a:solidFill>
              <a:srgbClr val="FFFFFF">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89" name="Line"/>
            <p:cNvSpPr/>
            <p:nvPr/>
          </p:nvSpPr>
          <p:spPr>
            <a:xfrm>
              <a:off x="0" y="18191"/>
              <a:ext cx="291460" cy="1169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499" y="15250"/>
                  </a:lnTo>
                  <a:lnTo>
                    <a:pt x="0" y="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90" name="Ocean Biology DAAC…"/>
            <p:cNvSpPr txBox="1"/>
            <p:nvPr/>
          </p:nvSpPr>
          <p:spPr>
            <a:xfrm>
              <a:off x="216900" y="14302"/>
              <a:ext cx="1186674" cy="4229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Ocean Biology DAAC</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Ocean Biology,</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Sea Surface Temperature</a:t>
              </a:r>
            </a:p>
          </p:txBody>
        </p:sp>
      </p:grpSp>
      <p:grpSp>
        <p:nvGrpSpPr>
          <p:cNvPr id="2995" name="Line Callout 2 (No Border) 89"/>
          <p:cNvGrpSpPr/>
          <p:nvPr/>
        </p:nvGrpSpPr>
        <p:grpSpPr>
          <a:xfrm>
            <a:off x="5125953" y="3493182"/>
            <a:ext cx="2134521" cy="646414"/>
            <a:chOff x="0" y="0"/>
            <a:chExt cx="2134520" cy="646413"/>
          </a:xfrm>
        </p:grpSpPr>
        <p:sp>
          <p:nvSpPr>
            <p:cNvPr id="2992" name="Rectangle"/>
            <p:cNvSpPr/>
            <p:nvPr/>
          </p:nvSpPr>
          <p:spPr>
            <a:xfrm>
              <a:off x="0" y="0"/>
              <a:ext cx="1403533" cy="646414"/>
            </a:xfrm>
            <a:prstGeom prst="rect">
              <a:avLst/>
            </a:prstGeom>
            <a:solidFill>
              <a:srgbClr val="FFFFFF">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93" name="Line"/>
            <p:cNvSpPr/>
            <p:nvPr/>
          </p:nvSpPr>
          <p:spPr>
            <a:xfrm>
              <a:off x="1249803" y="267686"/>
              <a:ext cx="884718" cy="1057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161" y="21600"/>
                  </a:lnTo>
                  <a:lnTo>
                    <a:pt x="21600" y="8424"/>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94" name="Oak Ridge National Laboratory DAAC…"/>
            <p:cNvSpPr txBox="1"/>
            <p:nvPr/>
          </p:nvSpPr>
          <p:spPr>
            <a:xfrm>
              <a:off x="0" y="3166"/>
              <a:ext cx="1403533" cy="6400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Oak Ridge National Laboratory DAAC</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Biogeochemical Dynamics, Ecological Data, Environmental Processes</a:t>
              </a:r>
            </a:p>
          </p:txBody>
        </p:sp>
      </p:grpSp>
      <p:grpSp>
        <p:nvGrpSpPr>
          <p:cNvPr id="2999" name="Line Callout 2 (No Border) 90"/>
          <p:cNvGrpSpPr/>
          <p:nvPr/>
        </p:nvGrpSpPr>
        <p:grpSpPr>
          <a:xfrm>
            <a:off x="7297706" y="3378377"/>
            <a:ext cx="1295530" cy="1157251"/>
            <a:chOff x="0" y="0"/>
            <a:chExt cx="1295529" cy="1157249"/>
          </a:xfrm>
        </p:grpSpPr>
        <p:sp>
          <p:nvSpPr>
            <p:cNvPr id="2996" name="Rectangle"/>
            <p:cNvSpPr/>
            <p:nvPr/>
          </p:nvSpPr>
          <p:spPr>
            <a:xfrm>
              <a:off x="0" y="531129"/>
              <a:ext cx="1295530" cy="612162"/>
            </a:xfrm>
            <a:prstGeom prst="rect">
              <a:avLst/>
            </a:prstGeom>
            <a:solidFill>
              <a:srgbClr val="FFFFFF">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97" name="Line"/>
            <p:cNvSpPr/>
            <p:nvPr/>
          </p:nvSpPr>
          <p:spPr>
            <a:xfrm>
              <a:off x="537295" y="0"/>
              <a:ext cx="566289" cy="5674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419" y="14895"/>
                  </a:lnTo>
                  <a:lnTo>
                    <a:pt x="21600" y="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2998" name="LaRC Atmospheric…"/>
            <p:cNvSpPr txBox="1"/>
            <p:nvPr/>
          </p:nvSpPr>
          <p:spPr>
            <a:xfrm>
              <a:off x="0" y="517169"/>
              <a:ext cx="1295530" cy="6400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LaRC Atmospheric</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Science Data Center</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Radiation Budget, Clouds, Aerosols, Tropospheric</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Chemistry</a:t>
              </a:r>
            </a:p>
          </p:txBody>
        </p:sp>
      </p:grpSp>
      <p:grpSp>
        <p:nvGrpSpPr>
          <p:cNvPr id="3003" name="Line Callout 2 (No Border) 91"/>
          <p:cNvGrpSpPr/>
          <p:nvPr/>
        </p:nvGrpSpPr>
        <p:grpSpPr>
          <a:xfrm>
            <a:off x="5244830" y="4214510"/>
            <a:ext cx="1683903" cy="1005658"/>
            <a:chOff x="0" y="0"/>
            <a:chExt cx="1683902" cy="1005657"/>
          </a:xfrm>
        </p:grpSpPr>
        <p:sp>
          <p:nvSpPr>
            <p:cNvPr id="3000" name="Rectangle"/>
            <p:cNvSpPr/>
            <p:nvPr/>
          </p:nvSpPr>
          <p:spPr>
            <a:xfrm>
              <a:off x="0" y="359244"/>
              <a:ext cx="1403533" cy="646414"/>
            </a:xfrm>
            <a:prstGeom prst="rect">
              <a:avLst/>
            </a:prstGeom>
            <a:solidFill>
              <a:srgbClr val="FFFFFF">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i="1">
                  <a:latin typeface="Calibri"/>
                  <a:ea typeface="Calibri"/>
                  <a:cs typeface="Calibri"/>
                  <a:sym typeface="Calibri"/>
                </a:defRPr>
              </a:pPr>
              <a:endParaRPr kumimoji="0" sz="900" b="1" i="1" u="none" strike="noStrike" kern="1200" cap="none" spc="0" normalizeH="0" baseline="0" noProof="0">
                <a:ln>
                  <a:noFill/>
                </a:ln>
                <a:solidFill>
                  <a:srgbClr val="171717"/>
                </a:solidFill>
                <a:effectLst/>
                <a:uLnTx/>
                <a:uFillTx/>
                <a:latin typeface="Calibri"/>
                <a:cs typeface="Calibri"/>
                <a:sym typeface="Calibri"/>
              </a:endParaRPr>
            </a:p>
          </p:txBody>
        </p:sp>
        <p:sp>
          <p:nvSpPr>
            <p:cNvPr id="3001" name="Line"/>
            <p:cNvSpPr/>
            <p:nvPr/>
          </p:nvSpPr>
          <p:spPr>
            <a:xfrm>
              <a:off x="635618" y="0"/>
              <a:ext cx="1048285" cy="3628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888" y="10058"/>
                  </a:lnTo>
                  <a:lnTo>
                    <a:pt x="21600" y="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i="1">
                  <a:latin typeface="Calibri"/>
                  <a:ea typeface="Calibri"/>
                  <a:cs typeface="Calibri"/>
                  <a:sym typeface="Calibri"/>
                </a:defRPr>
              </a:pPr>
              <a:endParaRPr kumimoji="0" sz="900" b="1" i="1" u="none" strike="noStrike" kern="1200" cap="none" spc="0" normalizeH="0" baseline="0" noProof="0">
                <a:ln>
                  <a:noFill/>
                </a:ln>
                <a:solidFill>
                  <a:srgbClr val="171717"/>
                </a:solidFill>
                <a:effectLst/>
                <a:uLnTx/>
                <a:uFillTx/>
                <a:latin typeface="Calibri"/>
                <a:cs typeface="Calibri"/>
                <a:sym typeface="Calibri"/>
              </a:endParaRPr>
            </a:p>
          </p:txBody>
        </p:sp>
        <p:sp>
          <p:nvSpPr>
            <p:cNvPr id="3002" name="Global Hydrology…"/>
            <p:cNvSpPr txBox="1"/>
            <p:nvPr/>
          </p:nvSpPr>
          <p:spPr>
            <a:xfrm>
              <a:off x="0" y="362410"/>
              <a:ext cx="1403533" cy="6400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Global Hydrology</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Resource Center DAAC</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Hazardous Weather,</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Lightning, Tropical Cyclones and</a:t>
              </a:r>
              <a:endParaRPr kumimoji="0" sz="700" b="0" i="1"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Storm-induced Hazards</a:t>
              </a:r>
            </a:p>
          </p:txBody>
        </p:sp>
      </p:grpSp>
      <p:sp>
        <p:nvSpPr>
          <p:cNvPr id="3004" name="Rectangle 93"/>
          <p:cNvSpPr txBox="1"/>
          <p:nvPr/>
        </p:nvSpPr>
        <p:spPr>
          <a:xfrm>
            <a:off x="1637623" y="3934291"/>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sp>
        <p:nvSpPr>
          <p:cNvPr id="3005" name="Rectangle 98"/>
          <p:cNvSpPr txBox="1"/>
          <p:nvPr/>
        </p:nvSpPr>
        <p:spPr>
          <a:xfrm>
            <a:off x="2237634" y="5387624"/>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sp>
        <p:nvSpPr>
          <p:cNvPr id="3006" name="Rectangle 114"/>
          <p:cNvSpPr txBox="1"/>
          <p:nvPr/>
        </p:nvSpPr>
        <p:spPr>
          <a:xfrm>
            <a:off x="4968157" y="2328210"/>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sp>
        <p:nvSpPr>
          <p:cNvPr id="3007" name="Rectangle 117"/>
          <p:cNvSpPr txBox="1"/>
          <p:nvPr/>
        </p:nvSpPr>
        <p:spPr>
          <a:xfrm>
            <a:off x="8464608" y="2151783"/>
            <a:ext cx="284691"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sp>
        <p:nvSpPr>
          <p:cNvPr id="3008" name="Rectangle 118"/>
          <p:cNvSpPr txBox="1"/>
          <p:nvPr/>
        </p:nvSpPr>
        <p:spPr>
          <a:xfrm>
            <a:off x="8335180" y="3150066"/>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sp>
        <p:nvSpPr>
          <p:cNvPr id="3009" name="Rectangle 119"/>
          <p:cNvSpPr txBox="1"/>
          <p:nvPr/>
        </p:nvSpPr>
        <p:spPr>
          <a:xfrm>
            <a:off x="7195017" y="3603021"/>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sp>
        <p:nvSpPr>
          <p:cNvPr id="3010" name="Rectangle 129"/>
          <p:cNvSpPr txBox="1"/>
          <p:nvPr/>
        </p:nvSpPr>
        <p:spPr>
          <a:xfrm>
            <a:off x="3834776" y="3096615"/>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00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0000"/>
                </a:solidFill>
                <a:effectLst/>
                <a:uLnTx/>
                <a:uFillTx/>
                <a:latin typeface="Franklin Gothic Medium"/>
                <a:ea typeface="+mj-ea"/>
                <a:cs typeface="+mj-cs"/>
                <a:sym typeface="Arial"/>
              </a:rPr>
              <a:t>◉</a:t>
            </a:r>
          </a:p>
        </p:txBody>
      </p:sp>
      <p:sp>
        <p:nvSpPr>
          <p:cNvPr id="3011" name="Rectangle 131"/>
          <p:cNvSpPr txBox="1"/>
          <p:nvPr/>
        </p:nvSpPr>
        <p:spPr>
          <a:xfrm>
            <a:off x="6113515" y="2213803"/>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00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0000"/>
                </a:solidFill>
                <a:effectLst/>
                <a:uLnTx/>
                <a:uFillTx/>
                <a:latin typeface="Franklin Gothic Medium"/>
                <a:ea typeface="+mj-ea"/>
                <a:cs typeface="+mj-cs"/>
                <a:sym typeface="Arial"/>
              </a:rPr>
              <a:t>◉</a:t>
            </a:r>
          </a:p>
        </p:txBody>
      </p:sp>
      <p:sp>
        <p:nvSpPr>
          <p:cNvPr id="3012" name="Rectangle 132"/>
          <p:cNvSpPr txBox="1"/>
          <p:nvPr/>
        </p:nvSpPr>
        <p:spPr>
          <a:xfrm>
            <a:off x="1572398" y="3958104"/>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00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0000"/>
                </a:solidFill>
                <a:effectLst/>
                <a:uLnTx/>
                <a:uFillTx/>
                <a:latin typeface="Franklin Gothic Medium"/>
                <a:ea typeface="+mj-ea"/>
                <a:cs typeface="+mj-cs"/>
                <a:sym typeface="Arial"/>
              </a:rPr>
              <a:t>◉</a:t>
            </a:r>
          </a:p>
        </p:txBody>
      </p:sp>
      <p:grpSp>
        <p:nvGrpSpPr>
          <p:cNvPr id="3016" name="Line Callout 2 (No Border) 134"/>
          <p:cNvGrpSpPr/>
          <p:nvPr/>
        </p:nvGrpSpPr>
        <p:grpSpPr>
          <a:xfrm>
            <a:off x="3961952" y="2770084"/>
            <a:ext cx="1502322" cy="466279"/>
            <a:chOff x="0" y="-9619"/>
            <a:chExt cx="1502321" cy="466278"/>
          </a:xfrm>
        </p:grpSpPr>
        <p:sp>
          <p:nvSpPr>
            <p:cNvPr id="3013" name="Rectangle"/>
            <p:cNvSpPr/>
            <p:nvPr/>
          </p:nvSpPr>
          <p:spPr>
            <a:xfrm>
              <a:off x="218230" y="1270"/>
              <a:ext cx="1284091" cy="444501"/>
            </a:xfrm>
            <a:prstGeom prst="rect">
              <a:avLst/>
            </a:prstGeom>
            <a:solidFill>
              <a:srgbClr val="FFFFFF">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14" name="Line"/>
            <p:cNvSpPr/>
            <p:nvPr/>
          </p:nvSpPr>
          <p:spPr>
            <a:xfrm>
              <a:off x="0" y="244868"/>
              <a:ext cx="208266" cy="17665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674" y="6557"/>
                  </a:lnTo>
                  <a:lnTo>
                    <a:pt x="0" y="2160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15" name="Measurements…"/>
            <p:cNvSpPr txBox="1"/>
            <p:nvPr/>
          </p:nvSpPr>
          <p:spPr>
            <a:xfrm>
              <a:off x="218230" y="-9619"/>
              <a:ext cx="1284091" cy="4662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a:ln>
                    <a:noFill/>
                  </a:ln>
                  <a:solidFill>
                    <a:srgbClr val="171717"/>
                  </a:solidFill>
                  <a:effectLst/>
                  <a:uLnTx/>
                  <a:uFillTx/>
                  <a:latin typeface="Calibri"/>
                  <a:cs typeface="Calibri"/>
                  <a:sym typeface="Calibri"/>
                </a:rPr>
                <a:t>Measurements</a:t>
              </a:r>
              <a:endParaRPr kumimoji="0" sz="900" b="0"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a:ln>
                    <a:noFill/>
                  </a:ln>
                  <a:solidFill>
                    <a:srgbClr val="171717"/>
                  </a:solidFill>
                  <a:effectLst/>
                  <a:uLnTx/>
                  <a:uFillTx/>
                  <a:latin typeface="Calibri"/>
                  <a:cs typeface="Calibri"/>
                  <a:sym typeface="Calibri"/>
                </a:rPr>
                <a:t>of Pollution in the</a:t>
              </a:r>
              <a:endParaRPr kumimoji="0" sz="900" b="0"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a:ln>
                    <a:noFill/>
                  </a:ln>
                  <a:solidFill>
                    <a:srgbClr val="171717"/>
                  </a:solidFill>
                  <a:effectLst/>
                  <a:uLnTx/>
                  <a:uFillTx/>
                  <a:latin typeface="Calibri"/>
                  <a:cs typeface="Calibri"/>
                  <a:sym typeface="Calibri"/>
                </a:rPr>
                <a:t>Troposphere (MOPITT)</a:t>
              </a:r>
            </a:p>
          </p:txBody>
        </p:sp>
      </p:grpSp>
      <p:grpSp>
        <p:nvGrpSpPr>
          <p:cNvPr id="3020" name="Line Callout 2 (No Border) 135"/>
          <p:cNvGrpSpPr/>
          <p:nvPr/>
        </p:nvGrpSpPr>
        <p:grpSpPr>
          <a:xfrm>
            <a:off x="994551" y="3358384"/>
            <a:ext cx="700679" cy="788920"/>
            <a:chOff x="0" y="-8991"/>
            <a:chExt cx="700677" cy="788919"/>
          </a:xfrm>
        </p:grpSpPr>
        <p:sp>
          <p:nvSpPr>
            <p:cNvPr id="3017" name="Rectangle"/>
            <p:cNvSpPr/>
            <p:nvPr/>
          </p:nvSpPr>
          <p:spPr>
            <a:xfrm>
              <a:off x="0" y="0"/>
              <a:ext cx="700677" cy="572946"/>
            </a:xfrm>
            <a:prstGeom prst="rect">
              <a:avLst/>
            </a:prstGeom>
            <a:solidFill>
              <a:srgbClr val="FFFFFF">
                <a:alpha val="52999"/>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18" name="Line"/>
            <p:cNvSpPr/>
            <p:nvPr/>
          </p:nvSpPr>
          <p:spPr>
            <a:xfrm>
              <a:off x="348510" y="550657"/>
              <a:ext cx="282183" cy="2292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891" y="13551"/>
                  </a:lnTo>
                  <a:lnTo>
                    <a:pt x="21600" y="2160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19" name="Microwave Limb Sounder (MLS)"/>
            <p:cNvSpPr txBox="1"/>
            <p:nvPr/>
          </p:nvSpPr>
          <p:spPr>
            <a:xfrm>
              <a:off x="0" y="-8991"/>
              <a:ext cx="700677" cy="5909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57200">
                <a:lnSpc>
                  <a:spcPct val="90000"/>
                </a:lnSpc>
                <a:defRPr sz="900">
                  <a:latin typeface="Calibri"/>
                  <a:ea typeface="Calibri"/>
                  <a:cs typeface="Calibri"/>
                  <a:sym typeface="Calibri"/>
                </a:defRPr>
              </a:lvl1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sz="900" b="0" i="0" u="none" strike="noStrike" kern="1200" cap="none" spc="0" normalizeH="0" baseline="0" noProof="0">
                  <a:ln>
                    <a:noFill/>
                  </a:ln>
                  <a:solidFill>
                    <a:srgbClr val="171717"/>
                  </a:solidFill>
                  <a:effectLst/>
                  <a:uLnTx/>
                  <a:uFillTx/>
                  <a:latin typeface="Calibri"/>
                  <a:cs typeface="Calibri"/>
                  <a:sym typeface="Calibri"/>
                </a:rPr>
                <a:t>Microwave Limb Sounder (MLS)</a:t>
              </a:r>
            </a:p>
          </p:txBody>
        </p:sp>
      </p:grpSp>
      <p:grpSp>
        <p:nvGrpSpPr>
          <p:cNvPr id="3024" name="Line Callout 2 (No Border) 136"/>
          <p:cNvGrpSpPr/>
          <p:nvPr/>
        </p:nvGrpSpPr>
        <p:grpSpPr>
          <a:xfrm>
            <a:off x="4116972" y="1423718"/>
            <a:ext cx="2095334" cy="928002"/>
            <a:chOff x="0" y="-9619"/>
            <a:chExt cx="2095333" cy="928001"/>
          </a:xfrm>
        </p:grpSpPr>
        <p:sp>
          <p:nvSpPr>
            <p:cNvPr id="3021" name="Rectangle"/>
            <p:cNvSpPr/>
            <p:nvPr/>
          </p:nvSpPr>
          <p:spPr>
            <a:xfrm>
              <a:off x="0" y="15330"/>
              <a:ext cx="1581945" cy="416380"/>
            </a:xfrm>
            <a:prstGeom prst="rect">
              <a:avLst/>
            </a:prstGeom>
            <a:solidFill>
              <a:srgbClr val="FFFFFF">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endParaRPr kumimoji="0" sz="700" b="0" i="1" u="none" strike="noStrike" kern="1200" cap="none" spc="0" normalizeH="0" baseline="0" noProof="0">
                <a:ln>
                  <a:noFill/>
                </a:ln>
                <a:solidFill>
                  <a:srgbClr val="171717"/>
                </a:solidFill>
                <a:effectLst/>
                <a:uLnTx/>
                <a:uFillTx/>
                <a:latin typeface="Calibri"/>
                <a:cs typeface="Calibri"/>
                <a:sym typeface="Calibri"/>
              </a:endParaRPr>
            </a:p>
          </p:txBody>
        </p:sp>
        <p:sp>
          <p:nvSpPr>
            <p:cNvPr id="3022" name="Line"/>
            <p:cNvSpPr/>
            <p:nvPr/>
          </p:nvSpPr>
          <p:spPr>
            <a:xfrm>
              <a:off x="1449535" y="211907"/>
              <a:ext cx="645798" cy="706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282" y="13197"/>
                  </a:lnTo>
                  <a:lnTo>
                    <a:pt x="21600" y="2160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endParaRPr kumimoji="0" sz="700" b="0" i="1" u="none" strike="noStrike" kern="1200" cap="none" spc="0" normalizeH="0" baseline="0" noProof="0">
                <a:ln>
                  <a:noFill/>
                </a:ln>
                <a:solidFill>
                  <a:srgbClr val="171717"/>
                </a:solidFill>
                <a:effectLst/>
                <a:uLnTx/>
                <a:uFillTx/>
                <a:latin typeface="Calibri"/>
                <a:cs typeface="Calibri"/>
                <a:sym typeface="Calibri"/>
              </a:endParaRPr>
            </a:p>
          </p:txBody>
        </p:sp>
        <p:sp>
          <p:nvSpPr>
            <p:cNvPr id="3023" name="Suomi National Polar-orbiting Partnership (Suomi-NPP) Atmosphere"/>
            <p:cNvSpPr txBox="1"/>
            <p:nvPr/>
          </p:nvSpPr>
          <p:spPr>
            <a:xfrm>
              <a:off x="0" y="-9619"/>
              <a:ext cx="1581945" cy="4662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57200">
                <a:lnSpc>
                  <a:spcPct val="90000"/>
                </a:lnSpc>
                <a:defRPr sz="900">
                  <a:latin typeface="Calibri"/>
                  <a:ea typeface="Calibri"/>
                  <a:cs typeface="Calibri"/>
                  <a:sym typeface="Calibri"/>
                </a:defRPr>
              </a:lvl1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sz="900" b="0" i="0" u="none" strike="noStrike" kern="1200" cap="none" spc="0" normalizeH="0" baseline="0" noProof="0">
                  <a:ln>
                    <a:noFill/>
                  </a:ln>
                  <a:solidFill>
                    <a:srgbClr val="171717"/>
                  </a:solidFill>
                  <a:effectLst/>
                  <a:uLnTx/>
                  <a:uFillTx/>
                  <a:latin typeface="Calibri"/>
                  <a:cs typeface="Calibri"/>
                  <a:sym typeface="Calibri"/>
                </a:rPr>
                <a:t>Suomi National Polar-orbiting Partnership (Suomi-NPP) Atmosphere</a:t>
              </a:r>
            </a:p>
          </p:txBody>
        </p:sp>
      </p:grpSp>
      <p:grpSp>
        <p:nvGrpSpPr>
          <p:cNvPr id="3028" name="Line Callout 2 (No Border) 138"/>
          <p:cNvGrpSpPr/>
          <p:nvPr/>
        </p:nvGrpSpPr>
        <p:grpSpPr>
          <a:xfrm>
            <a:off x="6920145" y="4297236"/>
            <a:ext cx="1403534" cy="866239"/>
            <a:chOff x="0" y="0"/>
            <a:chExt cx="1403533" cy="866238"/>
          </a:xfrm>
        </p:grpSpPr>
        <p:sp>
          <p:nvSpPr>
            <p:cNvPr id="3025" name="Rectangle"/>
            <p:cNvSpPr/>
            <p:nvPr/>
          </p:nvSpPr>
          <p:spPr>
            <a:xfrm>
              <a:off x="0" y="428890"/>
              <a:ext cx="1403533" cy="408417"/>
            </a:xfrm>
            <a:prstGeom prst="rect">
              <a:avLst/>
            </a:prstGeom>
            <a:solidFill>
              <a:srgbClr val="FFFFFF">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i="1">
                  <a:latin typeface="Calibri"/>
                  <a:ea typeface="Calibri"/>
                  <a:cs typeface="Calibri"/>
                  <a:sym typeface="Calibri"/>
                </a:defRPr>
              </a:pPr>
              <a:endParaRPr kumimoji="0" sz="900" b="0" i="1" u="none" strike="noStrike" kern="1200" cap="none" spc="0" normalizeH="0" baseline="0" noProof="0">
                <a:ln>
                  <a:noFill/>
                </a:ln>
                <a:solidFill>
                  <a:srgbClr val="171717"/>
                </a:solidFill>
                <a:effectLst/>
                <a:uLnTx/>
                <a:uFillTx/>
                <a:latin typeface="Calibri"/>
                <a:cs typeface="Calibri"/>
                <a:sym typeface="Calibri"/>
              </a:endParaRPr>
            </a:p>
          </p:txBody>
        </p:sp>
        <p:sp>
          <p:nvSpPr>
            <p:cNvPr id="3026" name="Line"/>
            <p:cNvSpPr/>
            <p:nvPr/>
          </p:nvSpPr>
          <p:spPr>
            <a:xfrm>
              <a:off x="124465" y="0"/>
              <a:ext cx="551505" cy="3873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472" y="15624"/>
                  </a:lnTo>
                  <a:lnTo>
                    <a:pt x="0" y="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i="1">
                  <a:latin typeface="Calibri"/>
                  <a:ea typeface="Calibri"/>
                  <a:cs typeface="Calibri"/>
                  <a:sym typeface="Calibri"/>
                </a:defRPr>
              </a:pPr>
              <a:endParaRPr kumimoji="0" sz="900" b="0" i="1" u="none" strike="noStrike" kern="1200" cap="none" spc="0" normalizeH="0" baseline="0" noProof="0">
                <a:ln>
                  <a:noFill/>
                </a:ln>
                <a:solidFill>
                  <a:srgbClr val="171717"/>
                </a:solidFill>
                <a:effectLst/>
                <a:uLnTx/>
                <a:uFillTx/>
                <a:latin typeface="Calibri"/>
                <a:cs typeface="Calibri"/>
                <a:sym typeface="Calibri"/>
              </a:endParaRPr>
            </a:p>
          </p:txBody>
        </p:sp>
        <p:sp>
          <p:nvSpPr>
            <p:cNvPr id="3027" name="Advanced Microwave…"/>
            <p:cNvSpPr txBox="1"/>
            <p:nvPr/>
          </p:nvSpPr>
          <p:spPr>
            <a:xfrm>
              <a:off x="0" y="399960"/>
              <a:ext cx="1403533" cy="4662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a:ln>
                    <a:noFill/>
                  </a:ln>
                  <a:solidFill>
                    <a:srgbClr val="171717"/>
                  </a:solidFill>
                  <a:effectLst/>
                  <a:uLnTx/>
                  <a:uFillTx/>
                  <a:latin typeface="Calibri"/>
                  <a:cs typeface="Calibri"/>
                  <a:sym typeface="Calibri"/>
                </a:rPr>
                <a:t>Advanced Microwave</a:t>
              </a:r>
              <a:endParaRPr kumimoji="0" sz="900" b="0"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a:ln>
                    <a:noFill/>
                  </a:ln>
                  <a:solidFill>
                    <a:srgbClr val="171717"/>
                  </a:solidFill>
                  <a:effectLst/>
                  <a:uLnTx/>
                  <a:uFillTx/>
                  <a:latin typeface="Calibri"/>
                  <a:cs typeface="Calibri"/>
                  <a:sym typeface="Calibri"/>
                </a:rPr>
                <a:t>Scanning Radiometer for EOS 2 (AMSR-E/2)</a:t>
              </a:r>
            </a:p>
          </p:txBody>
        </p:sp>
      </p:grpSp>
      <p:grpSp>
        <p:nvGrpSpPr>
          <p:cNvPr id="3032" name="Line Callout 2 (No Border) 139"/>
          <p:cNvGrpSpPr/>
          <p:nvPr/>
        </p:nvGrpSpPr>
        <p:grpSpPr>
          <a:xfrm>
            <a:off x="1128920" y="4217686"/>
            <a:ext cx="1581946" cy="723385"/>
            <a:chOff x="0" y="0"/>
            <a:chExt cx="1581945" cy="723383"/>
          </a:xfrm>
        </p:grpSpPr>
        <p:sp>
          <p:nvSpPr>
            <p:cNvPr id="3029" name="Rectangle"/>
            <p:cNvSpPr/>
            <p:nvPr/>
          </p:nvSpPr>
          <p:spPr>
            <a:xfrm>
              <a:off x="0" y="282055"/>
              <a:ext cx="1581945" cy="416380"/>
            </a:xfrm>
            <a:prstGeom prst="rect">
              <a:avLst/>
            </a:prstGeom>
            <a:solidFill>
              <a:srgbClr val="FFFFFF">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30" name="Line"/>
            <p:cNvSpPr/>
            <p:nvPr/>
          </p:nvSpPr>
          <p:spPr>
            <a:xfrm>
              <a:off x="688224" y="0"/>
              <a:ext cx="197223" cy="288656"/>
            </a:xfrm>
            <a:custGeom>
              <a:avLst/>
              <a:gdLst/>
              <a:ahLst/>
              <a:cxnLst>
                <a:cxn ang="0">
                  <a:pos x="wd2" y="hd2"/>
                </a:cxn>
                <a:cxn ang="5400000">
                  <a:pos x="wd2" y="hd2"/>
                </a:cxn>
                <a:cxn ang="10800000">
                  <a:pos x="wd2" y="hd2"/>
                </a:cxn>
                <a:cxn ang="16200000">
                  <a:pos x="wd2" y="hd2"/>
                </a:cxn>
              </a:cxnLst>
              <a:rect l="0" t="0" r="r" b="b"/>
              <a:pathLst>
                <a:path w="21600" h="21600" extrusionOk="0">
                  <a:moveTo>
                    <a:pt x="11747" y="21600"/>
                  </a:moveTo>
                  <a:lnTo>
                    <a:pt x="21600" y="10733"/>
                  </a:lnTo>
                  <a:lnTo>
                    <a:pt x="0" y="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31" name="Suomi National Polar-orbiting Partnership (Suomi-NPP) (ATMS) and (CrIS) Sounder"/>
            <p:cNvSpPr txBox="1"/>
            <p:nvPr/>
          </p:nvSpPr>
          <p:spPr>
            <a:xfrm>
              <a:off x="0" y="257105"/>
              <a:ext cx="1581945" cy="4662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57200">
                <a:lnSpc>
                  <a:spcPct val="90000"/>
                </a:lnSpc>
                <a:defRPr sz="900">
                  <a:latin typeface="Calibri"/>
                  <a:ea typeface="Calibri"/>
                  <a:cs typeface="Calibri"/>
                  <a:sym typeface="Calibri"/>
                </a:defRPr>
              </a:lvl1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sz="900" b="0" i="0" u="none" strike="noStrike" kern="1200" cap="none" spc="0" normalizeH="0" baseline="0" noProof="0">
                  <a:ln>
                    <a:noFill/>
                  </a:ln>
                  <a:solidFill>
                    <a:srgbClr val="171717"/>
                  </a:solidFill>
                  <a:effectLst/>
                  <a:uLnTx/>
                  <a:uFillTx/>
                  <a:latin typeface="Calibri"/>
                  <a:cs typeface="Calibri"/>
                  <a:sym typeface="Calibri"/>
                </a:rPr>
                <a:t>Suomi National Polar-orbiting Partnership (Suomi-NPP) (ATMS) and (CrIS) Sounder</a:t>
              </a:r>
            </a:p>
          </p:txBody>
        </p:sp>
      </p:grpSp>
      <p:grpSp>
        <p:nvGrpSpPr>
          <p:cNvPr id="3036" name="Line Callout 2 (No Border) 140"/>
          <p:cNvGrpSpPr/>
          <p:nvPr/>
        </p:nvGrpSpPr>
        <p:grpSpPr>
          <a:xfrm>
            <a:off x="1874029" y="3819990"/>
            <a:ext cx="1460884" cy="377829"/>
            <a:chOff x="0" y="34606"/>
            <a:chExt cx="1460883" cy="377828"/>
          </a:xfrm>
        </p:grpSpPr>
        <p:sp>
          <p:nvSpPr>
            <p:cNvPr id="3033" name="Rectangle"/>
            <p:cNvSpPr/>
            <p:nvPr/>
          </p:nvSpPr>
          <p:spPr>
            <a:xfrm>
              <a:off x="285084" y="34606"/>
              <a:ext cx="1175799" cy="377828"/>
            </a:xfrm>
            <a:prstGeom prst="rect">
              <a:avLst/>
            </a:prstGeom>
            <a:solidFill>
              <a:srgbClr val="FFFFFF">
                <a:alpha val="52999"/>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34" name="Line"/>
            <p:cNvSpPr/>
            <p:nvPr/>
          </p:nvSpPr>
          <p:spPr>
            <a:xfrm>
              <a:off x="0" y="232221"/>
              <a:ext cx="281110" cy="64126"/>
            </a:xfrm>
            <a:custGeom>
              <a:avLst/>
              <a:gdLst/>
              <a:ahLst/>
              <a:cxnLst>
                <a:cxn ang="0">
                  <a:pos x="wd2" y="hd2"/>
                </a:cxn>
                <a:cxn ang="5400000">
                  <a:pos x="wd2" y="hd2"/>
                </a:cxn>
                <a:cxn ang="10800000">
                  <a:pos x="wd2" y="hd2"/>
                </a:cxn>
                <a:cxn ang="16200000">
                  <a:pos x="wd2" y="hd2"/>
                </a:cxn>
              </a:cxnLst>
              <a:rect l="0" t="0" r="r" b="b"/>
              <a:pathLst>
                <a:path w="21600" h="21600" extrusionOk="0">
                  <a:moveTo>
                    <a:pt x="21600" y="965"/>
                  </a:moveTo>
                  <a:lnTo>
                    <a:pt x="10516" y="0"/>
                  </a:lnTo>
                  <a:lnTo>
                    <a:pt x="0" y="2160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35" name="Tropospheric Emission Spectrometer (TES)"/>
            <p:cNvSpPr txBox="1"/>
            <p:nvPr/>
          </p:nvSpPr>
          <p:spPr>
            <a:xfrm>
              <a:off x="285084" y="52705"/>
              <a:ext cx="1175799" cy="3416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57200">
                <a:lnSpc>
                  <a:spcPct val="90000"/>
                </a:lnSpc>
                <a:defRPr sz="900">
                  <a:latin typeface="Calibri"/>
                  <a:ea typeface="Calibri"/>
                  <a:cs typeface="Calibri"/>
                  <a:sym typeface="Calibri"/>
                </a:defRPr>
              </a:lvl1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sz="900" b="0" i="0" u="none" strike="noStrike" kern="1200" cap="none" spc="0" normalizeH="0" baseline="0" noProof="0">
                  <a:ln>
                    <a:noFill/>
                  </a:ln>
                  <a:solidFill>
                    <a:srgbClr val="171717"/>
                  </a:solidFill>
                  <a:effectLst/>
                  <a:uLnTx/>
                  <a:uFillTx/>
                  <a:latin typeface="Calibri"/>
                  <a:cs typeface="Calibri"/>
                  <a:sym typeface="Calibri"/>
                </a:rPr>
                <a:t>Tropospheric Emission Spectrometer (TES)</a:t>
              </a:r>
            </a:p>
          </p:txBody>
        </p:sp>
      </p:grpSp>
      <p:grpSp>
        <p:nvGrpSpPr>
          <p:cNvPr id="3040" name="Line Callout 2 (No Border) 142"/>
          <p:cNvGrpSpPr/>
          <p:nvPr/>
        </p:nvGrpSpPr>
        <p:grpSpPr>
          <a:xfrm>
            <a:off x="6707150" y="3110457"/>
            <a:ext cx="1506822" cy="504644"/>
            <a:chOff x="0" y="0"/>
            <a:chExt cx="1506820" cy="504643"/>
          </a:xfrm>
        </p:grpSpPr>
        <p:sp>
          <p:nvSpPr>
            <p:cNvPr id="3037" name="Rectangle"/>
            <p:cNvSpPr/>
            <p:nvPr/>
          </p:nvSpPr>
          <p:spPr>
            <a:xfrm>
              <a:off x="0" y="67426"/>
              <a:ext cx="1196231" cy="408156"/>
            </a:xfrm>
            <a:prstGeom prst="rect">
              <a:avLst/>
            </a:prstGeom>
            <a:solidFill>
              <a:srgbClr val="FFFFFF">
                <a:alpha val="47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38" name="Line"/>
            <p:cNvSpPr/>
            <p:nvPr/>
          </p:nvSpPr>
          <p:spPr>
            <a:xfrm>
              <a:off x="1188825" y="0"/>
              <a:ext cx="317995" cy="2678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229" y="14741"/>
                  </a:lnTo>
                  <a:lnTo>
                    <a:pt x="21600" y="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39" name="Visible Infrared Imaging Radiometer Suite (VIIRS)  Ocean"/>
            <p:cNvSpPr txBox="1"/>
            <p:nvPr/>
          </p:nvSpPr>
          <p:spPr>
            <a:xfrm>
              <a:off x="0" y="38365"/>
              <a:ext cx="1196231" cy="4662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57200">
                <a:lnSpc>
                  <a:spcPct val="90000"/>
                </a:lnSpc>
                <a:defRPr sz="900">
                  <a:latin typeface="Calibri"/>
                  <a:ea typeface="Calibri"/>
                  <a:cs typeface="Calibri"/>
                  <a:sym typeface="Calibri"/>
                </a:defRPr>
              </a:lvl1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sz="900" b="0" i="0" u="none" strike="noStrike" kern="1200" cap="none" spc="0" normalizeH="0" baseline="0" noProof="0">
                  <a:ln>
                    <a:noFill/>
                  </a:ln>
                  <a:solidFill>
                    <a:srgbClr val="171717"/>
                  </a:solidFill>
                  <a:effectLst/>
                  <a:uLnTx/>
                  <a:uFillTx/>
                  <a:latin typeface="Calibri"/>
                  <a:cs typeface="Calibri"/>
                  <a:sym typeface="Calibri"/>
                </a:rPr>
                <a:t>Visible Infrared Imaging Radiometer Suite (VIIRS)  Ocean</a:t>
              </a:r>
            </a:p>
          </p:txBody>
        </p:sp>
      </p:grpSp>
      <p:sp>
        <p:nvSpPr>
          <p:cNvPr id="3041" name="Rectangle 152"/>
          <p:cNvSpPr txBox="1"/>
          <p:nvPr/>
        </p:nvSpPr>
        <p:spPr>
          <a:xfrm>
            <a:off x="1676454" y="3912106"/>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00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0000"/>
                </a:solidFill>
                <a:effectLst/>
                <a:uLnTx/>
                <a:uFillTx/>
                <a:latin typeface="Franklin Gothic Medium"/>
                <a:ea typeface="+mj-ea"/>
                <a:cs typeface="+mj-cs"/>
                <a:sym typeface="Arial"/>
              </a:rPr>
              <a:t>◉</a:t>
            </a:r>
          </a:p>
        </p:txBody>
      </p:sp>
      <p:sp>
        <p:nvSpPr>
          <p:cNvPr id="3042" name="Rectangle 153"/>
          <p:cNvSpPr txBox="1"/>
          <p:nvPr/>
        </p:nvSpPr>
        <p:spPr>
          <a:xfrm>
            <a:off x="1652260" y="4002982"/>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00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0000"/>
                </a:solidFill>
                <a:effectLst/>
                <a:uLnTx/>
                <a:uFillTx/>
                <a:latin typeface="Franklin Gothic Medium"/>
                <a:ea typeface="+mj-ea"/>
                <a:cs typeface="+mj-cs"/>
                <a:sym typeface="Arial"/>
              </a:rPr>
              <a:t>◉</a:t>
            </a:r>
          </a:p>
        </p:txBody>
      </p:sp>
      <p:sp>
        <p:nvSpPr>
          <p:cNvPr id="3043" name="Rectangle 154"/>
          <p:cNvSpPr txBox="1"/>
          <p:nvPr/>
        </p:nvSpPr>
        <p:spPr>
          <a:xfrm>
            <a:off x="1629354" y="3928130"/>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sp>
        <p:nvSpPr>
          <p:cNvPr id="3044" name="Rectangle 130"/>
          <p:cNvSpPr txBox="1"/>
          <p:nvPr/>
        </p:nvSpPr>
        <p:spPr>
          <a:xfrm>
            <a:off x="6894611" y="4037479"/>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00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0000"/>
                </a:solidFill>
                <a:effectLst/>
                <a:uLnTx/>
                <a:uFillTx/>
                <a:latin typeface="Franklin Gothic Medium"/>
                <a:ea typeface="+mj-ea"/>
                <a:cs typeface="+mj-cs"/>
                <a:sym typeface="Arial"/>
              </a:rPr>
              <a:t>◉</a:t>
            </a:r>
          </a:p>
        </p:txBody>
      </p:sp>
      <p:sp>
        <p:nvSpPr>
          <p:cNvPr id="3045" name="Rectangle 110"/>
          <p:cNvSpPr txBox="1"/>
          <p:nvPr/>
        </p:nvSpPr>
        <p:spPr>
          <a:xfrm>
            <a:off x="3854948" y="3096615"/>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sp>
        <p:nvSpPr>
          <p:cNvPr id="3046" name="Rectangle 120"/>
          <p:cNvSpPr txBox="1"/>
          <p:nvPr/>
        </p:nvSpPr>
        <p:spPr>
          <a:xfrm>
            <a:off x="6859641" y="4018429"/>
            <a:ext cx="281485" cy="369332"/>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b="1">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grpSp>
        <p:nvGrpSpPr>
          <p:cNvPr id="3060" name="Group 1"/>
          <p:cNvGrpSpPr/>
          <p:nvPr/>
        </p:nvGrpSpPr>
        <p:grpSpPr>
          <a:xfrm>
            <a:off x="8053454" y="2709247"/>
            <a:ext cx="465370" cy="531712"/>
            <a:chOff x="-1" y="-1"/>
            <a:chExt cx="465369" cy="531710"/>
          </a:xfrm>
        </p:grpSpPr>
        <p:grpSp>
          <p:nvGrpSpPr>
            <p:cNvPr id="3053" name="Group 133"/>
            <p:cNvGrpSpPr/>
            <p:nvPr/>
          </p:nvGrpSpPr>
          <p:grpSpPr>
            <a:xfrm>
              <a:off x="-1" y="-1"/>
              <a:ext cx="465369" cy="531710"/>
              <a:chOff x="0" y="0"/>
              <a:chExt cx="465367" cy="531708"/>
            </a:xfrm>
          </p:grpSpPr>
          <p:sp>
            <p:nvSpPr>
              <p:cNvPr id="3047" name="Rectangle 146"/>
              <p:cNvSpPr txBox="1"/>
              <p:nvPr/>
            </p:nvSpPr>
            <p:spPr>
              <a:xfrm>
                <a:off x="87748" y="0"/>
                <a:ext cx="281483" cy="369327"/>
              </a:xfrm>
              <a:prstGeom prst="rect">
                <a:avLst/>
              </a:prstGeom>
              <a:noFill/>
              <a:ln w="12700" cap="flat">
                <a:noFill/>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800" b="1">
                    <a:solidFill>
                      <a:srgbClr val="FF00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0000"/>
                    </a:solidFill>
                    <a:effectLst/>
                    <a:uLnTx/>
                    <a:uFillTx/>
                    <a:latin typeface="Franklin Gothic Medium"/>
                    <a:ea typeface="+mj-ea"/>
                    <a:cs typeface="+mj-cs"/>
                    <a:sym typeface="Arial"/>
                  </a:rPr>
                  <a:t>◉</a:t>
                </a:r>
              </a:p>
            </p:txBody>
          </p:sp>
          <p:sp>
            <p:nvSpPr>
              <p:cNvPr id="3048" name="Rectangle 147"/>
              <p:cNvSpPr txBox="1"/>
              <p:nvPr/>
            </p:nvSpPr>
            <p:spPr>
              <a:xfrm>
                <a:off x="28608" y="82719"/>
                <a:ext cx="281483" cy="369327"/>
              </a:xfrm>
              <a:prstGeom prst="rect">
                <a:avLst/>
              </a:prstGeom>
              <a:noFill/>
              <a:ln w="12700" cap="flat">
                <a:noFill/>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800" b="1">
                    <a:solidFill>
                      <a:srgbClr val="FF00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0000"/>
                    </a:solidFill>
                    <a:effectLst/>
                    <a:uLnTx/>
                    <a:uFillTx/>
                    <a:latin typeface="Franklin Gothic Medium"/>
                    <a:ea typeface="+mj-ea"/>
                    <a:cs typeface="+mj-cs"/>
                    <a:sym typeface="Arial"/>
                  </a:rPr>
                  <a:t>◉</a:t>
                </a:r>
              </a:p>
            </p:txBody>
          </p:sp>
          <p:sp>
            <p:nvSpPr>
              <p:cNvPr id="3049" name="Rectangle 148"/>
              <p:cNvSpPr txBox="1"/>
              <p:nvPr/>
            </p:nvSpPr>
            <p:spPr>
              <a:xfrm>
                <a:off x="0" y="162381"/>
                <a:ext cx="281483" cy="369327"/>
              </a:xfrm>
              <a:prstGeom prst="rect">
                <a:avLst/>
              </a:prstGeom>
              <a:noFill/>
              <a:ln w="12700" cap="flat">
                <a:noFill/>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800" b="1">
                    <a:solidFill>
                      <a:srgbClr val="FF00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0000"/>
                    </a:solidFill>
                    <a:effectLst/>
                    <a:uLnTx/>
                    <a:uFillTx/>
                    <a:latin typeface="Franklin Gothic Medium"/>
                    <a:ea typeface="+mj-ea"/>
                    <a:cs typeface="+mj-cs"/>
                    <a:sym typeface="Arial"/>
                  </a:rPr>
                  <a:t>◉</a:t>
                </a:r>
              </a:p>
            </p:txBody>
          </p:sp>
          <p:sp>
            <p:nvSpPr>
              <p:cNvPr id="3050" name="Rectangle 149"/>
              <p:cNvSpPr txBox="1"/>
              <p:nvPr/>
            </p:nvSpPr>
            <p:spPr>
              <a:xfrm>
                <a:off x="94357" y="158919"/>
                <a:ext cx="281483" cy="369327"/>
              </a:xfrm>
              <a:prstGeom prst="rect">
                <a:avLst/>
              </a:prstGeom>
              <a:noFill/>
              <a:ln w="12700" cap="flat">
                <a:noFill/>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800" b="1">
                    <a:solidFill>
                      <a:srgbClr val="FF00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0000"/>
                    </a:solidFill>
                    <a:effectLst/>
                    <a:uLnTx/>
                    <a:uFillTx/>
                    <a:latin typeface="Franklin Gothic Medium"/>
                    <a:ea typeface="+mj-ea"/>
                    <a:cs typeface="+mj-cs"/>
                    <a:sym typeface="Arial"/>
                  </a:rPr>
                  <a:t>◉</a:t>
                </a:r>
              </a:p>
            </p:txBody>
          </p:sp>
          <p:sp>
            <p:nvSpPr>
              <p:cNvPr id="3051" name="Rectangle 150"/>
              <p:cNvSpPr txBox="1"/>
              <p:nvPr/>
            </p:nvSpPr>
            <p:spPr>
              <a:xfrm>
                <a:off x="129737" y="75050"/>
                <a:ext cx="281483" cy="369327"/>
              </a:xfrm>
              <a:prstGeom prst="rect">
                <a:avLst/>
              </a:prstGeom>
              <a:noFill/>
              <a:ln w="12700" cap="flat">
                <a:noFill/>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800" b="1">
                    <a:solidFill>
                      <a:srgbClr val="FF00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0000"/>
                    </a:solidFill>
                    <a:effectLst/>
                    <a:uLnTx/>
                    <a:uFillTx/>
                    <a:latin typeface="Franklin Gothic Medium"/>
                    <a:ea typeface="+mj-ea"/>
                    <a:cs typeface="+mj-cs"/>
                    <a:sym typeface="Arial"/>
                  </a:rPr>
                  <a:t>◉</a:t>
                </a:r>
              </a:p>
            </p:txBody>
          </p:sp>
          <p:sp>
            <p:nvSpPr>
              <p:cNvPr id="3052" name="Rectangle 151"/>
              <p:cNvSpPr txBox="1"/>
              <p:nvPr/>
            </p:nvSpPr>
            <p:spPr>
              <a:xfrm>
                <a:off x="183884" y="158919"/>
                <a:ext cx="281483" cy="369327"/>
              </a:xfrm>
              <a:prstGeom prst="rect">
                <a:avLst/>
              </a:prstGeom>
              <a:noFill/>
              <a:ln w="12700" cap="flat">
                <a:noFill/>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800" b="1">
                    <a:solidFill>
                      <a:srgbClr val="FF00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a:ln>
                      <a:noFill/>
                    </a:ln>
                    <a:solidFill>
                      <a:srgbClr val="FF0000"/>
                    </a:solidFill>
                    <a:effectLst/>
                    <a:uLnTx/>
                    <a:uFillTx/>
                    <a:latin typeface="Franklin Gothic Medium"/>
                    <a:ea typeface="+mj-ea"/>
                    <a:cs typeface="+mj-cs"/>
                    <a:sym typeface="Arial"/>
                  </a:rPr>
                  <a:t>◉</a:t>
                </a:r>
              </a:p>
            </p:txBody>
          </p:sp>
        </p:grpSp>
        <p:grpSp>
          <p:nvGrpSpPr>
            <p:cNvPr id="3059" name="Group 121"/>
            <p:cNvGrpSpPr/>
            <p:nvPr/>
          </p:nvGrpSpPr>
          <p:grpSpPr>
            <a:xfrm>
              <a:off x="57600" y="67846"/>
              <a:ext cx="343686" cy="414136"/>
              <a:chOff x="0" y="0"/>
              <a:chExt cx="343684" cy="414135"/>
            </a:xfrm>
          </p:grpSpPr>
          <p:sp>
            <p:nvSpPr>
              <p:cNvPr id="3054" name="Freeform 9"/>
              <p:cNvSpPr/>
              <p:nvPr/>
            </p:nvSpPr>
            <p:spPr>
              <a:xfrm>
                <a:off x="156266" y="136426"/>
                <a:ext cx="30164" cy="381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5916" y="21600"/>
                    </a:lnTo>
                    <a:lnTo>
                      <a:pt x="10232" y="13500"/>
                    </a:lnTo>
                    <a:lnTo>
                      <a:pt x="7958" y="10800"/>
                    </a:lnTo>
                    <a:lnTo>
                      <a:pt x="0" y="10800"/>
                    </a:lnTo>
                    <a:lnTo>
                      <a:pt x="0" y="9000"/>
                    </a:lnTo>
                    <a:lnTo>
                      <a:pt x="4547" y="0"/>
                    </a:lnTo>
                    <a:lnTo>
                      <a:pt x="13642" y="4500"/>
                    </a:lnTo>
                    <a:lnTo>
                      <a:pt x="21600" y="10800"/>
                    </a:lnTo>
                    <a:close/>
                  </a:path>
                </a:pathLst>
              </a:custGeom>
              <a:solidFill>
                <a:srgbClr val="C6D9F1"/>
              </a:solidFill>
              <a:ln w="9525" cap="flat">
                <a:solidFill>
                  <a:srgbClr val="FFFFFF"/>
                </a:solidFill>
                <a:prstDash val="solid"/>
                <a:round/>
              </a:ln>
              <a:effectLst/>
            </p:spPr>
            <p:txBody>
              <a:bodyPr wrap="square" lIns="45719" tIns="45719" rIns="45719" bIns="45719"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latin typeface="+mj-lt"/>
                    <a:ea typeface="+mj-ea"/>
                    <a:cs typeface="+mj-cs"/>
                    <a:sym typeface="Arial"/>
                  </a:defRPr>
                </a:pPr>
                <a:endParaRPr kumimoji="0" sz="1800" b="0" i="0" u="none" strike="noStrike" kern="1200" cap="none" spc="0" normalizeH="0" baseline="0" noProof="0">
                  <a:ln>
                    <a:noFill/>
                  </a:ln>
                  <a:solidFill>
                    <a:srgbClr val="171717"/>
                  </a:solidFill>
                  <a:effectLst/>
                  <a:uLnTx/>
                  <a:uFillTx/>
                  <a:latin typeface="Franklin Gothic Medium"/>
                  <a:ea typeface="+mn-ea"/>
                  <a:cs typeface="+mn-cs"/>
                  <a:sym typeface="Arial"/>
                </a:endParaRPr>
              </a:p>
            </p:txBody>
          </p:sp>
          <p:sp>
            <p:nvSpPr>
              <p:cNvPr id="3055" name="Rectangle 124"/>
              <p:cNvSpPr txBox="1"/>
              <p:nvPr/>
            </p:nvSpPr>
            <p:spPr>
              <a:xfrm>
                <a:off x="103879" y="38894"/>
                <a:ext cx="239805" cy="307773"/>
              </a:xfrm>
              <a:prstGeom prst="rect">
                <a:avLst/>
              </a:prstGeom>
              <a:noFill/>
              <a:ln w="12700" cap="flat">
                <a:noFill/>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sp>
            <p:nvSpPr>
              <p:cNvPr id="3056" name="Rectangle 125"/>
              <p:cNvSpPr txBox="1"/>
              <p:nvPr/>
            </p:nvSpPr>
            <p:spPr>
              <a:xfrm>
                <a:off x="6411" y="0"/>
                <a:ext cx="239805" cy="307773"/>
              </a:xfrm>
              <a:prstGeom prst="rect">
                <a:avLst/>
              </a:prstGeom>
              <a:noFill/>
              <a:ln w="12700" cap="flat">
                <a:noFill/>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sp>
            <p:nvSpPr>
              <p:cNvPr id="3057" name="Rectangle 126"/>
              <p:cNvSpPr txBox="1"/>
              <p:nvPr/>
            </p:nvSpPr>
            <p:spPr>
              <a:xfrm>
                <a:off x="0" y="83431"/>
                <a:ext cx="239805" cy="307773"/>
              </a:xfrm>
              <a:prstGeom prst="rect">
                <a:avLst/>
              </a:prstGeom>
              <a:noFill/>
              <a:ln w="12700" cap="flat">
                <a:noFill/>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sp>
            <p:nvSpPr>
              <p:cNvPr id="3058" name="Rectangle 127"/>
              <p:cNvSpPr txBox="1"/>
              <p:nvPr/>
            </p:nvSpPr>
            <p:spPr>
              <a:xfrm>
                <a:off x="73647" y="106362"/>
                <a:ext cx="239805" cy="307773"/>
              </a:xfrm>
              <a:prstGeom prst="rect">
                <a:avLst/>
              </a:prstGeom>
              <a:noFill/>
              <a:ln w="12700" cap="flat">
                <a:noFill/>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b="1">
                    <a:solidFill>
                      <a:srgbClr val="FFFF00"/>
                    </a:solidFill>
                    <a:latin typeface="+mj-lt"/>
                    <a:ea typeface="+mj-ea"/>
                    <a:cs typeface="+mj-cs"/>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a:ln>
                      <a:noFill/>
                    </a:ln>
                    <a:solidFill>
                      <a:srgbClr val="FFFF00"/>
                    </a:solidFill>
                    <a:effectLst/>
                    <a:uLnTx/>
                    <a:uFillTx/>
                    <a:latin typeface="Franklin Gothic Medium"/>
                    <a:ea typeface="+mj-ea"/>
                    <a:cs typeface="+mj-cs"/>
                    <a:sym typeface="Arial"/>
                  </a:rPr>
                  <a:t>◉</a:t>
                </a:r>
              </a:p>
            </p:txBody>
          </p:sp>
        </p:grpSp>
      </p:grpSp>
      <p:grpSp>
        <p:nvGrpSpPr>
          <p:cNvPr id="3064" name="Line Callout 2 (No Border) 87"/>
          <p:cNvGrpSpPr/>
          <p:nvPr/>
        </p:nvGrpSpPr>
        <p:grpSpPr>
          <a:xfrm>
            <a:off x="8372648" y="2432358"/>
            <a:ext cx="1259879" cy="534983"/>
            <a:chOff x="0" y="42034"/>
            <a:chExt cx="1259877" cy="534982"/>
          </a:xfrm>
        </p:grpSpPr>
        <p:sp>
          <p:nvSpPr>
            <p:cNvPr id="3061" name="Rectangle"/>
            <p:cNvSpPr/>
            <p:nvPr/>
          </p:nvSpPr>
          <p:spPr>
            <a:xfrm>
              <a:off x="0" y="42034"/>
              <a:ext cx="1259877" cy="464572"/>
            </a:xfrm>
            <a:prstGeom prst="rect">
              <a:avLst/>
            </a:prstGeom>
            <a:solidFill>
              <a:srgbClr val="FFFFFF">
                <a:alpha val="47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62" name="Line"/>
            <p:cNvSpPr/>
            <p:nvPr/>
          </p:nvSpPr>
          <p:spPr>
            <a:xfrm>
              <a:off x="87749" y="496705"/>
              <a:ext cx="515707" cy="803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203" y="13102"/>
                  </a:lnTo>
                  <a:lnTo>
                    <a:pt x="0" y="2160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63" name="Crustal Dynamics Data Information System…"/>
            <p:cNvSpPr txBox="1"/>
            <p:nvPr/>
          </p:nvSpPr>
          <p:spPr>
            <a:xfrm>
              <a:off x="0" y="55030"/>
              <a:ext cx="1259877" cy="4385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b="1">
                  <a:latin typeface="Calibri"/>
                  <a:ea typeface="Calibri"/>
                  <a:cs typeface="Calibri"/>
                  <a:sym typeface="Calibri"/>
                </a:defRPr>
              </a:pPr>
              <a:r>
                <a:rPr kumimoji="0" sz="900" b="1" i="0" u="none" strike="noStrike" kern="1200" cap="none" spc="0" normalizeH="0" baseline="0" noProof="0">
                  <a:ln>
                    <a:noFill/>
                  </a:ln>
                  <a:solidFill>
                    <a:srgbClr val="171717"/>
                  </a:solidFill>
                  <a:effectLst/>
                  <a:uLnTx/>
                  <a:uFillTx/>
                  <a:latin typeface="Calibri"/>
                  <a:cs typeface="Calibri"/>
                  <a:sym typeface="Calibri"/>
                </a:rPr>
                <a:t>Crustal Dynamics Data Information System</a:t>
              </a:r>
              <a:endParaRPr kumimoji="0" sz="900" b="1" i="0" u="none" strike="noStrike" kern="1200" cap="none" spc="0" normalizeH="0" baseline="0" noProof="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700" i="1">
                  <a:latin typeface="Calibri"/>
                  <a:ea typeface="Calibri"/>
                  <a:cs typeface="Calibri"/>
                  <a:sym typeface="Calibri"/>
                </a:defRPr>
              </a:pPr>
              <a:r>
                <a:rPr kumimoji="0" sz="700" b="0" i="1" u="none" strike="noStrike" kern="1200" cap="none" spc="0" normalizeH="0" baseline="0" noProof="0">
                  <a:ln>
                    <a:noFill/>
                  </a:ln>
                  <a:solidFill>
                    <a:srgbClr val="171717"/>
                  </a:solidFill>
                  <a:effectLst/>
                  <a:uLnTx/>
                  <a:uFillTx/>
                  <a:latin typeface="Calibri"/>
                  <a:cs typeface="Calibri"/>
                  <a:sym typeface="Calibri"/>
                </a:rPr>
                <a:t>Space Geodesy,  Solid Earth</a:t>
              </a:r>
            </a:p>
          </p:txBody>
        </p:sp>
      </p:grpSp>
      <p:grpSp>
        <p:nvGrpSpPr>
          <p:cNvPr id="3068" name="Line Callout 2 (No Border) 156"/>
          <p:cNvGrpSpPr/>
          <p:nvPr/>
        </p:nvGrpSpPr>
        <p:grpSpPr>
          <a:xfrm>
            <a:off x="8470656" y="3154934"/>
            <a:ext cx="1257387" cy="3512399"/>
            <a:chOff x="0" y="0"/>
            <a:chExt cx="1257386" cy="3512398"/>
          </a:xfrm>
        </p:grpSpPr>
        <p:sp>
          <p:nvSpPr>
            <p:cNvPr id="3065" name="Rectangle"/>
            <p:cNvSpPr/>
            <p:nvPr/>
          </p:nvSpPr>
          <p:spPr>
            <a:xfrm>
              <a:off x="51497" y="375991"/>
              <a:ext cx="1177366" cy="3136407"/>
            </a:xfrm>
            <a:prstGeom prst="rect">
              <a:avLst/>
            </a:prstGeom>
            <a:solidFill>
              <a:srgbClr val="F2F2F2">
                <a:alpha val="66000"/>
              </a:srgbClr>
            </a:solidFill>
            <a:ln w="12700" cap="flat">
              <a:noFill/>
              <a:miter lim="400000"/>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66" name="Line"/>
            <p:cNvSpPr/>
            <p:nvPr/>
          </p:nvSpPr>
          <p:spPr>
            <a:xfrm>
              <a:off x="0" y="0"/>
              <a:ext cx="584691" cy="3936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696" y="13984"/>
                  </a:lnTo>
                  <a:lnTo>
                    <a:pt x="0" y="0"/>
                  </a:lnTo>
                </a:path>
              </a:pathLst>
            </a:custGeom>
            <a:noFill/>
            <a:ln w="9525" cap="flat">
              <a:solidFill>
                <a:srgbClr val="000000"/>
              </a:solidFill>
              <a:prstDash val="solid"/>
              <a:round/>
            </a:ln>
            <a:effectLst/>
          </p:spPr>
          <p:txBody>
            <a:bodyPr wrap="square" lIns="45719" tIns="45719" rIns="45719" bIns="45719" numCol="1" anchor="ctr">
              <a:noAutofit/>
            </a:bodyPr>
            <a:lstStyle/>
            <a:p>
              <a:pPr marL="0" marR="0" lvl="0" indent="0" algn="ctr" defTabSz="457200" rtl="0" eaLnBrk="1" fontAlgn="auto" latinLnBrk="0" hangingPunct="1">
                <a:lnSpc>
                  <a:spcPct val="90000"/>
                </a:lnSpc>
                <a:spcBef>
                  <a:spcPts val="0"/>
                </a:spcBef>
                <a:spcAft>
                  <a:spcPts val="0"/>
                </a:spcAft>
                <a:buClrTx/>
                <a:buSzTx/>
                <a:buFontTx/>
                <a:buNone/>
                <a:tabLst/>
                <a:defRPr sz="1800">
                  <a:solidFill>
                    <a:srgbClr val="FFFFFF"/>
                  </a:solidFill>
                  <a:latin typeface="Calibri"/>
                  <a:ea typeface="Calibri"/>
                  <a:cs typeface="Calibri"/>
                  <a:sym typeface="Calibri"/>
                </a:defRPr>
              </a:pPr>
              <a:endParaRPr kumimoji="0" sz="1800" b="0" i="0" u="none" strike="noStrike" kern="1200" cap="none" spc="0" normalizeH="0" baseline="0" noProof="0">
                <a:ln>
                  <a:noFill/>
                </a:ln>
                <a:solidFill>
                  <a:srgbClr val="FFFFFF"/>
                </a:solidFill>
                <a:effectLst/>
                <a:uLnTx/>
                <a:uFillTx/>
                <a:latin typeface="Calibri"/>
                <a:cs typeface="Calibri"/>
                <a:sym typeface="Calibri"/>
              </a:endParaRPr>
            </a:p>
          </p:txBody>
        </p:sp>
        <p:sp>
          <p:nvSpPr>
            <p:cNvPr id="3067" name="Ozone Mapping…"/>
            <p:cNvSpPr txBox="1"/>
            <p:nvPr/>
          </p:nvSpPr>
          <p:spPr>
            <a:xfrm>
              <a:off x="80020" y="485048"/>
              <a:ext cx="1177366" cy="28346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Ozone Mapping</a:t>
              </a: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Profiler Suite (OMPS)  Ozone</a:t>
              </a: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a:t>
              </a:r>
              <a:endParaRPr kumimoji="0" sz="900" b="0" i="0" u="none" strike="noStrike" kern="1200" cap="none" spc="0" normalizeH="0" baseline="0" noProof="0" dirty="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Ozone Monitoring Instrument (OMI)</a:t>
              </a:r>
              <a:endParaRPr kumimoji="0" sz="900" b="0" i="0" u="none" strike="noStrike" kern="1200" cap="none" spc="0" normalizeH="0" baseline="0" noProof="0" dirty="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i="1">
                  <a:latin typeface="Calibri"/>
                  <a:ea typeface="Calibri"/>
                  <a:cs typeface="Calibri"/>
                  <a:sym typeface="Calibri"/>
                </a:defRPr>
              </a:pPr>
              <a:r>
                <a:rPr kumimoji="0" sz="900" b="0" i="1" u="none" strike="noStrike" kern="1200" cap="none" spc="0" normalizeH="0" baseline="0" noProof="0" dirty="0">
                  <a:ln>
                    <a:noFill/>
                  </a:ln>
                  <a:solidFill>
                    <a:srgbClr val="171717"/>
                  </a:solidFill>
                  <a:effectLst/>
                  <a:uLnTx/>
                  <a:uFillTx/>
                  <a:latin typeface="Calibri"/>
                  <a:cs typeface="Calibri"/>
                  <a:sym typeface="Calibri"/>
                </a:rPr>
                <a:t>•</a:t>
              </a:r>
              <a:endParaRPr kumimoji="0" sz="900" b="0" i="1" u="none" strike="noStrike" kern="1200" cap="none" spc="0" normalizeH="0" baseline="0" noProof="0" dirty="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Ozone Mapping</a:t>
              </a: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Profiler Suite (OMPS)  Ozone</a:t>
              </a: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a:t>
              </a: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Ocean Data Processing System (OCDPS)</a:t>
              </a:r>
              <a:endParaRPr kumimoji="0" sz="900" b="0" i="0" u="none" strike="noStrike" kern="1200" cap="none" spc="0" normalizeH="0" baseline="0" noProof="0" dirty="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a:t>
              </a:r>
              <a:endParaRPr kumimoji="0" sz="900" b="0" i="0" u="none" strike="noStrike" kern="1200" cap="none" spc="0" normalizeH="0" baseline="0" noProof="0" dirty="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MODIS Adaptive Processing System (MODAPS)</a:t>
              </a:r>
              <a:endParaRPr kumimoji="0" sz="900" b="0" i="0" u="none" strike="noStrike" kern="1200" cap="none" spc="0" normalizeH="0" baseline="0" noProof="0" dirty="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a:t>
              </a:r>
              <a:endParaRPr kumimoji="0" sz="900" b="0" i="0" u="none" strike="noStrike" kern="1200" cap="none" spc="0" normalizeH="0" baseline="0" noProof="0" dirty="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Visible Infrared Imaging</a:t>
              </a:r>
              <a:endParaRPr kumimoji="0" sz="900" b="0" i="0" u="none" strike="noStrike" kern="1200" cap="none" spc="0" normalizeH="0" baseline="0" noProof="0" dirty="0">
                <a:ln>
                  <a:noFill/>
                </a:ln>
                <a:solidFill>
                  <a:srgbClr val="FFFFFF"/>
                </a:solidFill>
                <a:effectLst/>
                <a:uLnTx/>
                <a:uFillTx/>
                <a:latin typeface="Calibri"/>
                <a:cs typeface="Calibri"/>
                <a:sym typeface="Calibri"/>
              </a:endParaRPr>
            </a:p>
            <a:p>
              <a:pPr marL="0" marR="0" lvl="0" indent="0" algn="ctr" defTabSz="457200" rtl="0" eaLnBrk="1" fontAlgn="auto" latinLnBrk="0" hangingPunct="1">
                <a:lnSpc>
                  <a:spcPct val="90000"/>
                </a:lnSpc>
                <a:spcBef>
                  <a:spcPts val="0"/>
                </a:spcBef>
                <a:spcAft>
                  <a:spcPts val="0"/>
                </a:spcAft>
                <a:buClrTx/>
                <a:buSzTx/>
                <a:buFontTx/>
                <a:buNone/>
                <a:tabLst/>
                <a:defRPr sz="900">
                  <a:latin typeface="Calibri"/>
                  <a:ea typeface="Calibri"/>
                  <a:cs typeface="Calibri"/>
                  <a:sym typeface="Calibri"/>
                </a:defRPr>
              </a:pPr>
              <a:r>
                <a:rPr kumimoji="0" sz="900" b="0" i="0" u="none" strike="noStrike" kern="1200" cap="none" spc="0" normalizeH="0" baseline="0" noProof="0" dirty="0">
                  <a:ln>
                    <a:noFill/>
                  </a:ln>
                  <a:solidFill>
                    <a:srgbClr val="171717"/>
                  </a:solidFill>
                  <a:effectLst/>
                  <a:uLnTx/>
                  <a:uFillTx/>
                  <a:latin typeface="Calibri"/>
                  <a:cs typeface="Calibri"/>
                  <a:sym typeface="Calibri"/>
                </a:rPr>
                <a:t>Radiometer Suite (VIIRS) Land</a:t>
              </a:r>
            </a:p>
          </p:txBody>
        </p:sp>
      </p:grpSp>
      <p:sp>
        <p:nvSpPr>
          <p:cNvPr id="3069" name="TextBox 2"/>
          <p:cNvSpPr txBox="1"/>
          <p:nvPr/>
        </p:nvSpPr>
        <p:spPr>
          <a:xfrm>
            <a:off x="2781467" y="271414"/>
            <a:ext cx="5223351" cy="615553"/>
          </a:xfrm>
          <a:prstGeom prst="rect">
            <a:avLst/>
          </a:prstGeom>
          <a:solidFill>
            <a:srgbClr val="C0C0C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a:latin typeface="Dosis SemiBold"/>
                <a:ea typeface="Dosis SemiBold"/>
                <a:cs typeface="Dosis SemiBold"/>
                <a:sym typeface="Dosis SemiBold"/>
              </a:defRPr>
            </a:pPr>
            <a:r>
              <a:rPr kumimoji="0" sz="1800" b="1" i="0" u="none" strike="noStrike" kern="1200" cap="none" spc="0" normalizeH="0" baseline="0" noProof="0" dirty="0">
                <a:ln>
                  <a:noFill/>
                </a:ln>
                <a:solidFill>
                  <a:srgbClr val="171717"/>
                </a:solidFill>
                <a:effectLst/>
                <a:uLnTx/>
                <a:uFillTx/>
                <a:latin typeface="Dosis"/>
                <a:ea typeface="Dosis"/>
                <a:cs typeface="Dosis"/>
                <a:sym typeface="Dosis"/>
              </a:rPr>
              <a:t>EOSDIS</a:t>
            </a:r>
            <a:r>
              <a:rPr kumimoji="0" sz="1600" b="0" i="0" u="none" strike="noStrike" kern="1200" cap="none" spc="0" normalizeH="0" baseline="0" noProof="0" dirty="0">
                <a:ln>
                  <a:noFill/>
                </a:ln>
                <a:solidFill>
                  <a:srgbClr val="171717"/>
                </a:solidFill>
                <a:effectLst/>
                <a:uLnTx/>
                <a:uFillTx/>
                <a:latin typeface="Dosis SemiBold"/>
                <a:sym typeface="Dosis SemiBold"/>
              </a:rPr>
              <a:t> Distributed Active Archive Center (</a:t>
            </a:r>
            <a:r>
              <a:rPr kumimoji="0" sz="1600" b="0" i="0" u="none" strike="noStrike" kern="1200" cap="none" spc="0" normalizeH="0" baseline="0" noProof="0" dirty="0">
                <a:ln>
                  <a:noFill/>
                </a:ln>
                <a:solidFill>
                  <a:srgbClr val="FFFB00"/>
                </a:solidFill>
                <a:effectLst/>
                <a:uLnTx/>
                <a:uFillTx/>
                <a:latin typeface="Dosis SemiBold"/>
                <a:sym typeface="Dosis SemiBold"/>
              </a:rPr>
              <a:t>DAACs</a:t>
            </a:r>
            <a:r>
              <a:rPr kumimoji="0" sz="1600" b="0" i="0" u="none" strike="noStrike" kern="1200" cap="none" spc="0" normalizeH="0" baseline="0" noProof="0" dirty="0">
                <a:ln>
                  <a:noFill/>
                </a:ln>
                <a:solidFill>
                  <a:srgbClr val="171717"/>
                </a:solidFill>
                <a:effectLst/>
                <a:uLnTx/>
                <a:uFillTx/>
                <a:latin typeface="Dosis SemiBold"/>
                <a:sym typeface="Dosis SemiBold"/>
              </a:rPr>
              <a:t>) and Science Investigator-led Processing Systems (</a:t>
            </a:r>
            <a:r>
              <a:rPr kumimoji="0" sz="1600" b="0" i="0" u="none" strike="noStrike" kern="1200" cap="none" spc="0" normalizeH="0" baseline="0" noProof="0" dirty="0">
                <a:ln>
                  <a:noFill/>
                </a:ln>
                <a:solidFill>
                  <a:srgbClr val="FF2600"/>
                </a:solidFill>
                <a:effectLst/>
                <a:uLnTx/>
                <a:uFillTx/>
                <a:latin typeface="Dosis SemiBold"/>
                <a:sym typeface="Dosis SemiBold"/>
              </a:rPr>
              <a:t>SIPS</a:t>
            </a:r>
            <a:r>
              <a:rPr kumimoji="0" sz="1600" b="0" i="0" u="none" strike="noStrike" kern="1200" cap="none" spc="0" normalizeH="0" baseline="0" noProof="0" dirty="0">
                <a:ln>
                  <a:noFill/>
                </a:ln>
                <a:solidFill>
                  <a:srgbClr val="171717"/>
                </a:solidFill>
                <a:effectLst/>
                <a:uLnTx/>
                <a:uFillTx/>
                <a:latin typeface="Dosis SemiBold"/>
                <a:sym typeface="Dosis SemiBold"/>
              </a:rPr>
              <a: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FE22E-E07B-4D4D-A66A-A36E422BA9A7}" type="slidenum">
              <a:rPr kumimoji="0" lang="en-US" sz="1200" b="0" i="0" u="none" strike="noStrike" kern="1200" cap="none" spc="0" normalizeH="0" baseline="0" noProof="0" smtClean="0">
                <a:ln>
                  <a:noFill/>
                </a:ln>
                <a:solidFill>
                  <a:srgbClr val="17171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171717">
                  <a:tint val="75000"/>
                </a:srgbClr>
              </a:solidFill>
              <a:effectLst/>
              <a:uLnTx/>
              <a:uFillTx/>
              <a:latin typeface="Franklin Gothic Book"/>
              <a:ea typeface="+mn-ea"/>
              <a:cs typeface="+mn-cs"/>
            </a:endParaRPr>
          </a:p>
        </p:txBody>
      </p:sp>
      <p:sp>
        <p:nvSpPr>
          <p:cNvPr id="169" name="Google Shape;321;p31"/>
          <p:cNvSpPr/>
          <p:nvPr/>
        </p:nvSpPr>
        <p:spPr>
          <a:xfrm>
            <a:off x="10322189" y="2686602"/>
            <a:ext cx="1358618" cy="1594836"/>
          </a:xfrm>
          <a:prstGeom prst="rect">
            <a:avLst/>
          </a:prstGeom>
          <a:solidFill>
            <a:srgbClr val="FFFFFF"/>
          </a:solidFill>
          <a:ln w="19050"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100" b="1" i="0" u="none" strike="noStrike" kern="1200" cap="none" spc="0" normalizeH="0" baseline="0" noProof="0">
              <a:ln>
                <a:noFill/>
              </a:ln>
              <a:solidFill>
                <a:srgbClr val="171717"/>
              </a:solidFill>
              <a:effectLst/>
              <a:uLnTx/>
              <a:uFillTx/>
              <a:latin typeface="Lato"/>
              <a:ea typeface="Lato"/>
              <a:cs typeface="Lato"/>
              <a:sym typeface="Lato"/>
            </a:endParaRPr>
          </a:p>
        </p:txBody>
      </p:sp>
      <p:sp>
        <p:nvSpPr>
          <p:cNvPr id="170" name="Google Shape;322;p31"/>
          <p:cNvSpPr/>
          <p:nvPr/>
        </p:nvSpPr>
        <p:spPr>
          <a:xfrm>
            <a:off x="11300993" y="3224023"/>
            <a:ext cx="191119" cy="195073"/>
          </a:xfrm>
          <a:prstGeom prst="ellipse">
            <a:avLst/>
          </a:prstGeom>
          <a:solidFill>
            <a:srgbClr val="CC0000"/>
          </a:solidFill>
          <a:ln w="19050" cap="flat" cmpd="sng">
            <a:solidFill>
              <a:srgbClr val="66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171" name="Google Shape;323;p31"/>
          <p:cNvSpPr/>
          <p:nvPr/>
        </p:nvSpPr>
        <p:spPr>
          <a:xfrm>
            <a:off x="10467275" y="2881545"/>
            <a:ext cx="682968" cy="344802"/>
          </a:xfrm>
          <a:prstGeom prst="ellipse">
            <a:avLst/>
          </a:prstGeom>
          <a:solidFill>
            <a:srgbClr val="EEEEEE"/>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71717"/>
                </a:solidFill>
                <a:effectLst/>
                <a:uLnTx/>
                <a:uFillTx/>
                <a:latin typeface="Lato"/>
                <a:ea typeface="Lato"/>
                <a:cs typeface="Lato"/>
                <a:sym typeface="Lato"/>
              </a:rPr>
              <a:t>SIPS</a:t>
            </a:r>
            <a:endParaRPr kumimoji="0" sz="1000" b="1" i="0" u="sng" strike="noStrike" kern="1200" cap="none" spc="0" normalizeH="0" baseline="0" noProof="0">
              <a:ln>
                <a:noFill/>
              </a:ln>
              <a:solidFill>
                <a:srgbClr val="171717"/>
              </a:solidFill>
              <a:effectLst/>
              <a:uLnTx/>
              <a:uFillTx/>
              <a:latin typeface="Lato"/>
              <a:ea typeface="Lato"/>
              <a:cs typeface="Lato"/>
              <a:sym typeface="Lato"/>
            </a:endParaRPr>
          </a:p>
        </p:txBody>
      </p:sp>
      <p:cxnSp>
        <p:nvCxnSpPr>
          <p:cNvPr id="172" name="Google Shape;324;p31"/>
          <p:cNvCxnSpPr>
            <a:stCxn id="171" idx="5"/>
            <a:endCxn id="170" idx="1"/>
          </p:cNvCxnSpPr>
          <p:nvPr/>
        </p:nvCxnSpPr>
        <p:spPr>
          <a:xfrm>
            <a:off x="11050225" y="3175852"/>
            <a:ext cx="278757" cy="76739"/>
          </a:xfrm>
          <a:prstGeom prst="straightConnector1">
            <a:avLst/>
          </a:prstGeom>
          <a:noFill/>
          <a:ln w="19050" cap="flat" cmpd="sng">
            <a:solidFill>
              <a:srgbClr val="434343"/>
            </a:solidFill>
            <a:prstDash val="solid"/>
            <a:round/>
            <a:headEnd type="none" w="med" len="med"/>
            <a:tailEnd type="none" w="med" len="med"/>
          </a:ln>
        </p:spPr>
      </p:cxnSp>
      <p:sp>
        <p:nvSpPr>
          <p:cNvPr id="173" name="Google Shape;325;p31"/>
          <p:cNvSpPr/>
          <p:nvPr/>
        </p:nvSpPr>
        <p:spPr>
          <a:xfrm>
            <a:off x="10467275" y="3495184"/>
            <a:ext cx="618434" cy="313210"/>
          </a:xfrm>
          <a:prstGeom prst="roundRect">
            <a:avLst>
              <a:gd name="adj" fmla="val 16667"/>
            </a:avLst>
          </a:prstGeom>
          <a:solidFill>
            <a:srgbClr val="EEEEEE"/>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71717"/>
                </a:solidFill>
                <a:effectLst/>
                <a:uLnTx/>
                <a:uFillTx/>
                <a:latin typeface="Lato"/>
                <a:ea typeface="Lato"/>
                <a:cs typeface="Lato"/>
                <a:sym typeface="Lato"/>
              </a:rPr>
              <a:t>DAAC</a:t>
            </a:r>
            <a:endParaRPr kumimoji="0" sz="900" b="1" i="0" u="none" strike="noStrike" kern="1200" cap="none" spc="0" normalizeH="0" baseline="0" noProof="0" dirty="0">
              <a:ln>
                <a:noFill/>
              </a:ln>
              <a:solidFill>
                <a:srgbClr val="171717"/>
              </a:solidFill>
              <a:effectLst/>
              <a:uLnTx/>
              <a:uFillTx/>
              <a:latin typeface="Lato"/>
              <a:ea typeface="Lato"/>
              <a:cs typeface="Lato"/>
              <a:sym typeface="Lato"/>
            </a:endParaRPr>
          </a:p>
        </p:txBody>
      </p:sp>
      <p:sp>
        <p:nvSpPr>
          <p:cNvPr id="174" name="Google Shape;326;p31"/>
          <p:cNvSpPr/>
          <p:nvPr/>
        </p:nvSpPr>
        <p:spPr>
          <a:xfrm>
            <a:off x="11226175" y="3832825"/>
            <a:ext cx="173721" cy="136392"/>
          </a:xfrm>
          <a:prstGeom prst="can">
            <a:avLst>
              <a:gd name="adj" fmla="val 25000"/>
            </a:avLst>
          </a:prstGeom>
          <a:solidFill>
            <a:srgbClr val="FFFF00"/>
          </a:solidFill>
          <a:ln w="19050" cap="flat" cmpd="sng">
            <a:solidFill>
              <a:srgbClr val="274E1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cxnSp>
        <p:nvCxnSpPr>
          <p:cNvPr id="175" name="Google Shape;327;p31"/>
          <p:cNvCxnSpPr>
            <a:stCxn id="174" idx="2"/>
            <a:endCxn id="173" idx="2"/>
          </p:cNvCxnSpPr>
          <p:nvPr/>
        </p:nvCxnSpPr>
        <p:spPr>
          <a:xfrm flipH="1" flipV="1">
            <a:off x="10776492" y="3808394"/>
            <a:ext cx="449683" cy="92627"/>
          </a:xfrm>
          <a:prstGeom prst="straightConnector1">
            <a:avLst/>
          </a:prstGeom>
          <a:noFill/>
          <a:ln w="19050" cap="flat" cmpd="sng">
            <a:solidFill>
              <a:srgbClr val="434343"/>
            </a:solidFill>
            <a:prstDash val="solid"/>
            <a:round/>
            <a:headEnd type="none" w="med" len="med"/>
            <a:tailEnd type="none" w="med" len="med"/>
          </a:ln>
        </p:spPr>
      </p:cxnSp>
    </p:spTree>
    <p:extLst>
      <p:ext uri="{BB962C8B-B14F-4D97-AF65-F5344CB8AC3E}">
        <p14:creationId xmlns:p14="http://schemas.microsoft.com/office/powerpoint/2010/main" val="16167464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4207329" cy="1143000"/>
          </a:xfrm>
        </p:spPr>
        <p:txBody>
          <a:bodyPr>
            <a:normAutofit/>
          </a:bodyPr>
          <a:lstStyle/>
          <a:p>
            <a:r>
              <a:rPr lang="en-US" b="1" dirty="0"/>
              <a:t>ESDIS Goals</a:t>
            </a:r>
          </a:p>
        </p:txBody>
      </p:sp>
      <p:sp>
        <p:nvSpPr>
          <p:cNvPr id="3" name="Content Placeholder 2"/>
          <p:cNvSpPr>
            <a:spLocks noGrp="1"/>
          </p:cNvSpPr>
          <p:nvPr>
            <p:ph idx="1"/>
          </p:nvPr>
        </p:nvSpPr>
        <p:spPr>
          <a:xfrm>
            <a:off x="272143" y="1600201"/>
            <a:ext cx="7123739" cy="5121275"/>
          </a:xfrm>
        </p:spPr>
        <p:txBody>
          <a:bodyPr>
            <a:normAutofit fontScale="55000" lnSpcReduction="20000"/>
          </a:bodyPr>
          <a:lstStyle/>
          <a:p>
            <a:pPr>
              <a:buFont typeface="Wingdings" panose="05000000000000000000" pitchFamily="2" charset="2"/>
              <a:buChar char="Ø"/>
            </a:pPr>
            <a:r>
              <a:rPr lang="en-US" sz="3400" dirty="0"/>
              <a:t>Provide scientific data stewardship for all data collections and insure data integrity</a:t>
            </a:r>
          </a:p>
          <a:p>
            <a:pPr>
              <a:buFont typeface="Wingdings" panose="05000000000000000000" pitchFamily="2" charset="2"/>
              <a:buChar char="Ø"/>
            </a:pPr>
            <a:endParaRPr lang="en-US" sz="3400" dirty="0"/>
          </a:p>
          <a:p>
            <a:pPr>
              <a:buFont typeface="Wingdings" panose="05000000000000000000" pitchFamily="2" charset="2"/>
              <a:buChar char="Ø"/>
            </a:pPr>
            <a:r>
              <a:rPr lang="en-US" sz="3400" dirty="0"/>
              <a:t>Provide a unified and simplified environment for a diverse and distributed community of Earth Science and Applications users to discover, obtain, and analyze data sources.</a:t>
            </a:r>
          </a:p>
          <a:p>
            <a:pPr>
              <a:buFont typeface="Wingdings" panose="05000000000000000000" pitchFamily="2" charset="2"/>
              <a:buChar char="Ø"/>
            </a:pPr>
            <a:endParaRPr lang="en-US" sz="3400" dirty="0"/>
          </a:p>
          <a:p>
            <a:pPr>
              <a:buFont typeface="Wingdings" panose="05000000000000000000" pitchFamily="2" charset="2"/>
              <a:buChar char="Ø"/>
            </a:pPr>
            <a:r>
              <a:rPr lang="en-US" sz="3400" dirty="0"/>
              <a:t>Evolve, grow and adapt to new sources of data and new data systems technologies</a:t>
            </a:r>
          </a:p>
          <a:p>
            <a:pPr>
              <a:buFont typeface="Wingdings" panose="05000000000000000000" pitchFamily="2" charset="2"/>
              <a:buChar char="Ø"/>
            </a:pPr>
            <a:endParaRPr lang="en-US" sz="3400" dirty="0"/>
          </a:p>
          <a:p>
            <a:pPr>
              <a:buFont typeface="Wingdings" panose="05000000000000000000" pitchFamily="2" charset="2"/>
              <a:buChar char="Ø"/>
            </a:pPr>
            <a:r>
              <a:rPr lang="en-US" sz="3400" dirty="0"/>
              <a:t>Expand the user community and engage with users to enhance and improve user access to data and other resources.</a:t>
            </a:r>
          </a:p>
          <a:p>
            <a:pPr>
              <a:buFont typeface="Wingdings" panose="05000000000000000000" pitchFamily="2" charset="2"/>
              <a:buChar char="Ø"/>
            </a:pPr>
            <a:endParaRPr lang="en-US" sz="3400" dirty="0"/>
          </a:p>
          <a:p>
            <a:pPr>
              <a:buFont typeface="Wingdings" panose="05000000000000000000" pitchFamily="2" charset="2"/>
              <a:buChar char="Ø"/>
            </a:pPr>
            <a:r>
              <a:rPr lang="en-US" sz="3400" dirty="0"/>
              <a:t>Partner with other organizations, US agencies, and Nations to share data and make it easier to integrate for science</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0FE22E-E07B-4D4D-A66A-A36E422BA9A7}" type="slidenum">
              <a:rPr kumimoji="0" lang="en-US" sz="1200" b="0" i="0" u="none" strike="noStrike" kern="1200" cap="none" spc="0" normalizeH="0" baseline="0" noProof="0" smtClean="0">
                <a:ln>
                  <a:noFill/>
                </a:ln>
                <a:solidFill>
                  <a:srgbClr val="17171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171717">
                  <a:tint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41918539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415600" y="305933"/>
            <a:ext cx="11360800" cy="763600"/>
          </a:xfrm>
          <a:prstGeom prst="rect">
            <a:avLst/>
          </a:prstGeom>
          <a:noFill/>
          <a:ln>
            <a:noFill/>
          </a:ln>
        </p:spPr>
        <p:txBody>
          <a:bodyPr spcFirstLastPara="1" vert="horz" wrap="square" lIns="121900" tIns="121900" rIns="121900" bIns="121900" rtlCol="0" anchor="t" anchorCtr="0">
            <a:noAutofit/>
          </a:bodyPr>
          <a:lstStyle/>
          <a:p>
            <a:pPr>
              <a:spcBef>
                <a:spcPts val="0"/>
              </a:spcBef>
              <a:buSzPts val="3000"/>
            </a:pPr>
            <a:r>
              <a:rPr lang="en" b="1" dirty="0"/>
              <a:t>Earth Science Data System (ESDS) </a:t>
            </a:r>
            <a:br>
              <a:rPr lang="en" b="1" dirty="0"/>
            </a:br>
            <a:r>
              <a:rPr lang="en" b="1" dirty="0"/>
              <a:t>Open Source Policy</a:t>
            </a:r>
            <a:endParaRPr b="1" dirty="0"/>
          </a:p>
          <a:p>
            <a:pPr>
              <a:spcBef>
                <a:spcPts val="0"/>
              </a:spcBef>
              <a:buSzPts val="3000"/>
            </a:pPr>
            <a:endParaRPr dirty="0"/>
          </a:p>
          <a:p>
            <a:pPr>
              <a:spcBef>
                <a:spcPts val="0"/>
              </a:spcBef>
              <a:buSzPts val="3000"/>
            </a:pPr>
            <a:endParaRPr dirty="0"/>
          </a:p>
        </p:txBody>
      </p:sp>
      <p:sp>
        <p:nvSpPr>
          <p:cNvPr id="191" name="Google Shape;191;p21"/>
          <p:cNvSpPr txBox="1"/>
          <p:nvPr/>
        </p:nvSpPr>
        <p:spPr>
          <a:xfrm>
            <a:off x="5622471" y="1774371"/>
            <a:ext cx="6428084" cy="4724400"/>
          </a:xfrm>
          <a:prstGeom prst="rect">
            <a:avLst/>
          </a:prstGeom>
          <a:noFill/>
          <a:ln w="9525" cap="flat" cmpd="sng">
            <a:solidFill>
              <a:srgbClr val="6666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kumimoji="0" lang="en" sz="1867" b="0" i="0" u="none" strike="noStrike" kern="1200" cap="none" spc="0" normalizeH="0" baseline="0" noProof="0" dirty="0">
                <a:ln>
                  <a:noFill/>
                </a:ln>
                <a:solidFill>
                  <a:srgbClr val="000000"/>
                </a:solidFill>
                <a:effectLst/>
                <a:uLnTx/>
                <a:uFillTx/>
                <a:latin typeface="Arial"/>
                <a:ea typeface="Arial"/>
                <a:cs typeface="Arial"/>
                <a:sym typeface="Arial"/>
              </a:rPr>
              <a:t>NASA’s ESDS requires that all software developed through research and technology awards (i.e., ROSES or unsolicited proposals) or in-house government funded development is to be made available to the public as Open Source Software (OSS). This includes all software developed with ESDS funding used in the production of data products, as well as software developed to discover, access, analyze, visualize, and transform NASA data. This policy does not apply to commercial off-the-shelf (COTS) software.</a:t>
            </a:r>
            <a:endParaRPr kumimoji="0" sz="2400" b="0" i="0" u="none" strike="noStrike" kern="1200" cap="none" spc="0" normalizeH="0" baseline="0" noProof="0" dirty="0">
              <a:ln>
                <a:noFill/>
              </a:ln>
              <a:solidFill>
                <a:srgbClr val="171717"/>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Tx/>
              <a:buNone/>
              <a:tabLst/>
              <a:defRPr/>
            </a:pPr>
            <a:endParaRPr kumimoji="0" sz="1733" b="0" i="0" u="none" strike="noStrike" kern="1200" cap="none" spc="0" normalizeH="0" baseline="0" noProof="0" dirty="0">
              <a:ln>
                <a:noFill/>
              </a:ln>
              <a:solidFill>
                <a:srgbClr val="171717"/>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171717"/>
              </a:buClr>
              <a:buSzPts val="1300"/>
              <a:buFontTx/>
              <a:buNone/>
              <a:tabLst/>
              <a:defRPr/>
            </a:pPr>
            <a:r>
              <a:rPr kumimoji="0" lang="en" sz="1733" b="0" i="0" u="none" strike="noStrike" kern="1200" cap="none" spc="0" normalizeH="0" baseline="0" noProof="0" dirty="0">
                <a:ln>
                  <a:noFill/>
                </a:ln>
                <a:solidFill>
                  <a:srgbClr val="171717"/>
                </a:solidFill>
                <a:effectLst/>
                <a:uLnTx/>
                <a:uFillTx/>
                <a:latin typeface="Calibri"/>
                <a:ea typeface="Calibri"/>
                <a:cs typeface="Calibri"/>
                <a:sym typeface="Calibri"/>
              </a:rPr>
              <a:t>https://earthdata.nasa.gov/earth-science-data-systems-program/policies/esds-open-source-policy</a:t>
            </a:r>
            <a:endParaRPr kumimoji="0" sz="2000" b="0" i="0" u="none" strike="noStrike" kern="1200" cap="none" spc="0" normalizeH="0" baseline="0" noProof="0" dirty="0">
              <a:ln>
                <a:noFill/>
              </a:ln>
              <a:solidFill>
                <a:srgbClr val="171717"/>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81376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2" descr="OSDIS Central Tools - Page 1.png"/>
          <p:cNvPicPr preferRelativeResize="0"/>
          <p:nvPr/>
        </p:nvPicPr>
        <p:blipFill rotWithShape="1">
          <a:blip r:embed="rId3">
            <a:alphaModFix/>
          </a:blip>
          <a:srcRect/>
          <a:stretch/>
        </p:blipFill>
        <p:spPr>
          <a:xfrm>
            <a:off x="1906788" y="1121123"/>
            <a:ext cx="6048880" cy="5118864"/>
          </a:xfrm>
          <a:prstGeom prst="rect">
            <a:avLst/>
          </a:prstGeom>
          <a:noFill/>
          <a:ln>
            <a:noFill/>
          </a:ln>
        </p:spPr>
      </p:pic>
      <p:sp>
        <p:nvSpPr>
          <p:cNvPr id="198" name="Google Shape;198;p22"/>
          <p:cNvSpPr/>
          <p:nvPr/>
        </p:nvSpPr>
        <p:spPr>
          <a:xfrm>
            <a:off x="99475" y="1169975"/>
            <a:ext cx="7760012" cy="1167824"/>
          </a:xfrm>
          <a:prstGeom prst="roundRect">
            <a:avLst>
              <a:gd name="adj" fmla="val 16667"/>
            </a:avLst>
          </a:prstGeom>
          <a:noFill/>
          <a:ln w="25400" cap="flat" cmpd="sng">
            <a:solidFill>
              <a:srgbClr val="A5A5A5"/>
            </a:solidFill>
            <a:prstDash val="dash"/>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13"/>
              <a:buFontTx/>
              <a:buNone/>
              <a:tabLst/>
              <a:defRPr/>
            </a:pPr>
            <a:endParaRPr kumimoji="0" sz="1351" b="0" i="0" u="none" strike="noStrike" kern="1200" cap="none" spc="0" normalizeH="0" baseline="0" noProof="0">
              <a:ln>
                <a:noFill/>
              </a:ln>
              <a:solidFill>
                <a:srgbClr val="474746"/>
              </a:solidFill>
              <a:effectLst/>
              <a:uLnTx/>
              <a:uFillTx/>
              <a:latin typeface="Arial"/>
              <a:ea typeface="Arial"/>
              <a:cs typeface="Arial"/>
              <a:sym typeface="Arial"/>
            </a:endParaRPr>
          </a:p>
        </p:txBody>
      </p:sp>
      <p:sp>
        <p:nvSpPr>
          <p:cNvPr id="199" name="Google Shape;199;p22"/>
          <p:cNvSpPr/>
          <p:nvPr/>
        </p:nvSpPr>
        <p:spPr>
          <a:xfrm>
            <a:off x="75878" y="2994622"/>
            <a:ext cx="7783609" cy="1152836"/>
          </a:xfrm>
          <a:prstGeom prst="roundRect">
            <a:avLst>
              <a:gd name="adj" fmla="val 16667"/>
            </a:avLst>
          </a:prstGeom>
          <a:noFill/>
          <a:ln w="25400" cap="flat" cmpd="sng">
            <a:solidFill>
              <a:srgbClr val="A5A5A5"/>
            </a:solidFill>
            <a:prstDash val="dash"/>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13"/>
              <a:buFontTx/>
              <a:buNone/>
              <a:tabLst/>
              <a:defRPr/>
            </a:pPr>
            <a:endParaRPr kumimoji="0" sz="1351" b="0" i="0" u="none" strike="noStrike" kern="1200" cap="none" spc="0" normalizeH="0" baseline="0" noProof="0">
              <a:ln>
                <a:noFill/>
              </a:ln>
              <a:solidFill>
                <a:srgbClr val="474746"/>
              </a:solidFill>
              <a:effectLst/>
              <a:uLnTx/>
              <a:uFillTx/>
              <a:latin typeface="Arial"/>
              <a:ea typeface="Arial"/>
              <a:cs typeface="Arial"/>
              <a:sym typeface="Arial"/>
            </a:endParaRPr>
          </a:p>
        </p:txBody>
      </p:sp>
      <p:sp>
        <p:nvSpPr>
          <p:cNvPr id="200" name="Google Shape;200;p22"/>
          <p:cNvSpPr/>
          <p:nvPr/>
        </p:nvSpPr>
        <p:spPr>
          <a:xfrm>
            <a:off x="75876" y="4724402"/>
            <a:ext cx="7783611" cy="1371599"/>
          </a:xfrm>
          <a:prstGeom prst="roundRect">
            <a:avLst>
              <a:gd name="adj" fmla="val 16667"/>
            </a:avLst>
          </a:prstGeom>
          <a:noFill/>
          <a:ln w="25400" cap="flat" cmpd="sng">
            <a:solidFill>
              <a:srgbClr val="A5A5A5"/>
            </a:solidFill>
            <a:prstDash val="dash"/>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13"/>
              <a:buFontTx/>
              <a:buNone/>
              <a:tabLst/>
              <a:defRPr/>
            </a:pPr>
            <a:endParaRPr kumimoji="0" sz="1351" b="0" i="0" u="none" strike="noStrike" kern="1200" cap="none" spc="0" normalizeH="0" baseline="0" noProof="0">
              <a:ln>
                <a:noFill/>
              </a:ln>
              <a:solidFill>
                <a:srgbClr val="474746"/>
              </a:solidFill>
              <a:effectLst/>
              <a:uLnTx/>
              <a:uFillTx/>
              <a:latin typeface="Arial"/>
              <a:ea typeface="Arial"/>
              <a:cs typeface="Arial"/>
              <a:sym typeface="Arial"/>
            </a:endParaRPr>
          </a:p>
        </p:txBody>
      </p:sp>
      <p:sp>
        <p:nvSpPr>
          <p:cNvPr id="201" name="Google Shape;201;p22"/>
          <p:cNvSpPr txBox="1"/>
          <p:nvPr/>
        </p:nvSpPr>
        <p:spPr>
          <a:xfrm>
            <a:off x="239162" y="1313962"/>
            <a:ext cx="2745313" cy="861775"/>
          </a:xfrm>
          <a:prstGeom prst="rect">
            <a:avLst/>
          </a:prstGeom>
          <a:noFill/>
          <a:ln>
            <a:noFill/>
          </a:ln>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474746"/>
              </a:buClr>
              <a:buSzPts val="1800"/>
              <a:buFontTx/>
              <a:buNone/>
              <a:tabLst/>
              <a:defRPr/>
            </a:pPr>
            <a:r>
              <a:rPr kumimoji="0" lang="en" sz="2400" b="0" i="0" u="none" strike="noStrike" kern="1200" cap="none" spc="0" normalizeH="0" baseline="0" noProof="0">
                <a:ln>
                  <a:noFill/>
                </a:ln>
                <a:solidFill>
                  <a:srgbClr val="474746"/>
                </a:solidFill>
                <a:effectLst/>
                <a:uLnTx/>
                <a:uFillTx/>
                <a:latin typeface="Arial"/>
                <a:ea typeface="Arial"/>
                <a:cs typeface="Arial"/>
                <a:sym typeface="Arial"/>
              </a:rPr>
              <a:t>Free data download</a:t>
            </a:r>
            <a:endParaRPr kumimoji="0" sz="24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202" name="Google Shape;202;p22"/>
          <p:cNvSpPr txBox="1"/>
          <p:nvPr/>
        </p:nvSpPr>
        <p:spPr>
          <a:xfrm>
            <a:off x="239161" y="3278651"/>
            <a:ext cx="1733808" cy="492443"/>
          </a:xfrm>
          <a:prstGeom prst="rect">
            <a:avLst/>
          </a:prstGeom>
          <a:noFill/>
          <a:ln>
            <a:noFill/>
          </a:ln>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474746"/>
              </a:buClr>
              <a:buSzPts val="1800"/>
              <a:buFontTx/>
              <a:buNone/>
              <a:tabLst/>
              <a:defRPr/>
            </a:pPr>
            <a:r>
              <a:rPr kumimoji="0" lang="en" sz="2400" b="0" i="0" u="none" strike="noStrike" kern="1200" cap="none" spc="0" normalizeH="0" baseline="0" noProof="0">
                <a:ln>
                  <a:noFill/>
                </a:ln>
                <a:solidFill>
                  <a:srgbClr val="474746"/>
                </a:solidFill>
                <a:effectLst/>
                <a:uLnTx/>
                <a:uFillTx/>
                <a:latin typeface="Arial"/>
                <a:ea typeface="Arial"/>
                <a:cs typeface="Arial"/>
                <a:sym typeface="Arial"/>
              </a:rPr>
              <a:t>Open APIs</a:t>
            </a:r>
            <a:endParaRPr kumimoji="0" sz="24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203" name="Google Shape;203;p22"/>
          <p:cNvSpPr txBox="1"/>
          <p:nvPr/>
        </p:nvSpPr>
        <p:spPr>
          <a:xfrm>
            <a:off x="75875" y="4871591"/>
            <a:ext cx="2569355" cy="861775"/>
          </a:xfrm>
          <a:prstGeom prst="rect">
            <a:avLst/>
          </a:prstGeom>
          <a:noFill/>
          <a:ln>
            <a:noFill/>
          </a:ln>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
                <a:srgbClr val="474746"/>
              </a:buClr>
              <a:buSzPts val="1800"/>
              <a:buFontTx/>
              <a:buNone/>
              <a:tabLst/>
              <a:defRPr/>
            </a:pPr>
            <a:r>
              <a:rPr kumimoji="0" lang="en" sz="2400" b="0" i="0" u="none" strike="noStrike" kern="1200" cap="none" spc="0" normalizeH="0" baseline="0" noProof="0">
                <a:ln>
                  <a:noFill/>
                </a:ln>
                <a:solidFill>
                  <a:srgbClr val="474746"/>
                </a:solidFill>
                <a:effectLst/>
                <a:uLnTx/>
                <a:uFillTx/>
                <a:latin typeface="Arial"/>
                <a:ea typeface="Arial"/>
                <a:cs typeface="Arial"/>
                <a:sym typeface="Arial"/>
              </a:rPr>
              <a:t>Open Source Clients</a:t>
            </a:r>
            <a:endParaRPr kumimoji="0" sz="2400" b="0" i="0" u="none" strike="noStrike" kern="1200" cap="none" spc="0" normalizeH="0" baseline="0" noProof="0">
              <a:ln>
                <a:noFill/>
              </a:ln>
              <a:solidFill>
                <a:srgbClr val="474746"/>
              </a:solidFill>
              <a:effectLst/>
              <a:uLnTx/>
              <a:uFillTx/>
              <a:latin typeface="Arial"/>
              <a:ea typeface="Arial"/>
              <a:cs typeface="Arial"/>
              <a:sym typeface="Arial"/>
            </a:endParaRPr>
          </a:p>
        </p:txBody>
      </p:sp>
      <p:pic>
        <p:nvPicPr>
          <p:cNvPr id="204" name="Google Shape;204;p22"/>
          <p:cNvPicPr preferRelativeResize="0"/>
          <p:nvPr/>
        </p:nvPicPr>
        <p:blipFill rotWithShape="1">
          <a:blip r:embed="rId4">
            <a:alphaModFix/>
          </a:blip>
          <a:srcRect/>
          <a:stretch/>
        </p:blipFill>
        <p:spPr>
          <a:xfrm>
            <a:off x="8235888" y="3812957"/>
            <a:ext cx="3283957" cy="2679875"/>
          </a:xfrm>
          <a:prstGeom prst="rect">
            <a:avLst/>
          </a:prstGeom>
          <a:noFill/>
          <a:ln>
            <a:noFill/>
          </a:ln>
          <a:effectLst>
            <a:outerShdw blurRad="190500" algn="tl" rotWithShape="0">
              <a:srgbClr val="000000">
                <a:alpha val="69803"/>
              </a:srgbClr>
            </a:outerShdw>
          </a:effectLst>
        </p:spPr>
      </p:pic>
      <p:pic>
        <p:nvPicPr>
          <p:cNvPr id="205" name="Google Shape;205;p22"/>
          <p:cNvPicPr preferRelativeResize="0"/>
          <p:nvPr/>
        </p:nvPicPr>
        <p:blipFill rotWithShape="1">
          <a:blip r:embed="rId5">
            <a:alphaModFix/>
          </a:blip>
          <a:srcRect/>
          <a:stretch/>
        </p:blipFill>
        <p:spPr>
          <a:xfrm>
            <a:off x="8235887" y="994438"/>
            <a:ext cx="3283959" cy="2682295"/>
          </a:xfrm>
          <a:prstGeom prst="rect">
            <a:avLst/>
          </a:prstGeom>
          <a:noFill/>
          <a:ln>
            <a:noFill/>
          </a:ln>
          <a:effectLst>
            <a:outerShdw blurRad="190500" algn="tl" rotWithShape="0">
              <a:srgbClr val="000000">
                <a:alpha val="69803"/>
              </a:srgbClr>
            </a:outerShdw>
          </a:effectLst>
        </p:spPr>
      </p:pic>
      <p:sp>
        <p:nvSpPr>
          <p:cNvPr id="206" name="Google Shape;206;p22"/>
          <p:cNvSpPr txBox="1">
            <a:spLocks noGrp="1"/>
          </p:cNvSpPr>
          <p:nvPr>
            <p:ph type="title"/>
          </p:nvPr>
        </p:nvSpPr>
        <p:spPr>
          <a:xfrm>
            <a:off x="-65314" y="117903"/>
            <a:ext cx="11576100" cy="763600"/>
          </a:xfrm>
          <a:prstGeom prst="rect">
            <a:avLst/>
          </a:prstGeom>
          <a:noFill/>
          <a:ln>
            <a:noFill/>
          </a:ln>
        </p:spPr>
        <p:txBody>
          <a:bodyPr spcFirstLastPara="1" vert="horz" wrap="square" lIns="121900" tIns="121900" rIns="121900" bIns="121900" rtlCol="0" anchor="t" anchorCtr="0">
            <a:noAutofit/>
          </a:bodyPr>
          <a:lstStyle/>
          <a:p>
            <a:pPr>
              <a:spcBef>
                <a:spcPts val="0"/>
              </a:spcBef>
              <a:buSzPts val="2400"/>
            </a:pPr>
            <a:r>
              <a:rPr lang="en" sz="2800" b="1" dirty="0"/>
              <a:t>Open Data, Open Source, Open Services Cloud Architecture</a:t>
            </a:r>
            <a:endParaRPr sz="4000" b="1" dirty="0"/>
          </a:p>
        </p:txBody>
      </p:sp>
    </p:spTree>
    <p:extLst>
      <p:ext uri="{BB962C8B-B14F-4D97-AF65-F5344CB8AC3E}">
        <p14:creationId xmlns:p14="http://schemas.microsoft.com/office/powerpoint/2010/main" val="20636518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randombar(horizontal)">
                                      <p:cBhvr>
                                        <p:cTn id="7" dur="500"/>
                                        <p:tgtEl>
                                          <p:spTgt spid="205"/>
                                        </p:tgtEl>
                                      </p:cBhvr>
                                    </p:animEffect>
                                  </p:childTnLst>
                                </p:cTn>
                              </p:par>
                              <p:par>
                                <p:cTn id="8" presetID="14" presetClass="entr" presetSubtype="10" fill="hold" nodeType="with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randombar(horizontal)">
                                      <p:cBhvr>
                                        <p:cTn id="10"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415600" y="368067"/>
            <a:ext cx="11360800" cy="763600"/>
          </a:xfrm>
          <a:prstGeom prst="rect">
            <a:avLst/>
          </a:prstGeom>
        </p:spPr>
        <p:txBody>
          <a:bodyPr spcFirstLastPara="1" vert="horz" wrap="square" lIns="121900" tIns="121900" rIns="121900" bIns="121900" rtlCol="0" anchor="t" anchorCtr="0">
            <a:noAutofit/>
          </a:bodyPr>
          <a:lstStyle/>
          <a:p>
            <a:r>
              <a:rPr lang="en-US" b="1" dirty="0"/>
              <a:t>Scaled Agile Framework (</a:t>
            </a:r>
            <a:r>
              <a:rPr lang="en-US" b="1" dirty="0" err="1"/>
              <a:t>SAFe</a:t>
            </a:r>
            <a:r>
              <a:rPr lang="en-US" b="1" dirty="0"/>
              <a:t>) </a:t>
            </a:r>
            <a:endParaRPr b="1" dirty="0"/>
          </a:p>
        </p:txBody>
      </p:sp>
      <p:pic>
        <p:nvPicPr>
          <p:cNvPr id="196" name="Google Shape;196;p29"/>
          <p:cNvPicPr preferRelativeResize="0"/>
          <p:nvPr/>
        </p:nvPicPr>
        <p:blipFill>
          <a:blip r:embed="rId3">
            <a:alphaModFix/>
          </a:blip>
          <a:stretch>
            <a:fillRect/>
          </a:stretch>
        </p:blipFill>
        <p:spPr>
          <a:xfrm>
            <a:off x="2966376" y="1781787"/>
            <a:ext cx="8566733" cy="390533"/>
          </a:xfrm>
          <a:prstGeom prst="rect">
            <a:avLst/>
          </a:prstGeom>
          <a:noFill/>
          <a:ln>
            <a:noFill/>
          </a:ln>
        </p:spPr>
      </p:pic>
      <p:graphicFrame>
        <p:nvGraphicFramePr>
          <p:cNvPr id="197" name="Google Shape;197;p29"/>
          <p:cNvGraphicFramePr/>
          <p:nvPr/>
        </p:nvGraphicFramePr>
        <p:xfrm>
          <a:off x="3142242" y="2089738"/>
          <a:ext cx="9046268" cy="1198867"/>
        </p:xfrm>
        <a:graphic>
          <a:graphicData uri="http://schemas.openxmlformats.org/drawingml/2006/table">
            <a:tbl>
              <a:tblPr>
                <a:noFill/>
              </a:tblPr>
              <a:tblGrid>
                <a:gridCol w="2261567">
                  <a:extLst>
                    <a:ext uri="{9D8B030D-6E8A-4147-A177-3AD203B41FA5}">
                      <a16:colId xmlns:a16="http://schemas.microsoft.com/office/drawing/2014/main" val="20000"/>
                    </a:ext>
                  </a:extLst>
                </a:gridCol>
                <a:gridCol w="2261567">
                  <a:extLst>
                    <a:ext uri="{9D8B030D-6E8A-4147-A177-3AD203B41FA5}">
                      <a16:colId xmlns:a16="http://schemas.microsoft.com/office/drawing/2014/main" val="20001"/>
                    </a:ext>
                  </a:extLst>
                </a:gridCol>
                <a:gridCol w="2261567">
                  <a:extLst>
                    <a:ext uri="{9D8B030D-6E8A-4147-A177-3AD203B41FA5}">
                      <a16:colId xmlns:a16="http://schemas.microsoft.com/office/drawing/2014/main" val="20002"/>
                    </a:ext>
                  </a:extLst>
                </a:gridCol>
                <a:gridCol w="2261567">
                  <a:extLst>
                    <a:ext uri="{9D8B030D-6E8A-4147-A177-3AD203B41FA5}">
                      <a16:colId xmlns:a16="http://schemas.microsoft.com/office/drawing/2014/main" val="20003"/>
                    </a:ext>
                  </a:extLst>
                </a:gridCol>
              </a:tblGrid>
              <a:tr h="1198867">
                <a:tc>
                  <a:txBody>
                    <a:bodyPr/>
                    <a:lstStyle/>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1. ASDC</a:t>
                      </a:r>
                      <a:endParaRPr sz="1300" dirty="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2. ASF / TEA</a:t>
                      </a:r>
                      <a:endParaRPr sz="1300" dirty="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3. CSDAP DMT</a:t>
                      </a:r>
                      <a:endParaRPr sz="1300" dirty="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4. Cumulus OX</a:t>
                      </a:r>
                      <a:endParaRPr sz="1300" dirty="0">
                        <a:solidFill>
                          <a:srgbClr val="393939"/>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5. Cumulus IX</a:t>
                      </a:r>
                      <a:endParaRPr sz="1300" dirty="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6. GES DISC</a:t>
                      </a:r>
                      <a:endParaRPr sz="1300" dirty="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7. GHRC</a:t>
                      </a:r>
                      <a:endParaRPr sz="1300" dirty="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  </a:t>
                      </a:r>
                      <a:endParaRPr sz="1300" strike="sngStrike" dirty="0">
                        <a:solidFill>
                          <a:srgbClr val="393939"/>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8. LP DAAC</a:t>
                      </a:r>
                      <a:endParaRPr sz="1300" dirty="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9. NSIDC</a:t>
                      </a:r>
                      <a:endParaRPr sz="1300" dirty="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10. ORCA</a:t>
                      </a:r>
                      <a:endParaRPr sz="1300" dirty="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11. ORNL</a:t>
                      </a:r>
                      <a:endParaRPr sz="1300" dirty="0">
                        <a:solidFill>
                          <a:srgbClr val="393939"/>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12. PODAAC </a:t>
                      </a:r>
                      <a:endParaRPr sz="1300" dirty="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  </a:t>
                      </a:r>
                      <a:endParaRPr sz="1300" strike="sngStrike" dirty="0"/>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98" name="Google Shape;198;p29"/>
          <p:cNvPicPr preferRelativeResize="0"/>
          <p:nvPr/>
        </p:nvPicPr>
        <p:blipFill>
          <a:blip r:embed="rId3">
            <a:alphaModFix/>
          </a:blip>
          <a:stretch>
            <a:fillRect/>
          </a:stretch>
        </p:blipFill>
        <p:spPr>
          <a:xfrm>
            <a:off x="2966376" y="3320454"/>
            <a:ext cx="8566733" cy="390533"/>
          </a:xfrm>
          <a:prstGeom prst="rect">
            <a:avLst/>
          </a:prstGeom>
          <a:noFill/>
          <a:ln>
            <a:noFill/>
          </a:ln>
        </p:spPr>
      </p:pic>
      <p:graphicFrame>
        <p:nvGraphicFramePr>
          <p:cNvPr id="199" name="Google Shape;199;p29"/>
          <p:cNvGraphicFramePr/>
          <p:nvPr/>
        </p:nvGraphicFramePr>
        <p:xfrm>
          <a:off x="3142242" y="3673762"/>
          <a:ext cx="9046267" cy="589267"/>
        </p:xfrm>
        <a:graphic>
          <a:graphicData uri="http://schemas.openxmlformats.org/drawingml/2006/table">
            <a:tbl>
              <a:tblPr>
                <a:noFill/>
              </a:tblPr>
              <a:tblGrid>
                <a:gridCol w="2261567">
                  <a:extLst>
                    <a:ext uri="{9D8B030D-6E8A-4147-A177-3AD203B41FA5}">
                      <a16:colId xmlns:a16="http://schemas.microsoft.com/office/drawing/2014/main" val="20000"/>
                    </a:ext>
                  </a:extLst>
                </a:gridCol>
                <a:gridCol w="2271633">
                  <a:extLst>
                    <a:ext uri="{9D8B030D-6E8A-4147-A177-3AD203B41FA5}">
                      <a16:colId xmlns:a16="http://schemas.microsoft.com/office/drawing/2014/main" val="20001"/>
                    </a:ext>
                  </a:extLst>
                </a:gridCol>
                <a:gridCol w="2251500">
                  <a:extLst>
                    <a:ext uri="{9D8B030D-6E8A-4147-A177-3AD203B41FA5}">
                      <a16:colId xmlns:a16="http://schemas.microsoft.com/office/drawing/2014/main" val="20002"/>
                    </a:ext>
                  </a:extLst>
                </a:gridCol>
                <a:gridCol w="2261567">
                  <a:extLst>
                    <a:ext uri="{9D8B030D-6E8A-4147-A177-3AD203B41FA5}">
                      <a16:colId xmlns:a16="http://schemas.microsoft.com/office/drawing/2014/main" val="20003"/>
                    </a:ext>
                  </a:extLst>
                </a:gridCol>
              </a:tblGrid>
              <a:tr h="589267">
                <a:tc>
                  <a:txBody>
                    <a:bodyPr/>
                    <a:lstStyle/>
                    <a:p>
                      <a:pPr marL="0" lvl="0" indent="0" algn="l" rtl="0">
                        <a:spcBef>
                          <a:spcPts val="0"/>
                        </a:spcBef>
                        <a:spcAft>
                          <a:spcPts val="0"/>
                        </a:spcAft>
                        <a:buNone/>
                      </a:pPr>
                      <a:r>
                        <a:rPr lang="en" sz="1300">
                          <a:solidFill>
                            <a:srgbClr val="393939"/>
                          </a:solidFill>
                          <a:latin typeface="Helvetica Neue"/>
                          <a:ea typeface="Helvetica Neue"/>
                          <a:cs typeface="Helvetica Neue"/>
                          <a:sym typeface="Helvetica Neue"/>
                        </a:rPr>
                        <a:t>1. NGAP</a:t>
                      </a:r>
                      <a:endParaRPr sz="130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a:solidFill>
                            <a:srgbClr val="393939"/>
                          </a:solidFill>
                          <a:latin typeface="Helvetica Neue"/>
                          <a:ea typeface="Helvetica Neue"/>
                          <a:cs typeface="Helvetica Neue"/>
                          <a:sym typeface="Helvetica Neue"/>
                        </a:rPr>
                        <a:t>2. CICD</a:t>
                      </a:r>
                      <a:endParaRPr sz="1300">
                        <a:solidFill>
                          <a:srgbClr val="393939"/>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393939"/>
                          </a:solidFill>
                          <a:latin typeface="Helvetica Neue"/>
                          <a:ea typeface="Helvetica Neue"/>
                          <a:cs typeface="Helvetica Neue"/>
                          <a:sym typeface="Helvetica Neue"/>
                        </a:rPr>
                        <a:t>3. EAA</a:t>
                      </a:r>
                      <a:endParaRPr sz="130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a:solidFill>
                            <a:srgbClr val="393939"/>
                          </a:solidFill>
                          <a:latin typeface="Helvetica Neue"/>
                          <a:ea typeface="Helvetica Neue"/>
                          <a:cs typeface="Helvetica Neue"/>
                          <a:sym typeface="Helvetica Neue"/>
                        </a:rPr>
                        <a:t>4. EMCC</a:t>
                      </a:r>
                      <a:endParaRPr sz="1300">
                        <a:solidFill>
                          <a:srgbClr val="393939"/>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5. ENS</a:t>
                      </a:r>
                      <a:endParaRPr sz="1300" dirty="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6. EI</a:t>
                      </a:r>
                      <a:endParaRPr sz="1300" dirty="0">
                        <a:solidFill>
                          <a:srgbClr val="393939"/>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b="0" dirty="0">
                          <a:solidFill>
                            <a:schemeClr val="tx1"/>
                          </a:solidFill>
                          <a:latin typeface="Helvetica Neue"/>
                          <a:ea typeface="Helvetica Neue"/>
                          <a:cs typeface="Helvetica Neue"/>
                          <a:sym typeface="Helvetica Neue"/>
                        </a:rPr>
                        <a:t>7. Cloud Metrics</a:t>
                      </a:r>
                      <a:endParaRPr sz="1300" b="0" dirty="0">
                        <a:solidFill>
                          <a:schemeClr val="tx1"/>
                        </a:solidFill>
                        <a:latin typeface="Helvetica Neue"/>
                        <a:ea typeface="Helvetica Neue"/>
                        <a:cs typeface="Helvetica Neue"/>
                        <a:sym typeface="Helvetica Neue"/>
                      </a:endParaRPr>
                    </a:p>
                    <a:p>
                      <a:pPr marL="0" lvl="0" indent="0" algn="l" rtl="0">
                        <a:spcBef>
                          <a:spcPts val="0"/>
                        </a:spcBef>
                        <a:spcAft>
                          <a:spcPts val="0"/>
                        </a:spcAft>
                        <a:buNone/>
                      </a:pPr>
                      <a:r>
                        <a:rPr lang="en" sz="1300" b="0" dirty="0">
                          <a:solidFill>
                            <a:schemeClr val="tx1"/>
                          </a:solidFill>
                          <a:latin typeface="Helvetica Neue"/>
                          <a:ea typeface="Helvetica Neue"/>
                          <a:cs typeface="Helvetica Neue"/>
                          <a:sym typeface="Helvetica Neue"/>
                        </a:rPr>
                        <a:t>8. LZARDS</a:t>
                      </a:r>
                      <a:endParaRPr sz="1300" b="0" dirty="0">
                        <a:solidFill>
                          <a:schemeClr val="tx1"/>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00" name="Google Shape;200;p29"/>
          <p:cNvPicPr preferRelativeResize="0"/>
          <p:nvPr/>
        </p:nvPicPr>
        <p:blipFill>
          <a:blip r:embed="rId3">
            <a:alphaModFix/>
          </a:blip>
          <a:stretch>
            <a:fillRect/>
          </a:stretch>
        </p:blipFill>
        <p:spPr>
          <a:xfrm>
            <a:off x="2966376" y="4376554"/>
            <a:ext cx="8566733" cy="390500"/>
          </a:xfrm>
          <a:prstGeom prst="rect">
            <a:avLst/>
          </a:prstGeom>
          <a:noFill/>
          <a:ln>
            <a:noFill/>
          </a:ln>
        </p:spPr>
      </p:pic>
      <p:graphicFrame>
        <p:nvGraphicFramePr>
          <p:cNvPr id="201" name="Google Shape;201;p29"/>
          <p:cNvGraphicFramePr/>
          <p:nvPr/>
        </p:nvGraphicFramePr>
        <p:xfrm>
          <a:off x="3142242" y="4714762"/>
          <a:ext cx="9046267" cy="792467"/>
        </p:xfrm>
        <a:graphic>
          <a:graphicData uri="http://schemas.openxmlformats.org/drawingml/2006/table">
            <a:tbl>
              <a:tblPr>
                <a:noFill/>
              </a:tblPr>
              <a:tblGrid>
                <a:gridCol w="2261567">
                  <a:extLst>
                    <a:ext uri="{9D8B030D-6E8A-4147-A177-3AD203B41FA5}">
                      <a16:colId xmlns:a16="http://schemas.microsoft.com/office/drawing/2014/main" val="20000"/>
                    </a:ext>
                  </a:extLst>
                </a:gridCol>
                <a:gridCol w="2271633">
                  <a:extLst>
                    <a:ext uri="{9D8B030D-6E8A-4147-A177-3AD203B41FA5}">
                      <a16:colId xmlns:a16="http://schemas.microsoft.com/office/drawing/2014/main" val="20001"/>
                    </a:ext>
                  </a:extLst>
                </a:gridCol>
                <a:gridCol w="2251500">
                  <a:extLst>
                    <a:ext uri="{9D8B030D-6E8A-4147-A177-3AD203B41FA5}">
                      <a16:colId xmlns:a16="http://schemas.microsoft.com/office/drawing/2014/main" val="20002"/>
                    </a:ext>
                  </a:extLst>
                </a:gridCol>
                <a:gridCol w="2261567">
                  <a:extLst>
                    <a:ext uri="{9D8B030D-6E8A-4147-A177-3AD203B41FA5}">
                      <a16:colId xmlns:a16="http://schemas.microsoft.com/office/drawing/2014/main" val="20003"/>
                    </a:ext>
                  </a:extLst>
                </a:gridCol>
              </a:tblGrid>
              <a:tr h="792467">
                <a:tc>
                  <a:txBody>
                    <a:bodyPr/>
                    <a:lstStyle/>
                    <a:p>
                      <a:pPr marL="0" lvl="0" indent="0" algn="l" rtl="0">
                        <a:spcBef>
                          <a:spcPts val="0"/>
                        </a:spcBef>
                        <a:spcAft>
                          <a:spcPts val="0"/>
                        </a:spcAft>
                        <a:buNone/>
                      </a:pPr>
                      <a:r>
                        <a:rPr lang="en" sz="1300">
                          <a:solidFill>
                            <a:srgbClr val="393939"/>
                          </a:solidFill>
                          <a:latin typeface="Helvetica Neue"/>
                          <a:ea typeface="Helvetica Neue"/>
                          <a:cs typeface="Helvetica Neue"/>
                          <a:sym typeface="Helvetica Neue"/>
                        </a:rPr>
                        <a:t>1. CMR</a:t>
                      </a:r>
                      <a:endParaRPr sz="130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a:solidFill>
                            <a:srgbClr val="393939"/>
                          </a:solidFill>
                          <a:latin typeface="Helvetica Neue"/>
                          <a:ea typeface="Helvetica Neue"/>
                          <a:cs typeface="Helvetica Neue"/>
                          <a:sym typeface="Helvetica Neue"/>
                        </a:rPr>
                        <a:t>2. Earthdata / EDL</a:t>
                      </a:r>
                      <a:endParaRPr sz="130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endParaRPr sz="1300">
                        <a:solidFill>
                          <a:srgbClr val="393939"/>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393939"/>
                          </a:solidFill>
                          <a:latin typeface="Helvetica Neue"/>
                          <a:ea typeface="Helvetica Neue"/>
                          <a:cs typeface="Helvetica Neue"/>
                          <a:sym typeface="Helvetica Neue"/>
                        </a:rPr>
                        <a:t>3. Metadata Quality</a:t>
                      </a:r>
                      <a:endParaRPr sz="130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a:solidFill>
                            <a:srgbClr val="393939"/>
                          </a:solidFill>
                          <a:latin typeface="Helvetica Neue"/>
                          <a:ea typeface="Helvetica Neue"/>
                          <a:cs typeface="Helvetica Neue"/>
                          <a:sym typeface="Helvetica Neue"/>
                        </a:rPr>
                        <a:t>4. Metadata Tools</a:t>
                      </a:r>
                      <a:endParaRPr sz="1300">
                        <a:solidFill>
                          <a:srgbClr val="393939"/>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rgbClr val="393939"/>
                          </a:solidFill>
                          <a:latin typeface="Helvetica Neue"/>
                          <a:ea typeface="Helvetica Neue"/>
                          <a:cs typeface="Helvetica Neue"/>
                          <a:sym typeface="Helvetica Neue"/>
                        </a:rPr>
                        <a:t>5. Search</a:t>
                      </a:r>
                      <a:endParaRPr sz="130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a:solidFill>
                            <a:srgbClr val="393939"/>
                          </a:solidFill>
                          <a:latin typeface="Helvetica Neue"/>
                          <a:ea typeface="Helvetica Neue"/>
                          <a:cs typeface="Helvetica Neue"/>
                          <a:sym typeface="Helvetica Neue"/>
                        </a:rPr>
                        <a:t>6. UIUX</a:t>
                      </a:r>
                      <a:endParaRPr sz="1300">
                        <a:solidFill>
                          <a:srgbClr val="393939"/>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b="0" dirty="0">
                          <a:solidFill>
                            <a:schemeClr val="tx1"/>
                          </a:solidFill>
                          <a:latin typeface="Helvetica Neue"/>
                          <a:ea typeface="Helvetica Neue"/>
                          <a:cs typeface="Helvetica Neue"/>
                          <a:sym typeface="Helvetica Neue"/>
                        </a:rPr>
                        <a:t>7. Earthdata Pub</a:t>
                      </a:r>
                      <a:endParaRPr sz="1300" b="0" dirty="0">
                        <a:solidFill>
                          <a:schemeClr val="tx1"/>
                        </a:solidFill>
                        <a:latin typeface="Helvetica Neue"/>
                        <a:ea typeface="Helvetica Neue"/>
                        <a:cs typeface="Helvetica Neue"/>
                        <a:sym typeface="Helvetica Neue"/>
                      </a:endParaRPr>
                    </a:p>
                    <a:p>
                      <a:pPr marL="0" lvl="0" indent="0" algn="l" rtl="0">
                        <a:spcBef>
                          <a:spcPts val="0"/>
                        </a:spcBef>
                        <a:spcAft>
                          <a:spcPts val="0"/>
                        </a:spcAft>
                        <a:buNone/>
                      </a:pPr>
                      <a:r>
                        <a:rPr lang="en" sz="1300" b="0" dirty="0">
                          <a:solidFill>
                            <a:schemeClr val="tx1"/>
                          </a:solidFill>
                          <a:latin typeface="Helvetica Neue"/>
                          <a:ea typeface="Helvetica Neue"/>
                          <a:cs typeface="Helvetica Neue"/>
                          <a:sym typeface="Helvetica Neue"/>
                        </a:rPr>
                        <a:t>8. GITC</a:t>
                      </a:r>
                      <a:endParaRPr sz="1300" b="0" dirty="0">
                        <a:solidFill>
                          <a:schemeClr val="tx1"/>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02" name="Google Shape;202;p29"/>
          <p:cNvSpPr txBox="1"/>
          <p:nvPr/>
        </p:nvSpPr>
        <p:spPr>
          <a:xfrm>
            <a:off x="2966376" y="1513487"/>
            <a:ext cx="2755600" cy="3908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434343"/>
                </a:solidFill>
                <a:effectLst/>
                <a:uLnTx/>
                <a:uFillTx/>
                <a:latin typeface="Helvetica Neue"/>
                <a:ea typeface="Helvetica Neue"/>
                <a:cs typeface="Helvetica Neue"/>
                <a:sym typeface="Helvetica Neue"/>
              </a:rPr>
              <a:t>Ingest &amp; Archive</a:t>
            </a:r>
            <a:endParaRPr kumimoji="0" sz="1600" b="1" i="0" u="none" strike="noStrike" kern="1200" cap="none" spc="0" normalizeH="0" baseline="0" noProof="0" dirty="0">
              <a:ln>
                <a:noFill/>
              </a:ln>
              <a:solidFill>
                <a:srgbClr val="434343"/>
              </a:solidFill>
              <a:effectLst/>
              <a:uLnTx/>
              <a:uFillTx/>
              <a:latin typeface="Helvetica Neue"/>
              <a:ea typeface="Helvetica Neue"/>
              <a:cs typeface="Helvetica Neue"/>
              <a:sym typeface="Helvetica Neue"/>
            </a:endParaRPr>
          </a:p>
        </p:txBody>
      </p:sp>
      <p:sp>
        <p:nvSpPr>
          <p:cNvPr id="203" name="Google Shape;203;p29"/>
          <p:cNvSpPr txBox="1"/>
          <p:nvPr/>
        </p:nvSpPr>
        <p:spPr>
          <a:xfrm>
            <a:off x="2966376" y="3028324"/>
            <a:ext cx="2226800" cy="3908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434343"/>
                </a:solidFill>
                <a:effectLst/>
                <a:uLnTx/>
                <a:uFillTx/>
                <a:latin typeface="Helvetica Neue"/>
                <a:ea typeface="Helvetica Neue"/>
                <a:cs typeface="Helvetica Neue"/>
                <a:sym typeface="Helvetica Neue"/>
              </a:rPr>
              <a:t>Platform </a:t>
            </a:r>
            <a:endParaRPr kumimoji="0" sz="1600" b="1" i="0" u="none" strike="noStrike" kern="1200" cap="none" spc="0" normalizeH="0" baseline="0" noProof="0" dirty="0">
              <a:ln>
                <a:noFill/>
              </a:ln>
              <a:solidFill>
                <a:srgbClr val="434343"/>
              </a:solidFill>
              <a:effectLst/>
              <a:uLnTx/>
              <a:uFillTx/>
              <a:latin typeface="Helvetica Neue"/>
              <a:ea typeface="Helvetica Neue"/>
              <a:cs typeface="Helvetica Neue"/>
              <a:sym typeface="Helvetica Neue"/>
            </a:endParaRPr>
          </a:p>
        </p:txBody>
      </p:sp>
      <p:sp>
        <p:nvSpPr>
          <p:cNvPr id="204" name="Google Shape;204;p29"/>
          <p:cNvSpPr txBox="1"/>
          <p:nvPr/>
        </p:nvSpPr>
        <p:spPr>
          <a:xfrm>
            <a:off x="2925976" y="4064912"/>
            <a:ext cx="3269600" cy="3908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434343"/>
                </a:solidFill>
                <a:effectLst/>
                <a:uLnTx/>
                <a:uFillTx/>
                <a:latin typeface="Helvetica Neue"/>
                <a:ea typeface="Helvetica Neue"/>
                <a:cs typeface="Helvetica Neue"/>
                <a:sym typeface="Helvetica Neue"/>
              </a:rPr>
              <a:t>Search and Discovery </a:t>
            </a:r>
            <a:endParaRPr kumimoji="0" sz="1600" b="1" i="0" u="none" strike="noStrike" kern="1200" cap="none" spc="0" normalizeH="0" baseline="0" noProof="0" dirty="0">
              <a:ln>
                <a:noFill/>
              </a:ln>
              <a:solidFill>
                <a:srgbClr val="434343"/>
              </a:solidFill>
              <a:effectLst/>
              <a:uLnTx/>
              <a:uFillTx/>
              <a:latin typeface="Helvetica Neue"/>
              <a:ea typeface="Helvetica Neue"/>
              <a:cs typeface="Helvetica Neue"/>
              <a:sym typeface="Helvetica Neue"/>
            </a:endParaRPr>
          </a:p>
        </p:txBody>
      </p:sp>
      <p:pic>
        <p:nvPicPr>
          <p:cNvPr id="205" name="Google Shape;205;p29"/>
          <p:cNvPicPr preferRelativeResize="0"/>
          <p:nvPr/>
        </p:nvPicPr>
        <p:blipFill>
          <a:blip r:embed="rId3">
            <a:alphaModFix/>
          </a:blip>
          <a:stretch>
            <a:fillRect/>
          </a:stretch>
        </p:blipFill>
        <p:spPr>
          <a:xfrm>
            <a:off x="3099042" y="5481954"/>
            <a:ext cx="8434067" cy="390533"/>
          </a:xfrm>
          <a:prstGeom prst="rect">
            <a:avLst/>
          </a:prstGeom>
          <a:noFill/>
          <a:ln>
            <a:noFill/>
          </a:ln>
        </p:spPr>
      </p:pic>
      <p:sp>
        <p:nvSpPr>
          <p:cNvPr id="206" name="Google Shape;206;p29"/>
          <p:cNvSpPr txBox="1"/>
          <p:nvPr/>
        </p:nvSpPr>
        <p:spPr>
          <a:xfrm>
            <a:off x="2966376" y="5229412"/>
            <a:ext cx="4698800" cy="3908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434343"/>
                </a:solidFill>
                <a:effectLst/>
                <a:uLnTx/>
                <a:uFillTx/>
                <a:latin typeface="Helvetica Neue"/>
                <a:ea typeface="Helvetica Neue"/>
                <a:cs typeface="Helvetica Neue"/>
                <a:sym typeface="Helvetica Neue"/>
              </a:rPr>
              <a:t>Transformation</a:t>
            </a:r>
            <a:endParaRPr kumimoji="0" sz="1600" b="1" i="0" u="none" strike="noStrike" kern="1200" cap="none" spc="0" normalizeH="0" baseline="0" noProof="0" dirty="0">
              <a:ln>
                <a:noFill/>
              </a:ln>
              <a:solidFill>
                <a:srgbClr val="434343"/>
              </a:solidFill>
              <a:effectLst/>
              <a:uLnTx/>
              <a:uFillTx/>
              <a:latin typeface="Helvetica Neue"/>
              <a:ea typeface="Helvetica Neue"/>
              <a:cs typeface="Helvetica Neue"/>
              <a:sym typeface="Helvetica Neue"/>
            </a:endParaRPr>
          </a:p>
        </p:txBody>
      </p:sp>
      <p:graphicFrame>
        <p:nvGraphicFramePr>
          <p:cNvPr id="207" name="Google Shape;207;p29"/>
          <p:cNvGraphicFramePr/>
          <p:nvPr/>
        </p:nvGraphicFramePr>
        <p:xfrm>
          <a:off x="3142242" y="5804212"/>
          <a:ext cx="9046267" cy="995667"/>
        </p:xfrm>
        <a:graphic>
          <a:graphicData uri="http://schemas.openxmlformats.org/drawingml/2006/table">
            <a:tbl>
              <a:tblPr>
                <a:noFill/>
              </a:tblPr>
              <a:tblGrid>
                <a:gridCol w="2261567">
                  <a:extLst>
                    <a:ext uri="{9D8B030D-6E8A-4147-A177-3AD203B41FA5}">
                      <a16:colId xmlns:a16="http://schemas.microsoft.com/office/drawing/2014/main" val="20000"/>
                    </a:ext>
                  </a:extLst>
                </a:gridCol>
                <a:gridCol w="2271633">
                  <a:extLst>
                    <a:ext uri="{9D8B030D-6E8A-4147-A177-3AD203B41FA5}">
                      <a16:colId xmlns:a16="http://schemas.microsoft.com/office/drawing/2014/main" val="20001"/>
                    </a:ext>
                  </a:extLst>
                </a:gridCol>
                <a:gridCol w="2251500">
                  <a:extLst>
                    <a:ext uri="{9D8B030D-6E8A-4147-A177-3AD203B41FA5}">
                      <a16:colId xmlns:a16="http://schemas.microsoft.com/office/drawing/2014/main" val="20002"/>
                    </a:ext>
                  </a:extLst>
                </a:gridCol>
                <a:gridCol w="2261567">
                  <a:extLst>
                    <a:ext uri="{9D8B030D-6E8A-4147-A177-3AD203B41FA5}">
                      <a16:colId xmlns:a16="http://schemas.microsoft.com/office/drawing/2014/main" val="20003"/>
                    </a:ext>
                  </a:extLst>
                </a:gridCol>
              </a:tblGrid>
              <a:tr h="995667">
                <a:tc>
                  <a:txBody>
                    <a:bodyPr/>
                    <a:lstStyle/>
                    <a:p>
                      <a:pPr marL="0" lvl="0" indent="0" algn="l" rtl="0">
                        <a:spcBef>
                          <a:spcPts val="0"/>
                        </a:spcBef>
                        <a:spcAft>
                          <a:spcPts val="0"/>
                        </a:spcAft>
                        <a:buNone/>
                      </a:pPr>
                      <a:r>
                        <a:rPr lang="en" sz="1300">
                          <a:solidFill>
                            <a:srgbClr val="393939"/>
                          </a:solidFill>
                          <a:latin typeface="Helvetica Neue"/>
                          <a:ea typeface="Helvetica Neue"/>
                          <a:cs typeface="Helvetica Neue"/>
                          <a:sym typeface="Helvetica Neue"/>
                        </a:rPr>
                        <a:t>1. ASF Data Services</a:t>
                      </a:r>
                      <a:endParaRPr sz="1300">
                        <a:solidFill>
                          <a:srgbClr val="393939"/>
                        </a:solidFill>
                        <a:latin typeface="Helvetica Neue"/>
                        <a:ea typeface="Helvetica Neue"/>
                        <a:cs typeface="Helvetica Neue"/>
                        <a:sym typeface="Helvetica Neue"/>
                      </a:endParaRPr>
                    </a:p>
                    <a:p>
                      <a:pPr marL="0" lvl="0" indent="0" algn="l" rtl="0">
                        <a:spcBef>
                          <a:spcPts val="0"/>
                        </a:spcBef>
                        <a:spcAft>
                          <a:spcPts val="0"/>
                        </a:spcAft>
                        <a:buNone/>
                      </a:pPr>
                      <a:r>
                        <a:rPr lang="en" sz="1300">
                          <a:solidFill>
                            <a:srgbClr val="393939"/>
                          </a:solidFill>
                          <a:latin typeface="Helvetica Neue"/>
                          <a:ea typeface="Helvetica Neue"/>
                          <a:cs typeface="Helvetica Neue"/>
                          <a:sym typeface="Helvetica Neue"/>
                        </a:rPr>
                        <a:t>2. Data Services</a:t>
                      </a:r>
                      <a:endParaRPr sz="1300">
                        <a:solidFill>
                          <a:srgbClr val="393939"/>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3. Harmony </a:t>
                      </a:r>
                      <a:endParaRPr sz="1300" dirty="0">
                        <a:solidFill>
                          <a:srgbClr val="393939"/>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dirty="0">
                          <a:solidFill>
                            <a:srgbClr val="393939"/>
                          </a:solidFill>
                          <a:latin typeface="Helvetica Neue"/>
                          <a:ea typeface="Helvetica Neue"/>
                          <a:cs typeface="Helvetica Neue"/>
                          <a:sym typeface="Helvetica Neue"/>
                        </a:rPr>
                        <a:t>4. OPeNDAP</a:t>
                      </a:r>
                      <a:endParaRPr sz="1300" dirty="0">
                        <a:solidFill>
                          <a:srgbClr val="393939"/>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300" b="0" dirty="0">
                          <a:solidFill>
                            <a:schemeClr val="tx1"/>
                          </a:solidFill>
                          <a:latin typeface="Helvetica Neue"/>
                          <a:ea typeface="Helvetica Neue"/>
                          <a:cs typeface="Helvetica Neue"/>
                          <a:sym typeface="Helvetica Neue"/>
                        </a:rPr>
                        <a:t>5. LP Data Services</a:t>
                      </a:r>
                      <a:endParaRPr sz="1300" b="0" dirty="0">
                        <a:solidFill>
                          <a:schemeClr val="tx1"/>
                        </a:solidFill>
                        <a:latin typeface="Helvetica Neue"/>
                        <a:ea typeface="Helvetica Neue"/>
                        <a:cs typeface="Helvetica Neue"/>
                        <a:sym typeface="Helvetica Neue"/>
                      </a:endParaRPr>
                    </a:p>
                    <a:p>
                      <a:pPr marL="0" lvl="0" indent="0" algn="l" rtl="0">
                        <a:spcBef>
                          <a:spcPts val="0"/>
                        </a:spcBef>
                        <a:spcAft>
                          <a:spcPts val="0"/>
                        </a:spcAft>
                        <a:buNone/>
                      </a:pPr>
                      <a:r>
                        <a:rPr lang="en" sz="1300" b="0" dirty="0">
                          <a:solidFill>
                            <a:schemeClr val="tx1"/>
                          </a:solidFill>
                          <a:latin typeface="Helvetica Neue"/>
                          <a:ea typeface="Helvetica Neue"/>
                          <a:cs typeface="Helvetica Neue"/>
                          <a:sym typeface="Helvetica Neue"/>
                        </a:rPr>
                        <a:t>6. PODAAC Data Transformation / Analysis</a:t>
                      </a:r>
                      <a:endParaRPr sz="1300" b="0" dirty="0">
                        <a:solidFill>
                          <a:schemeClr val="tx1"/>
                        </a:solidFill>
                        <a:latin typeface="Helvetica Neue"/>
                        <a:ea typeface="Helvetica Neue"/>
                        <a:cs typeface="Helvetica Neue"/>
                        <a:sym typeface="Helvetica Neue"/>
                      </a:endParaRPr>
                    </a:p>
                  </a:txBody>
                  <a:tcPr marL="121900" marR="121900" marT="91433" marB="91433">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09" name="Google Shape;209;p29"/>
          <p:cNvSpPr/>
          <p:nvPr/>
        </p:nvSpPr>
        <p:spPr>
          <a:xfrm>
            <a:off x="8948059" y="294794"/>
            <a:ext cx="3096986" cy="145940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100" b="1"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rPr>
              <a:t>SAFe Community Teams</a:t>
            </a:r>
            <a:r>
              <a:rPr kumimoji="0" lang="en" sz="110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rPr>
              <a:t> </a:t>
            </a:r>
            <a:endParaRPr kumimoji="0" sz="110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1" u="none" strike="noStrike" kern="1200" cap="none" spc="0" normalizeH="0" baseline="0" noProof="0" dirty="0">
              <a:ln>
                <a:noFill/>
              </a:ln>
              <a:solidFill>
                <a:srgbClr val="171717"/>
              </a:solidFill>
              <a:effectLst/>
              <a:uLnTx/>
              <a:uFillTx/>
              <a:latin typeface="Helvetica Neue"/>
              <a:ea typeface="Helvetica Neue"/>
              <a:cs typeface="Helvetica Neue"/>
              <a:sym typeface="Helvetica Neue"/>
            </a:endParaRPr>
          </a:p>
          <a:p>
            <a:pPr marL="488945" marR="0" lvl="0" indent="-285750" algn="l" defTabSz="9144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kumimoji="0" lang="en" sz="105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rPr>
              <a:t>SDPS Infra.</a:t>
            </a:r>
            <a:endParaRPr kumimoji="0" sz="105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endParaRPr>
          </a:p>
          <a:p>
            <a:pPr marL="488945" marR="0" lvl="0" indent="-285750" algn="l" defTabSz="9144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kumimoji="0" lang="en" sz="105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rPr>
              <a:t>SDPS Ingest</a:t>
            </a:r>
            <a:endParaRPr kumimoji="0" sz="105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endParaRPr>
          </a:p>
          <a:p>
            <a:pPr marL="488945" marR="0" lvl="0" indent="-285750" algn="l" defTabSz="9144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kumimoji="0" lang="en" sz="105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rPr>
              <a:t>Giovanni in the Cloud</a:t>
            </a:r>
          </a:p>
          <a:p>
            <a:pPr marL="488945" marR="0" lvl="0" indent="-285750" algn="l" defTabSz="9144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kumimoji="0" lang="en" sz="105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rPr>
              <a:t>EMS</a:t>
            </a:r>
            <a:endParaRPr kumimoji="0" sz="105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endParaRPr>
          </a:p>
          <a:p>
            <a:pPr marL="488945" marR="0" lvl="0" indent="-285750" algn="l" defTabSz="914400" rtl="0" eaLnBrk="1" fontAlgn="auto" latinLnBrk="0" hangingPunct="1">
              <a:lnSpc>
                <a:spcPct val="100000"/>
              </a:lnSpc>
              <a:spcBef>
                <a:spcPts val="0"/>
              </a:spcBef>
              <a:spcAft>
                <a:spcPts val="0"/>
              </a:spcAft>
              <a:buClrTx/>
              <a:buSzPts val="1200"/>
              <a:buFont typeface="Arial" panose="020B0604020202020204" pitchFamily="34" charset="0"/>
              <a:buChar char="•"/>
              <a:tabLst/>
              <a:defRPr/>
            </a:pPr>
            <a:r>
              <a:rPr kumimoji="0" lang="en" sz="105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rPr>
              <a:t>Other apps onboarding to EDC</a:t>
            </a:r>
            <a:endParaRPr kumimoji="0" sz="105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endParaRPr>
          </a:p>
        </p:txBody>
      </p:sp>
      <p:sp>
        <p:nvSpPr>
          <p:cNvPr id="2" name="Rectangle 1"/>
          <p:cNvSpPr/>
          <p:nvPr/>
        </p:nvSpPr>
        <p:spPr>
          <a:xfrm>
            <a:off x="339771" y="1584245"/>
            <a:ext cx="2498272"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err="1">
                <a:ln>
                  <a:noFill/>
                </a:ln>
                <a:solidFill>
                  <a:srgbClr val="171717"/>
                </a:solidFill>
                <a:effectLst/>
                <a:uLnTx/>
                <a:uFillTx/>
                <a:latin typeface="Franklin Gothic Book"/>
                <a:ea typeface="+mn-ea"/>
                <a:cs typeface="+mn-cs"/>
              </a:rPr>
              <a:t>SAFe</a:t>
            </a:r>
            <a:r>
              <a:rPr kumimoji="0" lang="en-US" sz="1600" b="0" i="0" u="none" strike="noStrike" kern="1200" cap="none" spc="0" normalizeH="0" baseline="0" noProof="0" dirty="0">
                <a:ln>
                  <a:noFill/>
                </a:ln>
                <a:solidFill>
                  <a:srgbClr val="171717"/>
                </a:solidFill>
                <a:effectLst/>
                <a:uLnTx/>
                <a:uFillTx/>
                <a:latin typeface="Franklin Gothic Book"/>
                <a:ea typeface="+mn-ea"/>
                <a:cs typeface="+mn-cs"/>
              </a:rPr>
              <a:t> is an agile software development methodology, emphasizing the value of iterating quickly and often to satisfy customers. ESDIS applies the </a:t>
            </a:r>
            <a:r>
              <a:rPr kumimoji="0" lang="en-US" sz="1600" b="0" i="0" u="none" strike="noStrike" kern="1200" cap="none" spc="0" normalizeH="0" baseline="0" noProof="0" dirty="0" err="1">
                <a:ln>
                  <a:noFill/>
                </a:ln>
                <a:solidFill>
                  <a:srgbClr val="171717"/>
                </a:solidFill>
                <a:effectLst/>
                <a:uLnTx/>
                <a:uFillTx/>
                <a:latin typeface="Franklin Gothic Book"/>
                <a:ea typeface="+mn-ea"/>
                <a:cs typeface="+mn-cs"/>
              </a:rPr>
              <a:t>SAFe</a:t>
            </a:r>
            <a:r>
              <a:rPr kumimoji="0" lang="en-US" sz="1600" b="0" i="0" u="none" strike="noStrike" kern="1200" cap="none" spc="0" normalizeH="0" baseline="0" noProof="0" dirty="0">
                <a:ln>
                  <a:noFill/>
                </a:ln>
                <a:solidFill>
                  <a:srgbClr val="171717"/>
                </a:solidFill>
                <a:effectLst/>
                <a:uLnTx/>
                <a:uFillTx/>
                <a:latin typeface="Franklin Gothic Book"/>
                <a:ea typeface="+mn-ea"/>
                <a:cs typeface="+mn-cs"/>
              </a:rPr>
              <a:t> methodology utilizing four development trains each containing multiple development tasks. A train is a team of developers who, along with other stakeholders, develops and delivers solutions incrementally using a series of fixed-length iterations within a Program Increment (PI). </a:t>
            </a:r>
          </a:p>
        </p:txBody>
      </p:sp>
    </p:spTree>
    <p:extLst>
      <p:ext uri="{BB962C8B-B14F-4D97-AF65-F5344CB8AC3E}">
        <p14:creationId xmlns:p14="http://schemas.microsoft.com/office/powerpoint/2010/main" val="7051301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6"/>
          <p:cNvSpPr txBox="1">
            <a:spLocks noGrp="1"/>
          </p:cNvSpPr>
          <p:nvPr>
            <p:ph type="title"/>
          </p:nvPr>
        </p:nvSpPr>
        <p:spPr>
          <a:xfrm>
            <a:off x="365760" y="36513"/>
            <a:ext cx="9969740" cy="854100"/>
          </a:xfrm>
          <a:prstGeom prst="rect">
            <a:avLst/>
          </a:prstGeom>
        </p:spPr>
        <p:txBody>
          <a:bodyPr spcFirstLastPara="1" vert="horz" wrap="square" lIns="91425" tIns="45700" rIns="91425" bIns="45700" rtlCol="0" anchor="ctr" anchorCtr="0">
            <a:noAutofit/>
          </a:bodyPr>
          <a:lstStyle/>
          <a:p>
            <a:pPr algn="ctr">
              <a:spcBef>
                <a:spcPts val="0"/>
              </a:spcBef>
            </a:pPr>
            <a:r>
              <a:rPr lang="en" sz="3600" b="1" dirty="0"/>
              <a:t>Incorporating User Feedback into Design</a:t>
            </a:r>
            <a:endParaRPr sz="3600" b="1" dirty="0"/>
          </a:p>
        </p:txBody>
      </p:sp>
      <p:sp>
        <p:nvSpPr>
          <p:cNvPr id="406" name="Google Shape;406;p36"/>
          <p:cNvSpPr txBox="1">
            <a:spLocks noGrp="1"/>
          </p:cNvSpPr>
          <p:nvPr>
            <p:ph type="body" idx="1"/>
          </p:nvPr>
        </p:nvSpPr>
        <p:spPr>
          <a:xfrm>
            <a:off x="267221" y="2642112"/>
            <a:ext cx="3302750" cy="3525117"/>
          </a:xfrm>
          <a:prstGeom prst="rect">
            <a:avLst/>
          </a:prstGeom>
        </p:spPr>
        <p:style>
          <a:lnRef idx="2">
            <a:schemeClr val="dk1"/>
          </a:lnRef>
          <a:fillRef idx="1">
            <a:schemeClr val="lt1"/>
          </a:fillRef>
          <a:effectRef idx="0">
            <a:schemeClr val="dk1"/>
          </a:effectRef>
          <a:fontRef idx="minor">
            <a:schemeClr val="dk1"/>
          </a:fontRef>
        </p:style>
        <p:txBody>
          <a:bodyPr spcFirstLastPara="1" vert="horz" wrap="square" lIns="91425" tIns="45700" rIns="91425" bIns="45700" rtlCol="0" anchor="t" anchorCtr="0">
            <a:noAutofit/>
          </a:bodyPr>
          <a:lstStyle/>
          <a:p>
            <a:pPr marL="228600" indent="-228600">
              <a:lnSpc>
                <a:spcPct val="115000"/>
              </a:lnSpc>
              <a:spcBef>
                <a:spcPts val="400"/>
              </a:spcBef>
              <a:buNone/>
            </a:pPr>
            <a:r>
              <a:rPr lang="en" sz="1600" dirty="0"/>
              <a:t>•	</a:t>
            </a:r>
            <a:r>
              <a:rPr lang="en" sz="1600" dirty="0">
                <a:latin typeface="Calibri"/>
                <a:ea typeface="Calibri"/>
                <a:cs typeface="Calibri"/>
                <a:sym typeface="Calibri"/>
              </a:rPr>
              <a:t>Feedback through links on websites: </a:t>
            </a:r>
            <a:r>
              <a:rPr lang="en" sz="1600" dirty="0">
                <a:uFill>
                  <a:noFill/>
                </a:uFill>
                <a:latin typeface="Calibri"/>
                <a:ea typeface="Calibri"/>
                <a:cs typeface="Calibri"/>
                <a:sym typeface="Calibri"/>
                <a:hlinkClick r:id="rId3"/>
              </a:rPr>
              <a:t> </a:t>
            </a:r>
            <a:r>
              <a:rPr lang="en" sz="1600" u="sng" dirty="0">
                <a:solidFill>
                  <a:schemeClr val="hlink"/>
                </a:solidFill>
                <a:latin typeface="Calibri"/>
                <a:ea typeface="Calibri"/>
                <a:cs typeface="Calibri"/>
                <a:sym typeface="Calibri"/>
                <a:hlinkClick r:id="rId3"/>
              </a:rPr>
              <a:t>https://earthdata.nasa.gov</a:t>
            </a:r>
            <a:endParaRPr sz="1600" u="sng" dirty="0">
              <a:solidFill>
                <a:schemeClr val="hlink"/>
              </a:solidFill>
              <a:latin typeface="Calibri"/>
              <a:ea typeface="Calibri"/>
              <a:cs typeface="Calibri"/>
              <a:sym typeface="Calibri"/>
              <a:hlinkClick r:id="rId3"/>
            </a:endParaRPr>
          </a:p>
          <a:p>
            <a:pPr marL="228600" indent="-228600">
              <a:lnSpc>
                <a:spcPct val="115000"/>
              </a:lnSpc>
              <a:spcBef>
                <a:spcPts val="400"/>
              </a:spcBef>
              <a:buNone/>
            </a:pPr>
            <a:r>
              <a:rPr lang="en" sz="1600" dirty="0"/>
              <a:t>•	</a:t>
            </a:r>
            <a:r>
              <a:rPr lang="en" sz="1600" dirty="0">
                <a:latin typeface="Calibri"/>
                <a:ea typeface="Calibri"/>
                <a:cs typeface="Calibri"/>
                <a:sym typeface="Calibri"/>
              </a:rPr>
              <a:t>Specific discussions with users/developers through meetings</a:t>
            </a:r>
            <a:endParaRPr sz="1600" dirty="0">
              <a:latin typeface="Calibri"/>
              <a:ea typeface="Calibri"/>
              <a:cs typeface="Calibri"/>
              <a:sym typeface="Calibri"/>
            </a:endParaRPr>
          </a:p>
          <a:p>
            <a:pPr marL="228600" indent="-228600">
              <a:lnSpc>
                <a:spcPct val="115000"/>
              </a:lnSpc>
              <a:spcBef>
                <a:spcPts val="400"/>
              </a:spcBef>
              <a:buNone/>
            </a:pPr>
            <a:r>
              <a:rPr lang="en" sz="1600" dirty="0"/>
              <a:t>•	</a:t>
            </a:r>
            <a:r>
              <a:rPr lang="en" sz="1600" dirty="0">
                <a:latin typeface="Calibri"/>
                <a:ea typeface="Calibri"/>
                <a:cs typeface="Calibri"/>
                <a:sym typeface="Calibri"/>
              </a:rPr>
              <a:t>Targeted improvement using Studies and Surveys; e.g. American Customer Satisfaction Index survey and study by commercial company: Blink</a:t>
            </a:r>
            <a:endParaRPr sz="1600" dirty="0">
              <a:latin typeface="Calibri"/>
              <a:ea typeface="Calibri"/>
              <a:cs typeface="Calibri"/>
              <a:sym typeface="Calibri"/>
            </a:endParaRPr>
          </a:p>
          <a:p>
            <a:pPr marL="0" indent="0">
              <a:spcBef>
                <a:spcPts val="400"/>
              </a:spcBef>
              <a:buNone/>
            </a:pPr>
            <a:endParaRPr dirty="0"/>
          </a:p>
        </p:txBody>
      </p:sp>
      <p:sp>
        <p:nvSpPr>
          <p:cNvPr id="407" name="Google Shape;407;p36"/>
          <p:cNvSpPr/>
          <p:nvPr/>
        </p:nvSpPr>
        <p:spPr>
          <a:xfrm>
            <a:off x="10313899" y="2449428"/>
            <a:ext cx="1428600" cy="5841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08" name="Google Shape;408;p36"/>
          <p:cNvSpPr/>
          <p:nvPr/>
        </p:nvSpPr>
        <p:spPr>
          <a:xfrm>
            <a:off x="9399499" y="4336965"/>
            <a:ext cx="1066800" cy="533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1" i="0" u="none" strike="noStrike" kern="1200" cap="none" spc="0" normalizeH="0" baseline="0" noProof="0">
              <a:ln>
                <a:noFill/>
              </a:ln>
              <a:solidFill>
                <a:srgbClr val="171717"/>
              </a:solidFill>
              <a:effectLst/>
              <a:uLnTx/>
              <a:uFillTx/>
              <a:latin typeface="Calibri"/>
              <a:ea typeface="Calibri"/>
              <a:cs typeface="Calibri"/>
              <a:sym typeface="Calibri"/>
            </a:endParaRPr>
          </a:p>
        </p:txBody>
      </p:sp>
      <p:sp>
        <p:nvSpPr>
          <p:cNvPr id="409" name="Google Shape;409;p36"/>
          <p:cNvSpPr/>
          <p:nvPr/>
        </p:nvSpPr>
        <p:spPr>
          <a:xfrm>
            <a:off x="9247099" y="4505240"/>
            <a:ext cx="1066800" cy="533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1" i="0" u="none" strike="noStrike" kern="1200" cap="none" spc="0" normalizeH="0" baseline="0" noProof="0">
              <a:ln>
                <a:noFill/>
              </a:ln>
              <a:solidFill>
                <a:srgbClr val="171717"/>
              </a:solidFill>
              <a:effectLst/>
              <a:uLnTx/>
              <a:uFillTx/>
              <a:latin typeface="Calibri"/>
              <a:ea typeface="Calibri"/>
              <a:cs typeface="Calibri"/>
              <a:sym typeface="Calibri"/>
            </a:endParaRPr>
          </a:p>
        </p:txBody>
      </p:sp>
      <p:sp>
        <p:nvSpPr>
          <p:cNvPr id="410" name="Google Shape;410;p36"/>
          <p:cNvSpPr/>
          <p:nvPr/>
        </p:nvSpPr>
        <p:spPr>
          <a:xfrm>
            <a:off x="9094699" y="4671928"/>
            <a:ext cx="1066800" cy="533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1" i="0" u="none" strike="noStrike" kern="1200" cap="none" spc="0" normalizeH="0" baseline="0" noProof="0">
              <a:ln>
                <a:noFill/>
              </a:ln>
              <a:solidFill>
                <a:srgbClr val="171717"/>
              </a:solidFill>
              <a:effectLst/>
              <a:uLnTx/>
              <a:uFillTx/>
              <a:latin typeface="Calibri"/>
              <a:ea typeface="Calibri"/>
              <a:cs typeface="Calibri"/>
              <a:sym typeface="Calibri"/>
            </a:endParaRPr>
          </a:p>
        </p:txBody>
      </p:sp>
      <p:sp>
        <p:nvSpPr>
          <p:cNvPr id="411" name="Google Shape;411;p36"/>
          <p:cNvSpPr/>
          <p:nvPr/>
        </p:nvSpPr>
        <p:spPr>
          <a:xfrm>
            <a:off x="10136099" y="2676440"/>
            <a:ext cx="1143000" cy="533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12" name="Google Shape;412;p36"/>
          <p:cNvSpPr/>
          <p:nvPr/>
        </p:nvSpPr>
        <p:spPr>
          <a:xfrm>
            <a:off x="6770598" y="1392946"/>
            <a:ext cx="1612800" cy="989100"/>
          </a:xfrm>
          <a:prstGeom prst="ellipse">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13" name="Google Shape;413;p36"/>
          <p:cNvSpPr/>
          <p:nvPr/>
        </p:nvSpPr>
        <p:spPr>
          <a:xfrm>
            <a:off x="6854737" y="2908215"/>
            <a:ext cx="1731900" cy="978000"/>
          </a:xfrm>
          <a:prstGeom prst="rect">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14" name="Google Shape;414;p36"/>
          <p:cNvSpPr txBox="1"/>
          <p:nvPr/>
        </p:nvSpPr>
        <p:spPr>
          <a:xfrm>
            <a:off x="6954749" y="3103029"/>
            <a:ext cx="1524000" cy="5841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171717"/>
                </a:solidFill>
                <a:effectLst/>
                <a:uLnTx/>
                <a:uFillTx/>
                <a:latin typeface="Calibri"/>
                <a:ea typeface="Calibri"/>
                <a:cs typeface="Calibri"/>
                <a:sym typeface="Calibri"/>
              </a:rPr>
              <a:t>EOSDIS System Architecture</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15" name="Google Shape;415;p36"/>
          <p:cNvSpPr/>
          <p:nvPr/>
        </p:nvSpPr>
        <p:spPr>
          <a:xfrm>
            <a:off x="9983699" y="2832015"/>
            <a:ext cx="1143000" cy="533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16" name="Google Shape;416;p36"/>
          <p:cNvSpPr/>
          <p:nvPr/>
        </p:nvSpPr>
        <p:spPr>
          <a:xfrm>
            <a:off x="9831299" y="2984415"/>
            <a:ext cx="1143000" cy="533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17" name="Google Shape;417;p36"/>
          <p:cNvSpPr/>
          <p:nvPr/>
        </p:nvSpPr>
        <p:spPr>
          <a:xfrm>
            <a:off x="9678899" y="3136815"/>
            <a:ext cx="1143000" cy="533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New  Missions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18" name="Google Shape;418;p36"/>
          <p:cNvSpPr/>
          <p:nvPr/>
        </p:nvSpPr>
        <p:spPr>
          <a:xfrm>
            <a:off x="8953412" y="4816390"/>
            <a:ext cx="1066800" cy="533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Collaborating Systems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19" name="Google Shape;419;p36"/>
          <p:cNvSpPr/>
          <p:nvPr/>
        </p:nvSpPr>
        <p:spPr>
          <a:xfrm>
            <a:off x="5059274" y="4495715"/>
            <a:ext cx="1371600" cy="633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20" name="Google Shape;420;p36"/>
          <p:cNvSpPr/>
          <p:nvPr/>
        </p:nvSpPr>
        <p:spPr>
          <a:xfrm>
            <a:off x="4906874" y="4902115"/>
            <a:ext cx="1279500" cy="403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21" name="Google Shape;421;p36"/>
          <p:cNvSpPr/>
          <p:nvPr/>
        </p:nvSpPr>
        <p:spPr>
          <a:xfrm>
            <a:off x="4690974" y="5252953"/>
            <a:ext cx="1371600" cy="533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a:ln>
                  <a:noFill/>
                </a:ln>
                <a:solidFill>
                  <a:srgbClr val="171717"/>
                </a:solidFill>
                <a:effectLst/>
                <a:uLnTx/>
                <a:uFillTx/>
                <a:latin typeface="Calibri"/>
                <a:ea typeface="Calibri"/>
                <a:cs typeface="Calibri"/>
                <a:sym typeface="Calibri"/>
              </a:rPr>
              <a:t>Data Centers</a:t>
            </a:r>
            <a:endParaRPr kumimoji="0" sz="1200" b="1" i="0" u="none" strike="noStrike" kern="1200" cap="none" spc="0" normalizeH="0" baseline="0" noProof="0">
              <a:ln>
                <a:noFill/>
              </a:ln>
              <a:solidFill>
                <a:srgbClr val="171717"/>
              </a:solidFill>
              <a:effectLst/>
              <a:uLnTx/>
              <a:uFillTx/>
              <a:latin typeface="Calibri"/>
              <a:ea typeface="Calibri"/>
              <a:cs typeface="Calibri"/>
              <a:sym typeface="Calibri"/>
            </a:endParaRPr>
          </a:p>
        </p:txBody>
      </p:sp>
      <p:cxnSp>
        <p:nvCxnSpPr>
          <p:cNvPr id="422" name="Google Shape;422;p36"/>
          <p:cNvCxnSpPr/>
          <p:nvPr/>
        </p:nvCxnSpPr>
        <p:spPr>
          <a:xfrm rot="10800000" flipH="1">
            <a:off x="6045112" y="3846428"/>
            <a:ext cx="609600" cy="457200"/>
          </a:xfrm>
          <a:prstGeom prst="straightConnector1">
            <a:avLst/>
          </a:prstGeom>
          <a:noFill/>
          <a:ln w="28575" cap="flat" cmpd="sng">
            <a:solidFill>
              <a:schemeClr val="dk2"/>
            </a:solidFill>
            <a:prstDash val="solid"/>
            <a:round/>
            <a:headEnd type="none" w="sm" len="sm"/>
            <a:tailEnd type="stealth" w="med" len="med"/>
          </a:ln>
        </p:spPr>
      </p:cxnSp>
      <p:sp>
        <p:nvSpPr>
          <p:cNvPr id="423" name="Google Shape;423;p36"/>
          <p:cNvSpPr txBox="1"/>
          <p:nvPr/>
        </p:nvSpPr>
        <p:spPr>
          <a:xfrm>
            <a:off x="5564099" y="3670215"/>
            <a:ext cx="1066800" cy="399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Existing knowledge</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24" name="Google Shape;424;p36"/>
          <p:cNvSpPr txBox="1"/>
          <p:nvPr/>
        </p:nvSpPr>
        <p:spPr>
          <a:xfrm>
            <a:off x="8612099" y="2735177"/>
            <a:ext cx="1066800" cy="5541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Guidance,</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Technology,</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Re-use</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cxnSp>
        <p:nvCxnSpPr>
          <p:cNvPr id="425" name="Google Shape;425;p36"/>
          <p:cNvCxnSpPr/>
          <p:nvPr/>
        </p:nvCxnSpPr>
        <p:spPr>
          <a:xfrm>
            <a:off x="8383499" y="3975015"/>
            <a:ext cx="609600" cy="457200"/>
          </a:xfrm>
          <a:prstGeom prst="straightConnector1">
            <a:avLst/>
          </a:prstGeom>
          <a:noFill/>
          <a:ln w="28575" cap="flat" cmpd="sng">
            <a:solidFill>
              <a:schemeClr val="dk2"/>
            </a:solidFill>
            <a:prstDash val="solid"/>
            <a:round/>
            <a:headEnd type="stealth" w="med" len="med"/>
            <a:tailEnd type="stealth" w="med" len="med"/>
          </a:ln>
        </p:spPr>
      </p:cxnSp>
      <p:cxnSp>
        <p:nvCxnSpPr>
          <p:cNvPr id="426" name="Google Shape;426;p36"/>
          <p:cNvCxnSpPr/>
          <p:nvPr/>
        </p:nvCxnSpPr>
        <p:spPr>
          <a:xfrm rot="10800000" flipH="1">
            <a:off x="6173699" y="3975015"/>
            <a:ext cx="609600" cy="457200"/>
          </a:xfrm>
          <a:prstGeom prst="straightConnector1">
            <a:avLst/>
          </a:prstGeom>
          <a:noFill/>
          <a:ln w="28575" cap="flat" cmpd="sng">
            <a:solidFill>
              <a:schemeClr val="dk2"/>
            </a:solidFill>
            <a:prstDash val="solid"/>
            <a:round/>
            <a:headEnd type="stealth" w="med" len="med"/>
            <a:tailEnd type="none" w="sm" len="sm"/>
          </a:ln>
        </p:spPr>
      </p:cxnSp>
      <p:sp>
        <p:nvSpPr>
          <p:cNvPr id="427" name="Google Shape;427;p36"/>
          <p:cNvSpPr txBox="1"/>
          <p:nvPr/>
        </p:nvSpPr>
        <p:spPr>
          <a:xfrm>
            <a:off x="6478499" y="4127415"/>
            <a:ext cx="1066800" cy="5541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Improvements,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Technology,</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Re-use</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28" name="Google Shape;428;p36"/>
          <p:cNvSpPr txBox="1"/>
          <p:nvPr/>
        </p:nvSpPr>
        <p:spPr>
          <a:xfrm>
            <a:off x="7983449" y="4184565"/>
            <a:ext cx="990600" cy="5541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Shared</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Data</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Opportunities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29" name="Google Shape;429;p36"/>
          <p:cNvSpPr/>
          <p:nvPr/>
        </p:nvSpPr>
        <p:spPr>
          <a:xfrm>
            <a:off x="5108266" y="1802174"/>
            <a:ext cx="1195500" cy="906600"/>
          </a:xfrm>
          <a:prstGeom prst="ellipse">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30" name="Google Shape;430;p36"/>
          <p:cNvSpPr/>
          <p:nvPr/>
        </p:nvSpPr>
        <p:spPr>
          <a:xfrm>
            <a:off x="4209792" y="2593801"/>
            <a:ext cx="1117500" cy="914400"/>
          </a:xfrm>
          <a:prstGeom prst="ellipse">
            <a:avLst/>
          </a:prstGeom>
          <a:solidFill>
            <a:srgbClr val="D8D8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431" name="Google Shape;431;p36"/>
          <p:cNvSpPr txBox="1"/>
          <p:nvPr/>
        </p:nvSpPr>
        <p:spPr>
          <a:xfrm>
            <a:off x="7621499" y="2449428"/>
            <a:ext cx="990600" cy="2460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Opportunities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cxnSp>
        <p:nvCxnSpPr>
          <p:cNvPr id="432" name="Google Shape;432;p36"/>
          <p:cNvCxnSpPr/>
          <p:nvPr/>
        </p:nvCxnSpPr>
        <p:spPr>
          <a:xfrm rot="5400000">
            <a:off x="7392838" y="2601765"/>
            <a:ext cx="457200" cy="3300"/>
          </a:xfrm>
          <a:prstGeom prst="straightConnector1">
            <a:avLst/>
          </a:prstGeom>
          <a:noFill/>
          <a:ln w="28575" cap="flat" cmpd="sng">
            <a:solidFill>
              <a:schemeClr val="dk2"/>
            </a:solidFill>
            <a:prstDash val="solid"/>
            <a:round/>
            <a:headEnd type="none" w="sm" len="sm"/>
            <a:tailEnd type="stealth" w="med" len="med"/>
          </a:ln>
        </p:spPr>
      </p:cxnSp>
      <p:cxnSp>
        <p:nvCxnSpPr>
          <p:cNvPr id="433" name="Google Shape;433;p36"/>
          <p:cNvCxnSpPr/>
          <p:nvPr/>
        </p:nvCxnSpPr>
        <p:spPr>
          <a:xfrm>
            <a:off x="6249899" y="2451015"/>
            <a:ext cx="533400" cy="381000"/>
          </a:xfrm>
          <a:prstGeom prst="straightConnector1">
            <a:avLst/>
          </a:prstGeom>
          <a:noFill/>
          <a:ln w="28575" cap="flat" cmpd="sng">
            <a:solidFill>
              <a:schemeClr val="dk2"/>
            </a:solidFill>
            <a:prstDash val="solid"/>
            <a:round/>
            <a:headEnd type="none" w="sm" len="sm"/>
            <a:tailEnd type="stealth" w="med" len="med"/>
          </a:ln>
        </p:spPr>
      </p:cxnSp>
      <p:sp>
        <p:nvSpPr>
          <p:cNvPr id="434" name="Google Shape;434;p36"/>
          <p:cNvSpPr txBox="1"/>
          <p:nvPr/>
        </p:nvSpPr>
        <p:spPr>
          <a:xfrm>
            <a:off x="6478499" y="2298615"/>
            <a:ext cx="533400" cy="399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Data Needs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cxnSp>
        <p:nvCxnSpPr>
          <p:cNvPr id="435" name="Google Shape;435;p36"/>
          <p:cNvCxnSpPr/>
          <p:nvPr/>
        </p:nvCxnSpPr>
        <p:spPr>
          <a:xfrm>
            <a:off x="5487899" y="3060615"/>
            <a:ext cx="1141500" cy="228600"/>
          </a:xfrm>
          <a:prstGeom prst="straightConnector1">
            <a:avLst/>
          </a:prstGeom>
          <a:noFill/>
          <a:ln w="28575" cap="flat" cmpd="sng">
            <a:solidFill>
              <a:schemeClr val="dk2"/>
            </a:solidFill>
            <a:prstDash val="solid"/>
            <a:round/>
            <a:headEnd type="none" w="sm" len="sm"/>
            <a:tailEnd type="stealth" w="med" len="med"/>
          </a:ln>
        </p:spPr>
      </p:cxnSp>
      <p:sp>
        <p:nvSpPr>
          <p:cNvPr id="436" name="Google Shape;436;p36"/>
          <p:cNvSpPr txBox="1"/>
          <p:nvPr/>
        </p:nvSpPr>
        <p:spPr>
          <a:xfrm>
            <a:off x="5516474" y="3165390"/>
            <a:ext cx="762000" cy="3999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Vision &amp; Direction</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37" name="Google Shape;437;p36"/>
          <p:cNvSpPr/>
          <p:nvPr/>
        </p:nvSpPr>
        <p:spPr>
          <a:xfrm>
            <a:off x="9807487" y="2935203"/>
            <a:ext cx="1143000" cy="2745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Decadal Survey</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38" name="Google Shape;438;p36"/>
          <p:cNvSpPr/>
          <p:nvPr/>
        </p:nvSpPr>
        <p:spPr>
          <a:xfrm>
            <a:off x="9912262" y="2766928"/>
            <a:ext cx="1143000" cy="2745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Foundational</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39" name="Google Shape;439;p36"/>
          <p:cNvSpPr/>
          <p:nvPr/>
        </p:nvSpPr>
        <p:spPr>
          <a:xfrm>
            <a:off x="10112287" y="2611353"/>
            <a:ext cx="1143000" cy="2730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National Needs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40" name="Google Shape;440;p36"/>
          <p:cNvSpPr/>
          <p:nvPr/>
        </p:nvSpPr>
        <p:spPr>
          <a:xfrm>
            <a:off x="4894174" y="4991015"/>
            <a:ext cx="1371600" cy="146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a:ln>
                  <a:noFill/>
                </a:ln>
                <a:solidFill>
                  <a:srgbClr val="171717"/>
                </a:solidFill>
                <a:effectLst/>
                <a:uLnTx/>
                <a:uFillTx/>
                <a:latin typeface="Calibri"/>
                <a:ea typeface="Calibri"/>
                <a:cs typeface="Calibri"/>
                <a:sym typeface="Calibri"/>
              </a:rPr>
              <a:t>Processing Centers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41" name="Google Shape;441;p36"/>
          <p:cNvSpPr/>
          <p:nvPr/>
        </p:nvSpPr>
        <p:spPr>
          <a:xfrm>
            <a:off x="5075149" y="4637003"/>
            <a:ext cx="1431900" cy="1557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a:ln>
                  <a:noFill/>
                </a:ln>
                <a:solidFill>
                  <a:srgbClr val="171717"/>
                </a:solidFill>
                <a:effectLst/>
                <a:uLnTx/>
                <a:uFillTx/>
                <a:latin typeface="Calibri"/>
                <a:ea typeface="Calibri"/>
                <a:cs typeface="Calibri"/>
                <a:sym typeface="Calibri"/>
              </a:rPr>
              <a:t>Mission Operations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42" name="Google Shape;442;p36"/>
          <p:cNvSpPr/>
          <p:nvPr/>
        </p:nvSpPr>
        <p:spPr>
          <a:xfrm>
            <a:off x="9102637" y="4630653"/>
            <a:ext cx="595200" cy="2412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USGS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43" name="Google Shape;443;p36"/>
          <p:cNvSpPr/>
          <p:nvPr/>
        </p:nvSpPr>
        <p:spPr>
          <a:xfrm>
            <a:off x="9267737" y="4449678"/>
            <a:ext cx="620700" cy="2904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NOAA</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44" name="Google Shape;444;p36"/>
          <p:cNvSpPr/>
          <p:nvPr/>
        </p:nvSpPr>
        <p:spPr>
          <a:xfrm>
            <a:off x="9420137" y="4270290"/>
            <a:ext cx="705000" cy="3048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ESA</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45" name="Google Shape;445;p36"/>
          <p:cNvSpPr/>
          <p:nvPr/>
        </p:nvSpPr>
        <p:spPr>
          <a:xfrm>
            <a:off x="4458937" y="5699590"/>
            <a:ext cx="1371600" cy="533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a:ln>
                  <a:noFill/>
                </a:ln>
                <a:solidFill>
                  <a:srgbClr val="171717"/>
                </a:solidFill>
                <a:effectLst/>
                <a:uLnTx/>
                <a:uFillTx/>
                <a:latin typeface="Calibri"/>
                <a:ea typeface="Calibri"/>
                <a:cs typeface="Calibri"/>
                <a:sym typeface="Calibri"/>
              </a:rPr>
              <a:t>EOSDIS Elements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46" name="Google Shape;446;p36"/>
          <p:cNvSpPr/>
          <p:nvPr/>
        </p:nvSpPr>
        <p:spPr>
          <a:xfrm>
            <a:off x="10194043" y="2478003"/>
            <a:ext cx="1722300" cy="1206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000" b="1" i="0" u="none" strike="noStrike" kern="1200" cap="none" spc="0" normalizeH="0" baseline="0" noProof="0">
                <a:ln>
                  <a:noFill/>
                </a:ln>
                <a:solidFill>
                  <a:srgbClr val="171717"/>
                </a:solidFill>
                <a:effectLst/>
                <a:uLnTx/>
                <a:uFillTx/>
                <a:latin typeface="Calibri"/>
                <a:ea typeface="Calibri"/>
                <a:cs typeface="Calibri"/>
                <a:sym typeface="Calibri"/>
              </a:rPr>
              <a:t>IT and Security Directives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cxnSp>
        <p:nvCxnSpPr>
          <p:cNvPr id="447" name="Google Shape;447;p36"/>
          <p:cNvCxnSpPr>
            <a:endCxn id="417" idx="1"/>
          </p:cNvCxnSpPr>
          <p:nvPr/>
        </p:nvCxnSpPr>
        <p:spPr>
          <a:xfrm>
            <a:off x="8670899" y="3384615"/>
            <a:ext cx="1008000" cy="18900"/>
          </a:xfrm>
          <a:prstGeom prst="straightConnector1">
            <a:avLst/>
          </a:prstGeom>
          <a:noFill/>
          <a:ln w="25400" cap="flat" cmpd="sng">
            <a:solidFill>
              <a:srgbClr val="000000"/>
            </a:solidFill>
            <a:prstDash val="solid"/>
            <a:round/>
            <a:headEnd type="stealth" w="med" len="med"/>
            <a:tailEnd type="stealth" w="med" len="med"/>
          </a:ln>
          <a:effectLst>
            <a:outerShdw blurRad="40000" dist="20000" dir="5400000" rotWithShape="0">
              <a:srgbClr val="000000">
                <a:alpha val="37650"/>
              </a:srgbClr>
            </a:outerShdw>
          </a:effectLst>
        </p:spPr>
      </p:cxnSp>
      <p:sp>
        <p:nvSpPr>
          <p:cNvPr id="448" name="Google Shape;448;p36"/>
          <p:cNvSpPr txBox="1"/>
          <p:nvPr/>
        </p:nvSpPr>
        <p:spPr>
          <a:xfrm>
            <a:off x="5096346" y="1854353"/>
            <a:ext cx="1195500" cy="8310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a:ln>
                  <a:noFill/>
                </a:ln>
                <a:solidFill>
                  <a:srgbClr val="000000"/>
                </a:solidFill>
                <a:effectLst/>
                <a:uLnTx/>
                <a:uFillTx/>
                <a:latin typeface="Calibri"/>
                <a:ea typeface="Calibri"/>
                <a:cs typeface="Calibri"/>
                <a:sym typeface="Calibri"/>
              </a:rPr>
              <a:t>Science</a:t>
            </a:r>
            <a:r>
              <a:rPr kumimoji="0" lang="en" sz="1200" b="1" i="0" u="none" strike="noStrike" kern="1200" cap="none" spc="0" normalizeH="0" baseline="0" noProof="0">
                <a:ln>
                  <a:noFill/>
                </a:ln>
                <a:solidFill>
                  <a:srgbClr val="00B050"/>
                </a:solidFill>
                <a:effectLst/>
                <a:uLnTx/>
                <a:uFillTx/>
                <a:latin typeface="Calibri"/>
                <a:ea typeface="Calibri"/>
                <a:cs typeface="Calibri"/>
                <a:sym typeface="Calibri"/>
              </a:rPr>
              <a:t> </a:t>
            </a:r>
            <a:r>
              <a:rPr kumimoji="0" lang="en" sz="1200" b="1" i="0" u="none" strike="noStrike" kern="1200" cap="none" spc="0" normalizeH="0" baseline="0" noProof="0">
                <a:ln>
                  <a:noFill/>
                </a:ln>
                <a:solidFill>
                  <a:srgbClr val="000000"/>
                </a:solidFill>
                <a:effectLst/>
                <a:uLnTx/>
                <a:uFillTx/>
                <a:latin typeface="Calibri"/>
                <a:ea typeface="Calibri"/>
                <a:cs typeface="Calibri"/>
                <a:sym typeface="Calibri"/>
              </a:rPr>
              <a:t>Researchers &amp; Application users</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49" name="Google Shape;449;p36"/>
          <p:cNvSpPr txBox="1"/>
          <p:nvPr/>
        </p:nvSpPr>
        <p:spPr>
          <a:xfrm>
            <a:off x="4306479" y="2652671"/>
            <a:ext cx="952500" cy="830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a:ln>
                  <a:noFill/>
                </a:ln>
                <a:solidFill>
                  <a:srgbClr val="171717"/>
                </a:solidFill>
                <a:effectLst/>
                <a:uLnTx/>
                <a:uFillTx/>
                <a:latin typeface="Calibri"/>
                <a:ea typeface="Calibri"/>
                <a:cs typeface="Calibri"/>
                <a:sym typeface="Calibri"/>
              </a:rPr>
              <a:t>NASA HQ Earth Science Division</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450" name="Google Shape;450;p36"/>
          <p:cNvSpPr txBox="1"/>
          <p:nvPr/>
        </p:nvSpPr>
        <p:spPr>
          <a:xfrm>
            <a:off x="6825133" y="1501256"/>
            <a:ext cx="1536600" cy="830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a:ln>
                  <a:noFill/>
                </a:ln>
                <a:solidFill>
                  <a:srgbClr val="171717"/>
                </a:solidFill>
                <a:effectLst/>
                <a:uLnTx/>
                <a:uFillTx/>
                <a:latin typeface="Calibri"/>
                <a:ea typeface="Calibri"/>
                <a:cs typeface="Calibri"/>
                <a:sym typeface="Calibri"/>
              </a:rPr>
              <a:t>Earth Science Data Systems Working Group/</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0" normalizeH="0" baseline="0" noProof="0">
                <a:ln>
                  <a:noFill/>
                </a:ln>
                <a:solidFill>
                  <a:srgbClr val="171717"/>
                </a:solidFill>
                <a:effectLst/>
                <a:uLnTx/>
                <a:uFillTx/>
                <a:latin typeface="Calibri"/>
                <a:ea typeface="Calibri"/>
                <a:cs typeface="Calibri"/>
                <a:sym typeface="Calibri"/>
              </a:rPr>
              <a:t>ACCESS Program</a:t>
            </a:r>
            <a:endParaRPr kumimoji="0" sz="1800" b="0" i="0" u="none" strike="noStrike" kern="1200" cap="none" spc="0" normalizeH="0" baseline="0" noProof="0">
              <a:ln>
                <a:noFill/>
              </a:ln>
              <a:solidFill>
                <a:srgbClr val="171717"/>
              </a:solidFill>
              <a:effectLst/>
              <a:uLnTx/>
              <a:uFillTx/>
              <a:latin typeface="Franklin Gothic Book"/>
              <a:ea typeface="+mn-ea"/>
              <a:cs typeface="+mn-cs"/>
            </a:endParaRPr>
          </a:p>
        </p:txBody>
      </p:sp>
      <p:sp>
        <p:nvSpPr>
          <p:cNvPr id="2" name="Date Placeholder 1">
            <a:extLst>
              <a:ext uri="{FF2B5EF4-FFF2-40B4-BE49-F238E27FC236}">
                <a16:creationId xmlns:a16="http://schemas.microsoft.com/office/drawing/2014/main" id="{D90317DD-AF0F-EB4B-AE7C-02F2E7A7D6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51DE32-FFE8-7C48-9834-1250FE033C98}" type="datetime1">
              <a:rPr kumimoji="0" lang="en-US" sz="1200" b="0" i="0" u="none" strike="noStrike" kern="1200" cap="none" spc="0" normalizeH="0" baseline="0" noProof="0" smtClean="0">
                <a:ln>
                  <a:noFill/>
                </a:ln>
                <a:solidFill>
                  <a:srgbClr val="171717">
                    <a:tint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4/16/2021</a:t>
            </a:fld>
            <a:endParaRPr kumimoji="0" lang="en-US" sz="1200" b="0" i="0" u="none" strike="noStrike" kern="1200" cap="none" spc="0" normalizeH="0" baseline="0" noProof="0">
              <a:ln>
                <a:noFill/>
              </a:ln>
              <a:solidFill>
                <a:srgbClr val="171717">
                  <a:tint val="75000"/>
                </a:srgbClr>
              </a:solidFill>
              <a:effectLst/>
              <a:uLnTx/>
              <a:uFillTx/>
              <a:latin typeface="Franklin Gothic Book"/>
              <a:ea typeface="+mn-ea"/>
              <a:cs typeface="+mn-cs"/>
            </a:endParaRPr>
          </a:p>
        </p:txBody>
      </p:sp>
      <p:sp>
        <p:nvSpPr>
          <p:cNvPr id="4" name="Slide Number Placeholder 3">
            <a:extLst>
              <a:ext uri="{FF2B5EF4-FFF2-40B4-BE49-F238E27FC236}">
                <a16:creationId xmlns:a16="http://schemas.microsoft.com/office/drawing/2014/main" id="{025355A5-8525-9A4C-8FF1-45BFDB2CB5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2565AA-8C13-EB49-B46B-E752CDCE80A8}" type="slidenum">
              <a:rPr kumimoji="0" lang="en-US" sz="1200" b="0" i="0" u="none" strike="noStrike" kern="1200" cap="none" spc="0" normalizeH="0" baseline="0" noProof="0" smtClean="0">
                <a:ln>
                  <a:noFill/>
                </a:ln>
                <a:solidFill>
                  <a:srgbClr val="171717">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171717">
                  <a:tint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8191956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arthdata">
  <a:themeElements>
    <a:clrScheme name="EOSDIS">
      <a:dk1>
        <a:srgbClr val="171717"/>
      </a:dk1>
      <a:lt1>
        <a:sysClr val="window" lastClr="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81251</TotalTime>
  <Words>2862</Words>
  <Application>Microsoft Office PowerPoint</Application>
  <PresentationFormat>Widescreen</PresentationFormat>
  <Paragraphs>566</Paragraphs>
  <Slides>19</Slides>
  <Notes>12</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19</vt:i4>
      </vt:variant>
    </vt:vector>
  </HeadingPairs>
  <TitlesOfParts>
    <vt:vector size="42" baseType="lpstr">
      <vt:lpstr>ＭＳ Ｐゴシック</vt:lpstr>
      <vt:lpstr>游ゴシック</vt:lpstr>
      <vt:lpstr>Arial</vt:lpstr>
      <vt:lpstr>Arial Narrow</vt:lpstr>
      <vt:lpstr>Avenir</vt:lpstr>
      <vt:lpstr>Avenir Heavy</vt:lpstr>
      <vt:lpstr>Avenir Next Demi Bold</vt:lpstr>
      <vt:lpstr>Calibri</vt:lpstr>
      <vt:lpstr>Dosis</vt:lpstr>
      <vt:lpstr>Dosis Medium</vt:lpstr>
      <vt:lpstr>Dosis SemiBold</vt:lpstr>
      <vt:lpstr>Franklin Gothic Book</vt:lpstr>
      <vt:lpstr>Franklin Gothic Medium</vt:lpstr>
      <vt:lpstr>Helvetica Neue</vt:lpstr>
      <vt:lpstr>Lato</vt:lpstr>
      <vt:lpstr>Libre Franklin</vt:lpstr>
      <vt:lpstr>Times</vt:lpstr>
      <vt:lpstr>Times New Roman</vt:lpstr>
      <vt:lpstr>Wingdings</vt:lpstr>
      <vt:lpstr>ヒラギノ角ゴ Pro W3</vt:lpstr>
      <vt:lpstr>1_Blank</vt:lpstr>
      <vt:lpstr>2_Blank</vt:lpstr>
      <vt:lpstr>2_Earthdata</vt:lpstr>
      <vt:lpstr>National Aeronautics and Space Administration (NASA)   Agency Report  WGISS – 51 </vt:lpstr>
      <vt:lpstr>NASA’s Earth Science Data Systems Program: Major Components</vt:lpstr>
      <vt:lpstr>Earth Science Data and Information System (ESDIS)</vt:lpstr>
      <vt:lpstr>PowerPoint Presentation</vt:lpstr>
      <vt:lpstr>ESDIS Goals</vt:lpstr>
      <vt:lpstr>Earth Science Data System (ESDS)  Open Source Policy  </vt:lpstr>
      <vt:lpstr>Open Data, Open Source, Open Services Cloud Architecture</vt:lpstr>
      <vt:lpstr>Scaled Agile Framework (SAFe) </vt:lpstr>
      <vt:lpstr>Incorporating User Feedback into Design</vt:lpstr>
      <vt:lpstr>EOSDIS Key Metrics for FY2020</vt:lpstr>
      <vt:lpstr>PowerPoint Presentation</vt:lpstr>
      <vt:lpstr>PowerPoint Presentation</vt:lpstr>
      <vt:lpstr>New Missions designated for EOSDIS  Launch, Processing &amp; Archive</vt:lpstr>
      <vt:lpstr>PowerPoint Presentation</vt:lpstr>
      <vt:lpstr>Continuous Infrastructure &amp; Process Improvements</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Andrew E. (GSFC-4230)</dc:creator>
  <cp:lastModifiedBy>Mitchell, Andrew E. (GSFC-4230)</cp:lastModifiedBy>
  <cp:revision>149</cp:revision>
  <dcterms:created xsi:type="dcterms:W3CDTF">2018-08-03T18:33:03Z</dcterms:created>
  <dcterms:modified xsi:type="dcterms:W3CDTF">2021-04-16T10:42:57Z</dcterms:modified>
</cp:coreProperties>
</file>