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8" r:id="rId4"/>
    <p:sldId id="259" r:id="rId5"/>
    <p:sldId id="260" r:id="rId6"/>
    <p:sldId id="262" r:id="rId7"/>
    <p:sldId id="264" r:id="rId8"/>
    <p:sldId id="266" r:id="rId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59" d="100"/>
          <a:sy n="59" d="100"/>
        </p:scale>
        <p:origin x="78" y="1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04BCCF-B88F-466B-B521-6D4D92137E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563B4A5-0149-47A4-A6B4-6DD3AF272B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8C9645-1D9D-4020-A179-CDB0E7194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A4941-2129-4491-88FA-9C24A1D25F05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1229CF-75AA-43CE-9448-F997D5B12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E0CE6E-10EA-46A1-9135-6E6CD525F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3D093-ED4A-4E8F-A685-8F27E96763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057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87DB78-B977-46B6-AE70-F2779F578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6218F68-31B8-4356-BF85-5A1C6AD33F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7EB80AC-4C4B-4364-9087-5FC89E1AF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A4941-2129-4491-88FA-9C24A1D25F05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689942-7EF0-46E8-B01C-BE9E215D7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52B4FE2-0754-4DDE-BC74-862022C0A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3D093-ED4A-4E8F-A685-8F27E96763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4957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45DB361-5720-43B9-95C4-EF6C2A147C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6BBB986-6E9F-4450-B2E9-F24418AB9B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D4E61D-AB62-4B9A-BE07-CEA8FAADB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A4941-2129-4491-88FA-9C24A1D25F05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FA647E7-B6C4-4AA5-AE48-1C7B2D4C3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6D86DF-8DB1-4F51-9E3A-04F12F242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3D093-ED4A-4E8F-A685-8F27E96763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4314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9B4BF8-B3AB-4A33-9F21-8B5290017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4CBAF37-A135-4EA5-89F0-FB733A53C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2859F2-C8EF-4C37-B515-DE298D1BF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A4941-2129-4491-88FA-9C24A1D25F05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1BA44F-1F37-43AB-A4D4-90BAF65CB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CE517C-C1BF-4A06-8DEE-26E29CE88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3D093-ED4A-4E8F-A685-8F27E96763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028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AAA413-2B6D-4492-9068-C44A305EE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435532E-85EC-44D0-BA75-7D875A47AD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3455D1-4C9D-45EB-851C-E32808881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A4941-2129-4491-88FA-9C24A1D25F05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96FD09-DA09-4F10-BB0D-32334A61D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9B21D7-0978-469A-9B45-62292FA26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3D093-ED4A-4E8F-A685-8F27E96763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3191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94F585-63CC-4C1C-8649-2457CC924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F565B01-0401-42A2-AC8D-CF5BE4B3CD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5EBCBF9-4AFD-420A-BE41-0934E70B25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A4831DF-87AE-4838-966E-ACF30A8F9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A4941-2129-4491-88FA-9C24A1D25F05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415F56C-D6BE-4675-B862-A0DFAA47D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C80C649-DB71-401D-AB4D-CE71FDEDB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3D093-ED4A-4E8F-A685-8F27E96763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2129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9441D7-6D46-4715-97FE-CA287B4A8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8D75A2-568D-47DD-8571-6777767671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FBAD9C5-E2E4-4443-B881-AD3A3EEC03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3963969-BCFF-47A4-8E7C-067DAA0DE1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82568CC-38C0-4DB7-B750-9600022A9C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0D4F521-24CB-4D87-9180-EEB49FB88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A4941-2129-4491-88FA-9C24A1D25F05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9897BE6-222A-404E-8365-A4212B2CD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2EEE123-0C6B-428C-8A83-66BBB337B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3D093-ED4A-4E8F-A685-8F27E96763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5349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6E2938-DF90-411C-962B-C573B69CE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30A5E71-82A7-4A88-8AFB-709053BD2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A4941-2129-4491-88FA-9C24A1D25F05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9EEF597-8284-48CF-B322-2BFFF4CD5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A3E3E0C-33FA-447F-8A31-415DA6CBC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3D093-ED4A-4E8F-A685-8F27E96763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6798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A6777D9-223F-45CC-AE82-86E4A5A4B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A4941-2129-4491-88FA-9C24A1D25F05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EE8E044-38AD-48B0-994A-C431DE70A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9D6E73B-9F79-415E-BD75-11B1FD488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3D093-ED4A-4E8F-A685-8F27E96763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188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7254FE-9CE5-4EBB-A019-672A96AA0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FC8EEFF-2694-401F-92C0-F68EAA00FA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CC94DCE-E42A-4C74-9212-54C4796BC6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5A26DE8-5B6E-4C9E-AE55-FA73F77ED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A4941-2129-4491-88FA-9C24A1D25F05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93D281E-AC1D-4E72-BC0E-3F2824B0E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6987A6B-338A-4E66-8C51-BB819B7C8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3D093-ED4A-4E8F-A685-8F27E96763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5965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43125F-31DE-40E6-90F3-E49D809C8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621E4B7-4CBD-489D-8EEE-082312D98F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B623054-48B5-4D68-B5D4-3D9F375609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1AC7011-1C23-44F5-A1A4-73658C796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A4941-2129-4491-88FA-9C24A1D25F05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81EDC46-57BD-45AB-B234-14F1D44E2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BB56C37-C3FD-4BCC-8588-DEDA31AA8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3D093-ED4A-4E8F-A685-8F27E96763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6056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47C6E3A-F2F4-42A4-A430-830765302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6A80884-2B46-4862-97E4-2111331E05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1EE352-1AC3-443B-A3CE-0E0F7CC0DD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A4941-2129-4491-88FA-9C24A1D25F05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AE6E0B-E3AF-4070-AFBD-5363063FC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A335B05-E40A-42A1-A21B-7CEE6BE567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3D093-ED4A-4E8F-A685-8F27E96763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1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2BAFB9-7311-46A5-B34B-E0072CC910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6750" y="767778"/>
            <a:ext cx="10858500" cy="2387600"/>
          </a:xfrm>
        </p:spPr>
        <p:txBody>
          <a:bodyPr/>
          <a:lstStyle/>
          <a:p>
            <a:r>
              <a:rPr kumimoji="1" lang="en-US" altLang="ja-JP" dirty="0"/>
              <a:t>JAXA Status on Archiving System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FEE1070-0AA5-420B-A437-8B84962613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02622"/>
            <a:ext cx="9144000" cy="2835338"/>
          </a:xfrm>
        </p:spPr>
        <p:txBody>
          <a:bodyPr>
            <a:normAutofit/>
          </a:bodyPr>
          <a:lstStyle/>
          <a:p>
            <a:r>
              <a:rPr lang="en-US" altLang="ja-JP" dirty="0"/>
              <a:t>WGISS-51 Virtual Meeting</a:t>
            </a:r>
          </a:p>
          <a:p>
            <a:r>
              <a:rPr lang="en-US" altLang="ja-JP" dirty="0"/>
              <a:t>April 20-22, 2021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JAXA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94005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20F754-4535-4CE3-ADD6-CE6AB74B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ja-JP" dirty="0"/>
              <a:t>Data Category and Archive Policy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A6C2680-A04E-46E3-92B0-1B35C5588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389" y="1937665"/>
            <a:ext cx="10765221" cy="3368167"/>
          </a:xfrm>
        </p:spPr>
        <p:txBody>
          <a:bodyPr>
            <a:normAutofit/>
          </a:bodyPr>
          <a:lstStyle/>
          <a:p>
            <a:pPr marL="514350" indent="-514350">
              <a:buAutoNum type="arabicParenBoth"/>
            </a:pPr>
            <a:r>
              <a:rPr kumimoji="1" lang="en-US" altLang="ja-JP" dirty="0"/>
              <a:t>Master Data</a:t>
            </a:r>
          </a:p>
          <a:p>
            <a:pPr marL="457200" lvl="1" indent="0">
              <a:buNone/>
            </a:pPr>
            <a:r>
              <a:rPr kumimoji="1" lang="en-US" altLang="ja-JP" dirty="0"/>
              <a:t>- defined as those</a:t>
            </a:r>
            <a:r>
              <a:rPr lang="en-US" altLang="ja-JP" dirty="0"/>
              <a:t> which can’t be obtained nor reprocessed if lost</a:t>
            </a:r>
          </a:p>
          <a:p>
            <a:pPr marL="457200" lvl="1" indent="0">
              <a:buNone/>
            </a:pPr>
            <a:r>
              <a:rPr lang="en-US" altLang="ja-JP" dirty="0"/>
              <a:t>- must be doble archived with processing code and related documents</a:t>
            </a:r>
          </a:p>
          <a:p>
            <a:pPr marL="0" indent="0">
              <a:buNone/>
            </a:pPr>
            <a:r>
              <a:rPr lang="en-US" altLang="ja-JP" dirty="0"/>
              <a:t>(2) Products</a:t>
            </a:r>
          </a:p>
          <a:p>
            <a:pPr lvl="1">
              <a:buFontTx/>
              <a:buChar char="-"/>
            </a:pPr>
            <a:r>
              <a:rPr lang="en-US" altLang="ja-JP" dirty="0"/>
              <a:t>defined as those processed from master data</a:t>
            </a:r>
          </a:p>
          <a:p>
            <a:pPr lvl="1">
              <a:buFontTx/>
              <a:buChar char="-"/>
            </a:pPr>
            <a:r>
              <a:rPr lang="en-US" altLang="ja-JP" dirty="0"/>
              <a:t>mostly archived in mission operation systems (MOSs) and data dissemination systems like G-Portal, AUIG-2 (ALOS and ALOS-2), </a:t>
            </a:r>
            <a:r>
              <a:rPr lang="en-US" altLang="ja-JP" dirty="0" err="1"/>
              <a:t>Bousai</a:t>
            </a:r>
            <a:r>
              <a:rPr lang="en-US" altLang="ja-JP" dirty="0"/>
              <a:t>-IF (disaster-related products), etc. to provide those to users</a:t>
            </a:r>
          </a:p>
        </p:txBody>
      </p:sp>
    </p:spTree>
    <p:extLst>
      <p:ext uri="{BB962C8B-B14F-4D97-AF65-F5344CB8AC3E}">
        <p14:creationId xmlns:p14="http://schemas.microsoft.com/office/powerpoint/2010/main" val="541757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20F754-4535-4CE3-ADD6-CE6AB74B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en-US" altLang="ja-JP" dirty="0"/>
              <a:t>JAXA Archiving System</a:t>
            </a:r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FD76EC0-2678-49F6-80BB-67266315E6A8}"/>
              </a:ext>
            </a:extLst>
          </p:cNvPr>
          <p:cNvSpPr txBox="1"/>
          <p:nvPr/>
        </p:nvSpPr>
        <p:spPr>
          <a:xfrm>
            <a:off x="2735318" y="1602088"/>
            <a:ext cx="253299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Mission Operation Systems (MOSs)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541154-0EA5-4F0C-8636-9C898F51A4C4}"/>
              </a:ext>
            </a:extLst>
          </p:cNvPr>
          <p:cNvSpPr txBox="1"/>
          <p:nvPr/>
        </p:nvSpPr>
        <p:spPr>
          <a:xfrm>
            <a:off x="8040413" y="1602088"/>
            <a:ext cx="2532994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/>
              <a:t>Data Dissemination Systems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・</a:t>
            </a:r>
            <a:r>
              <a:rPr lang="en-US" altLang="ja-JP" dirty="0"/>
              <a:t>G-Portal</a:t>
            </a:r>
          </a:p>
          <a:p>
            <a:pPr lvl="1"/>
            <a:r>
              <a:rPr kumimoji="1" lang="ja-JP" altLang="en-US" dirty="0"/>
              <a:t>・</a:t>
            </a:r>
            <a:r>
              <a:rPr kumimoji="1" lang="en-US" altLang="ja-JP" dirty="0"/>
              <a:t>AUIG-2</a:t>
            </a:r>
          </a:p>
          <a:p>
            <a:pPr lvl="1"/>
            <a:r>
              <a:rPr lang="ja-JP" altLang="en-US" dirty="0"/>
              <a:t>・</a:t>
            </a:r>
            <a:r>
              <a:rPr lang="en-US" altLang="ja-JP" dirty="0" err="1"/>
              <a:t>Bousai</a:t>
            </a:r>
            <a:r>
              <a:rPr lang="en-US" altLang="ja-JP" dirty="0"/>
              <a:t> IF</a:t>
            </a:r>
            <a:endParaRPr kumimoji="1" lang="ja-JP" altLang="en-US" dirty="0"/>
          </a:p>
        </p:txBody>
      </p:sp>
      <p:sp>
        <p:nvSpPr>
          <p:cNvPr id="6" name="円柱 5">
            <a:extLst>
              <a:ext uri="{FF2B5EF4-FFF2-40B4-BE49-F238E27FC236}">
                <a16:creationId xmlns:a16="http://schemas.microsoft.com/office/drawing/2014/main" id="{0B87A6DE-F080-4F97-897E-5BA257A47CBE}"/>
              </a:ext>
            </a:extLst>
          </p:cNvPr>
          <p:cNvSpPr/>
          <p:nvPr/>
        </p:nvSpPr>
        <p:spPr>
          <a:xfrm>
            <a:off x="1426780" y="3588207"/>
            <a:ext cx="2028497" cy="222401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Master Data</a:t>
            </a:r>
          </a:p>
          <a:p>
            <a:pPr algn="ctr"/>
            <a:r>
              <a:rPr lang="en-US" altLang="ja-JP" dirty="0"/>
              <a:t>Products</a:t>
            </a:r>
          </a:p>
          <a:p>
            <a:pPr algn="ctr"/>
            <a:r>
              <a:rPr kumimoji="1" lang="en-US" altLang="ja-JP" dirty="0"/>
              <a:t>Archive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ja-JP" dirty="0"/>
              <a:t>HDD</a:t>
            </a:r>
            <a:endParaRPr kumimoji="1" lang="ja-JP" altLang="en-US" dirty="0"/>
          </a:p>
        </p:txBody>
      </p:sp>
      <p:sp>
        <p:nvSpPr>
          <p:cNvPr id="7" name="円柱 6">
            <a:extLst>
              <a:ext uri="{FF2B5EF4-FFF2-40B4-BE49-F238E27FC236}">
                <a16:creationId xmlns:a16="http://schemas.microsoft.com/office/drawing/2014/main" id="{83B8655F-0D2C-4AD8-815E-D241C5D00BA7}"/>
              </a:ext>
            </a:extLst>
          </p:cNvPr>
          <p:cNvSpPr/>
          <p:nvPr/>
        </p:nvSpPr>
        <p:spPr>
          <a:xfrm>
            <a:off x="4254062" y="3588207"/>
            <a:ext cx="2028497" cy="222401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Master Data Backup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kumimoji="1" lang="en-US" altLang="ja-JP" dirty="0"/>
              <a:t>HDD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ja-JP" dirty="0"/>
              <a:t>LTO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ja-JP" dirty="0"/>
              <a:t>Cloud</a:t>
            </a:r>
            <a:endParaRPr kumimoji="1" lang="ja-JP" altLang="en-US" dirty="0"/>
          </a:p>
        </p:txBody>
      </p:sp>
      <p:sp>
        <p:nvSpPr>
          <p:cNvPr id="8" name="円柱 7">
            <a:extLst>
              <a:ext uri="{FF2B5EF4-FFF2-40B4-BE49-F238E27FC236}">
                <a16:creationId xmlns:a16="http://schemas.microsoft.com/office/drawing/2014/main" id="{67C082F0-3E0F-45DC-8818-2F0393E8A54D}"/>
              </a:ext>
            </a:extLst>
          </p:cNvPr>
          <p:cNvSpPr/>
          <p:nvPr/>
        </p:nvSpPr>
        <p:spPr>
          <a:xfrm>
            <a:off x="8292662" y="3588207"/>
            <a:ext cx="2028497" cy="222401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Products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kumimoji="1" lang="en-US" altLang="ja-JP" dirty="0"/>
              <a:t>HDD</a:t>
            </a:r>
            <a:endParaRPr lang="en-US" altLang="ja-JP" dirty="0"/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7184681A-E497-4D9A-9C79-4D38D05901E7}"/>
              </a:ext>
            </a:extLst>
          </p:cNvPr>
          <p:cNvCxnSpPr>
            <a:cxnSpLocks/>
            <a:stCxn id="4" idx="2"/>
            <a:endCxn id="6" idx="1"/>
          </p:cNvCxnSpPr>
          <p:nvPr/>
        </p:nvCxnSpPr>
        <p:spPr>
          <a:xfrm flipH="1">
            <a:off x="2441029" y="2248419"/>
            <a:ext cx="1560786" cy="133978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E3535ACD-789A-4A61-A306-644A1B797A15}"/>
              </a:ext>
            </a:extLst>
          </p:cNvPr>
          <p:cNvCxnSpPr>
            <a:cxnSpLocks/>
            <a:stCxn id="4" idx="2"/>
            <a:endCxn id="7" idx="1"/>
          </p:cNvCxnSpPr>
          <p:nvPr/>
        </p:nvCxnSpPr>
        <p:spPr>
          <a:xfrm>
            <a:off x="4001815" y="2248419"/>
            <a:ext cx="1266496" cy="133978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DC28978D-DA0F-49C1-964E-CFB807D27363}"/>
              </a:ext>
            </a:extLst>
          </p:cNvPr>
          <p:cNvCxnSpPr>
            <a:cxnSpLocks/>
            <a:stCxn id="5" idx="2"/>
            <a:endCxn id="8" idx="1"/>
          </p:cNvCxnSpPr>
          <p:nvPr/>
        </p:nvCxnSpPr>
        <p:spPr>
          <a:xfrm>
            <a:off x="9306910" y="3079416"/>
            <a:ext cx="1" cy="50879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0A2879D-2B7F-4FC6-B9CC-F2B0B89EBC10}"/>
              </a:ext>
            </a:extLst>
          </p:cNvPr>
          <p:cNvSpPr txBox="1"/>
          <p:nvPr/>
        </p:nvSpPr>
        <p:spPr>
          <a:xfrm>
            <a:off x="1807781" y="6123543"/>
            <a:ext cx="419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@ different</a:t>
            </a:r>
            <a:r>
              <a:rPr kumimoji="1" lang="ja-JP" altLang="en-US" dirty="0"/>
              <a:t> </a:t>
            </a:r>
            <a:r>
              <a:rPr lang="en-US" altLang="ja-JP" dirty="0"/>
              <a:t>c</a:t>
            </a:r>
            <a:r>
              <a:rPr kumimoji="1" lang="en-US" altLang="ja-JP" dirty="0"/>
              <a:t>enter as site diversity</a:t>
            </a:r>
            <a:endParaRPr kumimoji="1" lang="ja-JP" altLang="en-US" dirty="0"/>
          </a:p>
        </p:txBody>
      </p: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07FD7412-80B9-49A5-95D4-6E99A9F481A0}"/>
              </a:ext>
            </a:extLst>
          </p:cNvPr>
          <p:cNvCxnSpPr>
            <a:cxnSpLocks/>
            <a:stCxn id="4" idx="3"/>
            <a:endCxn id="5" idx="1"/>
          </p:cNvCxnSpPr>
          <p:nvPr/>
        </p:nvCxnSpPr>
        <p:spPr>
          <a:xfrm>
            <a:off x="5268311" y="1925254"/>
            <a:ext cx="2772102" cy="41549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1741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20F754-4535-4CE3-ADD6-CE6AB74B2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6768"/>
            <a:ext cx="10515600" cy="1773918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ja-JP" dirty="0"/>
              <a:t>Current archiving technology and infrastructure (e.g. Architecture, Robotics and Media type, Monitoring Tools) 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A6C2680-A04E-46E3-92B0-1B35C5588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69930"/>
            <a:ext cx="10515600" cy="3707031"/>
          </a:xfrm>
        </p:spPr>
        <p:txBody>
          <a:bodyPr/>
          <a:lstStyle/>
          <a:p>
            <a:r>
              <a:rPr lang="en-US" altLang="ja-JP" dirty="0"/>
              <a:t>Most of the data are archived in block storages placed in JAXA centers.</a:t>
            </a:r>
          </a:p>
          <a:p>
            <a:r>
              <a:rPr lang="en-US" altLang="ja-JP" dirty="0"/>
              <a:t>Back up of mater data are archived as tapes (LTO5) and partially done in cloud (AWS Glacier).</a:t>
            </a:r>
            <a:endParaRPr kumimoji="1" lang="en-US" altLang="ja-JP" dirty="0"/>
          </a:p>
          <a:p>
            <a:r>
              <a:rPr lang="en-US" altLang="ja-JP" dirty="0"/>
              <a:t>No Robotics nor monitoring tools are used.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19558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20F754-4535-4CE3-ADD6-CE6AB74B2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3023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ja-JP" dirty="0"/>
              <a:t>Archive volume detailed per mission (Master Data only) </a:t>
            </a:r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C5C4A041-D614-4F76-94BF-D2CE3BE5DB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2889983"/>
              </p:ext>
            </p:extLst>
          </p:nvPr>
        </p:nvGraphicFramePr>
        <p:xfrm>
          <a:off x="504736" y="1464887"/>
          <a:ext cx="11182525" cy="526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4261">
                  <a:extLst>
                    <a:ext uri="{9D8B030D-6E8A-4147-A177-3AD203B41FA5}">
                      <a16:colId xmlns:a16="http://schemas.microsoft.com/office/drawing/2014/main" val="3900208243"/>
                    </a:ext>
                  </a:extLst>
                </a:gridCol>
                <a:gridCol w="1348033">
                  <a:extLst>
                    <a:ext uri="{9D8B030D-6E8A-4147-A177-3AD203B41FA5}">
                      <a16:colId xmlns:a16="http://schemas.microsoft.com/office/drawing/2014/main" val="1572051282"/>
                    </a:ext>
                  </a:extLst>
                </a:gridCol>
                <a:gridCol w="1404593">
                  <a:extLst>
                    <a:ext uri="{9D8B030D-6E8A-4147-A177-3AD203B41FA5}">
                      <a16:colId xmlns:a16="http://schemas.microsoft.com/office/drawing/2014/main" val="3907439922"/>
                    </a:ext>
                  </a:extLst>
                </a:gridCol>
                <a:gridCol w="1197205">
                  <a:extLst>
                    <a:ext uri="{9D8B030D-6E8A-4147-A177-3AD203B41FA5}">
                      <a16:colId xmlns:a16="http://schemas.microsoft.com/office/drawing/2014/main" val="3415156533"/>
                    </a:ext>
                  </a:extLst>
                </a:gridCol>
                <a:gridCol w="1300899">
                  <a:extLst>
                    <a:ext uri="{9D8B030D-6E8A-4147-A177-3AD203B41FA5}">
                      <a16:colId xmlns:a16="http://schemas.microsoft.com/office/drawing/2014/main" val="2280415021"/>
                    </a:ext>
                  </a:extLst>
                </a:gridCol>
                <a:gridCol w="1263191">
                  <a:extLst>
                    <a:ext uri="{9D8B030D-6E8A-4147-A177-3AD203B41FA5}">
                      <a16:colId xmlns:a16="http://schemas.microsoft.com/office/drawing/2014/main" val="401065599"/>
                    </a:ext>
                  </a:extLst>
                </a:gridCol>
                <a:gridCol w="1004343">
                  <a:extLst>
                    <a:ext uri="{9D8B030D-6E8A-4147-A177-3AD203B41FA5}">
                      <a16:colId xmlns:a16="http://schemas.microsoft.com/office/drawing/2014/main" val="24504306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2017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2018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2019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2020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2021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2022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2139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MOS-1/1b, JERS-1, ADEOS, TRMM, ADEOS-II, Aqua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279TB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279TB</a:t>
                      </a:r>
                      <a:endParaRPr kumimoji="1" lang="ja-JP" altLang="en-US" sz="1400" dirty="0"/>
                    </a:p>
                    <a:p>
                      <a:pPr algn="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279TB</a:t>
                      </a:r>
                      <a:endParaRPr kumimoji="1" lang="ja-JP" altLang="en-US" sz="1400" dirty="0"/>
                    </a:p>
                    <a:p>
                      <a:pPr algn="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279TB</a:t>
                      </a:r>
                      <a:endParaRPr kumimoji="1" lang="ja-JP" altLang="en-US" sz="1400" dirty="0"/>
                    </a:p>
                    <a:p>
                      <a:pPr algn="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279TB</a:t>
                      </a:r>
                      <a:endParaRPr kumimoji="1" lang="ja-JP" altLang="en-US" sz="1400" dirty="0"/>
                    </a:p>
                    <a:p>
                      <a:pPr algn="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279TB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45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GOSAT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65TB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72TB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79TB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86TB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93TB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100TB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1778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GCOM-W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3TB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/>
                        <a:t>3TB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/>
                        <a:t>4TB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/>
                        <a:t>4TB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5TB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5TB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4528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GPM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4TB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/>
                        <a:t>5TB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6TB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7TB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8TB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9TB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500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GCOM-C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9TB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37TB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65TB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92TB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120TB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148TB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4381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GOSAT-2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0TB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8TB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40TB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72TB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103TB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135TB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3284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EarthCARE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0TB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0TB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0TB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0TB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0TB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2TB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2737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ALOS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1,000TB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/>
                        <a:t>1,000TB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/>
                        <a:t>1,000TB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/>
                        <a:t>1,000TB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/>
                        <a:t>1,000TB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/>
                        <a:t>1,000TB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6123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ALOS-2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466TB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616TB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766TB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916TB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1,066TB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1,215TB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6010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ALOS-3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0TB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/>
                        <a:t>0TB</a:t>
                      </a:r>
                      <a:endParaRPr kumimoji="1" lang="ja-JP" altLang="en-US" sz="1400" dirty="0"/>
                    </a:p>
                    <a:p>
                      <a:pPr algn="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/>
                        <a:t>0TB</a:t>
                      </a:r>
                      <a:endParaRPr kumimoji="1" lang="ja-JP" altLang="en-US" sz="1400" dirty="0"/>
                    </a:p>
                    <a:p>
                      <a:pPr algn="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/>
                        <a:t>0TB</a:t>
                      </a:r>
                      <a:endParaRPr kumimoji="1" lang="ja-JP" altLang="en-US" sz="1400" dirty="0"/>
                    </a:p>
                    <a:p>
                      <a:pPr algn="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/>
                        <a:t>750TB</a:t>
                      </a:r>
                      <a:endParaRPr kumimoji="1" lang="ja-JP" altLang="en-US" sz="1400" dirty="0"/>
                    </a:p>
                    <a:p>
                      <a:pPr algn="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/>
                        <a:t>2,250TB</a:t>
                      </a:r>
                      <a:endParaRPr kumimoji="1" lang="ja-JP" altLang="en-US" sz="1400" dirty="0"/>
                    </a:p>
                    <a:p>
                      <a:pPr algn="r"/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4828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ALOS-4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0TB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/>
                        <a:t>0TB</a:t>
                      </a:r>
                      <a:endParaRPr kumimoji="1" lang="ja-JP" altLang="en-US" sz="1400" dirty="0"/>
                    </a:p>
                    <a:p>
                      <a:pPr algn="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/>
                        <a:t>0TB</a:t>
                      </a:r>
                      <a:endParaRPr kumimoji="1" lang="ja-JP" altLang="en-US" sz="1400" dirty="0"/>
                    </a:p>
                    <a:p>
                      <a:pPr algn="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/>
                        <a:t>0TB</a:t>
                      </a:r>
                      <a:endParaRPr kumimoji="1" lang="ja-JP" altLang="en-US" sz="1400" dirty="0"/>
                    </a:p>
                    <a:p>
                      <a:pPr algn="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/>
                        <a:t>0TB</a:t>
                      </a:r>
                      <a:endParaRPr kumimoji="1" lang="ja-JP" altLang="en-US" sz="1400" dirty="0"/>
                    </a:p>
                    <a:p>
                      <a:pPr algn="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/>
                        <a:t>150TB</a:t>
                      </a:r>
                      <a:endParaRPr kumimoji="1" lang="ja-JP" altLang="en-US" sz="1400" dirty="0"/>
                    </a:p>
                    <a:p>
                      <a:pPr algn="r"/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185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Total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1,826TB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2,020TB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2,239TB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2,456TB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3,424TB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5,293TB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1644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1848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20F754-4535-4CE3-ADD6-CE6AB74B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ja-JP" dirty="0"/>
              <a:t>Data format/packaging for long term archive 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A6C2680-A04E-46E3-92B0-1B35C5588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 Most of the data are archived as HDF-5.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54014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20F754-4535-4CE3-ADD6-CE6AB74B2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6768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ja-JP" dirty="0"/>
              <a:t>Management and archiving of the relevant associated information (e.g. documentation, heritage SW, calibration data) 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A6C2680-A04E-46E3-92B0-1B35C5588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9671"/>
            <a:ext cx="10515600" cy="3907291"/>
          </a:xfrm>
        </p:spPr>
        <p:txBody>
          <a:bodyPr/>
          <a:lstStyle/>
          <a:p>
            <a:r>
              <a:rPr kumimoji="1" lang="en-US" altLang="ja-JP" dirty="0"/>
              <a:t>The associated information is basically archived with master data.</a:t>
            </a:r>
          </a:p>
          <a:p>
            <a:r>
              <a:rPr lang="en-US" altLang="ja-JP" dirty="0"/>
              <a:t>There is no group for long-term preservation.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73234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20F754-4535-4CE3-ADD6-CE6AB74B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ja-JP" dirty="0"/>
              <a:t>Challenges and Needs 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A6C2680-A04E-46E3-92B0-1B35C5588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Archiving Cost is serious problem and needs to be solved.</a:t>
            </a:r>
          </a:p>
          <a:p>
            <a:r>
              <a:rPr lang="en-US" altLang="ja-JP" dirty="0"/>
              <a:t>Distributed archiving systems among the JAXA centers might be needed to efficiently use computer resources.  Introduction of JAXA DAB etc..</a:t>
            </a:r>
          </a:p>
          <a:p>
            <a:r>
              <a:rPr lang="en-US" altLang="ja-JP" dirty="0"/>
              <a:t>New technology like cloud, object storage might be needed to give flexibility</a:t>
            </a:r>
          </a:p>
          <a:p>
            <a:r>
              <a:rPr lang="en-US" altLang="ja-JP" dirty="0"/>
              <a:t>A professional group for long-term preservation might be needed.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06863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10293</TotalTime>
  <Words>415</Words>
  <Application>Microsoft Office PowerPoint</Application>
  <PresentationFormat>ワイド画面</PresentationFormat>
  <Paragraphs>134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2" baseType="lpstr">
      <vt:lpstr>游ゴシック</vt:lpstr>
      <vt:lpstr>游ゴシック Light</vt:lpstr>
      <vt:lpstr>Arial</vt:lpstr>
      <vt:lpstr>Office テーマ</vt:lpstr>
      <vt:lpstr>JAXA Status on Archiving System</vt:lpstr>
      <vt:lpstr>Data Category and Archive Policy</vt:lpstr>
      <vt:lpstr>JAXA Archiving System</vt:lpstr>
      <vt:lpstr>Current archiving technology and infrastructure (e.g. Architecture, Robotics and Media type, Monitoring Tools) </vt:lpstr>
      <vt:lpstr>Archive volume detailed per mission (Master Data only) </vt:lpstr>
      <vt:lpstr>Data format/packaging for long term archive </vt:lpstr>
      <vt:lpstr>Management and archiving of the relevant associated information (e.g. documentation, heritage SW, calibration data) </vt:lpstr>
      <vt:lpstr>Challenges and Needs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JAXA Status on Archiving System</dc:title>
  <dc:creator>夏井坂　誠</dc:creator>
  <cp:lastModifiedBy>夏井坂　誠</cp:lastModifiedBy>
  <cp:revision>25</cp:revision>
  <dcterms:created xsi:type="dcterms:W3CDTF">2021-03-02T08:45:58Z</dcterms:created>
  <dcterms:modified xsi:type="dcterms:W3CDTF">2021-04-12T06:55:58Z</dcterms:modified>
</cp:coreProperties>
</file>