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9" r:id="rId1"/>
    <p:sldMasterId id="2147483680" r:id="rId2"/>
  </p:sldMasterIdLst>
  <p:notesMasterIdLst>
    <p:notesMasterId r:id="rId27"/>
  </p:notesMasterIdLst>
  <p:sldIdLst>
    <p:sldId id="256" r:id="rId3"/>
    <p:sldId id="278" r:id="rId4"/>
    <p:sldId id="257" r:id="rId5"/>
    <p:sldId id="258" r:id="rId6"/>
    <p:sldId id="259" r:id="rId7"/>
    <p:sldId id="260" r:id="rId8"/>
    <p:sldId id="261" r:id="rId9"/>
    <p:sldId id="262" r:id="rId10"/>
    <p:sldId id="263" r:id="rId11"/>
    <p:sldId id="264" r:id="rId12"/>
    <p:sldId id="265" r:id="rId13"/>
    <p:sldId id="266" r:id="rId14"/>
    <p:sldId id="267" r:id="rId15"/>
    <p:sldId id="268" r:id="rId16"/>
    <p:sldId id="273" r:id="rId17"/>
    <p:sldId id="274" r:id="rId18"/>
    <p:sldId id="284" r:id="rId19"/>
    <p:sldId id="285" r:id="rId20"/>
    <p:sldId id="286" r:id="rId21"/>
    <p:sldId id="287" r:id="rId22"/>
    <p:sldId id="275" r:id="rId23"/>
    <p:sldId id="276" r:id="rId24"/>
    <p:sldId id="270" r:id="rId25"/>
    <p:sldId id="272" r:id="rId2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3">
          <p15:clr>
            <a:srgbClr val="A4A3A4"/>
          </p15:clr>
        </p15:guide>
        <p15:guide id="2" pos="325">
          <p15:clr>
            <a:srgbClr val="A4A3A4"/>
          </p15:clr>
        </p15:guide>
        <p15:guide id="3" orient="horz" pos="3997">
          <p15:clr>
            <a:srgbClr val="A4A3A4"/>
          </p15:clr>
        </p15:guide>
        <p15:guide id="4" pos="7355">
          <p15:clr>
            <a:srgbClr val="A4A3A4"/>
          </p15:clr>
        </p15:guide>
        <p15:guide id="5" pos="3840">
          <p15:clr>
            <a:srgbClr val="A4A3A4"/>
          </p15:clr>
        </p15:guide>
        <p15:guide id="6" orient="horz" pos="935">
          <p15:clr>
            <a:srgbClr val="A4A3A4"/>
          </p15:clr>
        </p15:guide>
        <p15:guide id="7" orient="horz" pos="3770">
          <p15:clr>
            <a:srgbClr val="A4A3A4"/>
          </p15:clr>
        </p15:guide>
        <p15:guide id="8" pos="93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74"/>
  </p:normalViewPr>
  <p:slideViewPr>
    <p:cSldViewPr snapToGrid="0">
      <p:cViewPr varScale="1">
        <p:scale>
          <a:sx n="124" d="100"/>
          <a:sy n="124" d="100"/>
        </p:scale>
        <p:origin x="640" y="168"/>
      </p:cViewPr>
      <p:guideLst>
        <p:guide orient="horz" pos="323"/>
        <p:guide pos="325"/>
        <p:guide orient="horz" pos="3997"/>
        <p:guide pos="7355"/>
        <p:guide pos="3840"/>
        <p:guide orient="horz" pos="935"/>
        <p:guide orient="horz" pos="3770"/>
        <p:guide pos="93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913911bf77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913911bf77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To edit the background image, select ‘Format’ from the PowerPoint menu and ‘Slide Backgound’ from the drop-down menu. Within the new list of options that appears on the right of the screen, select the ‘File’ button under ‘Insert picture from’ and select your image from your file browser.</a:t>
            </a:r>
            <a:endParaRPr/>
          </a:p>
        </p:txBody>
      </p:sp>
      <p:sp>
        <p:nvSpPr>
          <p:cNvPr id="174" name="Google Shape;174;g913911bf77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913911bfe3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913911bfe3_0_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274" name="Google Shape;274;g913911bfe3_0_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ac54984497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gac54984497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283" name="Google Shape;283;gac54984497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ab3327fbdc_0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ab3327fbdc_0_1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gab3327fbdc_0_1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ab3327fbdc_0_3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gab3327fbdc_0_3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challenges is making our data discoverable. To give a few headline figures, which indicate the scale of the task.</a:t>
            </a:r>
          </a:p>
          <a:p>
            <a:endParaRPr lang="en-GB" dirty="0"/>
          </a:p>
          <a:p>
            <a:r>
              <a:rPr lang="en-GB" dirty="0"/>
              <a:t>The solution needs to be able to handle :</a:t>
            </a:r>
          </a:p>
          <a:p>
            <a:r>
              <a:rPr lang="en-GB" dirty="0"/>
              <a:t>	330 million files, growing at 160k/day</a:t>
            </a:r>
          </a:p>
          <a:p>
            <a:r>
              <a:rPr lang="en-GB" dirty="0"/>
              <a:t>	131k different file extensions. These are not all real extensions and some are an artefact of the file name e.g. .v20160812 but it just shows the level of heterogeneity in the archive.</a:t>
            </a:r>
          </a:p>
          <a:p>
            <a:r>
              <a:rPr lang="en-GB" dirty="0"/>
              <a:t>	We have 10 different file handlers to read </a:t>
            </a:r>
            <a:r>
              <a:rPr lang="en-GB" dirty="0" err="1"/>
              <a:t>netCDF</a:t>
            </a:r>
            <a:r>
              <a:rPr lang="en-GB" dirty="0"/>
              <a:t> and other datatypes and extract additional metadata e.g. bounding box, start/end time, variables contained. These can extract this information from around 48% of the CEDA archive.</a:t>
            </a:r>
          </a:p>
          <a:p>
            <a:endParaRPr lang="en-GB" dirty="0"/>
          </a:p>
          <a:p>
            <a:r>
              <a:rPr lang="en-GB" dirty="0"/>
              <a:t>The CEDA catalogue provides a top down approach to search, allowing hand written, curated content. We also wanted the ability to search the data files and compare similar data which you might not find from the catalogue</a:t>
            </a:r>
          </a:p>
        </p:txBody>
      </p:sp>
      <p:sp>
        <p:nvSpPr>
          <p:cNvPr id="4" name="Slide Number Placeholder 3"/>
          <p:cNvSpPr>
            <a:spLocks noGrp="1"/>
          </p:cNvSpPr>
          <p:nvPr>
            <p:ph type="sldNum" sz="quarter" idx="5"/>
          </p:nvPr>
        </p:nvSpPr>
        <p:spPr/>
        <p:txBody>
          <a:bodyPr/>
          <a:lstStyle/>
          <a:p>
            <a:fld id="{E07A4EDE-C13D-5D47-8970-A582665854B0}" type="slidenum">
              <a:rPr lang="en-GB" smtClean="0"/>
              <a:t>17</a:t>
            </a:fld>
            <a:endParaRPr lang="en-GB"/>
          </a:p>
        </p:txBody>
      </p:sp>
    </p:spTree>
    <p:extLst>
      <p:ext uri="{BB962C8B-B14F-4D97-AF65-F5344CB8AC3E}">
        <p14:creationId xmlns:p14="http://schemas.microsoft.com/office/powerpoint/2010/main" val="457992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built an Elasticsearch index which holds file level metadata including information about where to find it in the CEDA archive, how large it is and (where possible) variable metadata.</a:t>
            </a:r>
          </a:p>
          <a:p>
            <a:endParaRPr lang="en-GB" dirty="0"/>
          </a:p>
          <a:p>
            <a:r>
              <a:rPr lang="en-GB" dirty="0"/>
              <a:t>This has allowed us to build tools such as </a:t>
            </a:r>
            <a:r>
              <a:rPr lang="en-GB" dirty="0" err="1"/>
              <a:t>data.ceda.ac.uk</a:t>
            </a:r>
            <a:r>
              <a:rPr lang="en-GB" dirty="0"/>
              <a:t>, which don’t rely on the file system and can be more responsive. It also allows us to improve internal processes. Information from this index feeds into the CEDA catalogue and we can more easily get statistics about the archive. ( the stats on the previous slide came from this index)</a:t>
            </a:r>
          </a:p>
        </p:txBody>
      </p:sp>
      <p:sp>
        <p:nvSpPr>
          <p:cNvPr id="4" name="Slide Number Placeholder 3"/>
          <p:cNvSpPr>
            <a:spLocks noGrp="1"/>
          </p:cNvSpPr>
          <p:nvPr>
            <p:ph type="sldNum" sz="quarter" idx="5"/>
          </p:nvPr>
        </p:nvSpPr>
        <p:spPr/>
        <p:txBody>
          <a:bodyPr/>
          <a:lstStyle/>
          <a:p>
            <a:fld id="{E07A4EDE-C13D-5D47-8970-A582665854B0}" type="slidenum">
              <a:rPr lang="en-GB" smtClean="0"/>
              <a:t>18</a:t>
            </a:fld>
            <a:endParaRPr lang="en-GB"/>
          </a:p>
        </p:txBody>
      </p:sp>
    </p:spTree>
    <p:extLst>
      <p:ext uri="{BB962C8B-B14F-4D97-AF65-F5344CB8AC3E}">
        <p14:creationId xmlns:p14="http://schemas.microsoft.com/office/powerpoint/2010/main" val="1866518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But this doesn’t go far enough, we do not yet have a search solution which could allow users to find the data they want based in search parameters like: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Space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Time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Domain specific key terms</a:t>
            </a:r>
          </a:p>
          <a:p>
            <a:pPr marL="171450" indent="-171450">
              <a:buFontTx/>
              <a:buChar char="-"/>
            </a:pPr>
            <a:endParaRPr lang="en-GB" dirty="0"/>
          </a:p>
          <a:p>
            <a:pPr marL="0" indent="0">
              <a:buFontTx/>
              <a:buNone/>
            </a:pPr>
            <a:r>
              <a:rPr lang="en-GB" dirty="0"/>
              <a:t>And we want to do it in a difficult environment with the 130K different file extensions. Multiple domains with their own vocabularies, sometimes conflicting vocabs. </a:t>
            </a:r>
          </a:p>
          <a:p>
            <a:pPr marL="0" indent="0">
              <a:buFontTx/>
              <a:buNone/>
            </a:pPr>
            <a:r>
              <a:rPr lang="en-GB" dirty="0"/>
              <a:t>AND… We also want to be able to handle diverse storage media. Disk, Tape, Object Store</a:t>
            </a:r>
          </a:p>
        </p:txBody>
      </p:sp>
      <p:sp>
        <p:nvSpPr>
          <p:cNvPr id="4" name="Slide Number Placeholder 3"/>
          <p:cNvSpPr>
            <a:spLocks noGrp="1"/>
          </p:cNvSpPr>
          <p:nvPr>
            <p:ph type="sldNum" sz="quarter" idx="5"/>
          </p:nvPr>
        </p:nvSpPr>
        <p:spPr/>
        <p:txBody>
          <a:bodyPr/>
          <a:lstStyle/>
          <a:p>
            <a:fld id="{E07A4EDE-C13D-5D47-8970-A582665854B0}" type="slidenum">
              <a:rPr lang="en-GB" smtClean="0"/>
              <a:t>19</a:t>
            </a:fld>
            <a:endParaRPr lang="en-GB"/>
          </a:p>
        </p:txBody>
      </p:sp>
    </p:spTree>
    <p:extLst>
      <p:ext uri="{BB962C8B-B14F-4D97-AF65-F5344CB8AC3E}">
        <p14:creationId xmlns:p14="http://schemas.microsoft.com/office/powerpoint/2010/main" val="2306221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OpenSearch:</a:t>
            </a:r>
          </a:p>
          <a:p>
            <a:endParaRPr lang="en-GB" dirty="0"/>
          </a:p>
          <a:p>
            <a:r>
              <a:rPr lang="en-GB" dirty="0"/>
              <a:t>We are using OpenSearch as part of the CCI (Climate Change Initiative) Open Data Portal. It has a lot of what we are after, including features not included with STAC</a:t>
            </a:r>
          </a:p>
          <a:p>
            <a:endParaRPr lang="en-GB" dirty="0"/>
          </a:p>
          <a:p>
            <a:r>
              <a:rPr lang="en-GB" dirty="0"/>
              <a:t>STAC:</a:t>
            </a:r>
          </a:p>
          <a:p>
            <a:r>
              <a:rPr lang="en-GB" dirty="0"/>
              <a:t>We like the look of STAC and it’s JSON API. In order for it scale to work for a heterogeneous archive, the core spec will need to be extended and there are some features on the roadmap which we would like to see:</a:t>
            </a:r>
          </a:p>
          <a:p>
            <a:pPr marL="171450" indent="-171450">
              <a:buFontTx/>
              <a:buChar char="-"/>
            </a:pPr>
            <a:r>
              <a:rPr lang="en-GB" dirty="0"/>
              <a:t>facet discovery</a:t>
            </a:r>
          </a:p>
          <a:p>
            <a:pPr marL="171450" indent="-171450">
              <a:buFontTx/>
              <a:buChar char="-"/>
            </a:pPr>
            <a:r>
              <a:rPr lang="en-GB" dirty="0"/>
              <a:t>free text search</a:t>
            </a:r>
          </a:p>
          <a:p>
            <a:pPr marL="171450" indent="-171450">
              <a:buFontTx/>
              <a:buChar char="-"/>
            </a:pPr>
            <a:r>
              <a:rPr lang="en-GB" dirty="0"/>
              <a:t>collection search</a:t>
            </a:r>
          </a:p>
          <a:p>
            <a:pPr marL="171450" indent="-171450">
              <a:buFontTx/>
              <a:buChar char="-"/>
            </a:pPr>
            <a:endParaRPr lang="en-GB" dirty="0"/>
          </a:p>
          <a:p>
            <a:pPr marL="0" indent="0">
              <a:buFontTx/>
              <a:buNone/>
            </a:pPr>
            <a:r>
              <a:rPr lang="en-GB" dirty="0"/>
              <a:t>Scaling both of these solutions require extensive connected systems and vocabulary mappings to take into account the different domains and research areas covered by the CEDA archive but would be a really nice way to interact and discover data and will allow different UIs to search data e.g. Map interfaces and faceted search.</a:t>
            </a:r>
          </a:p>
        </p:txBody>
      </p:sp>
      <p:sp>
        <p:nvSpPr>
          <p:cNvPr id="4" name="Slide Number Placeholder 3"/>
          <p:cNvSpPr>
            <a:spLocks noGrp="1"/>
          </p:cNvSpPr>
          <p:nvPr>
            <p:ph type="sldNum" sz="quarter" idx="5"/>
          </p:nvPr>
        </p:nvSpPr>
        <p:spPr/>
        <p:txBody>
          <a:bodyPr/>
          <a:lstStyle/>
          <a:p>
            <a:fld id="{E07A4EDE-C13D-5D47-8970-A582665854B0}" type="slidenum">
              <a:rPr lang="en-GB" smtClean="0"/>
              <a:t>20</a:t>
            </a:fld>
            <a:endParaRPr lang="en-GB"/>
          </a:p>
        </p:txBody>
      </p:sp>
    </p:spTree>
    <p:extLst>
      <p:ext uri="{BB962C8B-B14F-4D97-AF65-F5344CB8AC3E}">
        <p14:creationId xmlns:p14="http://schemas.microsoft.com/office/powerpoint/2010/main" val="905093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54212e62ff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54212e62ff_0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g54212e62ff_0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5329c5df44_0_5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5329c5df44_0_5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The abstract pattern can be removed or repositioned if required. Be careful to ‘Send to Back’ so that it does not obscure any important information.</a:t>
            </a:r>
            <a:endParaRPr/>
          </a:p>
        </p:txBody>
      </p:sp>
      <p:sp>
        <p:nvSpPr>
          <p:cNvPr id="339" name="Google Shape;339;g5329c5df44_0_5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The abstract pattern can be removed or repositioned if required. Be careful to ‘Send to Back’ so that it does not obscure any important information.</a:t>
            </a:r>
            <a:endParaRPr/>
          </a:p>
        </p:txBody>
      </p:sp>
      <p:sp>
        <p:nvSpPr>
          <p:cNvPr id="181" name="Google Shape;18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95" name="Google Shape;19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913911bf77_0_1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913911bf77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54212e62f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g54212e62f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913911bfe3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913911bfe3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232" name="Google Shape;232;g913911bfe3_0_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913911bfe3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913911bfe3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243" name="Google Shape;243;g913911bfe3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913911bfe3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913911bfe3_0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g913911bfe3_0_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913911bfe3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g913911bfe3_0_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261" name="Google Shape;261;g913911bfe3_0_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6"/>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4"/>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81000" algn="l">
              <a:lnSpc>
                <a:spcPct val="90000"/>
              </a:lnSpc>
              <a:spcBef>
                <a:spcPts val="500"/>
              </a:spcBef>
              <a:spcAft>
                <a:spcPts val="0"/>
              </a:spcAft>
              <a:buSzPts val="2400"/>
              <a:buChar char="▪"/>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4"/>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accent4"/>
              </a:buClr>
              <a:buSzPts val="3200"/>
              <a:buFont typeface="Noto Sans Symbols"/>
              <a:buNone/>
              <a:defRPr sz="3200" b="0" i="0" u="none" strike="noStrike" cap="none">
                <a:solidFill>
                  <a:srgbClr val="676767"/>
                </a:solidFill>
                <a:latin typeface="Arial"/>
                <a:ea typeface="Arial"/>
                <a:cs typeface="Arial"/>
                <a:sym typeface="Arial"/>
              </a:defRPr>
            </a:lvl1pPr>
            <a:lvl2pPr marR="0" lvl="1" algn="l" rtl="0">
              <a:lnSpc>
                <a:spcPct val="90000"/>
              </a:lnSpc>
              <a:spcBef>
                <a:spcPts val="500"/>
              </a:spcBef>
              <a:spcAft>
                <a:spcPts val="0"/>
              </a:spcAft>
              <a:buClr>
                <a:schemeClr val="accent4"/>
              </a:buClr>
              <a:buSzPts val="2800"/>
              <a:buFont typeface="Noto Sans Symbols"/>
              <a:buNone/>
              <a:defRPr sz="2800" b="0" i="0" u="none" strike="noStrike" cap="none">
                <a:solidFill>
                  <a:srgbClr val="676767"/>
                </a:solidFill>
                <a:latin typeface="Arial"/>
                <a:ea typeface="Arial"/>
                <a:cs typeface="Arial"/>
                <a:sym typeface="Arial"/>
              </a:defRPr>
            </a:lvl2pPr>
            <a:lvl3pPr marR="0" lvl="2" algn="l" rtl="0">
              <a:lnSpc>
                <a:spcPct val="90000"/>
              </a:lnSpc>
              <a:spcBef>
                <a:spcPts val="500"/>
              </a:spcBef>
              <a:spcAft>
                <a:spcPts val="0"/>
              </a:spcAft>
              <a:buClr>
                <a:schemeClr val="accent4"/>
              </a:buClr>
              <a:buSzPts val="2400"/>
              <a:buFont typeface="Noto Sans Symbols"/>
              <a:buNone/>
              <a:defRPr sz="2400" b="0" i="0" u="none" strike="noStrike" cap="none">
                <a:solidFill>
                  <a:srgbClr val="676767"/>
                </a:solidFill>
                <a:latin typeface="Arial"/>
                <a:ea typeface="Arial"/>
                <a:cs typeface="Arial"/>
                <a:sym typeface="Arial"/>
              </a:defRPr>
            </a:lvl3pPr>
            <a:lvl4pPr marR="0" lvl="3" algn="l" rtl="0">
              <a:lnSpc>
                <a:spcPct val="90000"/>
              </a:lnSpc>
              <a:spcBef>
                <a:spcPts val="500"/>
              </a:spcBef>
              <a:spcAft>
                <a:spcPts val="0"/>
              </a:spcAft>
              <a:buClr>
                <a:schemeClr val="accent4"/>
              </a:buClr>
              <a:buSzPts val="2000"/>
              <a:buFont typeface="Noto Sans Symbols"/>
              <a:buNone/>
              <a:defRPr sz="2000" b="0" i="0" u="none" strike="noStrike" cap="none">
                <a:solidFill>
                  <a:srgbClr val="676767"/>
                </a:solidFill>
                <a:latin typeface="Arial"/>
                <a:ea typeface="Arial"/>
                <a:cs typeface="Arial"/>
                <a:sym typeface="Arial"/>
              </a:defRPr>
            </a:lvl4pPr>
            <a:lvl5pPr marR="0" lvl="4" algn="l" rtl="0">
              <a:lnSpc>
                <a:spcPct val="90000"/>
              </a:lnSpc>
              <a:spcBef>
                <a:spcPts val="500"/>
              </a:spcBef>
              <a:spcAft>
                <a:spcPts val="0"/>
              </a:spcAft>
              <a:buClr>
                <a:schemeClr val="accent4"/>
              </a:buClr>
              <a:buSzPts val="2000"/>
              <a:buFont typeface="Noto Sans Symbols"/>
              <a:buNone/>
              <a:defRPr sz="2000" b="0" i="0" u="none" strike="noStrike" cap="none">
                <a:solidFill>
                  <a:srgbClr val="676767"/>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1" name="Google Shape;71;p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3"/>
          <p:cNvSpPr txBox="1">
            <a:spLocks noGrp="1"/>
          </p:cNvSpPr>
          <p:nvPr>
            <p:ph type="body" idx="1"/>
          </p:nvPr>
        </p:nvSpPr>
        <p:spPr>
          <a:xfrm rot="5400000">
            <a:off x="4197879" y="-1534054"/>
            <a:ext cx="3796242"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7"/>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Vertical Title and Text">
  <p:cSld name="1_Vertical Title and Text">
    <p:spTree>
      <p:nvGrpSpPr>
        <p:cNvPr id="1" name="Shape 88"/>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slide text only">
    <p:spTree>
      <p:nvGrpSpPr>
        <p:cNvPr id="1" name=""/>
        <p:cNvGrpSpPr/>
        <p:nvPr/>
      </p:nvGrpSpPr>
      <p:grpSpPr>
        <a:xfrm>
          <a:off x="0" y="0"/>
          <a:ext cx="0" cy="0"/>
          <a:chOff x="0" y="0"/>
          <a:chExt cx="0" cy="0"/>
        </a:xfrm>
      </p:grpSpPr>
      <p:cxnSp>
        <p:nvCxnSpPr>
          <p:cNvPr id="18" name="Straight Connector 17"/>
          <p:cNvCxnSpPr/>
          <p:nvPr userDrawn="1"/>
        </p:nvCxnSpPr>
        <p:spPr>
          <a:xfrm>
            <a:off x="541867" y="1028700"/>
            <a:ext cx="1123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tle 1"/>
          <p:cNvSpPr>
            <a:spLocks noGrp="1"/>
          </p:cNvSpPr>
          <p:nvPr>
            <p:ph type="ctrTitle" hasCustomPrompt="1"/>
          </p:nvPr>
        </p:nvSpPr>
        <p:spPr>
          <a:xfrm>
            <a:off x="541867" y="313616"/>
            <a:ext cx="11282800" cy="715085"/>
          </a:xfrm>
          <a:prstGeom prst="rect">
            <a:avLst/>
          </a:prstGeom>
        </p:spPr>
        <p:txBody>
          <a:bodyPr anchor="t"/>
          <a:lstStyle>
            <a:lvl1pPr algn="l">
              <a:defRPr sz="2400" baseline="0">
                <a:solidFill>
                  <a:srgbClr val="63666A"/>
                </a:solidFill>
              </a:defRPr>
            </a:lvl1pPr>
          </a:lstStyle>
          <a:p>
            <a:r>
              <a:rPr lang="en-US" dirty="0"/>
              <a:t>Content slide heading</a:t>
            </a:r>
          </a:p>
        </p:txBody>
      </p:sp>
      <p:sp>
        <p:nvSpPr>
          <p:cNvPr id="7" name="Text Placeholder 2"/>
          <p:cNvSpPr>
            <a:spLocks noGrp="1"/>
          </p:cNvSpPr>
          <p:nvPr>
            <p:ph type="body" sz="quarter" idx="12" hasCustomPrompt="1"/>
          </p:nvPr>
        </p:nvSpPr>
        <p:spPr>
          <a:xfrm>
            <a:off x="491067" y="1494264"/>
            <a:ext cx="11282800" cy="4180119"/>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800">
                <a:solidFill>
                  <a:srgbClr val="63666A"/>
                </a:solidFill>
                <a:latin typeface="Arial" panose="020B0604020202020204" pitchFamily="34" charset="0"/>
                <a:cs typeface="Arial" panose="020B0604020202020204" pitchFamily="34" charset="0"/>
              </a:defRPr>
            </a:lvl1pPr>
          </a:lstStyle>
          <a:p>
            <a:pPr marL="171450" indent="-171450">
              <a:buFont typeface="Arial" panose="020B0604020202020204" pitchFamily="34" charset="0"/>
              <a:buChar char="•"/>
            </a:pPr>
            <a:r>
              <a:rPr lang="en-US" sz="1400" dirty="0"/>
              <a:t>Content</a:t>
            </a:r>
            <a:r>
              <a:rPr lang="en-US" sz="1400" baseline="0" dirty="0"/>
              <a:t> text here</a:t>
            </a:r>
          </a:p>
          <a:p>
            <a:pPr marL="171450" indent="-171450">
              <a:buFont typeface="Arial" panose="020B0604020202020204" pitchFamily="34" charset="0"/>
              <a:buChar char="•"/>
            </a:pPr>
            <a:r>
              <a:rPr lang="en-US" sz="1400" baseline="0" dirty="0"/>
              <a:t>Second bullet here</a:t>
            </a:r>
          </a:p>
          <a:p>
            <a:pPr marL="171450" indent="-171450">
              <a:buFont typeface="Arial" panose="020B0604020202020204" pitchFamily="34" charset="0"/>
              <a:buChar char="•"/>
            </a:pPr>
            <a:r>
              <a:rPr lang="en-US" sz="1400" baseline="0" dirty="0"/>
              <a:t>Another bullet point here</a:t>
            </a:r>
          </a:p>
          <a:p>
            <a:pPr marL="0" indent="0">
              <a:lnSpc>
                <a:spcPct val="100000"/>
              </a:lnSpc>
              <a:spcBef>
                <a:spcPts val="600"/>
              </a:spcBef>
              <a:buFont typeface="Arial" panose="020B0604020202020204" pitchFamily="34" charset="0"/>
              <a:buNone/>
            </a:pPr>
            <a:r>
              <a:rPr lang="en-US" sz="1400" baseline="0" dirty="0"/>
              <a:t>Main Content text entered here.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sz="1400" b="0" i="0" kern="1200" dirty="0">
                <a:solidFill>
                  <a:srgbClr val="63666A"/>
                </a:solidFill>
                <a:effectLst/>
                <a:latin typeface="Arial" panose="020B0604020202020204" pitchFamily="34" charset="0"/>
                <a:ea typeface="+mn-ea"/>
                <a:cs typeface="Arial" panose="020B0604020202020204" pitchFamily="34" charset="0"/>
              </a:rPr>
              <a:t>Lorem ipsum </a:t>
            </a:r>
            <a:r>
              <a:rPr lang="en-GB" sz="1400" b="0" i="0" kern="1200" dirty="0" err="1">
                <a:solidFill>
                  <a:srgbClr val="63666A"/>
                </a:solidFill>
                <a:effectLst/>
                <a:latin typeface="Arial" panose="020B0604020202020204" pitchFamily="34" charset="0"/>
                <a:ea typeface="+mn-ea"/>
                <a:cs typeface="Arial" panose="020B0604020202020204" pitchFamily="34" charset="0"/>
              </a:rPr>
              <a:t>dolor</a:t>
            </a:r>
            <a:r>
              <a:rPr lang="en-GB" sz="1400" b="0" i="0" kern="1200" dirty="0">
                <a:solidFill>
                  <a:srgbClr val="63666A"/>
                </a:solidFill>
                <a:effectLst/>
                <a:latin typeface="Arial" panose="020B0604020202020204" pitchFamily="34" charset="0"/>
                <a:ea typeface="+mn-ea"/>
                <a:cs typeface="Arial" panose="020B0604020202020204" pitchFamily="34" charset="0"/>
              </a:rPr>
              <a:t> sit </a:t>
            </a:r>
            <a:r>
              <a:rPr lang="en-GB" sz="1400" b="0" i="0" kern="1200" dirty="0" err="1">
                <a:solidFill>
                  <a:srgbClr val="63666A"/>
                </a:solidFill>
                <a:effectLst/>
                <a:latin typeface="Arial" panose="020B0604020202020204" pitchFamily="34" charset="0"/>
                <a:ea typeface="+mn-ea"/>
                <a:cs typeface="Arial" panose="020B0604020202020204" pitchFamily="34" charset="0"/>
              </a:rPr>
              <a:t>amet</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consectetur</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adipiscing</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elit</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sed</a:t>
            </a:r>
            <a:r>
              <a:rPr lang="en-GB" sz="1400" b="0" i="0" kern="1200" dirty="0">
                <a:solidFill>
                  <a:srgbClr val="63666A"/>
                </a:solidFill>
                <a:effectLst/>
                <a:latin typeface="Arial" panose="020B0604020202020204" pitchFamily="34" charset="0"/>
                <a:ea typeface="+mn-ea"/>
                <a:cs typeface="Arial" panose="020B0604020202020204" pitchFamily="34" charset="0"/>
              </a:rPr>
              <a:t> do </a:t>
            </a:r>
            <a:r>
              <a:rPr lang="en-GB" sz="1400" b="0" i="0" kern="1200" dirty="0" err="1">
                <a:solidFill>
                  <a:srgbClr val="63666A"/>
                </a:solidFill>
                <a:effectLst/>
                <a:latin typeface="Arial" panose="020B0604020202020204" pitchFamily="34" charset="0"/>
                <a:ea typeface="+mn-ea"/>
                <a:cs typeface="Arial" panose="020B0604020202020204" pitchFamily="34" charset="0"/>
              </a:rPr>
              <a:t>eiusmod</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tempor</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incididunt</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ut</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labore</a:t>
            </a:r>
            <a:r>
              <a:rPr lang="en-GB" sz="1400" b="0" i="0" kern="1200" dirty="0">
                <a:solidFill>
                  <a:srgbClr val="63666A"/>
                </a:solidFill>
                <a:effectLst/>
                <a:latin typeface="Arial" panose="020B0604020202020204" pitchFamily="34" charset="0"/>
                <a:ea typeface="+mn-ea"/>
                <a:cs typeface="Arial" panose="020B0604020202020204" pitchFamily="34" charset="0"/>
              </a:rPr>
              <a:t> et </a:t>
            </a:r>
            <a:r>
              <a:rPr lang="en-GB" sz="1400" b="0" i="0" kern="1200" dirty="0" err="1">
                <a:solidFill>
                  <a:srgbClr val="63666A"/>
                </a:solidFill>
                <a:effectLst/>
                <a:latin typeface="Arial" panose="020B0604020202020204" pitchFamily="34" charset="0"/>
                <a:ea typeface="+mn-ea"/>
                <a:cs typeface="Arial" panose="020B0604020202020204" pitchFamily="34" charset="0"/>
              </a:rPr>
              <a:t>dolore</a:t>
            </a:r>
            <a:r>
              <a:rPr lang="en-GB" sz="1400" b="0" i="0" kern="1200" dirty="0">
                <a:solidFill>
                  <a:srgbClr val="63666A"/>
                </a:solidFill>
                <a:effectLst/>
                <a:latin typeface="Arial" panose="020B0604020202020204" pitchFamily="34" charset="0"/>
                <a:ea typeface="+mn-ea"/>
                <a:cs typeface="Arial" panose="020B0604020202020204" pitchFamily="34" charset="0"/>
              </a:rPr>
              <a:t> magna </a:t>
            </a:r>
            <a:r>
              <a:rPr lang="en-GB" sz="1400" b="0" i="0" kern="1200" dirty="0" err="1">
                <a:solidFill>
                  <a:srgbClr val="63666A"/>
                </a:solidFill>
                <a:effectLst/>
                <a:latin typeface="Arial" panose="020B0604020202020204" pitchFamily="34" charset="0"/>
                <a:ea typeface="+mn-ea"/>
                <a:cs typeface="Arial" panose="020B0604020202020204" pitchFamily="34" charset="0"/>
              </a:rPr>
              <a:t>aliqua</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Ut</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enim</a:t>
            </a:r>
            <a:r>
              <a:rPr lang="en-GB" sz="1400" b="0" i="0" kern="1200" dirty="0">
                <a:solidFill>
                  <a:srgbClr val="63666A"/>
                </a:solidFill>
                <a:effectLst/>
                <a:latin typeface="Arial" panose="020B0604020202020204" pitchFamily="34" charset="0"/>
                <a:ea typeface="+mn-ea"/>
                <a:cs typeface="Arial" panose="020B0604020202020204" pitchFamily="34" charset="0"/>
              </a:rPr>
              <a:t> ad minim </a:t>
            </a:r>
            <a:r>
              <a:rPr lang="en-GB" sz="1400" b="0" i="0" kern="1200" dirty="0" err="1">
                <a:solidFill>
                  <a:srgbClr val="63666A"/>
                </a:solidFill>
                <a:effectLst/>
                <a:latin typeface="Arial" panose="020B0604020202020204" pitchFamily="34" charset="0"/>
                <a:ea typeface="+mn-ea"/>
                <a:cs typeface="Arial" panose="020B0604020202020204" pitchFamily="34" charset="0"/>
              </a:rPr>
              <a:t>veniam</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quis</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nostrud</a:t>
            </a:r>
            <a:r>
              <a:rPr lang="en-GB" sz="1400" b="0" i="0" kern="1200" dirty="0">
                <a:solidFill>
                  <a:srgbClr val="63666A"/>
                </a:solidFill>
                <a:effectLst/>
                <a:latin typeface="Arial" panose="020B0604020202020204" pitchFamily="34" charset="0"/>
                <a:ea typeface="+mn-ea"/>
                <a:cs typeface="Arial" panose="020B0604020202020204" pitchFamily="34" charset="0"/>
              </a:rPr>
              <a:t> exercitation </a:t>
            </a:r>
            <a:r>
              <a:rPr lang="en-GB" sz="1400" b="0" i="0" kern="1200" dirty="0" err="1">
                <a:solidFill>
                  <a:srgbClr val="63666A"/>
                </a:solidFill>
                <a:effectLst/>
                <a:latin typeface="Arial" panose="020B0604020202020204" pitchFamily="34" charset="0"/>
                <a:ea typeface="+mn-ea"/>
                <a:cs typeface="Arial" panose="020B0604020202020204" pitchFamily="34" charset="0"/>
              </a:rPr>
              <a:t>ullamco</a:t>
            </a:r>
            <a:r>
              <a:rPr lang="en-GB" sz="1400" b="0" i="0" kern="1200" dirty="0">
                <a:solidFill>
                  <a:srgbClr val="63666A"/>
                </a:solidFill>
                <a:effectLst/>
                <a:latin typeface="Arial" panose="020B0604020202020204" pitchFamily="34" charset="0"/>
                <a:ea typeface="+mn-ea"/>
                <a:cs typeface="Arial" panose="020B0604020202020204" pitchFamily="34" charset="0"/>
              </a:rPr>
              <a:t>. Lorem ipsum </a:t>
            </a:r>
            <a:r>
              <a:rPr lang="en-GB" sz="1400" b="0" i="0" kern="1200" dirty="0" err="1">
                <a:solidFill>
                  <a:srgbClr val="63666A"/>
                </a:solidFill>
                <a:effectLst/>
                <a:latin typeface="Arial" panose="020B0604020202020204" pitchFamily="34" charset="0"/>
                <a:ea typeface="+mn-ea"/>
                <a:cs typeface="Arial" panose="020B0604020202020204" pitchFamily="34" charset="0"/>
              </a:rPr>
              <a:t>dolor</a:t>
            </a:r>
            <a:r>
              <a:rPr lang="en-GB" sz="1400" b="0" i="0" kern="1200" dirty="0">
                <a:solidFill>
                  <a:srgbClr val="63666A"/>
                </a:solidFill>
                <a:effectLst/>
                <a:latin typeface="Arial" panose="020B0604020202020204" pitchFamily="34" charset="0"/>
                <a:ea typeface="+mn-ea"/>
                <a:cs typeface="Arial" panose="020B0604020202020204" pitchFamily="34" charset="0"/>
              </a:rPr>
              <a:t> sit </a:t>
            </a:r>
            <a:r>
              <a:rPr lang="en-GB" sz="1400" b="0" i="0" kern="1200" dirty="0" err="1">
                <a:solidFill>
                  <a:srgbClr val="63666A"/>
                </a:solidFill>
                <a:effectLst/>
                <a:latin typeface="Arial" panose="020B0604020202020204" pitchFamily="34" charset="0"/>
                <a:ea typeface="+mn-ea"/>
                <a:cs typeface="Arial" panose="020B0604020202020204" pitchFamily="34" charset="0"/>
              </a:rPr>
              <a:t>amet</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consectetur</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adipiscing</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elit</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sed</a:t>
            </a:r>
            <a:r>
              <a:rPr lang="en-GB" sz="1400" b="0" i="0" kern="1200" dirty="0">
                <a:solidFill>
                  <a:srgbClr val="63666A"/>
                </a:solidFill>
                <a:effectLst/>
                <a:latin typeface="Arial" panose="020B0604020202020204" pitchFamily="34" charset="0"/>
                <a:ea typeface="+mn-ea"/>
                <a:cs typeface="Arial" panose="020B0604020202020204" pitchFamily="34" charset="0"/>
              </a:rPr>
              <a:t> do </a:t>
            </a:r>
            <a:r>
              <a:rPr lang="en-GB" sz="1400" b="0" i="0" kern="1200" dirty="0" err="1">
                <a:solidFill>
                  <a:srgbClr val="63666A"/>
                </a:solidFill>
                <a:effectLst/>
                <a:latin typeface="Arial" panose="020B0604020202020204" pitchFamily="34" charset="0"/>
                <a:ea typeface="+mn-ea"/>
                <a:cs typeface="Arial" panose="020B0604020202020204" pitchFamily="34" charset="0"/>
              </a:rPr>
              <a:t>eiusmod</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tempor</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incididunt</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ut</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labore</a:t>
            </a:r>
            <a:r>
              <a:rPr lang="en-GB" sz="1400" b="0" i="0" kern="1200" dirty="0">
                <a:solidFill>
                  <a:srgbClr val="63666A"/>
                </a:solidFill>
                <a:effectLst/>
                <a:latin typeface="Arial" panose="020B0604020202020204" pitchFamily="34" charset="0"/>
                <a:ea typeface="+mn-ea"/>
                <a:cs typeface="Arial" panose="020B0604020202020204" pitchFamily="34" charset="0"/>
              </a:rPr>
              <a:t> et </a:t>
            </a:r>
            <a:r>
              <a:rPr lang="en-GB" sz="1400" b="0" i="0" kern="1200" dirty="0" err="1">
                <a:solidFill>
                  <a:srgbClr val="63666A"/>
                </a:solidFill>
                <a:effectLst/>
                <a:latin typeface="Arial" panose="020B0604020202020204" pitchFamily="34" charset="0"/>
                <a:ea typeface="+mn-ea"/>
                <a:cs typeface="Arial" panose="020B0604020202020204" pitchFamily="34" charset="0"/>
              </a:rPr>
              <a:t>dolore</a:t>
            </a:r>
            <a:r>
              <a:rPr lang="en-GB" sz="1400" b="0" i="0" kern="1200" dirty="0">
                <a:solidFill>
                  <a:srgbClr val="63666A"/>
                </a:solidFill>
                <a:effectLst/>
                <a:latin typeface="Arial" panose="020B0604020202020204" pitchFamily="34" charset="0"/>
                <a:ea typeface="+mn-ea"/>
                <a:cs typeface="Arial" panose="020B0604020202020204" pitchFamily="34" charset="0"/>
              </a:rPr>
              <a:t> magna </a:t>
            </a:r>
            <a:r>
              <a:rPr lang="en-GB" sz="1400" b="0" i="0" kern="1200" dirty="0" err="1">
                <a:solidFill>
                  <a:srgbClr val="63666A"/>
                </a:solidFill>
                <a:effectLst/>
                <a:latin typeface="Arial" panose="020B0604020202020204" pitchFamily="34" charset="0"/>
                <a:ea typeface="+mn-ea"/>
                <a:cs typeface="Arial" panose="020B0604020202020204" pitchFamily="34" charset="0"/>
              </a:rPr>
              <a:t>aliqua</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Ut</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enim</a:t>
            </a:r>
            <a:r>
              <a:rPr lang="en-GB" sz="1400" b="0" i="0" kern="1200" dirty="0">
                <a:solidFill>
                  <a:srgbClr val="63666A"/>
                </a:solidFill>
                <a:effectLst/>
                <a:latin typeface="Arial" panose="020B0604020202020204" pitchFamily="34" charset="0"/>
                <a:ea typeface="+mn-ea"/>
                <a:cs typeface="Arial" panose="020B0604020202020204" pitchFamily="34" charset="0"/>
              </a:rPr>
              <a:t> ad minim </a:t>
            </a:r>
            <a:r>
              <a:rPr lang="en-GB" sz="1400" b="0" i="0" kern="1200" dirty="0" err="1">
                <a:solidFill>
                  <a:srgbClr val="63666A"/>
                </a:solidFill>
                <a:effectLst/>
                <a:latin typeface="Arial" panose="020B0604020202020204" pitchFamily="34" charset="0"/>
                <a:ea typeface="+mn-ea"/>
                <a:cs typeface="Arial" panose="020B0604020202020204" pitchFamily="34" charset="0"/>
              </a:rPr>
              <a:t>veniam</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quis</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nostrud</a:t>
            </a:r>
            <a:r>
              <a:rPr lang="en-GB" sz="1400" b="0" i="0" kern="1200" dirty="0">
                <a:solidFill>
                  <a:srgbClr val="63666A"/>
                </a:solidFill>
                <a:effectLst/>
                <a:latin typeface="Arial" panose="020B0604020202020204" pitchFamily="34" charset="0"/>
                <a:ea typeface="+mn-ea"/>
                <a:cs typeface="Arial" panose="020B0604020202020204" pitchFamily="34" charset="0"/>
              </a:rPr>
              <a:t> exercitation </a:t>
            </a:r>
            <a:r>
              <a:rPr lang="en-GB" sz="1400" b="0" i="0" kern="1200" dirty="0" err="1">
                <a:solidFill>
                  <a:srgbClr val="63666A"/>
                </a:solidFill>
                <a:effectLst/>
                <a:latin typeface="Arial" panose="020B0604020202020204" pitchFamily="34" charset="0"/>
                <a:ea typeface="+mn-ea"/>
                <a:cs typeface="Arial" panose="020B0604020202020204" pitchFamily="34" charset="0"/>
              </a:rPr>
              <a:t>ullamco</a:t>
            </a:r>
            <a:r>
              <a:rPr lang="en-GB" sz="1400" b="0" i="0" kern="1200" dirty="0">
                <a:solidFill>
                  <a:srgbClr val="63666A"/>
                </a:solidFill>
                <a:effectLst/>
                <a:latin typeface="Arial" panose="020B0604020202020204" pitchFamily="34" charset="0"/>
                <a:ea typeface="+mn-ea"/>
                <a:cs typeface="Arial" panose="020B0604020202020204" pitchFamily="34" charset="0"/>
              </a:rPr>
              <a:t>.</a:t>
            </a:r>
            <a:endParaRPr lang="en-US" sz="1400" dirty="0"/>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sz="1400" b="0" i="0" kern="1200" dirty="0">
                <a:solidFill>
                  <a:srgbClr val="63666A"/>
                </a:solidFill>
                <a:effectLst/>
                <a:latin typeface="Arial" panose="020B0604020202020204" pitchFamily="34" charset="0"/>
                <a:ea typeface="+mn-ea"/>
                <a:cs typeface="Arial" panose="020B0604020202020204" pitchFamily="34" charset="0"/>
              </a:rPr>
              <a:t>Lorem ipsum </a:t>
            </a:r>
            <a:r>
              <a:rPr lang="en-GB" sz="1400" b="0" i="0" kern="1200" dirty="0" err="1">
                <a:solidFill>
                  <a:srgbClr val="63666A"/>
                </a:solidFill>
                <a:effectLst/>
                <a:latin typeface="Arial" panose="020B0604020202020204" pitchFamily="34" charset="0"/>
                <a:ea typeface="+mn-ea"/>
                <a:cs typeface="Arial" panose="020B0604020202020204" pitchFamily="34" charset="0"/>
              </a:rPr>
              <a:t>dolor</a:t>
            </a:r>
            <a:r>
              <a:rPr lang="en-GB" sz="1400" b="0" i="0" kern="1200" dirty="0">
                <a:solidFill>
                  <a:srgbClr val="63666A"/>
                </a:solidFill>
                <a:effectLst/>
                <a:latin typeface="Arial" panose="020B0604020202020204" pitchFamily="34" charset="0"/>
                <a:ea typeface="+mn-ea"/>
                <a:cs typeface="Arial" panose="020B0604020202020204" pitchFamily="34" charset="0"/>
              </a:rPr>
              <a:t> sit </a:t>
            </a:r>
            <a:r>
              <a:rPr lang="en-GB" sz="1400" b="0" i="0" kern="1200" dirty="0" err="1">
                <a:solidFill>
                  <a:srgbClr val="63666A"/>
                </a:solidFill>
                <a:effectLst/>
                <a:latin typeface="Arial" panose="020B0604020202020204" pitchFamily="34" charset="0"/>
                <a:ea typeface="+mn-ea"/>
                <a:cs typeface="Arial" panose="020B0604020202020204" pitchFamily="34" charset="0"/>
              </a:rPr>
              <a:t>amet</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consectetur</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adipiscing</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elit</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sed</a:t>
            </a:r>
            <a:r>
              <a:rPr lang="en-GB" sz="1400" b="0" i="0" kern="1200" dirty="0">
                <a:solidFill>
                  <a:srgbClr val="63666A"/>
                </a:solidFill>
                <a:effectLst/>
                <a:latin typeface="Arial" panose="020B0604020202020204" pitchFamily="34" charset="0"/>
                <a:ea typeface="+mn-ea"/>
                <a:cs typeface="Arial" panose="020B0604020202020204" pitchFamily="34" charset="0"/>
              </a:rPr>
              <a:t> do </a:t>
            </a:r>
            <a:r>
              <a:rPr lang="en-GB" sz="1400" b="0" i="0" kern="1200" dirty="0" err="1">
                <a:solidFill>
                  <a:srgbClr val="63666A"/>
                </a:solidFill>
                <a:effectLst/>
                <a:latin typeface="Arial" panose="020B0604020202020204" pitchFamily="34" charset="0"/>
                <a:ea typeface="+mn-ea"/>
                <a:cs typeface="Arial" panose="020B0604020202020204" pitchFamily="34" charset="0"/>
              </a:rPr>
              <a:t>eiusmod</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tempor</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incididunt</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ut</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labore</a:t>
            </a:r>
            <a:r>
              <a:rPr lang="en-GB" sz="1400" b="0" i="0" kern="1200" dirty="0">
                <a:solidFill>
                  <a:srgbClr val="63666A"/>
                </a:solidFill>
                <a:effectLst/>
                <a:latin typeface="Arial" panose="020B0604020202020204" pitchFamily="34" charset="0"/>
                <a:ea typeface="+mn-ea"/>
                <a:cs typeface="Arial" panose="020B0604020202020204" pitchFamily="34" charset="0"/>
              </a:rPr>
              <a:t> et </a:t>
            </a:r>
            <a:r>
              <a:rPr lang="en-GB" sz="1400" b="0" i="0" kern="1200" dirty="0" err="1">
                <a:solidFill>
                  <a:srgbClr val="63666A"/>
                </a:solidFill>
                <a:effectLst/>
                <a:latin typeface="Arial" panose="020B0604020202020204" pitchFamily="34" charset="0"/>
                <a:ea typeface="+mn-ea"/>
                <a:cs typeface="Arial" panose="020B0604020202020204" pitchFamily="34" charset="0"/>
              </a:rPr>
              <a:t>dolore</a:t>
            </a:r>
            <a:r>
              <a:rPr lang="en-GB" sz="1400" b="0" i="0" kern="1200" dirty="0">
                <a:solidFill>
                  <a:srgbClr val="63666A"/>
                </a:solidFill>
                <a:effectLst/>
                <a:latin typeface="Arial" panose="020B0604020202020204" pitchFamily="34" charset="0"/>
                <a:ea typeface="+mn-ea"/>
                <a:cs typeface="Arial" panose="020B0604020202020204" pitchFamily="34" charset="0"/>
              </a:rPr>
              <a:t> magna </a:t>
            </a:r>
            <a:r>
              <a:rPr lang="en-GB" sz="1400" b="0" i="0" kern="1200" dirty="0" err="1">
                <a:solidFill>
                  <a:srgbClr val="63666A"/>
                </a:solidFill>
                <a:effectLst/>
                <a:latin typeface="Arial" panose="020B0604020202020204" pitchFamily="34" charset="0"/>
                <a:ea typeface="+mn-ea"/>
                <a:cs typeface="Arial" panose="020B0604020202020204" pitchFamily="34" charset="0"/>
              </a:rPr>
              <a:t>aliqua</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Ut</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enim</a:t>
            </a:r>
            <a:r>
              <a:rPr lang="en-GB" sz="1400" b="0" i="0" kern="1200" dirty="0">
                <a:solidFill>
                  <a:srgbClr val="63666A"/>
                </a:solidFill>
                <a:effectLst/>
                <a:latin typeface="Arial" panose="020B0604020202020204" pitchFamily="34" charset="0"/>
                <a:ea typeface="+mn-ea"/>
                <a:cs typeface="Arial" panose="020B0604020202020204" pitchFamily="34" charset="0"/>
              </a:rPr>
              <a:t> ad minim </a:t>
            </a:r>
            <a:r>
              <a:rPr lang="en-GB" sz="1400" b="0" i="0" kern="1200" dirty="0" err="1">
                <a:solidFill>
                  <a:srgbClr val="63666A"/>
                </a:solidFill>
                <a:effectLst/>
                <a:latin typeface="Arial" panose="020B0604020202020204" pitchFamily="34" charset="0"/>
                <a:ea typeface="+mn-ea"/>
                <a:cs typeface="Arial" panose="020B0604020202020204" pitchFamily="34" charset="0"/>
              </a:rPr>
              <a:t>veniam</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quis</a:t>
            </a:r>
            <a:r>
              <a:rPr lang="en-GB" sz="1400" b="0" i="0" kern="1200" dirty="0">
                <a:solidFill>
                  <a:srgbClr val="63666A"/>
                </a:solidFill>
                <a:effectLst/>
                <a:latin typeface="Arial" panose="020B0604020202020204" pitchFamily="34" charset="0"/>
                <a:ea typeface="+mn-ea"/>
                <a:cs typeface="Arial" panose="020B0604020202020204" pitchFamily="34" charset="0"/>
              </a:rPr>
              <a:t> </a:t>
            </a:r>
            <a:r>
              <a:rPr lang="en-GB" sz="1400" b="0" i="0" kern="1200" dirty="0" err="1">
                <a:solidFill>
                  <a:srgbClr val="63666A"/>
                </a:solidFill>
                <a:effectLst/>
                <a:latin typeface="Arial" panose="020B0604020202020204" pitchFamily="34" charset="0"/>
                <a:ea typeface="+mn-ea"/>
                <a:cs typeface="Arial" panose="020B0604020202020204" pitchFamily="34" charset="0"/>
              </a:rPr>
              <a:t>nostrud</a:t>
            </a:r>
            <a:r>
              <a:rPr lang="en-GB" sz="1400" b="0" i="0" kern="1200" dirty="0">
                <a:solidFill>
                  <a:srgbClr val="63666A"/>
                </a:solidFill>
                <a:effectLst/>
                <a:latin typeface="Arial" panose="020B0604020202020204" pitchFamily="34" charset="0"/>
                <a:ea typeface="+mn-ea"/>
                <a:cs typeface="Arial" panose="020B0604020202020204" pitchFamily="34" charset="0"/>
              </a:rPr>
              <a:t>.</a:t>
            </a:r>
            <a:endParaRPr lang="en-US" sz="1400" dirty="0"/>
          </a:p>
        </p:txBody>
      </p:sp>
    </p:spTree>
    <p:extLst>
      <p:ext uri="{BB962C8B-B14F-4D97-AF65-F5344CB8AC3E}">
        <p14:creationId xmlns:p14="http://schemas.microsoft.com/office/powerpoint/2010/main" val="3468296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96"/>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rgbClr val="FFFFFF"/>
        </a:solidFill>
        <a:effectLst/>
      </p:bgPr>
    </p:bg>
    <p:spTree>
      <p:nvGrpSpPr>
        <p:cNvPr id="1" name="Shape 97"/>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
        <p:nvSpPr>
          <p:cNvPr id="99" name="Google Shape;99;p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p2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rgbClr val="FFFFFF"/>
        </a:solidFill>
        <a:effectLst/>
      </p:bgPr>
    </p:bg>
    <p:spTree>
      <p:nvGrpSpPr>
        <p:cNvPr id="1" name="Shape 17"/>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2"/>
        <p:cNvGrpSpPr/>
        <p:nvPr/>
      </p:nvGrpSpPr>
      <p:grpSpPr>
        <a:xfrm>
          <a:off x="0" y="0"/>
          <a:ext cx="0" cy="0"/>
          <a:chOff x="0" y="0"/>
          <a:chExt cx="0" cy="0"/>
        </a:xfrm>
      </p:grpSpPr>
      <p:sp>
        <p:nvSpPr>
          <p:cNvPr id="103" name="Google Shape;103;p2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accent4"/>
              </a:buClr>
              <a:buSzPts val="6000"/>
              <a:buFont typeface="Arial"/>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4" name="Google Shape;104;p2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SzPts val="2400"/>
              <a:buNone/>
              <a:defRPr sz="2400"/>
            </a:lvl1pPr>
            <a:lvl2pPr lvl="1" algn="ctr" rtl="0">
              <a:lnSpc>
                <a:spcPct val="90000"/>
              </a:lnSpc>
              <a:spcBef>
                <a:spcPts val="500"/>
              </a:spcBef>
              <a:spcAft>
                <a:spcPts val="0"/>
              </a:spcAft>
              <a:buSzPts val="2000"/>
              <a:buNone/>
              <a:defRPr sz="2000"/>
            </a:lvl2pPr>
            <a:lvl3pPr lvl="2" algn="ctr" rtl="0">
              <a:lnSpc>
                <a:spcPct val="90000"/>
              </a:lnSpc>
              <a:spcBef>
                <a:spcPts val="500"/>
              </a:spcBef>
              <a:spcAft>
                <a:spcPts val="0"/>
              </a:spcAft>
              <a:buSzPts val="1800"/>
              <a:buNone/>
              <a:defRPr sz="1800"/>
            </a:lvl3pPr>
            <a:lvl4pPr lvl="3" algn="ctr" rtl="0">
              <a:lnSpc>
                <a:spcPct val="90000"/>
              </a:lnSpc>
              <a:spcBef>
                <a:spcPts val="500"/>
              </a:spcBef>
              <a:spcAft>
                <a:spcPts val="0"/>
              </a:spcAft>
              <a:buSzPts val="1600"/>
              <a:buNone/>
              <a:defRPr sz="1600"/>
            </a:lvl4pPr>
            <a:lvl5pPr lvl="4" algn="ctr" rtl="0">
              <a:lnSpc>
                <a:spcPct val="90000"/>
              </a:lnSpc>
              <a:spcBef>
                <a:spcPts val="500"/>
              </a:spcBef>
              <a:spcAft>
                <a:spcPts val="0"/>
              </a:spcAft>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05" name="Google Shape;105;p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6" name="Google Shape;106;p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 name="Google Shape;107;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8"/>
        <p:cNvGrpSpPr/>
        <p:nvPr/>
      </p:nvGrpSpPr>
      <p:grpSpPr>
        <a:xfrm>
          <a:off x="0" y="0"/>
          <a:ext cx="0" cy="0"/>
          <a:chOff x="0" y="0"/>
          <a:chExt cx="0" cy="0"/>
        </a:xfrm>
      </p:grpSpPr>
      <p:sp>
        <p:nvSpPr>
          <p:cNvPr id="109" name="Google Shape;109;p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accent4"/>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0" name="Google Shape;110;p22"/>
          <p:cNvSpPr txBox="1">
            <a:spLocks noGrp="1"/>
          </p:cNvSpPr>
          <p:nvPr>
            <p:ph type="body" idx="1"/>
          </p:nvPr>
        </p:nvSpPr>
        <p:spPr>
          <a:xfrm>
            <a:off x="838200" y="1825625"/>
            <a:ext cx="10515600" cy="3796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SzPts val="1800"/>
              <a:buChar char="▪"/>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1" name="Google Shape;111;p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2" name="Google Shape;112;p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p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accent4"/>
              </a:buClr>
              <a:buSzPts val="6000"/>
              <a:buFont typeface="Arial"/>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6" name="Google Shape;116;p23"/>
          <p:cNvSpPr txBox="1">
            <a:spLocks noGrp="1"/>
          </p:cNvSpPr>
          <p:nvPr>
            <p:ph type="body" idx="1"/>
          </p:nvPr>
        </p:nvSpPr>
        <p:spPr>
          <a:xfrm>
            <a:off x="831850" y="4589463"/>
            <a:ext cx="10515600" cy="10494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SzPts val="2400"/>
              <a:buNone/>
              <a:defRPr sz="2400">
                <a:solidFill>
                  <a:srgbClr val="888888"/>
                </a:solidFill>
              </a:defRPr>
            </a:lvl1pPr>
            <a:lvl2pPr marL="914400" lvl="1" indent="-228600" algn="l" rtl="0">
              <a:lnSpc>
                <a:spcPct val="90000"/>
              </a:lnSpc>
              <a:spcBef>
                <a:spcPts val="500"/>
              </a:spcBef>
              <a:spcAft>
                <a:spcPts val="0"/>
              </a:spcAft>
              <a:buSzPts val="2000"/>
              <a:buNone/>
              <a:defRPr sz="2000">
                <a:solidFill>
                  <a:srgbClr val="888888"/>
                </a:solidFill>
              </a:defRPr>
            </a:lvl2pPr>
            <a:lvl3pPr marL="1371600" lvl="2" indent="-228600" algn="l" rtl="0">
              <a:lnSpc>
                <a:spcPct val="90000"/>
              </a:lnSpc>
              <a:spcBef>
                <a:spcPts val="500"/>
              </a:spcBef>
              <a:spcAft>
                <a:spcPts val="0"/>
              </a:spcAft>
              <a:buSzPts val="1800"/>
              <a:buNone/>
              <a:defRPr sz="1800">
                <a:solidFill>
                  <a:srgbClr val="888888"/>
                </a:solidFill>
              </a:defRPr>
            </a:lvl3pPr>
            <a:lvl4pPr marL="1828800" lvl="3" indent="-228600" algn="l" rtl="0">
              <a:lnSpc>
                <a:spcPct val="90000"/>
              </a:lnSpc>
              <a:spcBef>
                <a:spcPts val="500"/>
              </a:spcBef>
              <a:spcAft>
                <a:spcPts val="0"/>
              </a:spcAft>
              <a:buSzPts val="1600"/>
              <a:buNone/>
              <a:defRPr sz="1600">
                <a:solidFill>
                  <a:srgbClr val="888888"/>
                </a:solidFill>
              </a:defRPr>
            </a:lvl4pPr>
            <a:lvl5pPr marL="2286000" lvl="4" indent="-228600" algn="l" rtl="0">
              <a:lnSpc>
                <a:spcPct val="90000"/>
              </a:lnSpc>
              <a:spcBef>
                <a:spcPts val="500"/>
              </a:spcBef>
              <a:spcAft>
                <a:spcPts val="0"/>
              </a:spcAft>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7" name="Google Shape;117;p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 name="Google Shape;118;p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9" name="Google Shape;119;p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0"/>
        <p:cNvGrpSpPr/>
        <p:nvPr/>
      </p:nvGrpSpPr>
      <p:grpSpPr>
        <a:xfrm>
          <a:off x="0" y="0"/>
          <a:ext cx="0" cy="0"/>
          <a:chOff x="0" y="0"/>
          <a:chExt cx="0" cy="0"/>
        </a:xfrm>
      </p:grpSpPr>
      <p:sp>
        <p:nvSpPr>
          <p:cNvPr id="121" name="Google Shape;121;p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accent4"/>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2" name="Google Shape;122;p24"/>
          <p:cNvSpPr txBox="1">
            <a:spLocks noGrp="1"/>
          </p:cNvSpPr>
          <p:nvPr>
            <p:ph type="body" idx="1"/>
          </p:nvPr>
        </p:nvSpPr>
        <p:spPr>
          <a:xfrm>
            <a:off x="838200" y="1825625"/>
            <a:ext cx="5181600" cy="3779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SzPts val="1800"/>
              <a:buChar char="▪"/>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3" name="Google Shape;123;p24"/>
          <p:cNvSpPr txBox="1">
            <a:spLocks noGrp="1"/>
          </p:cNvSpPr>
          <p:nvPr>
            <p:ph type="body" idx="2"/>
          </p:nvPr>
        </p:nvSpPr>
        <p:spPr>
          <a:xfrm>
            <a:off x="6172200" y="1825625"/>
            <a:ext cx="5181600" cy="3779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SzPts val="1800"/>
              <a:buChar char="▪"/>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4" name="Google Shape;124;p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5" name="Google Shape;125;p2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6" name="Google Shape;126;p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7"/>
        <p:cNvGrpSpPr/>
        <p:nvPr/>
      </p:nvGrpSpPr>
      <p:grpSpPr>
        <a:xfrm>
          <a:off x="0" y="0"/>
          <a:ext cx="0" cy="0"/>
          <a:chOff x="0" y="0"/>
          <a:chExt cx="0" cy="0"/>
        </a:xfrm>
      </p:grpSpPr>
      <p:sp>
        <p:nvSpPr>
          <p:cNvPr id="128" name="Google Shape;128;p25"/>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accent4"/>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 name="Google Shape;129;p25"/>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SzPts val="2400"/>
              <a:buNone/>
              <a:defRPr sz="2400" b="1"/>
            </a:lvl1pPr>
            <a:lvl2pPr marL="914400" lvl="1" indent="-228600" algn="l" rtl="0">
              <a:lnSpc>
                <a:spcPct val="90000"/>
              </a:lnSpc>
              <a:spcBef>
                <a:spcPts val="500"/>
              </a:spcBef>
              <a:spcAft>
                <a:spcPts val="0"/>
              </a:spcAft>
              <a:buSzPts val="2000"/>
              <a:buNone/>
              <a:defRPr sz="2000" b="1"/>
            </a:lvl2pPr>
            <a:lvl3pPr marL="1371600" lvl="2" indent="-228600" algn="l" rtl="0">
              <a:lnSpc>
                <a:spcPct val="90000"/>
              </a:lnSpc>
              <a:spcBef>
                <a:spcPts val="500"/>
              </a:spcBef>
              <a:spcAft>
                <a:spcPts val="0"/>
              </a:spcAft>
              <a:buSzPts val="1800"/>
              <a:buNone/>
              <a:defRPr sz="1800" b="1"/>
            </a:lvl3pPr>
            <a:lvl4pPr marL="1828800" lvl="3" indent="-228600" algn="l" rtl="0">
              <a:lnSpc>
                <a:spcPct val="90000"/>
              </a:lnSpc>
              <a:spcBef>
                <a:spcPts val="500"/>
              </a:spcBef>
              <a:spcAft>
                <a:spcPts val="0"/>
              </a:spcAft>
              <a:buSzPts val="1600"/>
              <a:buNone/>
              <a:defRPr sz="1600" b="1"/>
            </a:lvl4pPr>
            <a:lvl5pPr marL="2286000" lvl="4" indent="-228600" algn="l" rtl="0">
              <a:lnSpc>
                <a:spcPct val="90000"/>
              </a:lnSpc>
              <a:spcBef>
                <a:spcPts val="500"/>
              </a:spcBef>
              <a:spcAft>
                <a:spcPts val="0"/>
              </a:spcAft>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30" name="Google Shape;130;p25"/>
          <p:cNvSpPr txBox="1">
            <a:spLocks noGrp="1"/>
          </p:cNvSpPr>
          <p:nvPr>
            <p:ph type="body" idx="2"/>
          </p:nvPr>
        </p:nvSpPr>
        <p:spPr>
          <a:xfrm>
            <a:off x="839788" y="2505075"/>
            <a:ext cx="5157900" cy="3201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SzPts val="1800"/>
              <a:buChar char="▪"/>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31" name="Google Shape;131;p25"/>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SzPts val="2400"/>
              <a:buNone/>
              <a:defRPr sz="2400" b="1"/>
            </a:lvl1pPr>
            <a:lvl2pPr marL="914400" lvl="1" indent="-228600" algn="l" rtl="0">
              <a:lnSpc>
                <a:spcPct val="90000"/>
              </a:lnSpc>
              <a:spcBef>
                <a:spcPts val="500"/>
              </a:spcBef>
              <a:spcAft>
                <a:spcPts val="0"/>
              </a:spcAft>
              <a:buSzPts val="2000"/>
              <a:buNone/>
              <a:defRPr sz="2000" b="1"/>
            </a:lvl2pPr>
            <a:lvl3pPr marL="1371600" lvl="2" indent="-228600" algn="l" rtl="0">
              <a:lnSpc>
                <a:spcPct val="90000"/>
              </a:lnSpc>
              <a:spcBef>
                <a:spcPts val="500"/>
              </a:spcBef>
              <a:spcAft>
                <a:spcPts val="0"/>
              </a:spcAft>
              <a:buSzPts val="1800"/>
              <a:buNone/>
              <a:defRPr sz="1800" b="1"/>
            </a:lvl3pPr>
            <a:lvl4pPr marL="1828800" lvl="3" indent="-228600" algn="l" rtl="0">
              <a:lnSpc>
                <a:spcPct val="90000"/>
              </a:lnSpc>
              <a:spcBef>
                <a:spcPts val="500"/>
              </a:spcBef>
              <a:spcAft>
                <a:spcPts val="0"/>
              </a:spcAft>
              <a:buSzPts val="1600"/>
              <a:buNone/>
              <a:defRPr sz="1600" b="1"/>
            </a:lvl4pPr>
            <a:lvl5pPr marL="2286000" lvl="4" indent="-228600" algn="l" rtl="0">
              <a:lnSpc>
                <a:spcPct val="90000"/>
              </a:lnSpc>
              <a:spcBef>
                <a:spcPts val="500"/>
              </a:spcBef>
              <a:spcAft>
                <a:spcPts val="0"/>
              </a:spcAft>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32" name="Google Shape;132;p25"/>
          <p:cNvSpPr txBox="1">
            <a:spLocks noGrp="1"/>
          </p:cNvSpPr>
          <p:nvPr>
            <p:ph type="body" idx="4"/>
          </p:nvPr>
        </p:nvSpPr>
        <p:spPr>
          <a:xfrm>
            <a:off x="6172200" y="2505075"/>
            <a:ext cx="5183100" cy="3201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SzPts val="1800"/>
              <a:buChar char="▪"/>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33" name="Google Shape;133;p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4" name="Google Shape;134;p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5" name="Google Shape;135;p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6"/>
        <p:cNvGrpSpPr/>
        <p:nvPr/>
      </p:nvGrpSpPr>
      <p:grpSpPr>
        <a:xfrm>
          <a:off x="0" y="0"/>
          <a:ext cx="0" cy="0"/>
          <a:chOff x="0" y="0"/>
          <a:chExt cx="0" cy="0"/>
        </a:xfrm>
      </p:grpSpPr>
      <p:sp>
        <p:nvSpPr>
          <p:cNvPr id="137" name="Google Shape;137;p2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accent4"/>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8" name="Google Shape;138;p2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9" name="Google Shape;139;p2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0" name="Google Shape;140;p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1"/>
        <p:cNvGrpSpPr/>
        <p:nvPr/>
      </p:nvGrpSpPr>
      <p:grpSpPr>
        <a:xfrm>
          <a:off x="0" y="0"/>
          <a:ext cx="0" cy="0"/>
          <a:chOff x="0" y="0"/>
          <a:chExt cx="0" cy="0"/>
        </a:xfrm>
      </p:grpSpPr>
      <p:sp>
        <p:nvSpPr>
          <p:cNvPr id="142" name="Google Shape;142;p27"/>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accent4"/>
              </a:buClr>
              <a:buSzPts val="3200"/>
              <a:buFont typeface="Arial"/>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3" name="Google Shape;143;p27"/>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SzPts val="3200"/>
              <a:buChar char="▪"/>
              <a:defRPr sz="3200"/>
            </a:lvl1pPr>
            <a:lvl2pPr marL="914400" lvl="1" indent="-406400" algn="l" rtl="0">
              <a:lnSpc>
                <a:spcPct val="90000"/>
              </a:lnSpc>
              <a:spcBef>
                <a:spcPts val="500"/>
              </a:spcBef>
              <a:spcAft>
                <a:spcPts val="0"/>
              </a:spcAft>
              <a:buSzPts val="2800"/>
              <a:buChar char="▪"/>
              <a:defRPr sz="2800"/>
            </a:lvl2pPr>
            <a:lvl3pPr marL="1371600" lvl="2" indent="-381000" algn="l" rtl="0">
              <a:lnSpc>
                <a:spcPct val="90000"/>
              </a:lnSpc>
              <a:spcBef>
                <a:spcPts val="500"/>
              </a:spcBef>
              <a:spcAft>
                <a:spcPts val="0"/>
              </a:spcAft>
              <a:buSzPts val="2400"/>
              <a:buChar char="▪"/>
              <a:defRPr sz="2400"/>
            </a:lvl3pPr>
            <a:lvl4pPr marL="1828800" lvl="3" indent="-355600" algn="l" rtl="0">
              <a:lnSpc>
                <a:spcPct val="90000"/>
              </a:lnSpc>
              <a:spcBef>
                <a:spcPts val="500"/>
              </a:spcBef>
              <a:spcAft>
                <a:spcPts val="0"/>
              </a:spcAft>
              <a:buSzPts val="2000"/>
              <a:buChar char="▪"/>
              <a:defRPr sz="2000"/>
            </a:lvl4pPr>
            <a:lvl5pPr marL="2286000" lvl="4" indent="-355600" algn="l" rtl="0">
              <a:lnSpc>
                <a:spcPct val="90000"/>
              </a:lnSpc>
              <a:spcBef>
                <a:spcPts val="500"/>
              </a:spcBef>
              <a:spcAft>
                <a:spcPts val="0"/>
              </a:spcAft>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44" name="Google Shape;144;p27"/>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SzPts val="1600"/>
              <a:buNone/>
              <a:defRPr sz="1600"/>
            </a:lvl1pPr>
            <a:lvl2pPr marL="914400" lvl="1" indent="-228600" algn="l" rtl="0">
              <a:lnSpc>
                <a:spcPct val="90000"/>
              </a:lnSpc>
              <a:spcBef>
                <a:spcPts val="500"/>
              </a:spcBef>
              <a:spcAft>
                <a:spcPts val="0"/>
              </a:spcAft>
              <a:buSzPts val="1400"/>
              <a:buNone/>
              <a:defRPr sz="1400"/>
            </a:lvl2pPr>
            <a:lvl3pPr marL="1371600" lvl="2" indent="-228600" algn="l" rtl="0">
              <a:lnSpc>
                <a:spcPct val="90000"/>
              </a:lnSpc>
              <a:spcBef>
                <a:spcPts val="500"/>
              </a:spcBef>
              <a:spcAft>
                <a:spcPts val="0"/>
              </a:spcAft>
              <a:buSzPts val="1200"/>
              <a:buNone/>
              <a:defRPr sz="1200"/>
            </a:lvl3pPr>
            <a:lvl4pPr marL="1828800" lvl="3" indent="-228600" algn="l" rtl="0">
              <a:lnSpc>
                <a:spcPct val="90000"/>
              </a:lnSpc>
              <a:spcBef>
                <a:spcPts val="500"/>
              </a:spcBef>
              <a:spcAft>
                <a:spcPts val="0"/>
              </a:spcAft>
              <a:buSzPts val="1000"/>
              <a:buNone/>
              <a:defRPr sz="1000"/>
            </a:lvl4pPr>
            <a:lvl5pPr marL="2286000" lvl="4" indent="-228600" algn="l" rtl="0">
              <a:lnSpc>
                <a:spcPct val="90000"/>
              </a:lnSpc>
              <a:spcBef>
                <a:spcPts val="500"/>
              </a:spcBef>
              <a:spcAft>
                <a:spcPts val="0"/>
              </a:spcAft>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45" name="Google Shape;145;p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6" name="Google Shape;146;p2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7" name="Google Shape;147;p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8"/>
        <p:cNvGrpSpPr/>
        <p:nvPr/>
      </p:nvGrpSpPr>
      <p:grpSpPr>
        <a:xfrm>
          <a:off x="0" y="0"/>
          <a:ext cx="0" cy="0"/>
          <a:chOff x="0" y="0"/>
          <a:chExt cx="0" cy="0"/>
        </a:xfrm>
      </p:grpSpPr>
      <p:sp>
        <p:nvSpPr>
          <p:cNvPr id="149" name="Google Shape;149;p2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accent4"/>
              </a:buClr>
              <a:buSzPts val="3200"/>
              <a:buFont typeface="Arial"/>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0" name="Google Shape;150;p28"/>
          <p:cNvSpPr>
            <a:spLocks noGrp="1"/>
          </p:cNvSpPr>
          <p:nvPr>
            <p:ph type="pic" idx="2"/>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accent4"/>
              </a:buClr>
              <a:buSzPts val="3200"/>
              <a:buFont typeface="Noto Sans Symbols"/>
              <a:buNone/>
              <a:defRPr sz="3200" b="0" i="0" u="none" strike="noStrike" cap="none">
                <a:solidFill>
                  <a:srgbClr val="676767"/>
                </a:solidFill>
                <a:latin typeface="Arial"/>
                <a:ea typeface="Arial"/>
                <a:cs typeface="Arial"/>
                <a:sym typeface="Arial"/>
              </a:defRPr>
            </a:lvl1pPr>
            <a:lvl2pPr marR="0" lvl="1" algn="l" rtl="0">
              <a:lnSpc>
                <a:spcPct val="90000"/>
              </a:lnSpc>
              <a:spcBef>
                <a:spcPts val="500"/>
              </a:spcBef>
              <a:spcAft>
                <a:spcPts val="0"/>
              </a:spcAft>
              <a:buClr>
                <a:schemeClr val="accent4"/>
              </a:buClr>
              <a:buSzPts val="2800"/>
              <a:buFont typeface="Noto Sans Symbols"/>
              <a:buNone/>
              <a:defRPr sz="2800" b="0" i="0" u="none" strike="noStrike" cap="none">
                <a:solidFill>
                  <a:srgbClr val="676767"/>
                </a:solidFill>
                <a:latin typeface="Arial"/>
                <a:ea typeface="Arial"/>
                <a:cs typeface="Arial"/>
                <a:sym typeface="Arial"/>
              </a:defRPr>
            </a:lvl2pPr>
            <a:lvl3pPr marR="0" lvl="2" algn="l" rtl="0">
              <a:lnSpc>
                <a:spcPct val="90000"/>
              </a:lnSpc>
              <a:spcBef>
                <a:spcPts val="500"/>
              </a:spcBef>
              <a:spcAft>
                <a:spcPts val="0"/>
              </a:spcAft>
              <a:buClr>
                <a:schemeClr val="accent4"/>
              </a:buClr>
              <a:buSzPts val="2400"/>
              <a:buFont typeface="Noto Sans Symbols"/>
              <a:buNone/>
              <a:defRPr sz="2400" b="0" i="0" u="none" strike="noStrike" cap="none">
                <a:solidFill>
                  <a:srgbClr val="676767"/>
                </a:solidFill>
                <a:latin typeface="Arial"/>
                <a:ea typeface="Arial"/>
                <a:cs typeface="Arial"/>
                <a:sym typeface="Arial"/>
              </a:defRPr>
            </a:lvl3pPr>
            <a:lvl4pPr marR="0" lvl="3" algn="l" rtl="0">
              <a:lnSpc>
                <a:spcPct val="90000"/>
              </a:lnSpc>
              <a:spcBef>
                <a:spcPts val="500"/>
              </a:spcBef>
              <a:spcAft>
                <a:spcPts val="0"/>
              </a:spcAft>
              <a:buClr>
                <a:schemeClr val="accent4"/>
              </a:buClr>
              <a:buSzPts val="2000"/>
              <a:buFont typeface="Noto Sans Symbols"/>
              <a:buNone/>
              <a:defRPr sz="2000" b="0" i="0" u="none" strike="noStrike" cap="none">
                <a:solidFill>
                  <a:srgbClr val="676767"/>
                </a:solidFill>
                <a:latin typeface="Arial"/>
                <a:ea typeface="Arial"/>
                <a:cs typeface="Arial"/>
                <a:sym typeface="Arial"/>
              </a:defRPr>
            </a:lvl4pPr>
            <a:lvl5pPr marR="0" lvl="4" algn="l" rtl="0">
              <a:lnSpc>
                <a:spcPct val="90000"/>
              </a:lnSpc>
              <a:spcBef>
                <a:spcPts val="500"/>
              </a:spcBef>
              <a:spcAft>
                <a:spcPts val="0"/>
              </a:spcAft>
              <a:buClr>
                <a:schemeClr val="accent4"/>
              </a:buClr>
              <a:buSzPts val="2000"/>
              <a:buFont typeface="Noto Sans Symbols"/>
              <a:buNone/>
              <a:defRPr sz="2000" b="0" i="0" u="none" strike="noStrike" cap="none">
                <a:solidFill>
                  <a:srgbClr val="676767"/>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51" name="Google Shape;151;p28"/>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SzPts val="1600"/>
              <a:buNone/>
              <a:defRPr sz="1600"/>
            </a:lvl1pPr>
            <a:lvl2pPr marL="914400" lvl="1" indent="-228600" algn="l" rtl="0">
              <a:lnSpc>
                <a:spcPct val="90000"/>
              </a:lnSpc>
              <a:spcBef>
                <a:spcPts val="500"/>
              </a:spcBef>
              <a:spcAft>
                <a:spcPts val="0"/>
              </a:spcAft>
              <a:buSzPts val="1400"/>
              <a:buNone/>
              <a:defRPr sz="1400"/>
            </a:lvl2pPr>
            <a:lvl3pPr marL="1371600" lvl="2" indent="-228600" algn="l" rtl="0">
              <a:lnSpc>
                <a:spcPct val="90000"/>
              </a:lnSpc>
              <a:spcBef>
                <a:spcPts val="500"/>
              </a:spcBef>
              <a:spcAft>
                <a:spcPts val="0"/>
              </a:spcAft>
              <a:buSzPts val="1200"/>
              <a:buNone/>
              <a:defRPr sz="1200"/>
            </a:lvl3pPr>
            <a:lvl4pPr marL="1828800" lvl="3" indent="-228600" algn="l" rtl="0">
              <a:lnSpc>
                <a:spcPct val="90000"/>
              </a:lnSpc>
              <a:spcBef>
                <a:spcPts val="500"/>
              </a:spcBef>
              <a:spcAft>
                <a:spcPts val="0"/>
              </a:spcAft>
              <a:buSzPts val="1000"/>
              <a:buNone/>
              <a:defRPr sz="1000"/>
            </a:lvl4pPr>
            <a:lvl5pPr marL="2286000" lvl="4" indent="-228600" algn="l" rtl="0">
              <a:lnSpc>
                <a:spcPct val="90000"/>
              </a:lnSpc>
              <a:spcBef>
                <a:spcPts val="500"/>
              </a:spcBef>
              <a:spcAft>
                <a:spcPts val="0"/>
              </a:spcAft>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52" name="Google Shape;152;p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3" name="Google Shape;153;p2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4" name="Google Shape;154;p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5"/>
        <p:cNvGrpSpPr/>
        <p:nvPr/>
      </p:nvGrpSpPr>
      <p:grpSpPr>
        <a:xfrm>
          <a:off x="0" y="0"/>
          <a:ext cx="0" cy="0"/>
          <a:chOff x="0" y="0"/>
          <a:chExt cx="0" cy="0"/>
        </a:xfrm>
      </p:grpSpPr>
      <p:sp>
        <p:nvSpPr>
          <p:cNvPr id="156" name="Google Shape;156;p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accent4"/>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7" name="Google Shape;157;p29"/>
          <p:cNvSpPr txBox="1">
            <a:spLocks noGrp="1"/>
          </p:cNvSpPr>
          <p:nvPr>
            <p:ph type="body" idx="1"/>
          </p:nvPr>
        </p:nvSpPr>
        <p:spPr>
          <a:xfrm rot="5400000">
            <a:off x="4197900" y="-1534075"/>
            <a:ext cx="3796200" cy="10515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SzPts val="1800"/>
              <a:buChar char="▪"/>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8" name="Google Shape;158;p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9" name="Google Shape;159;p2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0" name="Google Shape;160;p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1"/>
        <p:cNvGrpSpPr/>
        <p:nvPr/>
      </p:nvGrpSpPr>
      <p:grpSpPr>
        <a:xfrm>
          <a:off x="0" y="0"/>
          <a:ext cx="0" cy="0"/>
          <a:chOff x="0" y="0"/>
          <a:chExt cx="0" cy="0"/>
        </a:xfrm>
      </p:grpSpPr>
      <p:sp>
        <p:nvSpPr>
          <p:cNvPr id="162" name="Google Shape;162;p30"/>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accent4"/>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3" name="Google Shape;163;p30"/>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SzPts val="1800"/>
              <a:buChar char="▪"/>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4" name="Google Shape;164;p3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5" name="Google Shape;165;p3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6" name="Google Shape;166;p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
        <p:cNvGrpSpPr/>
        <p:nvPr/>
      </p:nvGrpSpPr>
      <p:grpSpPr>
        <a:xfrm>
          <a:off x="0" y="0"/>
          <a:ext cx="0" cy="0"/>
          <a:chOff x="0" y="0"/>
          <a:chExt cx="0" cy="0"/>
        </a:xfrm>
      </p:grpSpPr>
      <p:sp>
        <p:nvSpPr>
          <p:cNvPr id="19" name="Google Shape;19;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67"/>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Vertical Title and Text">
  <p:cSld name="1_Vertical Title and Text">
    <p:spTree>
      <p:nvGrpSpPr>
        <p:cNvPr id="1" name="Shape 168"/>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1">
  <p:cSld name="Title and Content">
    <p:bg>
      <p:bgPr>
        <a:solidFill>
          <a:srgbClr val="FFFFFF"/>
        </a:solidFill>
        <a:effectLst/>
      </p:bgPr>
    </p:bg>
    <p:spTree>
      <p:nvGrpSpPr>
        <p:cNvPr id="1" name="Shape 169"/>
        <p:cNvGrpSpPr/>
        <p:nvPr/>
      </p:nvGrpSpPr>
      <p:grpSpPr>
        <a:xfrm>
          <a:off x="0" y="0"/>
          <a:ext cx="0" cy="0"/>
          <a:chOff x="0" y="0"/>
          <a:chExt cx="0" cy="0"/>
        </a:xfrm>
      </p:grpSpPr>
      <p:pic>
        <p:nvPicPr>
          <p:cNvPr id="170" name="Google Shape;170;p33"/>
          <p:cNvPicPr preferRelativeResize="0"/>
          <p:nvPr/>
        </p:nvPicPr>
        <p:blipFill rotWithShape="1">
          <a:blip r:embed="rId2">
            <a:alphaModFix/>
          </a:blip>
          <a:srcRect l="32103" t="34951" r="33413" b="33645"/>
          <a:stretch/>
        </p:blipFill>
        <p:spPr>
          <a:xfrm>
            <a:off x="211875" y="5887746"/>
            <a:ext cx="1706127" cy="8736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
        <p:cNvGrpSpPr/>
        <p:nvPr/>
      </p:nvGrpSpPr>
      <p:grpSpPr>
        <a:xfrm>
          <a:off x="0" y="0"/>
          <a:ext cx="0" cy="0"/>
          <a:chOff x="0" y="0"/>
          <a:chExt cx="0" cy="0"/>
        </a:xfrm>
      </p:grpSpPr>
      <p:sp>
        <p:nvSpPr>
          <p:cNvPr id="23" name="Google Shape;23;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4"/>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 name="Google Shape;25;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6"/>
          <p:cNvSpPr txBox="1">
            <a:spLocks noGrp="1"/>
          </p:cNvSpPr>
          <p:nvPr>
            <p:ph type="body" idx="1"/>
          </p:nvPr>
        </p:nvSpPr>
        <p:spPr>
          <a:xfrm>
            <a:off x="838200" y="1825625"/>
            <a:ext cx="10515600" cy="3796242"/>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4"/>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7"/>
          <p:cNvSpPr txBox="1">
            <a:spLocks noGrp="1"/>
          </p:cNvSpPr>
          <p:nvPr>
            <p:ph type="body" idx="1"/>
          </p:nvPr>
        </p:nvSpPr>
        <p:spPr>
          <a:xfrm>
            <a:off x="831850" y="4589463"/>
            <a:ext cx="10515600" cy="104933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a:solidFill>
                  <a:srgbClr val="888888"/>
                </a:solidFill>
              </a:defRPr>
            </a:lvl1pPr>
            <a:lvl2pPr marL="914400" lvl="1" indent="-228600" algn="l">
              <a:lnSpc>
                <a:spcPct val="90000"/>
              </a:lnSpc>
              <a:spcBef>
                <a:spcPts val="500"/>
              </a:spcBef>
              <a:spcAft>
                <a:spcPts val="0"/>
              </a:spcAft>
              <a:buSzPts val="2000"/>
              <a:buNone/>
              <a:defRPr sz="2000">
                <a:solidFill>
                  <a:srgbClr val="888888"/>
                </a:solidFill>
              </a:defRPr>
            </a:lvl2pPr>
            <a:lvl3pPr marL="1371600" lvl="2" indent="-228600" algn="l">
              <a:lnSpc>
                <a:spcPct val="90000"/>
              </a:lnSpc>
              <a:spcBef>
                <a:spcPts val="500"/>
              </a:spcBef>
              <a:spcAft>
                <a:spcPts val="0"/>
              </a:spcAft>
              <a:buSzPts val="1800"/>
              <a:buNone/>
              <a:defRPr sz="1800">
                <a:solidFill>
                  <a:srgbClr val="888888"/>
                </a:solidFill>
              </a:defRPr>
            </a:lvl3pPr>
            <a:lvl4pPr marL="1828800" lvl="3" indent="-228600" algn="l">
              <a:lnSpc>
                <a:spcPct val="90000"/>
              </a:lnSpc>
              <a:spcBef>
                <a:spcPts val="500"/>
              </a:spcBef>
              <a:spcAft>
                <a:spcPts val="0"/>
              </a:spcAft>
              <a:buSzPts val="1600"/>
              <a:buNone/>
              <a:defRPr sz="1600">
                <a:solidFill>
                  <a:srgbClr val="888888"/>
                </a:solidFill>
              </a:defRPr>
            </a:lvl4pPr>
            <a:lvl5pPr marL="2286000" lvl="4" indent="-228600" algn="l">
              <a:lnSpc>
                <a:spcPct val="9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8"/>
          <p:cNvSpPr txBox="1">
            <a:spLocks noGrp="1"/>
          </p:cNvSpPr>
          <p:nvPr>
            <p:ph type="body" idx="1"/>
          </p:nvPr>
        </p:nvSpPr>
        <p:spPr>
          <a:xfrm>
            <a:off x="838200" y="1825625"/>
            <a:ext cx="5181600" cy="377930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8"/>
          <p:cNvSpPr txBox="1">
            <a:spLocks noGrp="1"/>
          </p:cNvSpPr>
          <p:nvPr>
            <p:ph type="body" idx="2"/>
          </p:nvPr>
        </p:nvSpPr>
        <p:spPr>
          <a:xfrm>
            <a:off x="6172200" y="1825625"/>
            <a:ext cx="5181600" cy="377930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9"/>
          <p:cNvSpPr txBox="1">
            <a:spLocks noGrp="1"/>
          </p:cNvSpPr>
          <p:nvPr>
            <p:ph type="body" idx="2"/>
          </p:nvPr>
        </p:nvSpPr>
        <p:spPr>
          <a:xfrm>
            <a:off x="839788" y="2505075"/>
            <a:ext cx="5157787" cy="320145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9"/>
          <p:cNvSpPr txBox="1">
            <a:spLocks noGrp="1"/>
          </p:cNvSpPr>
          <p:nvPr>
            <p:ph type="body" idx="4"/>
          </p:nvPr>
        </p:nvSpPr>
        <p:spPr>
          <a:xfrm>
            <a:off x="6172200" y="2505075"/>
            <a:ext cx="5183188" cy="320145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accent4"/>
              </a:buClr>
              <a:buSzPts val="4400"/>
              <a:buFont typeface="Arial"/>
              <a:buNone/>
              <a:defRPr sz="4400" b="1" i="0" u="none" strike="noStrike" cap="none">
                <a:solidFill>
                  <a:schemeClr val="accent4"/>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379624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accent4"/>
              </a:buClr>
              <a:buSzPts val="2800"/>
              <a:buFont typeface="Noto Sans Symbols"/>
              <a:buChar char="▪"/>
              <a:defRPr sz="2800" b="0" i="0" u="none" strike="noStrike" cap="none">
                <a:solidFill>
                  <a:srgbClr val="676767"/>
                </a:solidFill>
                <a:latin typeface="Arial"/>
                <a:ea typeface="Arial"/>
                <a:cs typeface="Arial"/>
                <a:sym typeface="Arial"/>
              </a:defRPr>
            </a:lvl1pPr>
            <a:lvl2pPr marL="914400" marR="0" lvl="1" indent="-381000" algn="l" rtl="0">
              <a:lnSpc>
                <a:spcPct val="90000"/>
              </a:lnSpc>
              <a:spcBef>
                <a:spcPts val="500"/>
              </a:spcBef>
              <a:spcAft>
                <a:spcPts val="0"/>
              </a:spcAft>
              <a:buClr>
                <a:schemeClr val="accent4"/>
              </a:buClr>
              <a:buSzPts val="2400"/>
              <a:buFont typeface="Noto Sans Symbols"/>
              <a:buChar char="▪"/>
              <a:defRPr sz="2400" b="0" i="0" u="none" strike="noStrike" cap="none">
                <a:solidFill>
                  <a:srgbClr val="676767"/>
                </a:solidFill>
                <a:latin typeface="Arial"/>
                <a:ea typeface="Arial"/>
                <a:cs typeface="Arial"/>
                <a:sym typeface="Arial"/>
              </a:defRPr>
            </a:lvl2pPr>
            <a:lvl3pPr marL="1371600" marR="0" lvl="2" indent="-355600" algn="l" rtl="0">
              <a:lnSpc>
                <a:spcPct val="90000"/>
              </a:lnSpc>
              <a:spcBef>
                <a:spcPts val="500"/>
              </a:spcBef>
              <a:spcAft>
                <a:spcPts val="0"/>
              </a:spcAft>
              <a:buClr>
                <a:schemeClr val="accent4"/>
              </a:buClr>
              <a:buSzPts val="2000"/>
              <a:buFont typeface="Noto Sans Symbols"/>
              <a:buChar char="▪"/>
              <a:defRPr sz="2000" b="0" i="0" u="none" strike="noStrike" cap="none">
                <a:solidFill>
                  <a:srgbClr val="676767"/>
                </a:solidFill>
                <a:latin typeface="Arial"/>
                <a:ea typeface="Arial"/>
                <a:cs typeface="Arial"/>
                <a:sym typeface="Arial"/>
              </a:defRPr>
            </a:lvl3pPr>
            <a:lvl4pPr marL="1828800" marR="0" lvl="3" indent="-342900" algn="l" rtl="0">
              <a:lnSpc>
                <a:spcPct val="90000"/>
              </a:lnSpc>
              <a:spcBef>
                <a:spcPts val="500"/>
              </a:spcBef>
              <a:spcAft>
                <a:spcPts val="0"/>
              </a:spcAft>
              <a:buClr>
                <a:schemeClr val="accent4"/>
              </a:buClr>
              <a:buSzPts val="1800"/>
              <a:buFont typeface="Noto Sans Symbols"/>
              <a:buChar char="▪"/>
              <a:defRPr sz="1800" b="0" i="0" u="none" strike="noStrike" cap="none">
                <a:solidFill>
                  <a:srgbClr val="676767"/>
                </a:solidFill>
                <a:latin typeface="Arial"/>
                <a:ea typeface="Arial"/>
                <a:cs typeface="Arial"/>
                <a:sym typeface="Arial"/>
              </a:defRPr>
            </a:lvl4pPr>
            <a:lvl5pPr marL="2286000" marR="0" lvl="4" indent="-342900" algn="l" rtl="0">
              <a:lnSpc>
                <a:spcPct val="90000"/>
              </a:lnSpc>
              <a:spcBef>
                <a:spcPts val="500"/>
              </a:spcBef>
              <a:spcAft>
                <a:spcPts val="0"/>
              </a:spcAft>
              <a:buClr>
                <a:schemeClr val="accent4"/>
              </a:buClr>
              <a:buSzPts val="1800"/>
              <a:buFont typeface="Noto Sans Symbols"/>
              <a:buChar char="▪"/>
              <a:defRPr sz="1800" b="0" i="0" u="none" strike="noStrike" cap="none">
                <a:solidFill>
                  <a:srgbClr val="676767"/>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15" name="Google Shape;15;p1"/>
          <p:cNvPicPr preferRelativeResize="0"/>
          <p:nvPr/>
        </p:nvPicPr>
        <p:blipFill rotWithShape="1">
          <a:blip r:embed="rId18">
            <a:alphaModFix/>
          </a:blip>
          <a:srcRect b="7252"/>
          <a:stretch/>
        </p:blipFill>
        <p:spPr>
          <a:xfrm>
            <a:off x="352850" y="5756800"/>
            <a:ext cx="1622625" cy="82452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8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accent4"/>
              </a:buClr>
              <a:buSzPts val="4400"/>
              <a:buFont typeface="Arial"/>
              <a:buNone/>
              <a:defRPr sz="4400" b="1" i="0" u="none" strike="noStrike" cap="none">
                <a:solidFill>
                  <a:schemeClr val="accent4"/>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1" name="Google Shape;91;p17"/>
          <p:cNvSpPr txBox="1">
            <a:spLocks noGrp="1"/>
          </p:cNvSpPr>
          <p:nvPr>
            <p:ph type="body" idx="1"/>
          </p:nvPr>
        </p:nvSpPr>
        <p:spPr>
          <a:xfrm>
            <a:off x="838200" y="1825625"/>
            <a:ext cx="10515600" cy="3796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accent4"/>
              </a:buClr>
              <a:buSzPts val="2800"/>
              <a:buFont typeface="Noto Sans Symbols"/>
              <a:buChar char="▪"/>
              <a:defRPr sz="2800" b="0" i="0" u="none" strike="noStrike" cap="none">
                <a:solidFill>
                  <a:srgbClr val="676767"/>
                </a:solidFill>
                <a:latin typeface="Arial"/>
                <a:ea typeface="Arial"/>
                <a:cs typeface="Arial"/>
                <a:sym typeface="Arial"/>
              </a:defRPr>
            </a:lvl1pPr>
            <a:lvl2pPr marL="914400" marR="0" lvl="1" indent="-381000" algn="l" rtl="0">
              <a:lnSpc>
                <a:spcPct val="90000"/>
              </a:lnSpc>
              <a:spcBef>
                <a:spcPts val="500"/>
              </a:spcBef>
              <a:spcAft>
                <a:spcPts val="0"/>
              </a:spcAft>
              <a:buClr>
                <a:schemeClr val="accent4"/>
              </a:buClr>
              <a:buSzPts val="2400"/>
              <a:buFont typeface="Noto Sans Symbols"/>
              <a:buChar char="▪"/>
              <a:defRPr sz="2400" b="0" i="0" u="none" strike="noStrike" cap="none">
                <a:solidFill>
                  <a:srgbClr val="676767"/>
                </a:solidFill>
                <a:latin typeface="Arial"/>
                <a:ea typeface="Arial"/>
                <a:cs typeface="Arial"/>
                <a:sym typeface="Arial"/>
              </a:defRPr>
            </a:lvl2pPr>
            <a:lvl3pPr marL="1371600" marR="0" lvl="2" indent="-355600" algn="l" rtl="0">
              <a:lnSpc>
                <a:spcPct val="90000"/>
              </a:lnSpc>
              <a:spcBef>
                <a:spcPts val="500"/>
              </a:spcBef>
              <a:spcAft>
                <a:spcPts val="0"/>
              </a:spcAft>
              <a:buClr>
                <a:schemeClr val="accent4"/>
              </a:buClr>
              <a:buSzPts val="2000"/>
              <a:buFont typeface="Noto Sans Symbols"/>
              <a:buChar char="▪"/>
              <a:defRPr sz="2000" b="0" i="0" u="none" strike="noStrike" cap="none">
                <a:solidFill>
                  <a:srgbClr val="676767"/>
                </a:solidFill>
                <a:latin typeface="Arial"/>
                <a:ea typeface="Arial"/>
                <a:cs typeface="Arial"/>
                <a:sym typeface="Arial"/>
              </a:defRPr>
            </a:lvl3pPr>
            <a:lvl4pPr marL="1828800" marR="0" lvl="3" indent="-342900" algn="l" rtl="0">
              <a:lnSpc>
                <a:spcPct val="90000"/>
              </a:lnSpc>
              <a:spcBef>
                <a:spcPts val="500"/>
              </a:spcBef>
              <a:spcAft>
                <a:spcPts val="0"/>
              </a:spcAft>
              <a:buClr>
                <a:schemeClr val="accent4"/>
              </a:buClr>
              <a:buSzPts val="1800"/>
              <a:buFont typeface="Noto Sans Symbols"/>
              <a:buChar char="▪"/>
              <a:defRPr sz="1800" b="0" i="0" u="none" strike="noStrike" cap="none">
                <a:solidFill>
                  <a:srgbClr val="676767"/>
                </a:solidFill>
                <a:latin typeface="Arial"/>
                <a:ea typeface="Arial"/>
                <a:cs typeface="Arial"/>
                <a:sym typeface="Arial"/>
              </a:defRPr>
            </a:lvl4pPr>
            <a:lvl5pPr marL="2286000" marR="0" lvl="4" indent="-342900" algn="l" rtl="0">
              <a:lnSpc>
                <a:spcPct val="90000"/>
              </a:lnSpc>
              <a:spcBef>
                <a:spcPts val="500"/>
              </a:spcBef>
              <a:spcAft>
                <a:spcPts val="0"/>
              </a:spcAft>
              <a:buClr>
                <a:schemeClr val="accent4"/>
              </a:buClr>
              <a:buSzPts val="1800"/>
              <a:buFont typeface="Noto Sans Symbols"/>
              <a:buChar char="▪"/>
              <a:defRPr sz="1800" b="0" i="0" u="none" strike="noStrike" cap="none">
                <a:solidFill>
                  <a:srgbClr val="676767"/>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2" name="Google Shape;92;p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3" name="Google Shape;93;p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4" name="Google Shape;94;p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95" name="Google Shape;95;p17"/>
          <p:cNvPicPr preferRelativeResize="0"/>
          <p:nvPr/>
        </p:nvPicPr>
        <p:blipFill rotWithShape="1">
          <a:blip r:embed="rId18">
            <a:alphaModFix/>
          </a:blip>
          <a:srcRect b="7252"/>
          <a:stretch/>
        </p:blipFill>
        <p:spPr>
          <a:xfrm>
            <a:off x="352850" y="5756800"/>
            <a:ext cx="1622625" cy="82452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hyperlink" Target="https://help.ceda.ac.uk/article/4692-nasa-ames" TargetMode="External"/><Relationship Id="rId3" Type="http://schemas.openxmlformats.org/officeDocument/2006/relationships/hyperlink" Target="https://help.ceda.ac.uk/article/4428-metadata-basics" TargetMode="External"/><Relationship Id="rId7" Type="http://schemas.openxmlformats.org/officeDocument/2006/relationships/hyperlink" Target="https://help.ceda.ac.uk/article/4425-hdf" TargetMode="External"/><Relationship Id="rId12" Type="http://schemas.openxmlformats.org/officeDocument/2006/relationships/hyperlink" Target="https://help.ceda.ac.uk/article/4432-ceda-cf-examples" TargetMode="External"/><Relationship Id="rId2" Type="http://schemas.openxmlformats.org/officeDocument/2006/relationships/hyperlink" Target="https://help.ceda.ac.uk/article/104-file-formats" TargetMode="External"/><Relationship Id="rId1" Type="http://schemas.openxmlformats.org/officeDocument/2006/relationships/slideLayout" Target="../slideLayouts/slideLayout5.xml"/><Relationship Id="rId6" Type="http://schemas.openxmlformats.org/officeDocument/2006/relationships/hyperlink" Target="https://help.ceda.ac.uk/article/4424-pp-binary-format" TargetMode="External"/><Relationship Id="rId11" Type="http://schemas.openxmlformats.org/officeDocument/2006/relationships/hyperlink" Target="https://help.ceda.ac.uk/article/4507-the-cf-metadata-convention" TargetMode="External"/><Relationship Id="rId5" Type="http://schemas.openxmlformats.org/officeDocument/2006/relationships/hyperlink" Target="https://help.ceda.ac.uk/article/106-netcdf" TargetMode="External"/><Relationship Id="rId10" Type="http://schemas.openxmlformats.org/officeDocument/2006/relationships/hyperlink" Target="https://help.ceda.ac.uk/article/4427-hitran" TargetMode="External"/><Relationship Id="rId4" Type="http://schemas.openxmlformats.org/officeDocument/2006/relationships/hyperlink" Target="https://help.ceda.ac.uk/article/105-badc-csv" TargetMode="External"/><Relationship Id="rId9" Type="http://schemas.openxmlformats.org/officeDocument/2006/relationships/hyperlink" Target="https://help.ceda.ac.uk/article/4426-grib"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32.xml"/><Relationship Id="rId5" Type="http://schemas.openxmlformats.org/officeDocument/2006/relationships/image" Target="../media/image45.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hyperlink" Target="mailto:support@ceda.ac.uk" TargetMode="External"/><Relationship Id="rId10" Type="http://schemas.openxmlformats.org/officeDocument/2006/relationships/image" Target="../media/image11.png"/><Relationship Id="rId4" Type="http://schemas.openxmlformats.org/officeDocument/2006/relationships/hyperlink" Target="mailto:support@jasmin.ac.uk" TargetMode="External"/><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75"/>
        <p:cNvGrpSpPr/>
        <p:nvPr/>
      </p:nvGrpSpPr>
      <p:grpSpPr>
        <a:xfrm>
          <a:off x="0" y="0"/>
          <a:ext cx="0" cy="0"/>
          <a:chOff x="0" y="0"/>
          <a:chExt cx="0" cy="0"/>
        </a:xfrm>
      </p:grpSpPr>
      <p:pic>
        <p:nvPicPr>
          <p:cNvPr id="176" name="Google Shape;176;p34"/>
          <p:cNvPicPr preferRelativeResize="0"/>
          <p:nvPr/>
        </p:nvPicPr>
        <p:blipFill rotWithShape="1">
          <a:blip r:embed="rId4">
            <a:alphaModFix/>
          </a:blip>
          <a:srcRect l="40568"/>
          <a:stretch/>
        </p:blipFill>
        <p:spPr>
          <a:xfrm>
            <a:off x="5458690" y="998538"/>
            <a:ext cx="7245926" cy="6858000"/>
          </a:xfrm>
          <a:prstGeom prst="rect">
            <a:avLst/>
          </a:prstGeom>
          <a:noFill/>
          <a:ln>
            <a:noFill/>
          </a:ln>
        </p:spPr>
      </p:pic>
      <p:pic>
        <p:nvPicPr>
          <p:cNvPr id="177" name="Google Shape;177;p34"/>
          <p:cNvPicPr preferRelativeResize="0"/>
          <p:nvPr/>
        </p:nvPicPr>
        <p:blipFill rotWithShape="1">
          <a:blip r:embed="rId5">
            <a:alphaModFix/>
          </a:blip>
          <a:srcRect/>
          <a:stretch/>
        </p:blipFill>
        <p:spPr>
          <a:xfrm>
            <a:off x="515938" y="512763"/>
            <a:ext cx="3302358" cy="9715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2"/>
          <p:cNvSpPr txBox="1"/>
          <p:nvPr/>
        </p:nvSpPr>
        <p:spPr>
          <a:xfrm>
            <a:off x="403341" y="345182"/>
            <a:ext cx="63564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3700" b="1">
                <a:solidFill>
                  <a:srgbClr val="2E2D62"/>
                </a:solidFill>
              </a:rPr>
              <a:t>JASMIN</a:t>
            </a:r>
            <a:endParaRPr sz="3700" b="1">
              <a:solidFill>
                <a:srgbClr val="2E2D62"/>
              </a:solidFill>
            </a:endParaRPr>
          </a:p>
          <a:p>
            <a:pPr marL="0" marR="0" lvl="0" indent="0" algn="l" rtl="0">
              <a:spcBef>
                <a:spcPts val="0"/>
              </a:spcBef>
              <a:spcAft>
                <a:spcPts val="0"/>
              </a:spcAft>
              <a:buNone/>
            </a:pPr>
            <a:endParaRPr sz="3600" b="1">
              <a:solidFill>
                <a:srgbClr val="2E2D62"/>
              </a:solidFill>
            </a:endParaRPr>
          </a:p>
        </p:txBody>
      </p:sp>
      <p:pic>
        <p:nvPicPr>
          <p:cNvPr id="264" name="Google Shape;264;p42"/>
          <p:cNvPicPr preferRelativeResize="0"/>
          <p:nvPr/>
        </p:nvPicPr>
        <p:blipFill rotWithShape="1">
          <a:blip r:embed="rId3">
            <a:alphaModFix/>
          </a:blip>
          <a:srcRect l="20605" r="20605"/>
          <a:stretch/>
        </p:blipFill>
        <p:spPr>
          <a:xfrm>
            <a:off x="6096000" y="0"/>
            <a:ext cx="6096000" cy="6858000"/>
          </a:xfrm>
          <a:prstGeom prst="rect">
            <a:avLst/>
          </a:prstGeom>
          <a:noFill/>
          <a:ln>
            <a:noFill/>
          </a:ln>
        </p:spPr>
      </p:pic>
      <p:pic>
        <p:nvPicPr>
          <p:cNvPr id="265" name="Google Shape;265;p42"/>
          <p:cNvPicPr preferRelativeResize="0"/>
          <p:nvPr/>
        </p:nvPicPr>
        <p:blipFill rotWithShape="1">
          <a:blip r:embed="rId4">
            <a:alphaModFix/>
          </a:blip>
          <a:srcRect l="46021"/>
          <a:stretch/>
        </p:blipFill>
        <p:spPr>
          <a:xfrm>
            <a:off x="5988200" y="0"/>
            <a:ext cx="6203798" cy="6858000"/>
          </a:xfrm>
          <a:prstGeom prst="rect">
            <a:avLst/>
          </a:prstGeom>
          <a:noFill/>
          <a:ln>
            <a:noFill/>
          </a:ln>
        </p:spPr>
      </p:pic>
      <p:sp>
        <p:nvSpPr>
          <p:cNvPr id="266" name="Google Shape;266;p42"/>
          <p:cNvSpPr/>
          <p:nvPr/>
        </p:nvSpPr>
        <p:spPr>
          <a:xfrm>
            <a:off x="403338" y="1114675"/>
            <a:ext cx="5935500" cy="441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100" b="1">
                <a:solidFill>
                  <a:srgbClr val="2E2D62"/>
                </a:solidFill>
              </a:rPr>
              <a:t>Facility operated by STFC on behalf of NERC</a:t>
            </a:r>
            <a:endParaRPr sz="2100" b="1">
              <a:solidFill>
                <a:srgbClr val="2E2D62"/>
              </a:solidFill>
            </a:endParaRPr>
          </a:p>
          <a:p>
            <a:pPr marL="457200" marR="0" lvl="0" indent="-361950" algn="l" rtl="0">
              <a:spcBef>
                <a:spcPts val="0"/>
              </a:spcBef>
              <a:spcAft>
                <a:spcPts val="0"/>
              </a:spcAft>
              <a:buClr>
                <a:srgbClr val="626262"/>
              </a:buClr>
              <a:buSzPts val="2100"/>
              <a:buChar char="●"/>
            </a:pPr>
            <a:r>
              <a:rPr lang="en-GB" sz="2100">
                <a:solidFill>
                  <a:srgbClr val="626262"/>
                </a:solidFill>
              </a:rPr>
              <a:t>Joint endeavour between CEDA and STFC Scientific Computing Department</a:t>
            </a:r>
            <a:endParaRPr sz="2100">
              <a:solidFill>
                <a:srgbClr val="626262"/>
              </a:solidFill>
            </a:endParaRPr>
          </a:p>
          <a:p>
            <a:pPr marL="0" marR="0" lvl="0" indent="0" algn="l" rtl="0">
              <a:spcBef>
                <a:spcPts val="0"/>
              </a:spcBef>
              <a:spcAft>
                <a:spcPts val="0"/>
              </a:spcAft>
              <a:buNone/>
            </a:pPr>
            <a:endParaRPr sz="2100">
              <a:solidFill>
                <a:srgbClr val="626262"/>
              </a:solidFill>
            </a:endParaRPr>
          </a:p>
          <a:p>
            <a:pPr marL="0" marR="0" lvl="0" indent="0" algn="l" rtl="0">
              <a:spcBef>
                <a:spcPts val="0"/>
              </a:spcBef>
              <a:spcAft>
                <a:spcPts val="0"/>
              </a:spcAft>
              <a:buNone/>
            </a:pPr>
            <a:endParaRPr sz="2100">
              <a:solidFill>
                <a:srgbClr val="626262"/>
              </a:solidFill>
            </a:endParaRPr>
          </a:p>
          <a:p>
            <a:pPr marL="0" marR="0" lvl="0" indent="0" algn="l" rtl="0">
              <a:spcBef>
                <a:spcPts val="0"/>
              </a:spcBef>
              <a:spcAft>
                <a:spcPts val="0"/>
              </a:spcAft>
              <a:buNone/>
            </a:pPr>
            <a:endParaRPr sz="2100">
              <a:solidFill>
                <a:srgbClr val="626262"/>
              </a:solidFill>
            </a:endParaRPr>
          </a:p>
          <a:p>
            <a:pPr marL="0" marR="0" lvl="0" indent="0" algn="l" rtl="0">
              <a:spcBef>
                <a:spcPts val="0"/>
              </a:spcBef>
              <a:spcAft>
                <a:spcPts val="0"/>
              </a:spcAft>
              <a:buNone/>
            </a:pPr>
            <a:endParaRPr sz="2100">
              <a:solidFill>
                <a:srgbClr val="626262"/>
              </a:solidFill>
            </a:endParaRPr>
          </a:p>
          <a:p>
            <a:pPr marL="0" marR="0" lvl="0" indent="0" algn="l" rtl="0">
              <a:lnSpc>
                <a:spcPct val="100000"/>
              </a:lnSpc>
              <a:spcBef>
                <a:spcPts val="0"/>
              </a:spcBef>
              <a:spcAft>
                <a:spcPts val="0"/>
              </a:spcAft>
              <a:buNone/>
            </a:pPr>
            <a:r>
              <a:rPr lang="en-GB" sz="2100" b="1">
                <a:solidFill>
                  <a:srgbClr val="2E2D62"/>
                </a:solidFill>
              </a:rPr>
              <a:t>Large-scale, high-performance storage and compute</a:t>
            </a:r>
            <a:endParaRPr sz="2100" b="1">
              <a:solidFill>
                <a:srgbClr val="2E2D62"/>
              </a:solidFill>
            </a:endParaRPr>
          </a:p>
          <a:p>
            <a:pPr marL="457200" marR="0" lvl="0" indent="-361950" algn="l" rtl="0">
              <a:spcBef>
                <a:spcPts val="0"/>
              </a:spcBef>
              <a:spcAft>
                <a:spcPts val="0"/>
              </a:spcAft>
              <a:buClr>
                <a:srgbClr val="626262"/>
              </a:buClr>
              <a:buSzPts val="2100"/>
              <a:buChar char="●"/>
            </a:pPr>
            <a:r>
              <a:rPr lang="en-GB" sz="2100">
                <a:solidFill>
                  <a:srgbClr val="626262"/>
                </a:solidFill>
              </a:rPr>
              <a:t>Centered around </a:t>
            </a:r>
            <a:r>
              <a:rPr lang="en-GB" sz="2100" b="1">
                <a:solidFill>
                  <a:srgbClr val="626262"/>
                </a:solidFill>
              </a:rPr>
              <a:t>storage &amp; data access</a:t>
            </a:r>
            <a:r>
              <a:rPr lang="en-GB" sz="2100">
                <a:solidFill>
                  <a:srgbClr val="626262"/>
                </a:solidFill>
              </a:rPr>
              <a:t> </a:t>
            </a:r>
            <a:endParaRPr sz="2100">
              <a:solidFill>
                <a:srgbClr val="626262"/>
              </a:solidFill>
            </a:endParaRPr>
          </a:p>
          <a:p>
            <a:pPr marL="457200" marR="0" lvl="0" indent="-361950" algn="l" rtl="0">
              <a:spcBef>
                <a:spcPts val="0"/>
              </a:spcBef>
              <a:spcAft>
                <a:spcPts val="0"/>
              </a:spcAft>
              <a:buClr>
                <a:srgbClr val="626262"/>
              </a:buClr>
              <a:buSzPts val="2100"/>
              <a:buChar char="●"/>
            </a:pPr>
            <a:r>
              <a:rPr lang="en-GB" sz="2100">
                <a:solidFill>
                  <a:srgbClr val="626262"/>
                </a:solidFill>
              </a:rPr>
              <a:t>Flexible environment</a:t>
            </a:r>
            <a:endParaRPr sz="2100">
              <a:solidFill>
                <a:srgbClr val="626262"/>
              </a:solidFill>
            </a:endParaRPr>
          </a:p>
          <a:p>
            <a:pPr marL="457200" marR="0" lvl="0" indent="-361950" algn="l" rtl="0">
              <a:spcBef>
                <a:spcPts val="0"/>
              </a:spcBef>
              <a:spcAft>
                <a:spcPts val="0"/>
              </a:spcAft>
              <a:buClr>
                <a:srgbClr val="626262"/>
              </a:buClr>
              <a:buSzPts val="2100"/>
              <a:buChar char="●"/>
            </a:pPr>
            <a:r>
              <a:rPr lang="en-GB" sz="2100">
                <a:solidFill>
                  <a:srgbClr val="626262"/>
                </a:solidFill>
              </a:rPr>
              <a:t>Many component services</a:t>
            </a:r>
            <a:endParaRPr sz="2100">
              <a:solidFill>
                <a:srgbClr val="626262"/>
              </a:solidFill>
            </a:endParaRPr>
          </a:p>
          <a:p>
            <a:pPr marL="457200" marR="0" lvl="0" indent="-361950" algn="l" rtl="0">
              <a:spcBef>
                <a:spcPts val="0"/>
              </a:spcBef>
              <a:spcAft>
                <a:spcPts val="0"/>
              </a:spcAft>
              <a:buClr>
                <a:srgbClr val="626262"/>
              </a:buClr>
              <a:buSzPts val="2100"/>
              <a:buChar char="●"/>
            </a:pPr>
            <a:r>
              <a:rPr lang="en-GB" sz="2100">
                <a:solidFill>
                  <a:srgbClr val="626262"/>
                </a:solidFill>
              </a:rPr>
              <a:t>Huge range of workflows</a:t>
            </a:r>
            <a:endParaRPr sz="2100">
              <a:solidFill>
                <a:srgbClr val="626262"/>
              </a:solidFill>
            </a:endParaRPr>
          </a:p>
          <a:p>
            <a:pPr marL="0" marR="0" lvl="0" indent="0" algn="l" rtl="0">
              <a:spcBef>
                <a:spcPts val="0"/>
              </a:spcBef>
              <a:spcAft>
                <a:spcPts val="0"/>
              </a:spcAft>
              <a:buNone/>
            </a:pPr>
            <a:endParaRPr sz="2100">
              <a:solidFill>
                <a:srgbClr val="626262"/>
              </a:solidFill>
            </a:endParaRPr>
          </a:p>
          <a:p>
            <a:pPr marL="0" marR="0" lvl="0" indent="0" algn="l" rtl="0">
              <a:spcBef>
                <a:spcPts val="0"/>
              </a:spcBef>
              <a:spcAft>
                <a:spcPts val="0"/>
              </a:spcAft>
              <a:buNone/>
            </a:pPr>
            <a:endParaRPr sz="1800">
              <a:solidFill>
                <a:srgbClr val="626262"/>
              </a:solidFill>
            </a:endParaRPr>
          </a:p>
          <a:p>
            <a:pPr marL="0" marR="0" lvl="0" indent="0" algn="l" rtl="0">
              <a:spcBef>
                <a:spcPts val="0"/>
              </a:spcBef>
              <a:spcAft>
                <a:spcPts val="0"/>
              </a:spcAft>
              <a:buNone/>
            </a:pPr>
            <a:endParaRPr sz="1800">
              <a:solidFill>
                <a:srgbClr val="626262"/>
              </a:solidFill>
            </a:endParaRPr>
          </a:p>
        </p:txBody>
      </p:sp>
      <p:pic>
        <p:nvPicPr>
          <p:cNvPr id="267" name="Google Shape;267;p42"/>
          <p:cNvPicPr preferRelativeResize="0"/>
          <p:nvPr/>
        </p:nvPicPr>
        <p:blipFill rotWithShape="1">
          <a:blip r:embed="rId5">
            <a:alphaModFix/>
          </a:blip>
          <a:srcRect/>
          <a:stretch/>
        </p:blipFill>
        <p:spPr>
          <a:xfrm>
            <a:off x="913150" y="2705484"/>
            <a:ext cx="2016148" cy="449866"/>
          </a:xfrm>
          <a:prstGeom prst="rect">
            <a:avLst/>
          </a:prstGeom>
          <a:noFill/>
          <a:ln>
            <a:noFill/>
          </a:ln>
        </p:spPr>
      </p:pic>
      <p:pic>
        <p:nvPicPr>
          <p:cNvPr id="268" name="Google Shape;268;p42"/>
          <p:cNvPicPr preferRelativeResize="0"/>
          <p:nvPr/>
        </p:nvPicPr>
        <p:blipFill rotWithShape="1">
          <a:blip r:embed="rId6">
            <a:alphaModFix/>
          </a:blip>
          <a:srcRect/>
          <a:stretch/>
        </p:blipFill>
        <p:spPr>
          <a:xfrm>
            <a:off x="1930977" y="2190641"/>
            <a:ext cx="2045318" cy="409050"/>
          </a:xfrm>
          <a:prstGeom prst="rect">
            <a:avLst/>
          </a:prstGeom>
          <a:noFill/>
          <a:ln>
            <a:noFill/>
          </a:ln>
        </p:spPr>
      </p:pic>
      <p:pic>
        <p:nvPicPr>
          <p:cNvPr id="269" name="Google Shape;269;p42"/>
          <p:cNvPicPr preferRelativeResize="0"/>
          <p:nvPr/>
        </p:nvPicPr>
        <p:blipFill rotWithShape="1">
          <a:blip r:embed="rId7">
            <a:alphaModFix/>
          </a:blip>
          <a:srcRect/>
          <a:stretch/>
        </p:blipFill>
        <p:spPr>
          <a:xfrm>
            <a:off x="2929299" y="2688733"/>
            <a:ext cx="1809975" cy="483342"/>
          </a:xfrm>
          <a:prstGeom prst="rect">
            <a:avLst/>
          </a:prstGeom>
          <a:noFill/>
          <a:ln>
            <a:noFill/>
          </a:ln>
        </p:spPr>
      </p:pic>
      <p:sp>
        <p:nvSpPr>
          <p:cNvPr id="270" name="Google Shape;270;p42"/>
          <p:cNvSpPr txBox="1"/>
          <p:nvPr/>
        </p:nvSpPr>
        <p:spPr>
          <a:xfrm>
            <a:off x="4174575" y="4866450"/>
            <a:ext cx="2047200" cy="850800"/>
          </a:xfrm>
          <a:prstGeom prst="rect">
            <a:avLst/>
          </a:prstGeom>
          <a:solidFill>
            <a:srgbClr val="FFF2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a:t>~14,000 cores</a:t>
            </a:r>
            <a:endParaRPr sz="2000"/>
          </a:p>
          <a:p>
            <a:pPr marL="0" lvl="0" indent="0" algn="l" rtl="0">
              <a:spcBef>
                <a:spcPts val="0"/>
              </a:spcBef>
              <a:spcAft>
                <a:spcPts val="0"/>
              </a:spcAft>
              <a:buNone/>
            </a:pPr>
            <a:r>
              <a:rPr lang="en-GB" sz="2000"/>
              <a:t>~45 PB storage</a:t>
            </a:r>
            <a:endParaRPr sz="2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43"/>
          <p:cNvPicPr preferRelativeResize="0"/>
          <p:nvPr/>
        </p:nvPicPr>
        <p:blipFill rotWithShape="1">
          <a:blip r:embed="rId3">
            <a:alphaModFix/>
          </a:blip>
          <a:srcRect l="20333" r="20333"/>
          <a:stretch/>
        </p:blipFill>
        <p:spPr>
          <a:xfrm>
            <a:off x="6096000" y="0"/>
            <a:ext cx="6096000" cy="6857998"/>
          </a:xfrm>
          <a:prstGeom prst="rect">
            <a:avLst/>
          </a:prstGeom>
          <a:noFill/>
          <a:ln>
            <a:noFill/>
          </a:ln>
        </p:spPr>
      </p:pic>
      <p:pic>
        <p:nvPicPr>
          <p:cNvPr id="277" name="Google Shape;277;p43"/>
          <p:cNvPicPr preferRelativeResize="0"/>
          <p:nvPr/>
        </p:nvPicPr>
        <p:blipFill rotWithShape="1">
          <a:blip r:embed="rId4">
            <a:alphaModFix/>
          </a:blip>
          <a:srcRect l="41217"/>
          <a:stretch/>
        </p:blipFill>
        <p:spPr>
          <a:xfrm>
            <a:off x="5025206" y="0"/>
            <a:ext cx="7166794" cy="6858000"/>
          </a:xfrm>
          <a:prstGeom prst="rect">
            <a:avLst/>
          </a:prstGeom>
          <a:noFill/>
          <a:ln>
            <a:noFill/>
          </a:ln>
        </p:spPr>
      </p:pic>
      <p:sp>
        <p:nvSpPr>
          <p:cNvPr id="278" name="Google Shape;278;p43"/>
          <p:cNvSpPr txBox="1"/>
          <p:nvPr/>
        </p:nvSpPr>
        <p:spPr>
          <a:xfrm>
            <a:off x="403341" y="345182"/>
            <a:ext cx="63564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3700" b="1">
                <a:solidFill>
                  <a:srgbClr val="2E2D62"/>
                </a:solidFill>
              </a:rPr>
              <a:t>JASMIN</a:t>
            </a:r>
            <a:endParaRPr sz="3700" b="1">
              <a:solidFill>
                <a:srgbClr val="2E2D62"/>
              </a:solidFill>
            </a:endParaRPr>
          </a:p>
          <a:p>
            <a:pPr marL="0" marR="0" lvl="0" indent="0" algn="l" rtl="0">
              <a:spcBef>
                <a:spcPts val="0"/>
              </a:spcBef>
              <a:spcAft>
                <a:spcPts val="0"/>
              </a:spcAft>
              <a:buNone/>
            </a:pPr>
            <a:endParaRPr sz="3600" b="1">
              <a:solidFill>
                <a:srgbClr val="2E2D62"/>
              </a:solidFill>
            </a:endParaRPr>
          </a:p>
        </p:txBody>
      </p:sp>
      <p:sp>
        <p:nvSpPr>
          <p:cNvPr id="279" name="Google Shape;279;p43"/>
          <p:cNvSpPr/>
          <p:nvPr/>
        </p:nvSpPr>
        <p:spPr>
          <a:xfrm>
            <a:off x="420800" y="1393950"/>
            <a:ext cx="9015300" cy="441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300" b="1">
                <a:solidFill>
                  <a:srgbClr val="2E2D62"/>
                </a:solidFill>
              </a:rPr>
              <a:t>Supports data analysis for NERC environmental science community</a:t>
            </a:r>
            <a:endParaRPr sz="2300" b="1">
              <a:solidFill>
                <a:srgbClr val="2E2D62"/>
              </a:solidFill>
            </a:endParaRPr>
          </a:p>
          <a:p>
            <a:pPr marL="457200" marR="0" lvl="0" indent="-374650" algn="l" rtl="0">
              <a:spcBef>
                <a:spcPts val="0"/>
              </a:spcBef>
              <a:spcAft>
                <a:spcPts val="0"/>
              </a:spcAft>
              <a:buClr>
                <a:srgbClr val="626262"/>
              </a:buClr>
              <a:buSzPts val="2300"/>
              <a:buChar char="●"/>
            </a:pPr>
            <a:r>
              <a:rPr lang="en-GB" sz="2300">
                <a:solidFill>
                  <a:srgbClr val="626262"/>
                </a:solidFill>
              </a:rPr>
              <a:t>Large scale, data-intensive science</a:t>
            </a:r>
            <a:endParaRPr sz="2300">
              <a:solidFill>
                <a:srgbClr val="626262"/>
              </a:solidFill>
            </a:endParaRPr>
          </a:p>
          <a:p>
            <a:pPr marL="0" marR="0" lvl="0" indent="0" algn="l" rtl="0">
              <a:spcBef>
                <a:spcPts val="0"/>
              </a:spcBef>
              <a:spcAft>
                <a:spcPts val="0"/>
              </a:spcAft>
              <a:buNone/>
            </a:pPr>
            <a:endParaRPr sz="2300" b="1">
              <a:solidFill>
                <a:srgbClr val="2E2D62"/>
              </a:solidFill>
            </a:endParaRPr>
          </a:p>
          <a:p>
            <a:pPr marL="0" marR="0" lvl="0" indent="0" algn="l" rtl="0">
              <a:spcBef>
                <a:spcPts val="0"/>
              </a:spcBef>
              <a:spcAft>
                <a:spcPts val="0"/>
              </a:spcAft>
              <a:buNone/>
            </a:pPr>
            <a:r>
              <a:rPr lang="en-GB" sz="2300" b="1">
                <a:solidFill>
                  <a:srgbClr val="2E2D62"/>
                </a:solidFill>
              </a:rPr>
              <a:t>Compute co-located with the data</a:t>
            </a:r>
            <a:endParaRPr sz="2300" b="1">
              <a:solidFill>
                <a:srgbClr val="2E2D62"/>
              </a:solidFill>
            </a:endParaRPr>
          </a:p>
          <a:p>
            <a:pPr marL="457200" marR="0" lvl="0" indent="-374650" algn="l" rtl="0">
              <a:spcBef>
                <a:spcPts val="0"/>
              </a:spcBef>
              <a:spcAft>
                <a:spcPts val="0"/>
              </a:spcAft>
              <a:buClr>
                <a:srgbClr val="626262"/>
              </a:buClr>
              <a:buSzPts val="2300"/>
              <a:buChar char="●"/>
            </a:pPr>
            <a:r>
              <a:rPr lang="en-GB" sz="2300">
                <a:solidFill>
                  <a:srgbClr val="626262"/>
                </a:solidFill>
              </a:rPr>
              <a:t>CEDA Archive data (curated)</a:t>
            </a:r>
            <a:endParaRPr sz="2300">
              <a:solidFill>
                <a:srgbClr val="626262"/>
              </a:solidFill>
            </a:endParaRPr>
          </a:p>
          <a:p>
            <a:pPr marL="457200" marR="0" lvl="0" indent="-374650" algn="l" rtl="0">
              <a:spcBef>
                <a:spcPts val="0"/>
              </a:spcBef>
              <a:spcAft>
                <a:spcPts val="0"/>
              </a:spcAft>
              <a:buClr>
                <a:srgbClr val="626262"/>
              </a:buClr>
              <a:buSzPts val="2300"/>
              <a:buChar char="●"/>
            </a:pPr>
            <a:r>
              <a:rPr lang="en-GB" sz="2300">
                <a:solidFill>
                  <a:srgbClr val="626262"/>
                </a:solidFill>
              </a:rPr>
              <a:t>Collaborative data (…not)</a:t>
            </a:r>
            <a:endParaRPr sz="2300">
              <a:solidFill>
                <a:srgbClr val="626262"/>
              </a:solidFill>
            </a:endParaRPr>
          </a:p>
          <a:p>
            <a:pPr marL="0" marR="0" lvl="0" indent="0" algn="l" rtl="0">
              <a:spcBef>
                <a:spcPts val="0"/>
              </a:spcBef>
              <a:spcAft>
                <a:spcPts val="0"/>
              </a:spcAft>
              <a:buNone/>
            </a:pPr>
            <a:endParaRPr sz="2300" b="1">
              <a:solidFill>
                <a:srgbClr val="2E2D62"/>
              </a:solidFill>
            </a:endParaRPr>
          </a:p>
          <a:p>
            <a:pPr marL="0" marR="0" lvl="0" indent="0" algn="l" rtl="0">
              <a:spcBef>
                <a:spcPts val="0"/>
              </a:spcBef>
              <a:spcAft>
                <a:spcPts val="0"/>
              </a:spcAft>
              <a:buNone/>
            </a:pPr>
            <a:r>
              <a:rPr lang="en-GB" sz="2300" b="1">
                <a:solidFill>
                  <a:srgbClr val="2E2D62"/>
                </a:solidFill>
              </a:rPr>
              <a:t>Cloud capabilities</a:t>
            </a:r>
            <a:endParaRPr sz="2300" b="1">
              <a:solidFill>
                <a:srgbClr val="2E2D62"/>
              </a:solidFill>
            </a:endParaRPr>
          </a:p>
          <a:p>
            <a:pPr marL="457200" marR="0" lvl="0" indent="-374650" algn="l" rtl="0">
              <a:spcBef>
                <a:spcPts val="0"/>
              </a:spcBef>
              <a:spcAft>
                <a:spcPts val="0"/>
              </a:spcAft>
              <a:buClr>
                <a:srgbClr val="626262"/>
              </a:buClr>
              <a:buSzPts val="2300"/>
              <a:buChar char="●"/>
            </a:pPr>
            <a:r>
              <a:rPr lang="en-GB" sz="2300">
                <a:solidFill>
                  <a:srgbClr val="626262"/>
                </a:solidFill>
              </a:rPr>
              <a:t>Autonomy</a:t>
            </a:r>
            <a:endParaRPr sz="2300">
              <a:solidFill>
                <a:srgbClr val="626262"/>
              </a:solidFill>
            </a:endParaRPr>
          </a:p>
          <a:p>
            <a:pPr marL="457200" marR="0" lvl="0" indent="-374650" algn="l" rtl="0">
              <a:spcBef>
                <a:spcPts val="0"/>
              </a:spcBef>
              <a:spcAft>
                <a:spcPts val="0"/>
              </a:spcAft>
              <a:buClr>
                <a:srgbClr val="626262"/>
              </a:buClr>
              <a:buSzPts val="2300"/>
              <a:buChar char="●"/>
            </a:pPr>
            <a:r>
              <a:rPr lang="en-GB" sz="2300">
                <a:solidFill>
                  <a:srgbClr val="626262"/>
                </a:solidFill>
              </a:rPr>
              <a:t>Scalability</a:t>
            </a:r>
            <a:endParaRPr sz="2300">
              <a:solidFill>
                <a:srgbClr val="626262"/>
              </a:solidFill>
            </a:endParaRPr>
          </a:p>
          <a:p>
            <a:pPr marL="0" marR="0" lvl="0" indent="0" algn="l" rtl="0">
              <a:spcBef>
                <a:spcPts val="0"/>
              </a:spcBef>
              <a:spcAft>
                <a:spcPts val="0"/>
              </a:spcAft>
              <a:buNone/>
            </a:pPr>
            <a:endParaRPr sz="1800">
              <a:solidFill>
                <a:srgbClr val="626262"/>
              </a:solidFill>
            </a:endParaRPr>
          </a:p>
          <a:p>
            <a:pPr marL="0" marR="0" lvl="0" indent="0" algn="l" rtl="0">
              <a:spcBef>
                <a:spcPts val="0"/>
              </a:spcBef>
              <a:spcAft>
                <a:spcPts val="0"/>
              </a:spcAft>
              <a:buNone/>
            </a:pPr>
            <a:endParaRPr sz="1800">
              <a:solidFill>
                <a:srgbClr val="626262"/>
              </a:solidFill>
            </a:endParaRPr>
          </a:p>
          <a:p>
            <a:pPr marL="0" marR="0" lvl="0" indent="0" algn="l" rtl="0">
              <a:spcBef>
                <a:spcPts val="0"/>
              </a:spcBef>
              <a:spcAft>
                <a:spcPts val="0"/>
              </a:spcAft>
              <a:buNone/>
            </a:pPr>
            <a:endParaRPr sz="1800">
              <a:solidFill>
                <a:srgbClr val="62626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4"/>
          <p:cNvSpPr txBox="1"/>
          <p:nvPr/>
        </p:nvSpPr>
        <p:spPr>
          <a:xfrm>
            <a:off x="403341" y="345182"/>
            <a:ext cx="63564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3700" b="1">
                <a:solidFill>
                  <a:srgbClr val="2E2D62"/>
                </a:solidFill>
              </a:rPr>
              <a:t>JASMIN: Users</a:t>
            </a:r>
            <a:endParaRPr sz="3700" b="1">
              <a:solidFill>
                <a:srgbClr val="2E2D62"/>
              </a:solidFill>
            </a:endParaRPr>
          </a:p>
          <a:p>
            <a:pPr marL="0" marR="0" lvl="0" indent="0" algn="l" rtl="0">
              <a:spcBef>
                <a:spcPts val="0"/>
              </a:spcBef>
              <a:spcAft>
                <a:spcPts val="0"/>
              </a:spcAft>
              <a:buNone/>
            </a:pPr>
            <a:endParaRPr sz="3600" b="1">
              <a:solidFill>
                <a:srgbClr val="2E2D62"/>
              </a:solidFill>
            </a:endParaRPr>
          </a:p>
        </p:txBody>
      </p:sp>
      <p:sp>
        <p:nvSpPr>
          <p:cNvPr id="286" name="Google Shape;286;p44"/>
          <p:cNvSpPr/>
          <p:nvPr/>
        </p:nvSpPr>
        <p:spPr>
          <a:xfrm>
            <a:off x="420800" y="1165350"/>
            <a:ext cx="5784900" cy="441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200">
                <a:solidFill>
                  <a:srgbClr val="626262"/>
                </a:solidFill>
              </a:rPr>
              <a:t>Broadly the same scientific disciplines as CEDA users.</a:t>
            </a:r>
            <a:endParaRPr sz="2200">
              <a:solidFill>
                <a:srgbClr val="626262"/>
              </a:solidFill>
            </a:endParaRPr>
          </a:p>
          <a:p>
            <a:pPr marL="0" marR="0" lvl="0" indent="0" algn="l" rtl="0">
              <a:spcBef>
                <a:spcPts val="0"/>
              </a:spcBef>
              <a:spcAft>
                <a:spcPts val="0"/>
              </a:spcAft>
              <a:buNone/>
            </a:pPr>
            <a:r>
              <a:rPr lang="en-GB" sz="2200">
                <a:solidFill>
                  <a:srgbClr val="626262"/>
                </a:solidFill>
              </a:rPr>
              <a:t> </a:t>
            </a:r>
            <a:endParaRPr sz="2200">
              <a:solidFill>
                <a:srgbClr val="626262"/>
              </a:solidFill>
            </a:endParaRPr>
          </a:p>
          <a:p>
            <a:pPr marL="457200" marR="0" lvl="0" indent="-368300" algn="l" rtl="0">
              <a:spcBef>
                <a:spcPts val="0"/>
              </a:spcBef>
              <a:spcAft>
                <a:spcPts val="0"/>
              </a:spcAft>
              <a:buClr>
                <a:srgbClr val="2E2D62"/>
              </a:buClr>
              <a:buSzPts val="2200"/>
              <a:buChar char="●"/>
            </a:pPr>
            <a:r>
              <a:rPr lang="en-GB" sz="2200">
                <a:solidFill>
                  <a:srgbClr val="626262"/>
                </a:solidFill>
              </a:rPr>
              <a:t>Over 2,000 active users</a:t>
            </a:r>
            <a:endParaRPr sz="2200">
              <a:solidFill>
                <a:srgbClr val="626262"/>
              </a:solidFill>
            </a:endParaRPr>
          </a:p>
          <a:p>
            <a:pPr marL="914400" lvl="0" indent="-368300" algn="l" rtl="0">
              <a:spcBef>
                <a:spcPts val="0"/>
              </a:spcBef>
              <a:spcAft>
                <a:spcPts val="0"/>
              </a:spcAft>
              <a:buClr>
                <a:srgbClr val="2E2D62"/>
              </a:buClr>
              <a:buSzPts val="2200"/>
              <a:buChar char="●"/>
            </a:pPr>
            <a:r>
              <a:rPr lang="en-GB" sz="2200">
                <a:solidFill>
                  <a:srgbClr val="626262"/>
                </a:solidFill>
              </a:rPr>
              <a:t>CEDA users are often JASMIN users</a:t>
            </a:r>
            <a:endParaRPr sz="2200">
              <a:solidFill>
                <a:srgbClr val="626262"/>
              </a:solidFill>
            </a:endParaRPr>
          </a:p>
          <a:p>
            <a:pPr marL="914400" lvl="0" indent="-368300" algn="l" rtl="0">
              <a:spcBef>
                <a:spcPts val="0"/>
              </a:spcBef>
              <a:spcAft>
                <a:spcPts val="0"/>
              </a:spcAft>
              <a:buClr>
                <a:srgbClr val="2E2D62"/>
              </a:buClr>
              <a:buSzPts val="2200"/>
              <a:buChar char="●"/>
            </a:pPr>
            <a:r>
              <a:rPr lang="en-GB" sz="2200">
                <a:solidFill>
                  <a:srgbClr val="626262"/>
                </a:solidFill>
              </a:rPr>
              <a:t>Many researchers only want access to the JASMIN compute &amp; collaborative data and not CEDA archive.</a:t>
            </a:r>
            <a:endParaRPr sz="2200">
              <a:solidFill>
                <a:srgbClr val="626262"/>
              </a:solidFill>
            </a:endParaRPr>
          </a:p>
          <a:p>
            <a:pPr marL="914400" lvl="0" indent="0" algn="l" rtl="0">
              <a:spcBef>
                <a:spcPts val="0"/>
              </a:spcBef>
              <a:spcAft>
                <a:spcPts val="0"/>
              </a:spcAft>
              <a:buNone/>
            </a:pPr>
            <a:endParaRPr sz="2200">
              <a:solidFill>
                <a:srgbClr val="626262"/>
              </a:solidFill>
            </a:endParaRPr>
          </a:p>
          <a:p>
            <a:pPr marL="457200" marR="0" lvl="0" indent="-368300" algn="l" rtl="0">
              <a:spcBef>
                <a:spcPts val="0"/>
              </a:spcBef>
              <a:spcAft>
                <a:spcPts val="0"/>
              </a:spcAft>
              <a:buClr>
                <a:srgbClr val="2E2D62"/>
              </a:buClr>
              <a:buSzPts val="2200"/>
              <a:buChar char="●"/>
            </a:pPr>
            <a:r>
              <a:rPr lang="en-GB" sz="2200">
                <a:solidFill>
                  <a:srgbClr val="626262"/>
                </a:solidFill>
              </a:rPr>
              <a:t>240 group workspaces</a:t>
            </a:r>
            <a:br>
              <a:rPr lang="en-GB" sz="2200">
                <a:solidFill>
                  <a:srgbClr val="626262"/>
                </a:solidFill>
              </a:rPr>
            </a:br>
            <a:endParaRPr sz="2200">
              <a:solidFill>
                <a:srgbClr val="626262"/>
              </a:solidFill>
            </a:endParaRPr>
          </a:p>
          <a:p>
            <a:pPr marL="457200" marR="0" lvl="0" indent="-368300" algn="l" rtl="0">
              <a:spcBef>
                <a:spcPts val="0"/>
              </a:spcBef>
              <a:spcAft>
                <a:spcPts val="0"/>
              </a:spcAft>
              <a:buClr>
                <a:srgbClr val="2E2D62"/>
              </a:buClr>
              <a:buSzPts val="2200"/>
              <a:buChar char="●"/>
            </a:pPr>
            <a:r>
              <a:rPr lang="en-GB" sz="2200">
                <a:solidFill>
                  <a:srgbClr val="626262"/>
                </a:solidFill>
              </a:rPr>
              <a:t>~60 cloud tenancies</a:t>
            </a:r>
            <a:endParaRPr sz="2200">
              <a:solidFill>
                <a:srgbClr val="626262"/>
              </a:solidFill>
            </a:endParaRPr>
          </a:p>
        </p:txBody>
      </p:sp>
      <p:pic>
        <p:nvPicPr>
          <p:cNvPr id="287" name="Google Shape;287;p44"/>
          <p:cNvPicPr preferRelativeResize="0"/>
          <p:nvPr/>
        </p:nvPicPr>
        <p:blipFill>
          <a:blip r:embed="rId3">
            <a:alphaModFix/>
          </a:blip>
          <a:stretch>
            <a:fillRect/>
          </a:stretch>
        </p:blipFill>
        <p:spPr>
          <a:xfrm>
            <a:off x="6512850" y="1604864"/>
            <a:ext cx="5246850" cy="353637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45"/>
          <p:cNvPicPr preferRelativeResize="0"/>
          <p:nvPr/>
        </p:nvPicPr>
        <p:blipFill>
          <a:blip r:embed="rId3">
            <a:alphaModFix/>
          </a:blip>
          <a:stretch>
            <a:fillRect/>
          </a:stretch>
        </p:blipFill>
        <p:spPr>
          <a:xfrm>
            <a:off x="231550" y="1073925"/>
            <a:ext cx="11887200" cy="4551636"/>
          </a:xfrm>
          <a:prstGeom prst="rect">
            <a:avLst/>
          </a:prstGeom>
          <a:noFill/>
          <a:ln>
            <a:noFill/>
          </a:ln>
        </p:spPr>
      </p:pic>
      <p:pic>
        <p:nvPicPr>
          <p:cNvPr id="294" name="Google Shape;294;p45"/>
          <p:cNvPicPr preferRelativeResize="0"/>
          <p:nvPr/>
        </p:nvPicPr>
        <p:blipFill>
          <a:blip r:embed="rId4">
            <a:alphaModFix/>
          </a:blip>
          <a:stretch>
            <a:fillRect/>
          </a:stretch>
        </p:blipFill>
        <p:spPr>
          <a:xfrm>
            <a:off x="4007150" y="5790386"/>
            <a:ext cx="5457825" cy="1019175"/>
          </a:xfrm>
          <a:prstGeom prst="rect">
            <a:avLst/>
          </a:prstGeom>
          <a:noFill/>
          <a:ln>
            <a:noFill/>
          </a:ln>
        </p:spPr>
      </p:pic>
      <p:sp>
        <p:nvSpPr>
          <p:cNvPr id="295" name="Google Shape;295;p45"/>
          <p:cNvSpPr txBox="1"/>
          <p:nvPr/>
        </p:nvSpPr>
        <p:spPr>
          <a:xfrm>
            <a:off x="403341" y="345182"/>
            <a:ext cx="63564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400" b="1">
                <a:solidFill>
                  <a:srgbClr val="2E2D62"/>
                </a:solidFill>
              </a:rPr>
              <a:t>JASMIN:Services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6"/>
          <p:cNvSpPr txBox="1"/>
          <p:nvPr/>
        </p:nvSpPr>
        <p:spPr>
          <a:xfrm>
            <a:off x="403340" y="345182"/>
            <a:ext cx="116847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400" b="1">
                <a:solidFill>
                  <a:srgbClr val="2E2D62"/>
                </a:solidFill>
              </a:rPr>
              <a:t>JASMIN: Recent developments</a:t>
            </a:r>
            <a:endParaRPr/>
          </a:p>
        </p:txBody>
      </p:sp>
      <p:sp>
        <p:nvSpPr>
          <p:cNvPr id="301" name="Google Shape;301;p46"/>
          <p:cNvSpPr/>
          <p:nvPr/>
        </p:nvSpPr>
        <p:spPr>
          <a:xfrm>
            <a:off x="503672" y="1248804"/>
            <a:ext cx="7700400" cy="4241100"/>
          </a:xfrm>
          <a:prstGeom prst="rect">
            <a:avLst/>
          </a:prstGeom>
          <a:noFill/>
          <a:ln>
            <a:noFill/>
          </a:ln>
        </p:spPr>
        <p:txBody>
          <a:bodyPr spcFirstLastPara="1" wrap="square" lIns="91425" tIns="45700" rIns="91425" bIns="45700" anchor="t" anchorCtr="0">
            <a:noAutofit/>
          </a:bodyPr>
          <a:lstStyle/>
          <a:p>
            <a:pPr marL="457200" lvl="0" indent="-381000" algn="l" rtl="0">
              <a:spcBef>
                <a:spcPts val="0"/>
              </a:spcBef>
              <a:spcAft>
                <a:spcPts val="0"/>
              </a:spcAft>
              <a:buClr>
                <a:srgbClr val="626262"/>
              </a:buClr>
              <a:buSzPts val="2400"/>
              <a:buChar char="•"/>
            </a:pPr>
            <a:r>
              <a:rPr lang="en-GB" sz="2400">
                <a:solidFill>
                  <a:srgbClr val="626262"/>
                </a:solidFill>
              </a:rPr>
              <a:t>Storage</a:t>
            </a:r>
            <a:endParaRPr sz="2400">
              <a:solidFill>
                <a:srgbClr val="626262"/>
              </a:solidFill>
            </a:endParaRPr>
          </a:p>
          <a:p>
            <a:pPr marL="914400" lvl="1" indent="-381000" algn="l" rtl="0">
              <a:spcBef>
                <a:spcPts val="0"/>
              </a:spcBef>
              <a:spcAft>
                <a:spcPts val="0"/>
              </a:spcAft>
              <a:buClr>
                <a:srgbClr val="626262"/>
              </a:buClr>
              <a:buSzPts val="2400"/>
              <a:buChar char="○"/>
            </a:pPr>
            <a:r>
              <a:rPr lang="en-GB" sz="2400">
                <a:solidFill>
                  <a:srgbClr val="626262"/>
                </a:solidFill>
              </a:rPr>
              <a:t>30 PB SOF now all allocated</a:t>
            </a:r>
            <a:endParaRPr sz="2400">
              <a:solidFill>
                <a:srgbClr val="626262"/>
              </a:solidFill>
            </a:endParaRPr>
          </a:p>
          <a:p>
            <a:pPr marL="914400" lvl="1" indent="-381000" algn="l" rtl="0">
              <a:spcBef>
                <a:spcPts val="0"/>
              </a:spcBef>
              <a:spcAft>
                <a:spcPts val="0"/>
              </a:spcAft>
              <a:buClr>
                <a:srgbClr val="626262"/>
              </a:buClr>
              <a:buSzPts val="2400"/>
              <a:buChar char="○"/>
            </a:pPr>
            <a:r>
              <a:rPr lang="en-GB" sz="2400">
                <a:solidFill>
                  <a:srgbClr val="626262"/>
                </a:solidFill>
              </a:rPr>
              <a:t>1 PB PFS scratch area</a:t>
            </a:r>
            <a:endParaRPr sz="2400">
              <a:solidFill>
                <a:srgbClr val="626262"/>
              </a:solidFill>
            </a:endParaRPr>
          </a:p>
          <a:p>
            <a:pPr marL="914400" lvl="1" indent="-381000" algn="l" rtl="0">
              <a:spcBef>
                <a:spcPts val="0"/>
              </a:spcBef>
              <a:spcAft>
                <a:spcPts val="0"/>
              </a:spcAft>
              <a:buClr>
                <a:srgbClr val="626262"/>
              </a:buClr>
              <a:buSzPts val="2400"/>
              <a:buChar char="○"/>
            </a:pPr>
            <a:r>
              <a:rPr lang="en-GB" sz="2400">
                <a:solidFill>
                  <a:srgbClr val="626262"/>
                </a:solidFill>
              </a:rPr>
              <a:t>Object storage interfaces</a:t>
            </a:r>
            <a:endParaRPr sz="2400">
              <a:solidFill>
                <a:srgbClr val="626262"/>
              </a:solidFill>
            </a:endParaRPr>
          </a:p>
          <a:p>
            <a:pPr marL="457200" lvl="0" indent="-381000" algn="l" rtl="0">
              <a:spcBef>
                <a:spcPts val="0"/>
              </a:spcBef>
              <a:spcAft>
                <a:spcPts val="0"/>
              </a:spcAft>
              <a:buClr>
                <a:srgbClr val="626262"/>
              </a:buClr>
              <a:buSzPts val="2400"/>
              <a:buChar char="•"/>
            </a:pPr>
            <a:r>
              <a:rPr lang="en-GB" sz="2400">
                <a:solidFill>
                  <a:srgbClr val="626262"/>
                </a:solidFill>
              </a:rPr>
              <a:t>Compute</a:t>
            </a:r>
            <a:endParaRPr sz="2400">
              <a:solidFill>
                <a:srgbClr val="626262"/>
              </a:solidFill>
            </a:endParaRPr>
          </a:p>
          <a:p>
            <a:pPr marL="914400" lvl="1" indent="-381000" algn="l" rtl="0">
              <a:spcBef>
                <a:spcPts val="0"/>
              </a:spcBef>
              <a:spcAft>
                <a:spcPts val="0"/>
              </a:spcAft>
              <a:buClr>
                <a:srgbClr val="626262"/>
              </a:buClr>
              <a:buSzPts val="2400"/>
              <a:buChar char="○"/>
            </a:pPr>
            <a:r>
              <a:rPr lang="en-GB" sz="2400">
                <a:solidFill>
                  <a:srgbClr val="626262"/>
                </a:solidFill>
              </a:rPr>
              <a:t>Major migrations: RHEL6 -&gt; CentOS7</a:t>
            </a:r>
            <a:endParaRPr sz="2400">
              <a:solidFill>
                <a:srgbClr val="626262"/>
              </a:solidFill>
            </a:endParaRPr>
          </a:p>
          <a:p>
            <a:pPr marL="914400" lvl="1" indent="-381000" algn="l" rtl="0">
              <a:spcBef>
                <a:spcPts val="0"/>
              </a:spcBef>
              <a:spcAft>
                <a:spcPts val="0"/>
              </a:spcAft>
              <a:buClr>
                <a:srgbClr val="626262"/>
              </a:buClr>
              <a:buSzPts val="2400"/>
              <a:buChar char="○"/>
            </a:pPr>
            <a:r>
              <a:rPr lang="en-GB" sz="2400">
                <a:solidFill>
                  <a:srgbClr val="626262"/>
                </a:solidFill>
              </a:rPr>
              <a:t>LSF -&gt; SLURM</a:t>
            </a:r>
            <a:endParaRPr sz="2400">
              <a:solidFill>
                <a:srgbClr val="626262"/>
              </a:solidFill>
            </a:endParaRPr>
          </a:p>
          <a:p>
            <a:pPr marL="457200" lvl="0" indent="-381000" algn="l" rtl="0">
              <a:spcBef>
                <a:spcPts val="0"/>
              </a:spcBef>
              <a:spcAft>
                <a:spcPts val="0"/>
              </a:spcAft>
              <a:buClr>
                <a:srgbClr val="626262"/>
              </a:buClr>
              <a:buSzPts val="2400"/>
              <a:buChar char="•"/>
            </a:pPr>
            <a:r>
              <a:rPr lang="en-GB" sz="2400">
                <a:solidFill>
                  <a:srgbClr val="626262"/>
                </a:solidFill>
              </a:rPr>
              <a:t>Cloud platform</a:t>
            </a:r>
            <a:endParaRPr sz="2400">
              <a:solidFill>
                <a:srgbClr val="626262"/>
              </a:solidFill>
            </a:endParaRPr>
          </a:p>
          <a:p>
            <a:pPr marL="914400" lvl="1" indent="-381000" algn="l" rtl="0">
              <a:spcBef>
                <a:spcPts val="0"/>
              </a:spcBef>
              <a:spcAft>
                <a:spcPts val="0"/>
              </a:spcAft>
              <a:buClr>
                <a:srgbClr val="626262"/>
              </a:buClr>
              <a:buSzPts val="2400"/>
              <a:buChar char="○"/>
            </a:pPr>
            <a:r>
              <a:rPr lang="en-GB" sz="2400">
                <a:solidFill>
                  <a:srgbClr val="626262"/>
                </a:solidFill>
              </a:rPr>
              <a:t>“Tenancy sci” machines: further rollout</a:t>
            </a:r>
            <a:endParaRPr sz="2400">
              <a:solidFill>
                <a:srgbClr val="626262"/>
              </a:solidFill>
            </a:endParaRPr>
          </a:p>
          <a:p>
            <a:pPr marL="914400" lvl="1" indent="-381000" algn="l" rtl="0">
              <a:spcBef>
                <a:spcPts val="0"/>
              </a:spcBef>
              <a:spcAft>
                <a:spcPts val="0"/>
              </a:spcAft>
              <a:buClr>
                <a:srgbClr val="626262"/>
              </a:buClr>
              <a:buSzPts val="2400"/>
              <a:buChar char="○"/>
            </a:pPr>
            <a:r>
              <a:rPr lang="en-GB" sz="2400">
                <a:solidFill>
                  <a:srgbClr val="626262"/>
                </a:solidFill>
              </a:rPr>
              <a:t>Cluster-as-a-Service</a:t>
            </a:r>
            <a:endParaRPr sz="2400">
              <a:solidFill>
                <a:srgbClr val="626262"/>
              </a:solidFill>
            </a:endParaRPr>
          </a:p>
          <a:p>
            <a:pPr marL="914400" lvl="1" indent="-381000" algn="l" rtl="0">
              <a:spcBef>
                <a:spcPts val="0"/>
              </a:spcBef>
              <a:spcAft>
                <a:spcPts val="0"/>
              </a:spcAft>
              <a:buClr>
                <a:srgbClr val="626262"/>
              </a:buClr>
              <a:buSzPts val="2400"/>
              <a:buChar char="○"/>
            </a:pPr>
            <a:r>
              <a:rPr lang="en-GB" sz="2400">
                <a:solidFill>
                  <a:srgbClr val="626262"/>
                </a:solidFill>
              </a:rPr>
              <a:t>JASMIN Notebook service</a:t>
            </a:r>
            <a:endParaRPr sz="2400">
              <a:solidFill>
                <a:srgbClr val="626262"/>
              </a:solidFill>
            </a:endParaRPr>
          </a:p>
          <a:p>
            <a:pPr marL="457200" lvl="0" indent="-381000" algn="l" rtl="0">
              <a:spcBef>
                <a:spcPts val="0"/>
              </a:spcBef>
              <a:spcAft>
                <a:spcPts val="0"/>
              </a:spcAft>
              <a:buClr>
                <a:srgbClr val="626262"/>
              </a:buClr>
              <a:buSzPts val="2400"/>
              <a:buChar char="•"/>
            </a:pPr>
            <a:r>
              <a:rPr lang="en-GB" sz="2400">
                <a:solidFill>
                  <a:srgbClr val="626262"/>
                </a:solidFill>
              </a:rPr>
              <a:t>Procurement for JASMIN Phase 7 underway</a:t>
            </a:r>
            <a:endParaRPr sz="2400">
              <a:solidFill>
                <a:srgbClr val="626262"/>
              </a:solidFill>
            </a:endParaRPr>
          </a:p>
          <a:p>
            <a:pPr marL="0" lvl="0" indent="0" algn="l" rtl="0">
              <a:spcBef>
                <a:spcPts val="0"/>
              </a:spcBef>
              <a:spcAft>
                <a:spcPts val="0"/>
              </a:spcAft>
              <a:buNone/>
            </a:pPr>
            <a:endParaRPr sz="2400">
              <a:solidFill>
                <a:srgbClr val="626262"/>
              </a:solidFill>
            </a:endParaRPr>
          </a:p>
          <a:p>
            <a:pPr marL="457200" lvl="0" indent="0" algn="l" rtl="0">
              <a:spcBef>
                <a:spcPts val="0"/>
              </a:spcBef>
              <a:spcAft>
                <a:spcPts val="0"/>
              </a:spcAft>
              <a:buNone/>
            </a:pPr>
            <a:endParaRPr sz="2400">
              <a:solidFill>
                <a:srgbClr val="626262"/>
              </a:solidFill>
            </a:endParaRPr>
          </a:p>
        </p:txBody>
      </p:sp>
      <p:pic>
        <p:nvPicPr>
          <p:cNvPr id="302" name="Google Shape;302;p46"/>
          <p:cNvPicPr preferRelativeResize="0"/>
          <p:nvPr/>
        </p:nvPicPr>
        <p:blipFill rotWithShape="1">
          <a:blip r:embed="rId3">
            <a:alphaModFix/>
          </a:blip>
          <a:srcRect/>
          <a:stretch/>
        </p:blipFill>
        <p:spPr>
          <a:xfrm>
            <a:off x="8127873" y="3708340"/>
            <a:ext cx="3893224" cy="2276526"/>
          </a:xfrm>
          <a:prstGeom prst="rect">
            <a:avLst/>
          </a:prstGeom>
          <a:noFill/>
          <a:ln>
            <a:noFill/>
          </a:ln>
        </p:spPr>
      </p:pic>
      <p:pic>
        <p:nvPicPr>
          <p:cNvPr id="303" name="Google Shape;303;p46"/>
          <p:cNvPicPr preferRelativeResize="0"/>
          <p:nvPr/>
        </p:nvPicPr>
        <p:blipFill>
          <a:blip r:embed="rId4">
            <a:alphaModFix/>
          </a:blip>
          <a:stretch>
            <a:fillRect/>
          </a:stretch>
        </p:blipFill>
        <p:spPr>
          <a:xfrm>
            <a:off x="8194822" y="966445"/>
            <a:ext cx="3759327" cy="216012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51C47-939E-554C-BE11-56457BB344E9}"/>
              </a:ext>
            </a:extLst>
          </p:cNvPr>
          <p:cNvSpPr>
            <a:spLocks noGrp="1"/>
          </p:cNvSpPr>
          <p:nvPr>
            <p:ph type="title"/>
          </p:nvPr>
        </p:nvSpPr>
        <p:spPr>
          <a:xfrm>
            <a:off x="838200" y="500062"/>
            <a:ext cx="10515600" cy="1325563"/>
          </a:xfrm>
        </p:spPr>
        <p:txBody>
          <a:bodyPr/>
          <a:lstStyle/>
          <a:p>
            <a:r>
              <a:rPr lang="en-GB" b="0" dirty="0"/>
              <a:t>Archiving operations concept, flows and processes</a:t>
            </a:r>
            <a:br>
              <a:rPr lang="en-GB" b="0" dirty="0"/>
            </a:br>
            <a:endParaRPr lang="en-US" dirty="0"/>
          </a:p>
        </p:txBody>
      </p:sp>
      <p:sp>
        <p:nvSpPr>
          <p:cNvPr id="4" name="Rectangle 3">
            <a:extLst>
              <a:ext uri="{FF2B5EF4-FFF2-40B4-BE49-F238E27FC236}">
                <a16:creationId xmlns:a16="http://schemas.microsoft.com/office/drawing/2014/main" id="{20C02E07-5093-D04D-ABD5-60335890DF22}"/>
              </a:ext>
            </a:extLst>
          </p:cNvPr>
          <p:cNvSpPr/>
          <p:nvPr/>
        </p:nvSpPr>
        <p:spPr>
          <a:xfrm>
            <a:off x="8537016" y="995528"/>
            <a:ext cx="1171254" cy="9657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HTTP – MODIS Tool</a:t>
            </a:r>
          </a:p>
        </p:txBody>
      </p:sp>
      <p:sp>
        <p:nvSpPr>
          <p:cNvPr id="5" name="Rectangle 4">
            <a:extLst>
              <a:ext uri="{FF2B5EF4-FFF2-40B4-BE49-F238E27FC236}">
                <a16:creationId xmlns:a16="http://schemas.microsoft.com/office/drawing/2014/main" id="{3AC904FC-DCCB-EF4F-B7C4-529CED46C29B}"/>
              </a:ext>
            </a:extLst>
          </p:cNvPr>
          <p:cNvSpPr/>
          <p:nvPr/>
        </p:nvSpPr>
        <p:spPr>
          <a:xfrm>
            <a:off x="1988229" y="4973639"/>
            <a:ext cx="1171254" cy="9657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Web upload</a:t>
            </a:r>
          </a:p>
        </p:txBody>
      </p:sp>
      <p:sp>
        <p:nvSpPr>
          <p:cNvPr id="6" name="Rectangle 5">
            <a:extLst>
              <a:ext uri="{FF2B5EF4-FFF2-40B4-BE49-F238E27FC236}">
                <a16:creationId xmlns:a16="http://schemas.microsoft.com/office/drawing/2014/main" id="{99927CAE-B016-3D46-8178-618BB1A28D51}"/>
              </a:ext>
            </a:extLst>
          </p:cNvPr>
          <p:cNvSpPr/>
          <p:nvPr/>
        </p:nvSpPr>
        <p:spPr>
          <a:xfrm>
            <a:off x="8400302" y="5686409"/>
            <a:ext cx="1171254" cy="9657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Large Transfers - NAS Box and Tape</a:t>
            </a:r>
          </a:p>
        </p:txBody>
      </p:sp>
      <p:sp>
        <p:nvSpPr>
          <p:cNvPr id="7" name="Rectangle 6">
            <a:extLst>
              <a:ext uri="{FF2B5EF4-FFF2-40B4-BE49-F238E27FC236}">
                <a16:creationId xmlns:a16="http://schemas.microsoft.com/office/drawing/2014/main" id="{6B39B9BC-FF7B-4849-968E-2D7D615244BE}"/>
              </a:ext>
            </a:extLst>
          </p:cNvPr>
          <p:cNvSpPr/>
          <p:nvPr/>
        </p:nvSpPr>
        <p:spPr>
          <a:xfrm>
            <a:off x="9856332" y="1921628"/>
            <a:ext cx="1171254" cy="9657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WMO Data Feed</a:t>
            </a:r>
          </a:p>
        </p:txBody>
      </p:sp>
      <p:sp>
        <p:nvSpPr>
          <p:cNvPr id="8" name="Rectangle 7">
            <a:extLst>
              <a:ext uri="{FF2B5EF4-FFF2-40B4-BE49-F238E27FC236}">
                <a16:creationId xmlns:a16="http://schemas.microsoft.com/office/drawing/2014/main" id="{A85B1014-7B20-664F-830C-B834EFF312CE}"/>
              </a:ext>
            </a:extLst>
          </p:cNvPr>
          <p:cNvSpPr/>
          <p:nvPr/>
        </p:nvSpPr>
        <p:spPr>
          <a:xfrm>
            <a:off x="9986087" y="4973639"/>
            <a:ext cx="1434530" cy="9657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Near Real Time EUMETCAST DISH</a:t>
            </a:r>
          </a:p>
        </p:txBody>
      </p:sp>
      <p:sp>
        <p:nvSpPr>
          <p:cNvPr id="9" name="Rectangle 8">
            <a:extLst>
              <a:ext uri="{FF2B5EF4-FFF2-40B4-BE49-F238E27FC236}">
                <a16:creationId xmlns:a16="http://schemas.microsoft.com/office/drawing/2014/main" id="{AFAE2310-67C8-3241-A123-6A8900BF94C7}"/>
              </a:ext>
            </a:extLst>
          </p:cNvPr>
          <p:cNvSpPr/>
          <p:nvPr/>
        </p:nvSpPr>
        <p:spPr>
          <a:xfrm>
            <a:off x="4109476" y="5706137"/>
            <a:ext cx="1171254" cy="9657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NCAS Instruments</a:t>
            </a:r>
          </a:p>
        </p:txBody>
      </p:sp>
      <p:sp>
        <p:nvSpPr>
          <p:cNvPr id="10" name="Oval 9">
            <a:extLst>
              <a:ext uri="{FF2B5EF4-FFF2-40B4-BE49-F238E27FC236}">
                <a16:creationId xmlns:a16="http://schemas.microsoft.com/office/drawing/2014/main" id="{B9D6EEE0-A182-9B47-989E-B9F6965B767B}"/>
              </a:ext>
            </a:extLst>
          </p:cNvPr>
          <p:cNvSpPr/>
          <p:nvPr/>
        </p:nvSpPr>
        <p:spPr>
          <a:xfrm>
            <a:off x="6180673" y="4130110"/>
            <a:ext cx="1975207" cy="182331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Project GWS</a:t>
            </a:r>
          </a:p>
        </p:txBody>
      </p:sp>
      <p:sp>
        <p:nvSpPr>
          <p:cNvPr id="11" name="Oval 10">
            <a:extLst>
              <a:ext uri="{FF2B5EF4-FFF2-40B4-BE49-F238E27FC236}">
                <a16:creationId xmlns:a16="http://schemas.microsoft.com/office/drawing/2014/main" id="{604E9D70-F6BC-7B46-82C9-4755FA5E1D3B}"/>
              </a:ext>
            </a:extLst>
          </p:cNvPr>
          <p:cNvSpPr/>
          <p:nvPr/>
        </p:nvSpPr>
        <p:spPr>
          <a:xfrm>
            <a:off x="6171797" y="1513645"/>
            <a:ext cx="1975207" cy="1823318"/>
          </a:xfrm>
          <a:prstGeom prst="ellipse">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CEDA Archive</a:t>
            </a:r>
          </a:p>
        </p:txBody>
      </p:sp>
      <p:sp>
        <p:nvSpPr>
          <p:cNvPr id="12" name="Oval 11">
            <a:extLst>
              <a:ext uri="{FF2B5EF4-FFF2-40B4-BE49-F238E27FC236}">
                <a16:creationId xmlns:a16="http://schemas.microsoft.com/office/drawing/2014/main" id="{24553407-5B75-2B4C-BE41-5492DA7D2263}"/>
              </a:ext>
            </a:extLst>
          </p:cNvPr>
          <p:cNvSpPr/>
          <p:nvPr/>
        </p:nvSpPr>
        <p:spPr>
          <a:xfrm>
            <a:off x="7840771" y="2767922"/>
            <a:ext cx="1975207" cy="1823318"/>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Restricted Access GWS</a:t>
            </a:r>
          </a:p>
        </p:txBody>
      </p:sp>
      <p:sp>
        <p:nvSpPr>
          <p:cNvPr id="13" name="Oval 12">
            <a:extLst>
              <a:ext uri="{FF2B5EF4-FFF2-40B4-BE49-F238E27FC236}">
                <a16:creationId xmlns:a16="http://schemas.microsoft.com/office/drawing/2014/main" id="{EE9EC299-AE83-5B48-AE33-7870ECEE7836}"/>
              </a:ext>
            </a:extLst>
          </p:cNvPr>
          <p:cNvSpPr/>
          <p:nvPr/>
        </p:nvSpPr>
        <p:spPr>
          <a:xfrm>
            <a:off x="3872504" y="3904933"/>
            <a:ext cx="1323654" cy="935397"/>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Arrivals</a:t>
            </a:r>
          </a:p>
        </p:txBody>
      </p:sp>
      <p:sp>
        <p:nvSpPr>
          <p:cNvPr id="14" name="Oval 13">
            <a:extLst>
              <a:ext uri="{FF2B5EF4-FFF2-40B4-BE49-F238E27FC236}">
                <a16:creationId xmlns:a16="http://schemas.microsoft.com/office/drawing/2014/main" id="{E06ABB0B-68A6-6343-A3AA-1F8E11296038}"/>
              </a:ext>
            </a:extLst>
          </p:cNvPr>
          <p:cNvSpPr/>
          <p:nvPr/>
        </p:nvSpPr>
        <p:spPr>
          <a:xfrm>
            <a:off x="3316600" y="2620159"/>
            <a:ext cx="1806108" cy="914379"/>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Processing</a:t>
            </a:r>
          </a:p>
        </p:txBody>
      </p:sp>
      <p:sp>
        <p:nvSpPr>
          <p:cNvPr id="15" name="Rectangle 14">
            <a:extLst>
              <a:ext uri="{FF2B5EF4-FFF2-40B4-BE49-F238E27FC236}">
                <a16:creationId xmlns:a16="http://schemas.microsoft.com/office/drawing/2014/main" id="{AFF424E0-12F5-8E4E-B1B4-01144301C469}"/>
              </a:ext>
            </a:extLst>
          </p:cNvPr>
          <p:cNvSpPr/>
          <p:nvPr/>
        </p:nvSpPr>
        <p:spPr>
          <a:xfrm>
            <a:off x="776265" y="2044623"/>
            <a:ext cx="1460642" cy="9657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EUMETSAT online archive IASI/GOME</a:t>
            </a:r>
          </a:p>
        </p:txBody>
      </p:sp>
      <p:sp>
        <p:nvSpPr>
          <p:cNvPr id="16" name="Rectangle 15">
            <a:extLst>
              <a:ext uri="{FF2B5EF4-FFF2-40B4-BE49-F238E27FC236}">
                <a16:creationId xmlns:a16="http://schemas.microsoft.com/office/drawing/2014/main" id="{8ECC0DD9-58C0-B848-8D5F-D630269AFEDD}"/>
              </a:ext>
            </a:extLst>
          </p:cNvPr>
          <p:cNvSpPr/>
          <p:nvPr/>
        </p:nvSpPr>
        <p:spPr>
          <a:xfrm>
            <a:off x="930131" y="3723989"/>
            <a:ext cx="1171254" cy="9657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 Hoc data acquisitions</a:t>
            </a:r>
          </a:p>
          <a:p>
            <a:pPr algn="ctr"/>
            <a:r>
              <a:rPr lang="en-US" dirty="0"/>
              <a:t>FTP , Globus, xfer</a:t>
            </a:r>
          </a:p>
        </p:txBody>
      </p:sp>
      <p:sp>
        <p:nvSpPr>
          <p:cNvPr id="17" name="Rectangle 16">
            <a:extLst>
              <a:ext uri="{FF2B5EF4-FFF2-40B4-BE49-F238E27FC236}">
                <a16:creationId xmlns:a16="http://schemas.microsoft.com/office/drawing/2014/main" id="{B2C5B558-C7AE-4849-AA05-8E61365D5936}"/>
              </a:ext>
            </a:extLst>
          </p:cNvPr>
          <p:cNvSpPr/>
          <p:nvPr/>
        </p:nvSpPr>
        <p:spPr>
          <a:xfrm>
            <a:off x="3587575" y="940425"/>
            <a:ext cx="1171254" cy="10218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FTP – Sentinel Hub</a:t>
            </a:r>
          </a:p>
        </p:txBody>
      </p:sp>
      <p:cxnSp>
        <p:nvCxnSpPr>
          <p:cNvPr id="21" name="Straight Arrow Connector 20">
            <a:extLst>
              <a:ext uri="{FF2B5EF4-FFF2-40B4-BE49-F238E27FC236}">
                <a16:creationId xmlns:a16="http://schemas.microsoft.com/office/drawing/2014/main" id="{4F41E9F2-D045-B74A-9699-05EDEA9C24CA}"/>
              </a:ext>
            </a:extLst>
          </p:cNvPr>
          <p:cNvCxnSpPr>
            <a:cxnSpLocks/>
            <a:stCxn id="10" idx="0"/>
            <a:endCxn id="11" idx="4"/>
          </p:cNvCxnSpPr>
          <p:nvPr/>
        </p:nvCxnSpPr>
        <p:spPr>
          <a:xfrm flipH="1" flipV="1">
            <a:off x="7159401" y="3336963"/>
            <a:ext cx="8876" cy="793147"/>
          </a:xfrm>
          <a:prstGeom prst="straightConnector1">
            <a:avLst/>
          </a:prstGeom>
          <a:ln w="444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C5CF28A-CC8E-C642-BFD8-686C2F7DD1CE}"/>
              </a:ext>
            </a:extLst>
          </p:cNvPr>
          <p:cNvCxnSpPr>
            <a:cxnSpLocks/>
            <a:stCxn id="7" idx="1"/>
            <a:endCxn id="11" idx="6"/>
          </p:cNvCxnSpPr>
          <p:nvPr/>
        </p:nvCxnSpPr>
        <p:spPr>
          <a:xfrm flipH="1">
            <a:off x="8147004" y="2404514"/>
            <a:ext cx="1709328" cy="20790"/>
          </a:xfrm>
          <a:prstGeom prst="straightConnector1">
            <a:avLst/>
          </a:prstGeom>
          <a:ln w="444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1313749-4FE9-794E-8BB8-EF6C92086C90}"/>
              </a:ext>
            </a:extLst>
          </p:cNvPr>
          <p:cNvCxnSpPr>
            <a:cxnSpLocks/>
            <a:stCxn id="4" idx="1"/>
          </p:cNvCxnSpPr>
          <p:nvPr/>
        </p:nvCxnSpPr>
        <p:spPr>
          <a:xfrm flipH="1">
            <a:off x="7911054" y="1478414"/>
            <a:ext cx="625962" cy="369804"/>
          </a:xfrm>
          <a:prstGeom prst="straightConnector1">
            <a:avLst/>
          </a:prstGeom>
          <a:ln w="444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E08BBBA-F61F-3541-B132-9182FA14135A}"/>
              </a:ext>
            </a:extLst>
          </p:cNvPr>
          <p:cNvCxnSpPr>
            <a:cxnSpLocks/>
            <a:stCxn id="14" idx="6"/>
          </p:cNvCxnSpPr>
          <p:nvPr/>
        </p:nvCxnSpPr>
        <p:spPr>
          <a:xfrm flipV="1">
            <a:off x="5122708" y="2703801"/>
            <a:ext cx="1035968" cy="373548"/>
          </a:xfrm>
          <a:prstGeom prst="straightConnector1">
            <a:avLst/>
          </a:prstGeom>
          <a:ln w="444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C5D8B83-9D4B-4C47-9859-8FE66C0FA6A9}"/>
              </a:ext>
            </a:extLst>
          </p:cNvPr>
          <p:cNvCxnSpPr>
            <a:cxnSpLocks/>
            <a:stCxn id="13" idx="6"/>
          </p:cNvCxnSpPr>
          <p:nvPr/>
        </p:nvCxnSpPr>
        <p:spPr>
          <a:xfrm flipV="1">
            <a:off x="5196158" y="3087962"/>
            <a:ext cx="1274459" cy="1284670"/>
          </a:xfrm>
          <a:prstGeom prst="straightConnector1">
            <a:avLst/>
          </a:prstGeom>
          <a:ln w="444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210A542-DD5B-4C4B-BDAF-1C613A689798}"/>
              </a:ext>
            </a:extLst>
          </p:cNvPr>
          <p:cNvCxnSpPr>
            <a:cxnSpLocks/>
          </p:cNvCxnSpPr>
          <p:nvPr/>
        </p:nvCxnSpPr>
        <p:spPr>
          <a:xfrm>
            <a:off x="4205883" y="2003963"/>
            <a:ext cx="0" cy="671460"/>
          </a:xfrm>
          <a:prstGeom prst="straightConnector1">
            <a:avLst/>
          </a:prstGeom>
          <a:ln w="444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F6D18E8-8D0C-4643-BDB3-C991FDA2D4A2}"/>
              </a:ext>
            </a:extLst>
          </p:cNvPr>
          <p:cNvCxnSpPr>
            <a:cxnSpLocks/>
            <a:stCxn id="15" idx="3"/>
          </p:cNvCxnSpPr>
          <p:nvPr/>
        </p:nvCxnSpPr>
        <p:spPr>
          <a:xfrm>
            <a:off x="2236907" y="2527509"/>
            <a:ext cx="1296346" cy="250671"/>
          </a:xfrm>
          <a:prstGeom prst="straightConnector1">
            <a:avLst/>
          </a:prstGeom>
          <a:ln w="444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2190B2B-F21B-154D-AF95-AA080F1CB802}"/>
              </a:ext>
            </a:extLst>
          </p:cNvPr>
          <p:cNvCxnSpPr>
            <a:cxnSpLocks/>
            <a:stCxn id="6" idx="1"/>
            <a:endCxn id="10" idx="5"/>
          </p:cNvCxnSpPr>
          <p:nvPr/>
        </p:nvCxnSpPr>
        <p:spPr>
          <a:xfrm flipH="1" flipV="1">
            <a:off x="7866618" y="5686409"/>
            <a:ext cx="533684" cy="482886"/>
          </a:xfrm>
          <a:prstGeom prst="straightConnector1">
            <a:avLst/>
          </a:prstGeom>
          <a:ln w="444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D1AF52E-4C19-F44A-8C19-495A5554F2A0}"/>
              </a:ext>
            </a:extLst>
          </p:cNvPr>
          <p:cNvCxnSpPr>
            <a:cxnSpLocks/>
            <a:stCxn id="16" idx="3"/>
            <a:endCxn id="14" idx="3"/>
          </p:cNvCxnSpPr>
          <p:nvPr/>
        </p:nvCxnSpPr>
        <p:spPr>
          <a:xfrm flipV="1">
            <a:off x="2101385" y="3400630"/>
            <a:ext cx="1479713" cy="806245"/>
          </a:xfrm>
          <a:prstGeom prst="straightConnector1">
            <a:avLst/>
          </a:prstGeom>
          <a:ln w="444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30F23F8-1521-9F41-9162-7B1A6246241B}"/>
              </a:ext>
            </a:extLst>
          </p:cNvPr>
          <p:cNvCxnSpPr>
            <a:cxnSpLocks/>
            <a:endCxn id="13" idx="3"/>
          </p:cNvCxnSpPr>
          <p:nvPr/>
        </p:nvCxnSpPr>
        <p:spPr>
          <a:xfrm flipV="1">
            <a:off x="3159483" y="4703344"/>
            <a:ext cx="906866" cy="753182"/>
          </a:xfrm>
          <a:prstGeom prst="straightConnector1">
            <a:avLst/>
          </a:prstGeom>
          <a:ln w="444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BCA7515-24B8-4242-9DFE-7BB447EC5D6B}"/>
              </a:ext>
            </a:extLst>
          </p:cNvPr>
          <p:cNvCxnSpPr>
            <a:cxnSpLocks/>
            <a:stCxn id="9" idx="3"/>
          </p:cNvCxnSpPr>
          <p:nvPr/>
        </p:nvCxnSpPr>
        <p:spPr>
          <a:xfrm flipV="1">
            <a:off x="5280730" y="5456525"/>
            <a:ext cx="1024006" cy="732498"/>
          </a:xfrm>
          <a:prstGeom prst="straightConnector1">
            <a:avLst/>
          </a:prstGeom>
          <a:ln w="444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FF66268D-6148-F94F-BF6E-8A6A0DF304FC}"/>
              </a:ext>
            </a:extLst>
          </p:cNvPr>
          <p:cNvCxnSpPr>
            <a:cxnSpLocks/>
            <a:stCxn id="8" idx="0"/>
          </p:cNvCxnSpPr>
          <p:nvPr/>
        </p:nvCxnSpPr>
        <p:spPr>
          <a:xfrm flipH="1" flipV="1">
            <a:off x="9595720" y="4266535"/>
            <a:ext cx="1107632" cy="707104"/>
          </a:xfrm>
          <a:prstGeom prst="straightConnector1">
            <a:avLst/>
          </a:prstGeom>
          <a:ln w="444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8813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71FA2-173A-C348-94B3-EE341BE79E2A}"/>
              </a:ext>
            </a:extLst>
          </p:cNvPr>
          <p:cNvSpPr>
            <a:spLocks noGrp="1"/>
          </p:cNvSpPr>
          <p:nvPr>
            <p:ph type="title"/>
          </p:nvPr>
        </p:nvSpPr>
        <p:spPr>
          <a:xfrm>
            <a:off x="940942" y="580883"/>
            <a:ext cx="10515600" cy="1325563"/>
          </a:xfrm>
        </p:spPr>
        <p:txBody>
          <a:bodyPr/>
          <a:lstStyle/>
          <a:p>
            <a:r>
              <a:rPr lang="en-GB" b="0" dirty="0"/>
              <a:t>Data format/packaging for the long term archive</a:t>
            </a:r>
            <a:br>
              <a:rPr lang="en-GB" b="0" dirty="0"/>
            </a:br>
            <a:endParaRPr lang="en-US" dirty="0"/>
          </a:p>
        </p:txBody>
      </p:sp>
      <p:sp>
        <p:nvSpPr>
          <p:cNvPr id="3" name="Text Placeholder 2">
            <a:extLst>
              <a:ext uri="{FF2B5EF4-FFF2-40B4-BE49-F238E27FC236}">
                <a16:creationId xmlns:a16="http://schemas.microsoft.com/office/drawing/2014/main" id="{A4FF378E-AC93-384E-93FD-D05BA17213FE}"/>
              </a:ext>
            </a:extLst>
          </p:cNvPr>
          <p:cNvSpPr>
            <a:spLocks noGrp="1"/>
          </p:cNvSpPr>
          <p:nvPr>
            <p:ph type="body" idx="1"/>
          </p:nvPr>
        </p:nvSpPr>
        <p:spPr>
          <a:xfrm>
            <a:off x="838200" y="1825625"/>
            <a:ext cx="6137953" cy="3796242"/>
          </a:xfrm>
        </p:spPr>
        <p:txBody>
          <a:bodyPr/>
          <a:lstStyle/>
          <a:p>
            <a:pPr marL="114300" indent="0">
              <a:buNone/>
            </a:pPr>
            <a:r>
              <a:rPr lang="en-GB" sz="1200" dirty="0"/>
              <a:t>Details of recommended common formats used within the CEDA archive</a:t>
            </a:r>
          </a:p>
          <a:p>
            <a:r>
              <a:rPr lang="en-GB" sz="1200" dirty="0">
                <a:hlinkClick r:id="rId2"/>
              </a:rPr>
              <a:t>File Formats Demystified</a:t>
            </a:r>
            <a:endParaRPr lang="en-GB" sz="1200" dirty="0"/>
          </a:p>
          <a:p>
            <a:r>
              <a:rPr lang="en-GB" sz="1200" dirty="0">
                <a:hlinkClick r:id="rId3"/>
              </a:rPr>
              <a:t>Metadata Basics</a:t>
            </a:r>
            <a:endParaRPr lang="en-GB" sz="1200" dirty="0"/>
          </a:p>
          <a:p>
            <a:r>
              <a:rPr lang="en-GB" sz="1200" dirty="0">
                <a:hlinkClick r:id="rId4"/>
              </a:rPr>
              <a:t>BADC-CSV Format for Data Exchange</a:t>
            </a:r>
            <a:endParaRPr lang="en-GB" sz="1200" dirty="0"/>
          </a:p>
          <a:p>
            <a:r>
              <a:rPr lang="en-GB" sz="1200" dirty="0">
                <a:hlinkClick r:id="rId5"/>
              </a:rPr>
              <a:t>NetCDF format</a:t>
            </a:r>
            <a:endParaRPr lang="en-GB" sz="1200" dirty="0"/>
          </a:p>
          <a:p>
            <a:r>
              <a:rPr lang="en-GB" sz="1200" dirty="0">
                <a:hlinkClick r:id="rId6"/>
              </a:rPr>
              <a:t>PP Binary Format</a:t>
            </a:r>
            <a:endParaRPr lang="en-GB" sz="1200" dirty="0"/>
          </a:p>
          <a:p>
            <a:r>
              <a:rPr lang="en-GB" sz="1200" dirty="0">
                <a:hlinkClick r:id="rId7"/>
              </a:rPr>
              <a:t>HDF</a:t>
            </a:r>
            <a:endParaRPr lang="en-GB" sz="1200" dirty="0"/>
          </a:p>
          <a:p>
            <a:r>
              <a:rPr lang="en-GB" sz="1200" dirty="0">
                <a:hlinkClick r:id="rId8"/>
              </a:rPr>
              <a:t>NASA Ames</a:t>
            </a:r>
            <a:endParaRPr lang="en-GB" sz="1200" dirty="0"/>
          </a:p>
          <a:p>
            <a:r>
              <a:rPr lang="en-GB" sz="1200" dirty="0">
                <a:hlinkClick r:id="rId9"/>
              </a:rPr>
              <a:t>GRIB</a:t>
            </a:r>
            <a:endParaRPr lang="en-GB" sz="1200" dirty="0"/>
          </a:p>
          <a:p>
            <a:r>
              <a:rPr lang="en-GB" sz="1200" dirty="0">
                <a:hlinkClick r:id="rId10"/>
              </a:rPr>
              <a:t>HITRAN</a:t>
            </a:r>
            <a:endParaRPr lang="en-GB" sz="1200" dirty="0"/>
          </a:p>
          <a:p>
            <a:r>
              <a:rPr lang="en-GB" sz="1200" dirty="0">
                <a:hlinkClick r:id="rId11"/>
              </a:rPr>
              <a:t>The CF Metadata Convention</a:t>
            </a:r>
            <a:endParaRPr lang="en-GB" sz="1200" dirty="0"/>
          </a:p>
          <a:p>
            <a:r>
              <a:rPr lang="en-GB" sz="1200" dirty="0">
                <a:hlinkClick r:id="rId12"/>
              </a:rPr>
              <a:t>CEDA: CF Conventions - examples of global attributes</a:t>
            </a:r>
            <a:endParaRPr lang="en-GB" sz="1200" dirty="0"/>
          </a:p>
        </p:txBody>
      </p:sp>
      <p:sp>
        <p:nvSpPr>
          <p:cNvPr id="5" name="Rectangle 4">
            <a:extLst>
              <a:ext uri="{FF2B5EF4-FFF2-40B4-BE49-F238E27FC236}">
                <a16:creationId xmlns:a16="http://schemas.microsoft.com/office/drawing/2014/main" id="{D6B32136-F93E-7145-A633-E31EC6532EF3}"/>
              </a:ext>
            </a:extLst>
          </p:cNvPr>
          <p:cNvSpPr/>
          <p:nvPr/>
        </p:nvSpPr>
        <p:spPr>
          <a:xfrm>
            <a:off x="5126805" y="2455524"/>
            <a:ext cx="6190608" cy="2352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US" dirty="0"/>
              <a:t>Thousand of formats exist within the CEDA archive for historical reasons including </a:t>
            </a:r>
            <a:r>
              <a:rPr lang="en-GB" b="1" dirty="0"/>
              <a:t>EBCDIC !</a:t>
            </a:r>
            <a:endParaRPr lang="en-US" dirty="0"/>
          </a:p>
          <a:p>
            <a:pPr marL="285750" indent="-285750" algn="ctr">
              <a:buFont typeface="Arial" panose="020B0604020202020204" pitchFamily="34" charset="0"/>
              <a:buChar char="•"/>
            </a:pPr>
            <a:r>
              <a:rPr lang="en-US" dirty="0"/>
              <a:t>We will accept specialist and proprietary formats when accompanied by adequate documentation</a:t>
            </a:r>
          </a:p>
          <a:p>
            <a:pPr marL="285750" indent="-285750" algn="ctr">
              <a:buFont typeface="Arial" panose="020B0604020202020204" pitchFamily="34" charset="0"/>
              <a:buChar char="•"/>
            </a:pPr>
            <a:r>
              <a:rPr lang="en-US" dirty="0"/>
              <a:t>We support the development of product guides and format  specializations for example the incorporation of uncertainty measurements</a:t>
            </a:r>
          </a:p>
          <a:p>
            <a:pPr algn="ctr"/>
            <a:endParaRPr lang="en-US" dirty="0"/>
          </a:p>
        </p:txBody>
      </p:sp>
    </p:spTree>
    <p:extLst>
      <p:ext uri="{BB962C8B-B14F-4D97-AF65-F5344CB8AC3E}">
        <p14:creationId xmlns:p14="http://schemas.microsoft.com/office/powerpoint/2010/main" val="863500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417642-7C35-4B45-8CCD-64BAA4203EDC}"/>
              </a:ext>
            </a:extLst>
          </p:cNvPr>
          <p:cNvSpPr>
            <a:spLocks noGrp="1"/>
          </p:cNvSpPr>
          <p:nvPr>
            <p:ph type="ctrTitle"/>
          </p:nvPr>
        </p:nvSpPr>
        <p:spPr/>
        <p:txBody>
          <a:bodyPr/>
          <a:lstStyle/>
          <a:p>
            <a:r>
              <a:rPr lang="en-US" dirty="0"/>
              <a:t>CEDA Search: Background</a:t>
            </a:r>
          </a:p>
        </p:txBody>
      </p:sp>
      <p:pic>
        <p:nvPicPr>
          <p:cNvPr id="11" name="Picture 10" descr="A picture containing graphical user interface&#10;&#10;Description automatically generated">
            <a:extLst>
              <a:ext uri="{FF2B5EF4-FFF2-40B4-BE49-F238E27FC236}">
                <a16:creationId xmlns:a16="http://schemas.microsoft.com/office/drawing/2014/main" id="{2579BB63-88BC-054D-BDE5-BA874D54B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7541" y="1312448"/>
            <a:ext cx="3098800" cy="1358900"/>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D4B668D-4F36-F148-BE2E-E27A92E4F9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0400" y="1325148"/>
            <a:ext cx="3111500" cy="1346200"/>
          </a:xfrm>
          <a:prstGeom prst="rect">
            <a:avLst/>
          </a:prstGeom>
        </p:spPr>
      </p:pic>
      <p:pic>
        <p:nvPicPr>
          <p:cNvPr id="17" name="Picture 16" descr="Text&#10;&#10;Description automatically generated with low confidence">
            <a:extLst>
              <a:ext uri="{FF2B5EF4-FFF2-40B4-BE49-F238E27FC236}">
                <a16:creationId xmlns:a16="http://schemas.microsoft.com/office/drawing/2014/main" id="{02DBB55F-844A-9149-8884-0A0C6B54AF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0400" y="2477167"/>
            <a:ext cx="3340100" cy="1295400"/>
          </a:xfrm>
          <a:prstGeom prst="rect">
            <a:avLst/>
          </a:prstGeom>
        </p:spPr>
      </p:pic>
      <p:pic>
        <p:nvPicPr>
          <p:cNvPr id="19" name="Picture 18" descr="Graphical user interface&#10;&#10;Description automatically generated with medium confidence">
            <a:extLst>
              <a:ext uri="{FF2B5EF4-FFF2-40B4-BE49-F238E27FC236}">
                <a16:creationId xmlns:a16="http://schemas.microsoft.com/office/drawing/2014/main" id="{3A4B80E4-2F94-AF4E-8FC7-F25B3098F3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1450" y="2477167"/>
            <a:ext cx="3810000" cy="1536700"/>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80922971-EBA8-C340-98A5-EB70DB38B3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0263" y="3655761"/>
            <a:ext cx="4002374" cy="277546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53886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0E2BB-3AEF-A840-A8D8-972AF6E64C65}"/>
              </a:ext>
            </a:extLst>
          </p:cNvPr>
          <p:cNvSpPr>
            <a:spLocks noGrp="1"/>
          </p:cNvSpPr>
          <p:nvPr>
            <p:ph type="ctrTitle"/>
          </p:nvPr>
        </p:nvSpPr>
        <p:spPr/>
        <p:txBody>
          <a:bodyPr/>
          <a:lstStyle/>
          <a:p>
            <a:r>
              <a:rPr lang="en-GB" dirty="0"/>
              <a:t>CEDA Search: Current</a:t>
            </a:r>
          </a:p>
        </p:txBody>
      </p:sp>
      <p:sp>
        <p:nvSpPr>
          <p:cNvPr id="3" name="Text Placeholder 2">
            <a:extLst>
              <a:ext uri="{FF2B5EF4-FFF2-40B4-BE49-F238E27FC236}">
                <a16:creationId xmlns:a16="http://schemas.microsoft.com/office/drawing/2014/main" id="{5105530A-747D-A844-8796-365222494067}"/>
              </a:ext>
            </a:extLst>
          </p:cNvPr>
          <p:cNvSpPr>
            <a:spLocks noGrp="1"/>
          </p:cNvSpPr>
          <p:nvPr>
            <p:ph type="body" sz="quarter" idx="12"/>
          </p:nvPr>
        </p:nvSpPr>
        <p:spPr>
          <a:xfrm>
            <a:off x="1892301" y="1494264"/>
            <a:ext cx="3712531" cy="4180119"/>
          </a:xfrm>
        </p:spPr>
        <p:txBody>
          <a:bodyPr/>
          <a:lstStyle/>
          <a:p>
            <a:r>
              <a:rPr lang="en-GB" dirty="0"/>
              <a:t>Elasticsearch holds a file based index</a:t>
            </a:r>
          </a:p>
        </p:txBody>
      </p:sp>
      <p:pic>
        <p:nvPicPr>
          <p:cNvPr id="5" name="Picture 4" descr="Text&#10;&#10;Description automatically generated">
            <a:extLst>
              <a:ext uri="{FF2B5EF4-FFF2-40B4-BE49-F238E27FC236}">
                <a16:creationId xmlns:a16="http://schemas.microsoft.com/office/drawing/2014/main" id="{AD7EAFCB-665D-5646-84B9-4CD32E164D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4832" y="1183618"/>
            <a:ext cx="4787669" cy="4984230"/>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CBC24A90-D5FA-5148-9AC7-689AB4CE1D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9500" y="2738525"/>
            <a:ext cx="6140290" cy="2820783"/>
          </a:xfrm>
          <a:prstGeom prst="rect">
            <a:avLst/>
          </a:prstGeom>
        </p:spPr>
      </p:pic>
    </p:spTree>
    <p:extLst>
      <p:ext uri="{BB962C8B-B14F-4D97-AF65-F5344CB8AC3E}">
        <p14:creationId xmlns:p14="http://schemas.microsoft.com/office/powerpoint/2010/main" val="281048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FFB55-53EC-2B46-9CF5-C8D76C2E50E1}"/>
              </a:ext>
            </a:extLst>
          </p:cNvPr>
          <p:cNvSpPr>
            <a:spLocks noGrp="1"/>
          </p:cNvSpPr>
          <p:nvPr>
            <p:ph type="ctrTitle"/>
          </p:nvPr>
        </p:nvSpPr>
        <p:spPr/>
        <p:txBody>
          <a:bodyPr/>
          <a:lstStyle/>
          <a:p>
            <a:r>
              <a:rPr lang="en-GB" dirty="0"/>
              <a:t>CEDA Search: The vision</a:t>
            </a:r>
          </a:p>
        </p:txBody>
      </p:sp>
      <p:sp>
        <p:nvSpPr>
          <p:cNvPr id="3" name="Text Placeholder 2">
            <a:extLst>
              <a:ext uri="{FF2B5EF4-FFF2-40B4-BE49-F238E27FC236}">
                <a16:creationId xmlns:a16="http://schemas.microsoft.com/office/drawing/2014/main" id="{9B16FF2E-E7DD-3C41-B3D8-3C236985DF6E}"/>
              </a:ext>
            </a:extLst>
          </p:cNvPr>
          <p:cNvSpPr>
            <a:spLocks noGrp="1"/>
          </p:cNvSpPr>
          <p:nvPr>
            <p:ph type="body" sz="quarter" idx="12"/>
          </p:nvPr>
        </p:nvSpPr>
        <p:spPr>
          <a:xfrm>
            <a:off x="1892300" y="1494264"/>
            <a:ext cx="5686136" cy="4180119"/>
          </a:xfrm>
        </p:spPr>
        <p:txBody>
          <a:bodyPr/>
          <a:lstStyle/>
          <a:p>
            <a:r>
              <a:rPr lang="en-GB" dirty="0"/>
              <a:t>What we want is faceted search:</a:t>
            </a:r>
          </a:p>
          <a:p>
            <a:pPr marL="457200" indent="-457200">
              <a:buFontTx/>
              <a:buChar char="-"/>
            </a:pPr>
            <a:r>
              <a:rPr lang="en-GB" dirty="0"/>
              <a:t>Across multiple data types</a:t>
            </a:r>
          </a:p>
          <a:p>
            <a:pPr marL="457200" indent="-457200">
              <a:buFontTx/>
              <a:buChar char="-"/>
            </a:pPr>
            <a:r>
              <a:rPr lang="en-GB" dirty="0"/>
              <a:t>Across multiple domains</a:t>
            </a:r>
          </a:p>
          <a:p>
            <a:pPr marL="457200" indent="-457200">
              <a:buFontTx/>
              <a:buChar char="-"/>
            </a:pPr>
            <a:r>
              <a:rPr lang="en-GB" dirty="0"/>
              <a:t>With different and overlapping vocabularies</a:t>
            </a:r>
          </a:p>
        </p:txBody>
      </p:sp>
      <p:pic>
        <p:nvPicPr>
          <p:cNvPr id="5" name="Picture 4" descr="Graphical user interface, application&#10;&#10;Description automatically generated">
            <a:extLst>
              <a:ext uri="{FF2B5EF4-FFF2-40B4-BE49-F238E27FC236}">
                <a16:creationId xmlns:a16="http://schemas.microsoft.com/office/drawing/2014/main" id="{3AFC4FE7-1D0F-1E4B-862E-2FAD9723F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1088" y="1124868"/>
            <a:ext cx="2378612" cy="4549515"/>
          </a:xfrm>
          <a:prstGeom prst="rect">
            <a:avLst/>
          </a:prstGeom>
        </p:spPr>
      </p:pic>
      <p:sp>
        <p:nvSpPr>
          <p:cNvPr id="6" name="TextBox 5">
            <a:extLst>
              <a:ext uri="{FF2B5EF4-FFF2-40B4-BE49-F238E27FC236}">
                <a16:creationId xmlns:a16="http://schemas.microsoft.com/office/drawing/2014/main" id="{CD1374A6-7E76-1941-B639-1A4CCC7B53E5}"/>
              </a:ext>
            </a:extLst>
          </p:cNvPr>
          <p:cNvSpPr txBox="1"/>
          <p:nvPr/>
        </p:nvSpPr>
        <p:spPr>
          <a:xfrm>
            <a:off x="8205370" y="5733134"/>
            <a:ext cx="1709122" cy="307777"/>
          </a:xfrm>
          <a:prstGeom prst="rect">
            <a:avLst/>
          </a:prstGeom>
          <a:noFill/>
        </p:spPr>
        <p:txBody>
          <a:bodyPr wrap="none" rtlCol="0">
            <a:spAutoFit/>
          </a:bodyPr>
          <a:lstStyle/>
          <a:p>
            <a:r>
              <a:rPr lang="en-GB" i="1" dirty="0"/>
              <a:t>Beta ESGF Search</a:t>
            </a:r>
          </a:p>
        </p:txBody>
      </p:sp>
    </p:spTree>
    <p:extLst>
      <p:ext uri="{BB962C8B-B14F-4D97-AF65-F5344CB8AC3E}">
        <p14:creationId xmlns:p14="http://schemas.microsoft.com/office/powerpoint/2010/main" val="2828025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8A2F6-D40F-5F46-9E49-538B3ED30F02}"/>
              </a:ext>
            </a:extLst>
          </p:cNvPr>
          <p:cNvSpPr>
            <a:spLocks noGrp="1"/>
          </p:cNvSpPr>
          <p:nvPr>
            <p:ph type="title"/>
          </p:nvPr>
        </p:nvSpPr>
        <p:spPr>
          <a:xfrm>
            <a:off x="139558" y="1"/>
            <a:ext cx="10515600" cy="955496"/>
          </a:xfrm>
        </p:spPr>
        <p:txBody>
          <a:bodyPr/>
          <a:lstStyle/>
          <a:p>
            <a:r>
              <a:rPr lang="en-US" dirty="0"/>
              <a:t>Key Points  </a:t>
            </a:r>
          </a:p>
        </p:txBody>
      </p:sp>
      <p:graphicFrame>
        <p:nvGraphicFramePr>
          <p:cNvPr id="4" name="Table 3">
            <a:extLst>
              <a:ext uri="{FF2B5EF4-FFF2-40B4-BE49-F238E27FC236}">
                <a16:creationId xmlns:a16="http://schemas.microsoft.com/office/drawing/2014/main" id="{A4C2975E-35A3-6F45-945C-31A1391F10A3}"/>
              </a:ext>
            </a:extLst>
          </p:cNvPr>
          <p:cNvGraphicFramePr>
            <a:graphicFrameLocks noGrp="1"/>
          </p:cNvGraphicFramePr>
          <p:nvPr>
            <p:extLst>
              <p:ext uri="{D42A27DB-BD31-4B8C-83A1-F6EECF244321}">
                <p14:modId xmlns:p14="http://schemas.microsoft.com/office/powerpoint/2010/main" val="585110638"/>
              </p:ext>
            </p:extLst>
          </p:nvPr>
        </p:nvGraphicFramePr>
        <p:xfrm>
          <a:off x="973762" y="801384"/>
          <a:ext cx="10153150" cy="4953171"/>
        </p:xfrm>
        <a:graphic>
          <a:graphicData uri="http://schemas.openxmlformats.org/drawingml/2006/table">
            <a:tbl>
              <a:tblPr firstRow="1" bandRow="1">
                <a:tableStyleId>{5C22544A-7EE6-4342-B048-85BDC9FD1C3A}</a:tableStyleId>
              </a:tblPr>
              <a:tblGrid>
                <a:gridCol w="3680431">
                  <a:extLst>
                    <a:ext uri="{9D8B030D-6E8A-4147-A177-3AD203B41FA5}">
                      <a16:colId xmlns:a16="http://schemas.microsoft.com/office/drawing/2014/main" val="3900856177"/>
                    </a:ext>
                  </a:extLst>
                </a:gridCol>
                <a:gridCol w="6472719">
                  <a:extLst>
                    <a:ext uri="{9D8B030D-6E8A-4147-A177-3AD203B41FA5}">
                      <a16:colId xmlns:a16="http://schemas.microsoft.com/office/drawing/2014/main" val="673468767"/>
                    </a:ext>
                  </a:extLst>
                </a:gridCol>
              </a:tblGrid>
              <a:tr h="472611">
                <a:tc>
                  <a:txBody>
                    <a:bodyPr/>
                    <a:lstStyle/>
                    <a:p>
                      <a:pPr algn="ctr"/>
                      <a:r>
                        <a:rPr lang="en-US" dirty="0"/>
                        <a:t>Data Preservation and Stewardship Area </a:t>
                      </a:r>
                    </a:p>
                  </a:txBody>
                  <a:tcPr/>
                </a:tc>
                <a:tc>
                  <a:txBody>
                    <a:bodyPr/>
                    <a:lstStyle/>
                    <a:p>
                      <a:pPr algn="ctr"/>
                      <a:r>
                        <a:rPr lang="en-US" dirty="0"/>
                        <a:t>CEDA and JASMIN</a:t>
                      </a:r>
                    </a:p>
                  </a:txBody>
                  <a:tcPr/>
                </a:tc>
                <a:extLst>
                  <a:ext uri="{0D108BD9-81ED-4DB2-BD59-A6C34878D82A}">
                    <a16:rowId xmlns:a16="http://schemas.microsoft.com/office/drawing/2014/main" val="3195073562"/>
                  </a:ext>
                </a:extLst>
              </a:tr>
              <a:tr h="370840">
                <a:tc>
                  <a:txBody>
                    <a:bodyPr/>
                    <a:lstStyle/>
                    <a:p>
                      <a:r>
                        <a:rPr lang="en-US" dirty="0"/>
                        <a:t>Who are we ?</a:t>
                      </a:r>
                    </a:p>
                  </a:txBody>
                  <a:tcPr/>
                </a:tc>
                <a:tc>
                  <a:txBody>
                    <a:bodyPr/>
                    <a:lstStyle/>
                    <a:p>
                      <a:r>
                        <a:rPr lang="en-US" dirty="0"/>
                        <a:t>A datacenter and data analysis infrastructure serving the Atmospheric, Earth Observation and Climate Science communities in the UK.</a:t>
                      </a:r>
                    </a:p>
                  </a:txBody>
                  <a:tcPr/>
                </a:tc>
                <a:extLst>
                  <a:ext uri="{0D108BD9-81ED-4DB2-BD59-A6C34878D82A}">
                    <a16:rowId xmlns:a16="http://schemas.microsoft.com/office/drawing/2014/main" val="1469649444"/>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chemeClr val="dk1"/>
                          </a:solidFill>
                          <a:effectLst/>
                          <a:latin typeface="+mn-lt"/>
                          <a:ea typeface="+mn-ea"/>
                          <a:cs typeface="+mn-cs"/>
                          <a:sym typeface="Arial"/>
                        </a:rPr>
                        <a:t>Current archiving technology and infrastructure (e.g. Architecture, Robotics and Media type, Monitoring Tools) ?</a:t>
                      </a:r>
                    </a:p>
                  </a:txBody>
                  <a:tcPr/>
                </a:tc>
                <a:tc>
                  <a:txBody>
                    <a:bodyPr/>
                    <a:lstStyle/>
                    <a:p>
                      <a:r>
                        <a:rPr lang="en-US" dirty="0"/>
                        <a:t>Large datacenter with over 13 Petabytes of data collocated with data analysis infrastructure</a:t>
                      </a:r>
                    </a:p>
                  </a:txBody>
                  <a:tcPr/>
                </a:tc>
                <a:extLst>
                  <a:ext uri="{0D108BD9-81ED-4DB2-BD59-A6C34878D82A}">
                    <a16:rowId xmlns:a16="http://schemas.microsoft.com/office/drawing/2014/main" val="3790236101"/>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chemeClr val="dk1"/>
                          </a:solidFill>
                          <a:effectLst/>
                          <a:latin typeface="+mn-lt"/>
                          <a:ea typeface="+mn-ea"/>
                          <a:cs typeface="+mn-cs"/>
                          <a:sym typeface="Arial"/>
                        </a:rPr>
                        <a:t>Archive volume detailed per mission (e.g. coverage and timeframe, what product levels are preserved for long term)?</a:t>
                      </a:r>
                    </a:p>
                  </a:txBody>
                  <a:tcPr/>
                </a:tc>
                <a:tc>
                  <a:txBody>
                    <a:bodyPr/>
                    <a:lstStyle/>
                    <a:p>
                      <a:r>
                        <a:rPr lang="en-US" dirty="0"/>
                        <a:t>Volume range from Kbytes to Petabytes</a:t>
                      </a:r>
                    </a:p>
                  </a:txBody>
                  <a:tcPr/>
                </a:tc>
                <a:extLst>
                  <a:ext uri="{0D108BD9-81ED-4DB2-BD59-A6C34878D82A}">
                    <a16:rowId xmlns:a16="http://schemas.microsoft.com/office/drawing/2014/main" val="1017253967"/>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chemeClr val="dk1"/>
                          </a:solidFill>
                          <a:effectLst/>
                          <a:latin typeface="+mn-lt"/>
                          <a:ea typeface="+mn-ea"/>
                          <a:cs typeface="+mn-cs"/>
                          <a:sym typeface="Arial"/>
                        </a:rPr>
                        <a:t>Archiving operations concept, flows and processes?</a:t>
                      </a:r>
                    </a:p>
                  </a:txBody>
                  <a:tcPr/>
                </a:tc>
                <a:tc>
                  <a:txBody>
                    <a:bodyPr/>
                    <a:lstStyle/>
                    <a:p>
                      <a:r>
                        <a:rPr lang="en-US" dirty="0"/>
                        <a:t>On the EO side alone we support acquisition streams for over 80 3</a:t>
                      </a:r>
                      <a:r>
                        <a:rPr lang="en-US" baseline="30000" dirty="0"/>
                        <a:t>rd</a:t>
                      </a:r>
                      <a:r>
                        <a:rPr lang="en-US" dirty="0"/>
                        <a:t> Party data products and 100’s of datasets. These are acquired and  archived via number of processes and mechanisms</a:t>
                      </a:r>
                    </a:p>
                  </a:txBody>
                  <a:tcPr/>
                </a:tc>
                <a:extLst>
                  <a:ext uri="{0D108BD9-81ED-4DB2-BD59-A6C34878D82A}">
                    <a16:rowId xmlns:a16="http://schemas.microsoft.com/office/drawing/2014/main" val="2757967942"/>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chemeClr val="dk1"/>
                          </a:solidFill>
                          <a:effectLst/>
                          <a:latin typeface="+mn-lt"/>
                          <a:ea typeface="+mn-ea"/>
                          <a:cs typeface="+mn-cs"/>
                          <a:sym typeface="Arial"/>
                        </a:rPr>
                        <a:t>Data format/packaging for long term archive?</a:t>
                      </a:r>
                    </a:p>
                  </a:txBody>
                  <a:tcPr/>
                </a:tc>
                <a:tc>
                  <a:txBody>
                    <a:bodyPr/>
                    <a:lstStyle/>
                    <a:p>
                      <a:r>
                        <a:rPr lang="en-US" dirty="0"/>
                        <a:t>As an old archive we have a broad range of formats for historic reasons, we have a discrete number of supported formats and support some specializations.</a:t>
                      </a:r>
                    </a:p>
                  </a:txBody>
                  <a:tcPr/>
                </a:tc>
                <a:extLst>
                  <a:ext uri="{0D108BD9-81ED-4DB2-BD59-A6C34878D82A}">
                    <a16:rowId xmlns:a16="http://schemas.microsoft.com/office/drawing/2014/main" val="3638233431"/>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chemeClr val="dk1"/>
                          </a:solidFill>
                          <a:effectLst/>
                          <a:latin typeface="+mn-lt"/>
                          <a:ea typeface="+mn-ea"/>
                          <a:cs typeface="+mn-cs"/>
                          <a:sym typeface="Arial"/>
                        </a:rPr>
                        <a:t>Management and archiving of the relevant associated information (e.g. documentation, heritage SW, calibration data)?</a:t>
                      </a:r>
                    </a:p>
                  </a:txBody>
                  <a:tcPr/>
                </a:tc>
                <a:tc>
                  <a:txBody>
                    <a:bodyPr/>
                    <a:lstStyle/>
                    <a:p>
                      <a:r>
                        <a:rPr lang="en-US" dirty="0"/>
                        <a:t>We currently deal with a variety of associated data, grey materials, documentation, software and are looking to develop best practice in this area </a:t>
                      </a:r>
                    </a:p>
                  </a:txBody>
                  <a:tcPr/>
                </a:tc>
                <a:extLst>
                  <a:ext uri="{0D108BD9-81ED-4DB2-BD59-A6C34878D82A}">
                    <a16:rowId xmlns:a16="http://schemas.microsoft.com/office/drawing/2014/main" val="787443443"/>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chemeClr val="dk1"/>
                          </a:solidFill>
                          <a:effectLst/>
                          <a:latin typeface="+mn-lt"/>
                          <a:ea typeface="+mn-ea"/>
                          <a:cs typeface="+mn-cs"/>
                          <a:sym typeface="Arial"/>
                        </a:rPr>
                        <a:t>Archive technology and media evolution and future trends?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dirty="0">
                          <a:solidFill>
                            <a:srgbClr val="626262"/>
                          </a:solidFill>
                        </a:rPr>
                        <a:t>Evolution to mix of storage types to make best use of capacity, including migration to object store.</a:t>
                      </a:r>
                    </a:p>
                  </a:txBody>
                  <a:tcPr/>
                </a:tc>
                <a:extLst>
                  <a:ext uri="{0D108BD9-81ED-4DB2-BD59-A6C34878D82A}">
                    <a16:rowId xmlns:a16="http://schemas.microsoft.com/office/drawing/2014/main" val="3573277890"/>
                  </a:ext>
                </a:extLst>
              </a:tr>
            </a:tbl>
          </a:graphicData>
        </a:graphic>
      </p:graphicFrame>
    </p:spTree>
    <p:extLst>
      <p:ext uri="{BB962C8B-B14F-4D97-AF65-F5344CB8AC3E}">
        <p14:creationId xmlns:p14="http://schemas.microsoft.com/office/powerpoint/2010/main" val="3614724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C037B-E9F5-FC44-B4F4-77515B930F64}"/>
              </a:ext>
            </a:extLst>
          </p:cNvPr>
          <p:cNvSpPr>
            <a:spLocks noGrp="1"/>
          </p:cNvSpPr>
          <p:nvPr>
            <p:ph type="ctrTitle"/>
          </p:nvPr>
        </p:nvSpPr>
        <p:spPr/>
        <p:txBody>
          <a:bodyPr/>
          <a:lstStyle/>
          <a:p>
            <a:r>
              <a:rPr lang="en-GB" dirty="0"/>
              <a:t>CEDA Search: Possible Solutions</a:t>
            </a:r>
          </a:p>
        </p:txBody>
      </p:sp>
      <p:sp>
        <p:nvSpPr>
          <p:cNvPr id="3" name="Text Placeholder 2">
            <a:extLst>
              <a:ext uri="{FF2B5EF4-FFF2-40B4-BE49-F238E27FC236}">
                <a16:creationId xmlns:a16="http://schemas.microsoft.com/office/drawing/2014/main" id="{6754530E-D1EA-DE41-B988-AFD4520279DB}"/>
              </a:ext>
            </a:extLst>
          </p:cNvPr>
          <p:cNvSpPr>
            <a:spLocks noGrp="1"/>
          </p:cNvSpPr>
          <p:nvPr>
            <p:ph type="body" sz="quarter" idx="12"/>
          </p:nvPr>
        </p:nvSpPr>
        <p:spPr>
          <a:xfrm>
            <a:off x="1892300" y="1494264"/>
            <a:ext cx="4203700" cy="4180119"/>
          </a:xfrm>
        </p:spPr>
        <p:txBody>
          <a:bodyPr/>
          <a:lstStyle/>
          <a:p>
            <a:r>
              <a:rPr lang="en-GB" dirty="0"/>
              <a:t>OpenSearch:</a:t>
            </a:r>
          </a:p>
          <a:p>
            <a:r>
              <a:rPr lang="en-GB" dirty="0">
                <a:solidFill>
                  <a:srgbClr val="00B050"/>
                </a:solidFill>
                <a:latin typeface="Wingdings 2" pitchFamily="2" charset="2"/>
              </a:rPr>
              <a:t>P</a:t>
            </a:r>
            <a:r>
              <a:rPr lang="en-GB" dirty="0"/>
              <a:t> Faceted</a:t>
            </a:r>
          </a:p>
          <a:p>
            <a:r>
              <a:rPr lang="en-GB" dirty="0">
                <a:solidFill>
                  <a:srgbClr val="00B050"/>
                </a:solidFill>
                <a:latin typeface="Wingdings 2" pitchFamily="2" charset="2"/>
              </a:rPr>
              <a:t>P</a:t>
            </a:r>
            <a:r>
              <a:rPr lang="en-GB" dirty="0"/>
              <a:t> Free text search</a:t>
            </a:r>
          </a:p>
          <a:p>
            <a:r>
              <a:rPr lang="en-GB" dirty="0">
                <a:solidFill>
                  <a:srgbClr val="00B050"/>
                </a:solidFill>
                <a:latin typeface="Wingdings 2" pitchFamily="2" charset="2"/>
              </a:rPr>
              <a:t>P</a:t>
            </a:r>
            <a:r>
              <a:rPr lang="en-GB" dirty="0"/>
              <a:t> Established in EO community</a:t>
            </a:r>
          </a:p>
          <a:p>
            <a:r>
              <a:rPr lang="en-GB" dirty="0">
                <a:solidFill>
                  <a:srgbClr val="C00000"/>
                </a:solidFill>
                <a:latin typeface="Wingdings 2" pitchFamily="2" charset="2"/>
              </a:rPr>
              <a:t>O</a:t>
            </a:r>
            <a:r>
              <a:rPr lang="en-GB" dirty="0"/>
              <a:t> Relies on drill down</a:t>
            </a:r>
          </a:p>
        </p:txBody>
      </p:sp>
      <p:sp>
        <p:nvSpPr>
          <p:cNvPr id="4" name="Text Placeholder 2">
            <a:extLst>
              <a:ext uri="{FF2B5EF4-FFF2-40B4-BE49-F238E27FC236}">
                <a16:creationId xmlns:a16="http://schemas.microsoft.com/office/drawing/2014/main" id="{E383A227-578D-2346-8E50-ADC73FEA06A2}"/>
              </a:ext>
            </a:extLst>
          </p:cNvPr>
          <p:cNvSpPr txBox="1">
            <a:spLocks/>
          </p:cNvSpPr>
          <p:nvPr/>
        </p:nvSpPr>
        <p:spPr>
          <a:xfrm>
            <a:off x="6226901" y="1534479"/>
            <a:ext cx="4203700" cy="4180119"/>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800" kern="1200">
                <a:solidFill>
                  <a:srgbClr val="63666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STAC:</a:t>
            </a:r>
          </a:p>
          <a:p>
            <a:r>
              <a:rPr lang="en-GB" dirty="0">
                <a:solidFill>
                  <a:srgbClr val="00B050"/>
                </a:solidFill>
                <a:latin typeface="Wingdings 2" pitchFamily="2" charset="2"/>
              </a:rPr>
              <a:t>P</a:t>
            </a:r>
            <a:r>
              <a:rPr lang="en-GB" dirty="0">
                <a:solidFill>
                  <a:schemeClr val="tx1"/>
                </a:solidFill>
              </a:rPr>
              <a:t> </a:t>
            </a:r>
            <a:r>
              <a:rPr lang="en-GB" dirty="0"/>
              <a:t>Faceted</a:t>
            </a:r>
          </a:p>
          <a:p>
            <a:r>
              <a:rPr lang="en-GB" dirty="0">
                <a:solidFill>
                  <a:srgbClr val="00B050"/>
                </a:solidFill>
                <a:latin typeface="Wingdings 2" pitchFamily="2" charset="2"/>
              </a:rPr>
              <a:t>P</a:t>
            </a:r>
            <a:r>
              <a:rPr lang="en-GB" dirty="0"/>
              <a:t> JSON API</a:t>
            </a:r>
          </a:p>
          <a:p>
            <a:r>
              <a:rPr lang="en-GB" dirty="0">
                <a:solidFill>
                  <a:srgbClr val="00B050"/>
                </a:solidFill>
                <a:latin typeface="Wingdings 2" pitchFamily="2" charset="2"/>
              </a:rPr>
              <a:t>P</a:t>
            </a:r>
            <a:r>
              <a:rPr lang="en-GB" dirty="0">
                <a:solidFill>
                  <a:srgbClr val="00B050"/>
                </a:solidFill>
              </a:rPr>
              <a:t> </a:t>
            </a:r>
            <a:r>
              <a:rPr lang="en-GB" dirty="0"/>
              <a:t>Item search</a:t>
            </a:r>
          </a:p>
          <a:p>
            <a:r>
              <a:rPr lang="en-GB" dirty="0">
                <a:solidFill>
                  <a:srgbClr val="00B050"/>
                </a:solidFill>
                <a:latin typeface="Wingdings 2" pitchFamily="2" charset="2"/>
              </a:rPr>
              <a:t>P</a:t>
            </a:r>
            <a:r>
              <a:rPr lang="en-GB" dirty="0">
                <a:solidFill>
                  <a:srgbClr val="00B050"/>
                </a:solidFill>
              </a:rPr>
              <a:t> </a:t>
            </a:r>
            <a:r>
              <a:rPr lang="en-GB" dirty="0"/>
              <a:t>Extensible</a:t>
            </a:r>
          </a:p>
          <a:p>
            <a:r>
              <a:rPr lang="en-GB" dirty="0">
                <a:solidFill>
                  <a:srgbClr val="00B050"/>
                </a:solidFill>
                <a:latin typeface="Wingdings 2" pitchFamily="2" charset="2"/>
              </a:rPr>
              <a:t>P</a:t>
            </a:r>
            <a:r>
              <a:rPr lang="en-GB" dirty="0">
                <a:solidFill>
                  <a:srgbClr val="00B050"/>
                </a:solidFill>
              </a:rPr>
              <a:t> </a:t>
            </a:r>
            <a:r>
              <a:rPr lang="en-GB" dirty="0"/>
              <a:t>Interest in EO community</a:t>
            </a:r>
          </a:p>
          <a:p>
            <a:r>
              <a:rPr lang="en-GB" dirty="0">
                <a:solidFill>
                  <a:srgbClr val="C00000"/>
                </a:solidFill>
                <a:latin typeface="Wingdings 2" pitchFamily="2" charset="2"/>
              </a:rPr>
              <a:t>O</a:t>
            </a:r>
            <a:r>
              <a:rPr lang="en-GB" dirty="0">
                <a:solidFill>
                  <a:srgbClr val="C00000"/>
                </a:solidFill>
              </a:rPr>
              <a:t> </a:t>
            </a:r>
            <a:r>
              <a:rPr lang="en-GB" dirty="0"/>
              <a:t>Not fully featured (yet)</a:t>
            </a:r>
          </a:p>
          <a:p>
            <a:endParaRPr lang="en-GB" dirty="0"/>
          </a:p>
        </p:txBody>
      </p:sp>
      <p:cxnSp>
        <p:nvCxnSpPr>
          <p:cNvPr id="6" name="Straight Connector 5">
            <a:extLst>
              <a:ext uri="{FF2B5EF4-FFF2-40B4-BE49-F238E27FC236}">
                <a16:creationId xmlns:a16="http://schemas.microsoft.com/office/drawing/2014/main" id="{9935AF8C-DFC6-FC41-A74F-DBEC31E8777A}"/>
              </a:ext>
            </a:extLst>
          </p:cNvPr>
          <p:cNvCxnSpPr/>
          <p:nvPr/>
        </p:nvCxnSpPr>
        <p:spPr>
          <a:xfrm>
            <a:off x="6096000" y="1494264"/>
            <a:ext cx="0" cy="429194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898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0E73D-C365-9B44-BE62-BF4C6B16D63D}"/>
              </a:ext>
            </a:extLst>
          </p:cNvPr>
          <p:cNvSpPr>
            <a:spLocks noGrp="1"/>
          </p:cNvSpPr>
          <p:nvPr>
            <p:ph type="title"/>
          </p:nvPr>
        </p:nvSpPr>
        <p:spPr>
          <a:xfrm>
            <a:off x="838200" y="499925"/>
            <a:ext cx="10515600" cy="1325700"/>
          </a:xfrm>
        </p:spPr>
        <p:txBody>
          <a:bodyPr/>
          <a:lstStyle/>
          <a:p>
            <a:r>
              <a:rPr lang="en-GB" sz="2800" b="0" dirty="0"/>
              <a:t>Management and archiving of the relevant associated information (e.g. documentation, heritage SW, calibration data)</a:t>
            </a:r>
            <a:br>
              <a:rPr lang="en-GB" b="0" dirty="0"/>
            </a:br>
            <a:endParaRPr lang="en-US" dirty="0"/>
          </a:p>
        </p:txBody>
      </p:sp>
      <p:sp>
        <p:nvSpPr>
          <p:cNvPr id="3" name="Text Placeholder 2">
            <a:extLst>
              <a:ext uri="{FF2B5EF4-FFF2-40B4-BE49-F238E27FC236}">
                <a16:creationId xmlns:a16="http://schemas.microsoft.com/office/drawing/2014/main" id="{CE12E00C-7BBD-8F48-8368-913915439335}"/>
              </a:ext>
            </a:extLst>
          </p:cNvPr>
          <p:cNvSpPr>
            <a:spLocks noGrp="1"/>
          </p:cNvSpPr>
          <p:nvPr>
            <p:ph type="body" idx="1"/>
          </p:nvPr>
        </p:nvSpPr>
        <p:spPr>
          <a:xfrm>
            <a:off x="838200" y="1568771"/>
            <a:ext cx="4658474" cy="3796200"/>
          </a:xfrm>
        </p:spPr>
        <p:txBody>
          <a:bodyPr/>
          <a:lstStyle/>
          <a:p>
            <a:pPr marL="114300" indent="0">
              <a:buNone/>
            </a:pPr>
            <a:r>
              <a:rPr lang="en-US" sz="2400" dirty="0"/>
              <a:t>Software and Documentation</a:t>
            </a:r>
          </a:p>
          <a:p>
            <a:r>
              <a:rPr lang="en-US" sz="2400" dirty="0"/>
              <a:t>MOLES records</a:t>
            </a:r>
          </a:p>
          <a:p>
            <a:r>
              <a:rPr lang="en-US" sz="2400" dirty="0"/>
              <a:t>Git hub </a:t>
            </a:r>
          </a:p>
          <a:p>
            <a:r>
              <a:rPr lang="en-US" sz="2400" dirty="0" err="1"/>
              <a:t>Zenodo</a:t>
            </a:r>
            <a:r>
              <a:rPr lang="en-US" sz="2400" dirty="0"/>
              <a:t> (for software and grey material)</a:t>
            </a:r>
          </a:p>
          <a:p>
            <a:r>
              <a:rPr lang="en-US" sz="2400" dirty="0"/>
              <a:t>Institutional repository (CEDA Docs)</a:t>
            </a:r>
          </a:p>
          <a:p>
            <a:r>
              <a:rPr lang="en-US" sz="2400" dirty="0"/>
              <a:t>Trusted Repositories (e.g. University Repositories or Journals</a:t>
            </a:r>
          </a:p>
          <a:p>
            <a:endParaRPr lang="en-US" dirty="0"/>
          </a:p>
          <a:p>
            <a:endParaRPr lang="en-US" dirty="0"/>
          </a:p>
        </p:txBody>
      </p:sp>
      <p:sp>
        <p:nvSpPr>
          <p:cNvPr id="4" name="Text Placeholder 2">
            <a:extLst>
              <a:ext uri="{FF2B5EF4-FFF2-40B4-BE49-F238E27FC236}">
                <a16:creationId xmlns:a16="http://schemas.microsoft.com/office/drawing/2014/main" id="{F81FAD55-0D18-254A-8402-49741D0A4CE1}"/>
              </a:ext>
            </a:extLst>
          </p:cNvPr>
          <p:cNvSpPr txBox="1">
            <a:spLocks/>
          </p:cNvSpPr>
          <p:nvPr/>
        </p:nvSpPr>
        <p:spPr>
          <a:xfrm>
            <a:off x="5932470" y="1332466"/>
            <a:ext cx="4658474" cy="37962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accent4"/>
              </a:buClr>
              <a:buSzPts val="1800"/>
              <a:buFont typeface="Noto Sans Symbols"/>
              <a:buChar char="▪"/>
              <a:defRPr sz="2800" b="0" i="0" u="none" strike="noStrike" cap="none">
                <a:solidFill>
                  <a:srgbClr val="676767"/>
                </a:solidFill>
                <a:latin typeface="Arial"/>
                <a:ea typeface="Arial"/>
                <a:cs typeface="Arial"/>
                <a:sym typeface="Arial"/>
              </a:defRPr>
            </a:lvl1pPr>
            <a:lvl2pPr marL="914400" marR="0" lvl="1" indent="-342900" algn="l" rtl="0">
              <a:lnSpc>
                <a:spcPct val="90000"/>
              </a:lnSpc>
              <a:spcBef>
                <a:spcPts val="500"/>
              </a:spcBef>
              <a:spcAft>
                <a:spcPts val="0"/>
              </a:spcAft>
              <a:buClr>
                <a:schemeClr val="accent4"/>
              </a:buClr>
              <a:buSzPts val="1800"/>
              <a:buFont typeface="Noto Sans Symbols"/>
              <a:buChar char="▪"/>
              <a:defRPr sz="2400" b="0" i="0" u="none" strike="noStrike" cap="none">
                <a:solidFill>
                  <a:srgbClr val="676767"/>
                </a:solidFill>
                <a:latin typeface="Arial"/>
                <a:ea typeface="Arial"/>
                <a:cs typeface="Arial"/>
                <a:sym typeface="Arial"/>
              </a:defRPr>
            </a:lvl2pPr>
            <a:lvl3pPr marL="1371600" marR="0" lvl="2" indent="-342900" algn="l" rtl="0">
              <a:lnSpc>
                <a:spcPct val="90000"/>
              </a:lnSpc>
              <a:spcBef>
                <a:spcPts val="500"/>
              </a:spcBef>
              <a:spcAft>
                <a:spcPts val="0"/>
              </a:spcAft>
              <a:buClr>
                <a:schemeClr val="accent4"/>
              </a:buClr>
              <a:buSzPts val="1800"/>
              <a:buFont typeface="Noto Sans Symbols"/>
              <a:buChar char="▪"/>
              <a:defRPr sz="2000" b="0" i="0" u="none" strike="noStrike" cap="none">
                <a:solidFill>
                  <a:srgbClr val="676767"/>
                </a:solidFill>
                <a:latin typeface="Arial"/>
                <a:ea typeface="Arial"/>
                <a:cs typeface="Arial"/>
                <a:sym typeface="Arial"/>
              </a:defRPr>
            </a:lvl3pPr>
            <a:lvl4pPr marL="1828800" marR="0" lvl="3" indent="-342900" algn="l" rtl="0">
              <a:lnSpc>
                <a:spcPct val="90000"/>
              </a:lnSpc>
              <a:spcBef>
                <a:spcPts val="500"/>
              </a:spcBef>
              <a:spcAft>
                <a:spcPts val="0"/>
              </a:spcAft>
              <a:buClr>
                <a:schemeClr val="accent4"/>
              </a:buClr>
              <a:buSzPts val="1800"/>
              <a:buFont typeface="Noto Sans Symbols"/>
              <a:buChar char="▪"/>
              <a:defRPr sz="1800" b="0" i="0" u="none" strike="noStrike" cap="none">
                <a:solidFill>
                  <a:srgbClr val="676767"/>
                </a:solidFill>
                <a:latin typeface="Arial"/>
                <a:ea typeface="Arial"/>
                <a:cs typeface="Arial"/>
                <a:sym typeface="Arial"/>
              </a:defRPr>
            </a:lvl4pPr>
            <a:lvl5pPr marL="2286000" marR="0" lvl="4" indent="-342900" algn="l" rtl="0">
              <a:lnSpc>
                <a:spcPct val="90000"/>
              </a:lnSpc>
              <a:spcBef>
                <a:spcPts val="500"/>
              </a:spcBef>
              <a:spcAft>
                <a:spcPts val="0"/>
              </a:spcAft>
              <a:buClr>
                <a:schemeClr val="accent4"/>
              </a:buClr>
              <a:buSzPts val="1800"/>
              <a:buFont typeface="Noto Sans Symbols"/>
              <a:buChar char="▪"/>
              <a:defRPr sz="1800" b="0" i="0" u="none" strike="noStrike" cap="none">
                <a:solidFill>
                  <a:srgbClr val="676767"/>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indent="0">
              <a:buFont typeface="Noto Sans Symbols"/>
              <a:buNone/>
            </a:pPr>
            <a:r>
              <a:rPr lang="en-US" dirty="0"/>
              <a:t>Other Data </a:t>
            </a:r>
          </a:p>
          <a:p>
            <a:r>
              <a:rPr lang="en-US" dirty="0"/>
              <a:t>Networks of calibration data</a:t>
            </a:r>
          </a:p>
          <a:p>
            <a:r>
              <a:rPr lang="en-US" dirty="0"/>
              <a:t>Description of calibration process in documentation, abstract or process information</a:t>
            </a:r>
          </a:p>
          <a:p>
            <a:r>
              <a:rPr lang="en-US" dirty="0"/>
              <a:t>Archived with main dataset</a:t>
            </a:r>
          </a:p>
          <a:p>
            <a:r>
              <a:rPr lang="en-US" dirty="0"/>
              <a:t>Cited data within CEDA or externally</a:t>
            </a:r>
          </a:p>
          <a:p>
            <a:pPr marL="114300" indent="0">
              <a:buNone/>
            </a:pPr>
            <a:endParaRPr lang="en-US" dirty="0"/>
          </a:p>
          <a:p>
            <a:endParaRPr lang="en-US" dirty="0"/>
          </a:p>
        </p:txBody>
      </p:sp>
    </p:spTree>
    <p:extLst>
      <p:ext uri="{BB962C8B-B14F-4D97-AF65-F5344CB8AC3E}">
        <p14:creationId xmlns:p14="http://schemas.microsoft.com/office/powerpoint/2010/main" val="3749755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0C1E2-A76D-D64D-84D5-DC5547C214BD}"/>
              </a:ext>
            </a:extLst>
          </p:cNvPr>
          <p:cNvSpPr>
            <a:spLocks noGrp="1"/>
          </p:cNvSpPr>
          <p:nvPr>
            <p:ph type="title"/>
          </p:nvPr>
        </p:nvSpPr>
        <p:spPr/>
        <p:txBody>
          <a:bodyPr/>
          <a:lstStyle/>
          <a:p>
            <a:r>
              <a:rPr lang="en-GB" b="0" dirty="0"/>
              <a:t>Archive technology and media evolution and future trends</a:t>
            </a:r>
            <a:br>
              <a:rPr lang="en-GB" b="0" dirty="0"/>
            </a:br>
            <a:endParaRPr lang="en-US" dirty="0"/>
          </a:p>
        </p:txBody>
      </p:sp>
      <p:sp>
        <p:nvSpPr>
          <p:cNvPr id="6" name="Right Arrow 5">
            <a:extLst>
              <a:ext uri="{FF2B5EF4-FFF2-40B4-BE49-F238E27FC236}">
                <a16:creationId xmlns:a16="http://schemas.microsoft.com/office/drawing/2014/main" id="{5E9C05C1-E25F-7145-8C21-FF2C42C571D2}"/>
              </a:ext>
            </a:extLst>
          </p:cNvPr>
          <p:cNvSpPr/>
          <p:nvPr/>
        </p:nvSpPr>
        <p:spPr>
          <a:xfrm>
            <a:off x="3387438" y="3143822"/>
            <a:ext cx="2602116" cy="654965"/>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4BD383FC-ABAB-7C48-AE0D-A9852F2FF438}"/>
              </a:ext>
            </a:extLst>
          </p:cNvPr>
          <p:cNvCxnSpPr>
            <a:cxnSpLocks/>
          </p:cNvCxnSpPr>
          <p:nvPr/>
        </p:nvCxnSpPr>
        <p:spPr>
          <a:xfrm>
            <a:off x="2121614" y="3221538"/>
            <a:ext cx="0" cy="727752"/>
          </a:xfrm>
          <a:prstGeom prst="straightConnector1">
            <a:avLst/>
          </a:prstGeom>
          <a:ln w="57150">
            <a:solidFill>
              <a:schemeClr val="accent3">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Cube 8">
            <a:extLst>
              <a:ext uri="{FF2B5EF4-FFF2-40B4-BE49-F238E27FC236}">
                <a16:creationId xmlns:a16="http://schemas.microsoft.com/office/drawing/2014/main" id="{2EBA51CB-7B16-5B41-8997-A223872AF410}"/>
              </a:ext>
            </a:extLst>
          </p:cNvPr>
          <p:cNvSpPr/>
          <p:nvPr/>
        </p:nvSpPr>
        <p:spPr>
          <a:xfrm>
            <a:off x="7215687" y="892494"/>
            <a:ext cx="1804087" cy="1493767"/>
          </a:xfrm>
          <a:prstGeom prst="cub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Hard Disk</a:t>
            </a:r>
          </a:p>
        </p:txBody>
      </p:sp>
      <p:sp>
        <p:nvSpPr>
          <p:cNvPr id="10" name="Cube 9">
            <a:extLst>
              <a:ext uri="{FF2B5EF4-FFF2-40B4-BE49-F238E27FC236}">
                <a16:creationId xmlns:a16="http://schemas.microsoft.com/office/drawing/2014/main" id="{2706B105-F019-544A-A997-CE554D0C8E65}"/>
              </a:ext>
            </a:extLst>
          </p:cNvPr>
          <p:cNvSpPr/>
          <p:nvPr/>
        </p:nvSpPr>
        <p:spPr>
          <a:xfrm>
            <a:off x="6393951" y="2765191"/>
            <a:ext cx="1804087" cy="1493767"/>
          </a:xfrm>
          <a:prstGeom prst="cub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Object Store</a:t>
            </a:r>
          </a:p>
        </p:txBody>
      </p:sp>
      <p:sp>
        <p:nvSpPr>
          <p:cNvPr id="11" name="Cube 10">
            <a:extLst>
              <a:ext uri="{FF2B5EF4-FFF2-40B4-BE49-F238E27FC236}">
                <a16:creationId xmlns:a16="http://schemas.microsoft.com/office/drawing/2014/main" id="{71907A52-A8BC-C244-A6E6-4F44A7EF68AC}"/>
              </a:ext>
            </a:extLst>
          </p:cNvPr>
          <p:cNvSpPr/>
          <p:nvPr/>
        </p:nvSpPr>
        <p:spPr>
          <a:xfrm>
            <a:off x="6075405" y="4955059"/>
            <a:ext cx="1804087" cy="1493767"/>
          </a:xfrm>
          <a:prstGeom prst="cub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Tape </a:t>
            </a:r>
          </a:p>
        </p:txBody>
      </p:sp>
      <p:sp>
        <p:nvSpPr>
          <p:cNvPr id="12" name="Cube 11">
            <a:extLst>
              <a:ext uri="{FF2B5EF4-FFF2-40B4-BE49-F238E27FC236}">
                <a16:creationId xmlns:a16="http://schemas.microsoft.com/office/drawing/2014/main" id="{083080DA-C2BB-2240-8168-112D56DC10A8}"/>
              </a:ext>
            </a:extLst>
          </p:cNvPr>
          <p:cNvSpPr/>
          <p:nvPr/>
        </p:nvSpPr>
        <p:spPr>
          <a:xfrm>
            <a:off x="1251448" y="1709229"/>
            <a:ext cx="1804087" cy="1493767"/>
          </a:xfrm>
          <a:prstGeom prst="cub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Hard Disk </a:t>
            </a:r>
          </a:p>
        </p:txBody>
      </p:sp>
      <p:sp>
        <p:nvSpPr>
          <p:cNvPr id="13" name="Cube 12">
            <a:extLst>
              <a:ext uri="{FF2B5EF4-FFF2-40B4-BE49-F238E27FC236}">
                <a16:creationId xmlns:a16="http://schemas.microsoft.com/office/drawing/2014/main" id="{A1A58A23-371F-7F45-BAFC-65C9F4B77552}"/>
              </a:ext>
            </a:extLst>
          </p:cNvPr>
          <p:cNvSpPr/>
          <p:nvPr/>
        </p:nvSpPr>
        <p:spPr>
          <a:xfrm>
            <a:off x="1219570" y="3986373"/>
            <a:ext cx="1804087" cy="1493767"/>
          </a:xfrm>
          <a:prstGeom prst="cub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Tape as Back up</a:t>
            </a:r>
          </a:p>
        </p:txBody>
      </p:sp>
      <p:cxnSp>
        <p:nvCxnSpPr>
          <p:cNvPr id="14" name="Straight Arrow Connector 13">
            <a:extLst>
              <a:ext uri="{FF2B5EF4-FFF2-40B4-BE49-F238E27FC236}">
                <a16:creationId xmlns:a16="http://schemas.microsoft.com/office/drawing/2014/main" id="{4CFFEF56-DE2F-4948-81B9-D7D09838F6CE}"/>
              </a:ext>
            </a:extLst>
          </p:cNvPr>
          <p:cNvCxnSpPr>
            <a:cxnSpLocks/>
            <a:stCxn id="10" idx="3"/>
          </p:cNvCxnSpPr>
          <p:nvPr/>
        </p:nvCxnSpPr>
        <p:spPr>
          <a:xfrm>
            <a:off x="7109274" y="4258958"/>
            <a:ext cx="0" cy="696101"/>
          </a:xfrm>
          <a:prstGeom prst="straightConnector1">
            <a:avLst/>
          </a:prstGeom>
          <a:ln w="57150">
            <a:solidFill>
              <a:schemeClr val="accent3">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Round Same Side Corner Rectangle 16">
            <a:extLst>
              <a:ext uri="{FF2B5EF4-FFF2-40B4-BE49-F238E27FC236}">
                <a16:creationId xmlns:a16="http://schemas.microsoft.com/office/drawing/2014/main" id="{9D1B08B9-D844-9D44-9A40-6E52C8928216}"/>
              </a:ext>
            </a:extLst>
          </p:cNvPr>
          <p:cNvSpPr/>
          <p:nvPr/>
        </p:nvSpPr>
        <p:spPr>
          <a:xfrm>
            <a:off x="9599140" y="1377996"/>
            <a:ext cx="2226276" cy="580768"/>
          </a:xfrm>
          <a:prstGeom prst="round2Same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Joint Data Migration Application (JDMA)</a:t>
            </a:r>
          </a:p>
        </p:txBody>
      </p:sp>
      <p:sp>
        <p:nvSpPr>
          <p:cNvPr id="18" name="Round Same Side Corner Rectangle 17">
            <a:extLst>
              <a:ext uri="{FF2B5EF4-FFF2-40B4-BE49-F238E27FC236}">
                <a16:creationId xmlns:a16="http://schemas.microsoft.com/office/drawing/2014/main" id="{8A977380-58EE-2D45-8E10-F1441CEE7EF4}"/>
              </a:ext>
            </a:extLst>
          </p:cNvPr>
          <p:cNvSpPr/>
          <p:nvPr/>
        </p:nvSpPr>
        <p:spPr>
          <a:xfrm>
            <a:off x="9599140" y="2450469"/>
            <a:ext cx="2226276" cy="580768"/>
          </a:xfrm>
          <a:prstGeom prst="round2Same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t>s3netCDF</a:t>
            </a:r>
          </a:p>
        </p:txBody>
      </p:sp>
      <p:sp>
        <p:nvSpPr>
          <p:cNvPr id="19" name="Round Same Side Corner Rectangle 18">
            <a:extLst>
              <a:ext uri="{FF2B5EF4-FFF2-40B4-BE49-F238E27FC236}">
                <a16:creationId xmlns:a16="http://schemas.microsoft.com/office/drawing/2014/main" id="{75EE8C99-6A89-3E4C-868B-123545AF1C7B}"/>
              </a:ext>
            </a:extLst>
          </p:cNvPr>
          <p:cNvSpPr/>
          <p:nvPr/>
        </p:nvSpPr>
        <p:spPr>
          <a:xfrm>
            <a:off x="9621794" y="3458734"/>
            <a:ext cx="2203622" cy="580768"/>
          </a:xfrm>
          <a:prstGeom prst="round2Same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Near-line archive (NLA)</a:t>
            </a:r>
          </a:p>
        </p:txBody>
      </p:sp>
      <p:sp>
        <p:nvSpPr>
          <p:cNvPr id="20" name="TextBox 19">
            <a:extLst>
              <a:ext uri="{FF2B5EF4-FFF2-40B4-BE49-F238E27FC236}">
                <a16:creationId xmlns:a16="http://schemas.microsoft.com/office/drawing/2014/main" id="{3171B759-AB1F-6540-8288-DDA1630F1E5A}"/>
              </a:ext>
            </a:extLst>
          </p:cNvPr>
          <p:cNvSpPr txBox="1"/>
          <p:nvPr/>
        </p:nvSpPr>
        <p:spPr>
          <a:xfrm>
            <a:off x="8977555" y="4690681"/>
            <a:ext cx="2538942" cy="1384995"/>
          </a:xfrm>
          <a:prstGeom prst="rect">
            <a:avLst/>
          </a:prstGeom>
          <a:solidFill>
            <a:schemeClr val="accent4">
              <a:lumMod val="20000"/>
              <a:lumOff val="80000"/>
            </a:schemeClr>
          </a:solidFill>
        </p:spPr>
        <p:txBody>
          <a:bodyPr wrap="square" rtlCol="0">
            <a:spAutoFit/>
          </a:bodyPr>
          <a:lstStyle/>
          <a:p>
            <a:r>
              <a:rPr lang="en-US" dirty="0"/>
              <a:t>For more information see Neil Massey blog:</a:t>
            </a:r>
          </a:p>
          <a:p>
            <a:endParaRPr lang="en-US" dirty="0"/>
          </a:p>
          <a:p>
            <a:r>
              <a:rPr lang="en-US" dirty="0"/>
              <a:t>https://</a:t>
            </a:r>
            <a:r>
              <a:rPr lang="en-US" dirty="0" err="1"/>
              <a:t>www.jasmin.ac.uk</a:t>
            </a:r>
            <a:r>
              <a:rPr lang="en-US" dirty="0"/>
              <a:t>/insights/workflows-across-heterogeneous-storage/</a:t>
            </a:r>
          </a:p>
        </p:txBody>
      </p:sp>
      <p:cxnSp>
        <p:nvCxnSpPr>
          <p:cNvPr id="22" name="Elbow Connector 21">
            <a:extLst>
              <a:ext uri="{FF2B5EF4-FFF2-40B4-BE49-F238E27FC236}">
                <a16:creationId xmlns:a16="http://schemas.microsoft.com/office/drawing/2014/main" id="{A21652E9-0FF3-634A-837D-D02D027213C5}"/>
              </a:ext>
            </a:extLst>
          </p:cNvPr>
          <p:cNvCxnSpPr>
            <a:cxnSpLocks/>
            <a:endCxn id="11" idx="5"/>
          </p:cNvCxnSpPr>
          <p:nvPr/>
        </p:nvCxnSpPr>
        <p:spPr>
          <a:xfrm rot="5400000">
            <a:off x="6641783" y="3623971"/>
            <a:ext cx="3128961" cy="653541"/>
          </a:xfrm>
          <a:prstGeom prst="bentConnector2">
            <a:avLst/>
          </a:prstGeom>
          <a:ln w="76200">
            <a:solidFill>
              <a:schemeClr val="accent3">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719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8"/>
          <p:cNvSpPr txBox="1"/>
          <p:nvPr/>
        </p:nvSpPr>
        <p:spPr>
          <a:xfrm>
            <a:off x="257650" y="1351875"/>
            <a:ext cx="7795200" cy="432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600" b="1" dirty="0">
                <a:solidFill>
                  <a:srgbClr val="2E2D62"/>
                </a:solidFill>
              </a:rPr>
              <a:t>JASMIN</a:t>
            </a:r>
            <a:endParaRPr sz="2600" b="1" dirty="0">
              <a:solidFill>
                <a:srgbClr val="2E2D62"/>
              </a:solidFill>
            </a:endParaRPr>
          </a:p>
          <a:p>
            <a:pPr marL="457200" lvl="0" indent="-355600" algn="l" rtl="0">
              <a:spcBef>
                <a:spcPts val="0"/>
              </a:spcBef>
              <a:spcAft>
                <a:spcPts val="0"/>
              </a:spcAft>
              <a:buClr>
                <a:srgbClr val="626262"/>
              </a:buClr>
              <a:buSzPts val="2000"/>
              <a:buChar char="●"/>
            </a:pPr>
            <a:r>
              <a:rPr lang="en-GB" sz="2000" dirty="0">
                <a:solidFill>
                  <a:srgbClr val="626262"/>
                </a:solidFill>
              </a:rPr>
              <a:t>Evolution to mix of storage types to make best use of capacity</a:t>
            </a:r>
            <a:endParaRPr sz="2000" dirty="0">
              <a:solidFill>
                <a:srgbClr val="626262"/>
              </a:solidFill>
            </a:endParaRPr>
          </a:p>
          <a:p>
            <a:pPr marL="457200" lvl="0" indent="-355600" algn="l" rtl="0">
              <a:spcBef>
                <a:spcPts val="0"/>
              </a:spcBef>
              <a:spcAft>
                <a:spcPts val="0"/>
              </a:spcAft>
              <a:buClr>
                <a:srgbClr val="626262"/>
              </a:buClr>
              <a:buSzPts val="2000"/>
              <a:buChar char="●"/>
            </a:pPr>
            <a:r>
              <a:rPr lang="en-GB" sz="2000" dirty="0">
                <a:solidFill>
                  <a:srgbClr val="626262"/>
                </a:solidFill>
              </a:rPr>
              <a:t>Challenge: how to allocate resources fairly but remain flexible </a:t>
            </a:r>
            <a:endParaRPr sz="2000" dirty="0">
              <a:solidFill>
                <a:srgbClr val="626262"/>
              </a:solidFill>
            </a:endParaRPr>
          </a:p>
          <a:p>
            <a:pPr marL="457200" lvl="0" indent="-355600" algn="l" rtl="0">
              <a:spcBef>
                <a:spcPts val="0"/>
              </a:spcBef>
              <a:spcAft>
                <a:spcPts val="0"/>
              </a:spcAft>
              <a:buClr>
                <a:srgbClr val="626262"/>
              </a:buClr>
              <a:buSzPts val="2000"/>
              <a:buChar char="●"/>
            </a:pPr>
            <a:r>
              <a:rPr lang="en-GB" sz="2000" dirty="0">
                <a:solidFill>
                  <a:srgbClr val="626262"/>
                </a:solidFill>
              </a:rPr>
              <a:t>GPU cluster for AI/ML workflows</a:t>
            </a:r>
            <a:endParaRPr sz="2000" dirty="0">
              <a:solidFill>
                <a:srgbClr val="626262"/>
              </a:solidFill>
            </a:endParaRPr>
          </a:p>
          <a:p>
            <a:pPr marL="457200" lvl="0" indent="-355600" algn="l" rtl="0">
              <a:spcBef>
                <a:spcPts val="0"/>
              </a:spcBef>
              <a:spcAft>
                <a:spcPts val="0"/>
              </a:spcAft>
              <a:buClr>
                <a:srgbClr val="626262"/>
              </a:buClr>
              <a:buSzPts val="2000"/>
              <a:buChar char="●"/>
            </a:pPr>
            <a:r>
              <a:rPr lang="en-GB" sz="2000" dirty="0">
                <a:solidFill>
                  <a:srgbClr val="626262"/>
                </a:solidFill>
              </a:rPr>
              <a:t>Kubernetes cluster for scalable hosting of JASMIN/CEDA’s own services</a:t>
            </a:r>
            <a:endParaRPr sz="2000" dirty="0">
              <a:solidFill>
                <a:srgbClr val="626262"/>
              </a:solidFill>
            </a:endParaRPr>
          </a:p>
          <a:p>
            <a:pPr marL="0" lvl="0" indent="0" algn="l" rtl="0">
              <a:spcBef>
                <a:spcPts val="0"/>
              </a:spcBef>
              <a:spcAft>
                <a:spcPts val="0"/>
              </a:spcAft>
              <a:buNone/>
            </a:pPr>
            <a:endParaRPr sz="2200" dirty="0">
              <a:solidFill>
                <a:srgbClr val="626262"/>
              </a:solidFill>
            </a:endParaRPr>
          </a:p>
          <a:p>
            <a:pPr marL="0" lvl="0" indent="0" algn="l" rtl="0">
              <a:spcBef>
                <a:spcPts val="0"/>
              </a:spcBef>
              <a:spcAft>
                <a:spcPts val="0"/>
              </a:spcAft>
              <a:buNone/>
            </a:pPr>
            <a:r>
              <a:rPr lang="en-GB" sz="2600" b="1" dirty="0">
                <a:solidFill>
                  <a:srgbClr val="2E2D62"/>
                </a:solidFill>
              </a:rPr>
              <a:t>CEDA</a:t>
            </a:r>
            <a:endParaRPr sz="2600" b="1" dirty="0">
              <a:solidFill>
                <a:srgbClr val="2E2D62"/>
              </a:solidFill>
            </a:endParaRPr>
          </a:p>
          <a:p>
            <a:pPr marL="457200" lvl="0" indent="-368300" algn="l" rtl="0">
              <a:spcBef>
                <a:spcPts val="0"/>
              </a:spcBef>
              <a:spcAft>
                <a:spcPts val="0"/>
              </a:spcAft>
              <a:buClr>
                <a:srgbClr val="626262"/>
              </a:buClr>
              <a:buSzPts val="2200"/>
              <a:buChar char="●"/>
            </a:pPr>
            <a:r>
              <a:rPr lang="en-GB" sz="2200" dirty="0">
                <a:solidFill>
                  <a:srgbClr val="626262"/>
                </a:solidFill>
              </a:rPr>
              <a:t>Integration with other NERC Environmental Data Centres</a:t>
            </a:r>
            <a:endParaRPr sz="2200" dirty="0">
              <a:solidFill>
                <a:srgbClr val="626262"/>
              </a:solidFill>
            </a:endParaRPr>
          </a:p>
          <a:p>
            <a:pPr marL="914400" lvl="1" indent="-368300" algn="l" rtl="0">
              <a:spcBef>
                <a:spcPts val="0"/>
              </a:spcBef>
              <a:spcAft>
                <a:spcPts val="0"/>
              </a:spcAft>
              <a:buClr>
                <a:srgbClr val="626262"/>
              </a:buClr>
              <a:buSzPts val="2200"/>
              <a:buChar char="○"/>
            </a:pPr>
            <a:r>
              <a:rPr lang="en-GB" sz="2200" dirty="0">
                <a:solidFill>
                  <a:srgbClr val="626262"/>
                </a:solidFill>
              </a:rPr>
              <a:t>working with common tools on </a:t>
            </a:r>
            <a:r>
              <a:rPr lang="en-GB" sz="2200" dirty="0" err="1">
                <a:solidFill>
                  <a:srgbClr val="626262"/>
                </a:solidFill>
              </a:rPr>
              <a:t>DataMad</a:t>
            </a:r>
            <a:r>
              <a:rPr lang="en-GB" sz="2200" dirty="0">
                <a:solidFill>
                  <a:srgbClr val="626262"/>
                </a:solidFill>
              </a:rPr>
              <a:t> and Data management planning</a:t>
            </a:r>
            <a:endParaRPr sz="2200" dirty="0">
              <a:solidFill>
                <a:srgbClr val="626262"/>
              </a:solidFill>
            </a:endParaRPr>
          </a:p>
          <a:p>
            <a:pPr marL="457200" lvl="0" indent="-368300" algn="l" rtl="0">
              <a:spcBef>
                <a:spcPts val="0"/>
              </a:spcBef>
              <a:spcAft>
                <a:spcPts val="0"/>
              </a:spcAft>
              <a:buClr>
                <a:srgbClr val="626262"/>
              </a:buClr>
              <a:buSzPts val="2200"/>
              <a:buChar char="●"/>
            </a:pPr>
            <a:r>
              <a:rPr lang="en-GB" sz="2200" dirty="0">
                <a:solidFill>
                  <a:srgbClr val="626262"/>
                </a:solidFill>
              </a:rPr>
              <a:t>Collaboration with the Digital Solutions programme</a:t>
            </a:r>
            <a:endParaRPr sz="2200" dirty="0">
              <a:solidFill>
                <a:srgbClr val="626262"/>
              </a:solidFill>
            </a:endParaRPr>
          </a:p>
          <a:p>
            <a:pPr marL="0" lvl="0" indent="0" algn="l" rtl="0">
              <a:spcBef>
                <a:spcPts val="0"/>
              </a:spcBef>
              <a:spcAft>
                <a:spcPts val="0"/>
              </a:spcAft>
              <a:buNone/>
            </a:pPr>
            <a:endParaRPr sz="2600" b="1" dirty="0">
              <a:solidFill>
                <a:srgbClr val="2E2D62"/>
              </a:solidFill>
            </a:endParaRPr>
          </a:p>
          <a:p>
            <a:pPr marL="0" lvl="0" indent="0" algn="l" rtl="0">
              <a:spcBef>
                <a:spcPts val="0"/>
              </a:spcBef>
              <a:spcAft>
                <a:spcPts val="0"/>
              </a:spcAft>
              <a:buNone/>
            </a:pPr>
            <a:endParaRPr sz="2600" b="1" dirty="0">
              <a:solidFill>
                <a:srgbClr val="2E2D62"/>
              </a:solidFill>
            </a:endParaRPr>
          </a:p>
        </p:txBody>
      </p:sp>
      <p:sp>
        <p:nvSpPr>
          <p:cNvPr id="321" name="Google Shape;321;p48"/>
          <p:cNvSpPr/>
          <p:nvPr/>
        </p:nvSpPr>
        <p:spPr>
          <a:xfrm>
            <a:off x="439375" y="203050"/>
            <a:ext cx="107058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400" b="1">
                <a:solidFill>
                  <a:srgbClr val="2E2D62"/>
                </a:solidFill>
              </a:rPr>
              <a:t>Future developments</a:t>
            </a:r>
            <a:endParaRPr/>
          </a:p>
        </p:txBody>
      </p:sp>
      <p:grpSp>
        <p:nvGrpSpPr>
          <p:cNvPr id="322" name="Google Shape;322;p48"/>
          <p:cNvGrpSpPr/>
          <p:nvPr/>
        </p:nvGrpSpPr>
        <p:grpSpPr>
          <a:xfrm>
            <a:off x="6967623" y="5979924"/>
            <a:ext cx="5224376" cy="694300"/>
            <a:chOff x="5912073" y="7158124"/>
            <a:chExt cx="5224376" cy="694300"/>
          </a:xfrm>
        </p:grpSpPr>
        <p:pic>
          <p:nvPicPr>
            <p:cNvPr id="323" name="Google Shape;323;p48"/>
            <p:cNvPicPr preferRelativeResize="0"/>
            <p:nvPr/>
          </p:nvPicPr>
          <p:blipFill rotWithShape="1">
            <a:blip r:embed="rId3">
              <a:alphaModFix/>
            </a:blip>
            <a:srcRect/>
            <a:stretch/>
          </p:blipFill>
          <p:spPr>
            <a:xfrm>
              <a:off x="5912073" y="7158124"/>
              <a:ext cx="2599949" cy="694300"/>
            </a:xfrm>
            <a:prstGeom prst="rect">
              <a:avLst/>
            </a:prstGeom>
            <a:noFill/>
            <a:ln>
              <a:noFill/>
            </a:ln>
          </p:spPr>
        </p:pic>
        <p:pic>
          <p:nvPicPr>
            <p:cNvPr id="324" name="Google Shape;324;p48"/>
            <p:cNvPicPr preferRelativeResize="0"/>
            <p:nvPr/>
          </p:nvPicPr>
          <p:blipFill rotWithShape="1">
            <a:blip r:embed="rId4">
              <a:alphaModFix/>
            </a:blip>
            <a:srcRect/>
            <a:stretch/>
          </p:blipFill>
          <p:spPr>
            <a:xfrm>
              <a:off x="8444407" y="7236074"/>
              <a:ext cx="2692043" cy="538400"/>
            </a:xfrm>
            <a:prstGeom prst="rect">
              <a:avLst/>
            </a:prstGeom>
            <a:noFill/>
            <a:ln>
              <a:noFill/>
            </a:ln>
          </p:spPr>
        </p:pic>
      </p:grpSp>
      <p:pic>
        <p:nvPicPr>
          <p:cNvPr id="325" name="Google Shape;325;p48"/>
          <p:cNvPicPr preferRelativeResize="0"/>
          <p:nvPr/>
        </p:nvPicPr>
        <p:blipFill>
          <a:blip r:embed="rId5">
            <a:alphaModFix/>
          </a:blip>
          <a:stretch>
            <a:fillRect/>
          </a:stretch>
        </p:blipFill>
        <p:spPr>
          <a:xfrm>
            <a:off x="8460196" y="1124950"/>
            <a:ext cx="2881279" cy="432030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340"/>
        <p:cNvGrpSpPr/>
        <p:nvPr/>
      </p:nvGrpSpPr>
      <p:grpSpPr>
        <a:xfrm>
          <a:off x="0" y="0"/>
          <a:ext cx="0" cy="0"/>
          <a:chOff x="0" y="0"/>
          <a:chExt cx="0" cy="0"/>
        </a:xfrm>
      </p:grpSpPr>
      <p:pic>
        <p:nvPicPr>
          <p:cNvPr id="341" name="Google Shape;341;p50"/>
          <p:cNvPicPr preferRelativeResize="0"/>
          <p:nvPr/>
        </p:nvPicPr>
        <p:blipFill rotWithShape="1">
          <a:blip r:embed="rId3">
            <a:alphaModFix/>
          </a:blip>
          <a:srcRect t="-5180" b="5180"/>
          <a:stretch/>
        </p:blipFill>
        <p:spPr>
          <a:xfrm>
            <a:off x="515950" y="0"/>
            <a:ext cx="2570148" cy="1408149"/>
          </a:xfrm>
          <a:prstGeom prst="rect">
            <a:avLst/>
          </a:prstGeom>
          <a:noFill/>
          <a:ln>
            <a:noFill/>
          </a:ln>
        </p:spPr>
      </p:pic>
      <p:sp>
        <p:nvSpPr>
          <p:cNvPr id="342" name="Google Shape;342;p50"/>
          <p:cNvSpPr txBox="1"/>
          <p:nvPr/>
        </p:nvSpPr>
        <p:spPr>
          <a:xfrm>
            <a:off x="3756450" y="1849538"/>
            <a:ext cx="59517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400" b="1">
                <a:solidFill>
                  <a:srgbClr val="2E2D62"/>
                </a:solidFill>
              </a:rPr>
              <a:t>Thank you!</a:t>
            </a:r>
            <a:endParaRPr/>
          </a:p>
        </p:txBody>
      </p:sp>
      <p:sp>
        <p:nvSpPr>
          <p:cNvPr id="343" name="Google Shape;343;p50"/>
          <p:cNvSpPr txBox="1"/>
          <p:nvPr/>
        </p:nvSpPr>
        <p:spPr>
          <a:xfrm>
            <a:off x="3756449" y="3051338"/>
            <a:ext cx="5556900" cy="2457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b="1">
                <a:solidFill>
                  <a:srgbClr val="2E2D62"/>
                </a:solidFill>
              </a:rPr>
              <a:t>JASMIN: </a:t>
            </a:r>
            <a:r>
              <a:rPr lang="en-GB" sz="2400" b="1" u="sng">
                <a:solidFill>
                  <a:srgbClr val="626262"/>
                </a:solidFill>
                <a:hlinkClick r:id="rId4">
                  <a:extLst>
                    <a:ext uri="{A12FA001-AC4F-418D-AE19-62706E023703}">
                      <ahyp:hlinkClr xmlns:ahyp="http://schemas.microsoft.com/office/drawing/2018/hyperlinkcolor" val="tx"/>
                    </a:ext>
                  </a:extLst>
                </a:hlinkClick>
              </a:rPr>
              <a:t>support@jasmin.ac.u</a:t>
            </a:r>
            <a:r>
              <a:rPr lang="en-GB" sz="2400" b="1">
                <a:solidFill>
                  <a:srgbClr val="626262"/>
                </a:solidFill>
              </a:rPr>
              <a:t>k </a:t>
            </a:r>
            <a:endParaRPr sz="2400" b="1">
              <a:solidFill>
                <a:srgbClr val="626262"/>
              </a:solidFill>
            </a:endParaRPr>
          </a:p>
          <a:p>
            <a:pPr marL="0" marR="0" lvl="0" indent="0" algn="l" rtl="0">
              <a:spcBef>
                <a:spcPts val="0"/>
              </a:spcBef>
              <a:spcAft>
                <a:spcPts val="0"/>
              </a:spcAft>
              <a:buNone/>
            </a:pPr>
            <a:r>
              <a:rPr lang="en-GB" sz="2400" b="1">
                <a:solidFill>
                  <a:srgbClr val="2E2D62"/>
                </a:solidFill>
              </a:rPr>
              <a:t>CEDA: </a:t>
            </a:r>
            <a:r>
              <a:rPr lang="en-GB" sz="2400" b="1" u="sng">
                <a:solidFill>
                  <a:schemeClr val="hlink"/>
                </a:solidFill>
                <a:hlinkClick r:id="rId5"/>
              </a:rPr>
              <a:t>support@ceda.ac.uk</a:t>
            </a:r>
            <a:r>
              <a:rPr lang="en-GB" sz="2400" b="1">
                <a:solidFill>
                  <a:srgbClr val="2E2D62"/>
                </a:solidFill>
              </a:rPr>
              <a:t> </a:t>
            </a:r>
            <a:endParaRPr sz="2400" b="1">
              <a:solidFill>
                <a:srgbClr val="2E2D62"/>
              </a:solidFill>
            </a:endParaRPr>
          </a:p>
          <a:p>
            <a:pPr marL="0" marR="0" lvl="0" indent="0" algn="l" rtl="0">
              <a:spcBef>
                <a:spcPts val="0"/>
              </a:spcBef>
              <a:spcAft>
                <a:spcPts val="0"/>
              </a:spcAft>
              <a:buNone/>
            </a:pPr>
            <a:endParaRPr sz="2400" b="1">
              <a:solidFill>
                <a:srgbClr val="2E2D62"/>
              </a:solidFill>
            </a:endParaRPr>
          </a:p>
          <a:p>
            <a:pPr marL="0" marR="0" lvl="0" indent="0" algn="l" rtl="0">
              <a:spcBef>
                <a:spcPts val="0"/>
              </a:spcBef>
              <a:spcAft>
                <a:spcPts val="0"/>
              </a:spcAft>
              <a:buNone/>
            </a:pPr>
            <a:r>
              <a:rPr lang="en-GB" sz="2400" b="1">
                <a:solidFill>
                  <a:srgbClr val="2E2D62"/>
                </a:solidFill>
              </a:rPr>
              <a:t>Twitter - </a:t>
            </a:r>
            <a:r>
              <a:rPr lang="en-GB" sz="2400" b="1">
                <a:solidFill>
                  <a:srgbClr val="626262"/>
                </a:solidFill>
              </a:rPr>
              <a:t>@cedanews</a:t>
            </a:r>
            <a:endParaRPr sz="2400" b="1">
              <a:solidFill>
                <a:srgbClr val="626262"/>
              </a:solidFill>
            </a:endParaRPr>
          </a:p>
          <a:p>
            <a:pPr marL="0" marR="0" lvl="0" indent="0" algn="l" rtl="0">
              <a:spcBef>
                <a:spcPts val="0"/>
              </a:spcBef>
              <a:spcAft>
                <a:spcPts val="0"/>
              </a:spcAft>
              <a:buNone/>
            </a:pPr>
            <a:endParaRPr sz="2400" b="1">
              <a:solidFill>
                <a:srgbClr val="2E2D62"/>
              </a:solidFill>
            </a:endParaRPr>
          </a:p>
          <a:p>
            <a:pPr marL="0" marR="0" lvl="0" indent="0" algn="l" rtl="0">
              <a:spcBef>
                <a:spcPts val="0"/>
              </a:spcBef>
              <a:spcAft>
                <a:spcPts val="0"/>
              </a:spcAft>
              <a:buNone/>
            </a:pPr>
            <a:r>
              <a:rPr lang="en-GB" sz="2400" b="1">
                <a:solidFill>
                  <a:srgbClr val="2E2D62"/>
                </a:solidFill>
              </a:rPr>
              <a:t>Website - </a:t>
            </a:r>
            <a:r>
              <a:rPr lang="en-GB" sz="2400" b="1">
                <a:solidFill>
                  <a:srgbClr val="626262"/>
                </a:solidFill>
              </a:rPr>
              <a:t>www.ceda.ac.uk</a:t>
            </a:r>
            <a:endParaRPr sz="2400" b="1">
              <a:solidFill>
                <a:srgbClr val="626262"/>
              </a:solidFill>
            </a:endParaRPr>
          </a:p>
          <a:p>
            <a:pPr marL="0" marR="0" lvl="0" indent="0" algn="l" rtl="0">
              <a:spcBef>
                <a:spcPts val="0"/>
              </a:spcBef>
              <a:spcAft>
                <a:spcPts val="0"/>
              </a:spcAft>
              <a:buNone/>
            </a:pPr>
            <a:endParaRPr sz="2400" b="1">
              <a:solidFill>
                <a:srgbClr val="2E2D62"/>
              </a:solidFill>
            </a:endParaRPr>
          </a:p>
          <a:p>
            <a:pPr marL="0" marR="0" lvl="0" indent="0" algn="l" rtl="0">
              <a:spcBef>
                <a:spcPts val="0"/>
              </a:spcBef>
              <a:spcAft>
                <a:spcPts val="0"/>
              </a:spcAft>
              <a:buNone/>
            </a:pPr>
            <a:endParaRPr sz="2400" b="1">
              <a:solidFill>
                <a:srgbClr val="2E2D62"/>
              </a:solidFill>
            </a:endParaRPr>
          </a:p>
          <a:p>
            <a:pPr marL="0" marR="0" lvl="0" indent="0" algn="l" rtl="0">
              <a:spcBef>
                <a:spcPts val="200"/>
              </a:spcBef>
              <a:spcAft>
                <a:spcPts val="0"/>
              </a:spcAft>
              <a:buNone/>
            </a:pPr>
            <a:endParaRPr sz="1400">
              <a:solidFill>
                <a:srgbClr val="626262"/>
              </a:solidFill>
              <a:latin typeface="Arial"/>
              <a:ea typeface="Arial"/>
              <a:cs typeface="Arial"/>
              <a:sym typeface="Arial"/>
            </a:endParaRPr>
          </a:p>
        </p:txBody>
      </p:sp>
      <p:pic>
        <p:nvPicPr>
          <p:cNvPr id="344" name="Google Shape;344;p50"/>
          <p:cNvPicPr preferRelativeResize="0"/>
          <p:nvPr/>
        </p:nvPicPr>
        <p:blipFill rotWithShape="1">
          <a:blip r:embed="rId6">
            <a:alphaModFix/>
          </a:blip>
          <a:srcRect/>
          <a:stretch/>
        </p:blipFill>
        <p:spPr>
          <a:xfrm>
            <a:off x="383124" y="6231796"/>
            <a:ext cx="1809975" cy="483342"/>
          </a:xfrm>
          <a:prstGeom prst="rect">
            <a:avLst/>
          </a:prstGeom>
          <a:noFill/>
          <a:ln>
            <a:noFill/>
          </a:ln>
        </p:spPr>
      </p:pic>
      <p:pic>
        <p:nvPicPr>
          <p:cNvPr id="345" name="Google Shape;345;p50"/>
          <p:cNvPicPr preferRelativeResize="0"/>
          <p:nvPr/>
        </p:nvPicPr>
        <p:blipFill rotWithShape="1">
          <a:blip r:embed="rId7">
            <a:alphaModFix/>
          </a:blip>
          <a:srcRect/>
          <a:stretch/>
        </p:blipFill>
        <p:spPr>
          <a:xfrm>
            <a:off x="6557651" y="6302928"/>
            <a:ext cx="1809975" cy="429585"/>
          </a:xfrm>
          <a:prstGeom prst="rect">
            <a:avLst/>
          </a:prstGeom>
          <a:noFill/>
          <a:ln>
            <a:noFill/>
          </a:ln>
        </p:spPr>
      </p:pic>
      <p:pic>
        <p:nvPicPr>
          <p:cNvPr id="346" name="Google Shape;346;p50"/>
          <p:cNvPicPr preferRelativeResize="0"/>
          <p:nvPr/>
        </p:nvPicPr>
        <p:blipFill rotWithShape="1">
          <a:blip r:embed="rId8">
            <a:alphaModFix/>
          </a:blip>
          <a:srcRect/>
          <a:stretch/>
        </p:blipFill>
        <p:spPr>
          <a:xfrm>
            <a:off x="8622100" y="6313202"/>
            <a:ext cx="1809978" cy="409050"/>
          </a:xfrm>
          <a:prstGeom prst="rect">
            <a:avLst/>
          </a:prstGeom>
          <a:noFill/>
          <a:ln>
            <a:noFill/>
          </a:ln>
        </p:spPr>
      </p:pic>
      <p:pic>
        <p:nvPicPr>
          <p:cNvPr id="347" name="Google Shape;347;p50"/>
          <p:cNvPicPr preferRelativeResize="0"/>
          <p:nvPr/>
        </p:nvPicPr>
        <p:blipFill rotWithShape="1">
          <a:blip r:embed="rId9">
            <a:alphaModFix/>
          </a:blip>
          <a:srcRect/>
          <a:stretch/>
        </p:blipFill>
        <p:spPr>
          <a:xfrm>
            <a:off x="4405650" y="6248534"/>
            <a:ext cx="2016148" cy="449866"/>
          </a:xfrm>
          <a:prstGeom prst="rect">
            <a:avLst/>
          </a:prstGeom>
          <a:noFill/>
          <a:ln>
            <a:noFill/>
          </a:ln>
        </p:spPr>
      </p:pic>
      <p:pic>
        <p:nvPicPr>
          <p:cNvPr id="348" name="Google Shape;348;p50"/>
          <p:cNvPicPr preferRelativeResize="0"/>
          <p:nvPr/>
        </p:nvPicPr>
        <p:blipFill rotWithShape="1">
          <a:blip r:embed="rId10">
            <a:alphaModFix/>
          </a:blip>
          <a:srcRect t="25534" b="35042"/>
          <a:stretch/>
        </p:blipFill>
        <p:spPr>
          <a:xfrm>
            <a:off x="10618475" y="6313206"/>
            <a:ext cx="1383375" cy="409033"/>
          </a:xfrm>
          <a:prstGeom prst="rect">
            <a:avLst/>
          </a:prstGeom>
          <a:noFill/>
          <a:ln>
            <a:noFill/>
          </a:ln>
        </p:spPr>
      </p:pic>
      <p:pic>
        <p:nvPicPr>
          <p:cNvPr id="349" name="Google Shape;349;p50"/>
          <p:cNvPicPr preferRelativeResize="0"/>
          <p:nvPr/>
        </p:nvPicPr>
        <p:blipFill rotWithShape="1">
          <a:blip r:embed="rId11">
            <a:alphaModFix/>
          </a:blip>
          <a:srcRect/>
          <a:stretch/>
        </p:blipFill>
        <p:spPr>
          <a:xfrm>
            <a:off x="2262102" y="6268941"/>
            <a:ext cx="2045318" cy="409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82"/>
        <p:cNvGrpSpPr/>
        <p:nvPr/>
      </p:nvGrpSpPr>
      <p:grpSpPr>
        <a:xfrm>
          <a:off x="0" y="0"/>
          <a:ext cx="0" cy="0"/>
          <a:chOff x="0" y="0"/>
          <a:chExt cx="0" cy="0"/>
        </a:xfrm>
      </p:grpSpPr>
      <p:pic>
        <p:nvPicPr>
          <p:cNvPr id="183" name="Google Shape;183;p35"/>
          <p:cNvPicPr preferRelativeResize="0"/>
          <p:nvPr/>
        </p:nvPicPr>
        <p:blipFill rotWithShape="1">
          <a:blip r:embed="rId3">
            <a:alphaModFix/>
          </a:blip>
          <a:srcRect t="-5180" b="5180"/>
          <a:stretch/>
        </p:blipFill>
        <p:spPr>
          <a:xfrm>
            <a:off x="515950" y="0"/>
            <a:ext cx="2570148" cy="1408149"/>
          </a:xfrm>
          <a:prstGeom prst="rect">
            <a:avLst/>
          </a:prstGeom>
          <a:noFill/>
          <a:ln>
            <a:noFill/>
          </a:ln>
        </p:spPr>
      </p:pic>
      <p:sp>
        <p:nvSpPr>
          <p:cNvPr id="184" name="Google Shape;184;p35"/>
          <p:cNvSpPr txBox="1"/>
          <p:nvPr/>
        </p:nvSpPr>
        <p:spPr>
          <a:xfrm>
            <a:off x="1366033" y="1748605"/>
            <a:ext cx="8316600" cy="831000"/>
          </a:xfrm>
          <a:prstGeom prst="rect">
            <a:avLst/>
          </a:prstGeom>
          <a:noFill/>
          <a:ln>
            <a:noFill/>
          </a:ln>
        </p:spPr>
        <p:txBody>
          <a:bodyPr spcFirstLastPara="1" wrap="square" lIns="91425" tIns="45700" rIns="91425" bIns="45700" anchor="t" anchorCtr="0">
            <a:noAutofit/>
          </a:bodyPr>
          <a:lstStyle/>
          <a:p>
            <a:r>
              <a:rPr lang="en-GB" sz="4000" b="1" dirty="0">
                <a:solidFill>
                  <a:srgbClr val="002060"/>
                </a:solidFill>
              </a:rPr>
              <a:t>CEDA: Data Preservation and Stewardship</a:t>
            </a:r>
          </a:p>
          <a:p>
            <a:pPr marL="0" marR="0" lvl="0" indent="0" algn="l" rtl="0">
              <a:spcBef>
                <a:spcPts val="0"/>
              </a:spcBef>
              <a:spcAft>
                <a:spcPts val="0"/>
              </a:spcAft>
              <a:buNone/>
            </a:pPr>
            <a:endParaRPr sz="4000" b="1" dirty="0">
              <a:solidFill>
                <a:srgbClr val="002060"/>
              </a:solidFill>
            </a:endParaRPr>
          </a:p>
          <a:p>
            <a:pPr marL="0" marR="0" lvl="0" indent="0" algn="l" rtl="0">
              <a:spcBef>
                <a:spcPts val="0"/>
              </a:spcBef>
              <a:spcAft>
                <a:spcPts val="0"/>
              </a:spcAft>
              <a:buNone/>
            </a:pPr>
            <a:endParaRPr sz="4000" b="1" dirty="0">
              <a:solidFill>
                <a:srgbClr val="002060"/>
              </a:solidFill>
            </a:endParaRPr>
          </a:p>
        </p:txBody>
      </p:sp>
      <p:sp>
        <p:nvSpPr>
          <p:cNvPr id="185" name="Google Shape;185;p35"/>
          <p:cNvSpPr/>
          <p:nvPr/>
        </p:nvSpPr>
        <p:spPr>
          <a:xfrm>
            <a:off x="1366024" y="3358200"/>
            <a:ext cx="10408159" cy="1343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dirty="0">
                <a:solidFill>
                  <a:srgbClr val="626262"/>
                </a:solidFill>
              </a:rPr>
              <a:t>Ruth Petrie, Victoria Bennett, Matt Pritchard, Sam Pepler, </a:t>
            </a:r>
            <a:r>
              <a:rPr lang="en-GB" sz="2400" b="1" dirty="0">
                <a:solidFill>
                  <a:srgbClr val="626262"/>
                </a:solidFill>
              </a:rPr>
              <a:t>Esther Conway</a:t>
            </a:r>
            <a:r>
              <a:rPr lang="en-GB" sz="2400" dirty="0">
                <a:solidFill>
                  <a:srgbClr val="626262"/>
                </a:solidFill>
              </a:rPr>
              <a:t>, Neil Massey, Ag Stephens and Richard Smith</a:t>
            </a:r>
            <a:endParaRPr sz="2400" dirty="0">
              <a:solidFill>
                <a:srgbClr val="626262"/>
              </a:solidFill>
            </a:endParaRPr>
          </a:p>
          <a:p>
            <a:pPr marL="0" marR="0" lvl="0" indent="0" algn="l" rtl="0">
              <a:spcBef>
                <a:spcPts val="0"/>
              </a:spcBef>
              <a:spcAft>
                <a:spcPts val="0"/>
              </a:spcAft>
              <a:buNone/>
            </a:pPr>
            <a:endParaRPr sz="2400" dirty="0">
              <a:solidFill>
                <a:srgbClr val="626262"/>
              </a:solidFill>
            </a:endParaRPr>
          </a:p>
          <a:p>
            <a:pPr marL="0" marR="0" lvl="0" indent="0" algn="l" rtl="0">
              <a:spcBef>
                <a:spcPts val="0"/>
              </a:spcBef>
              <a:spcAft>
                <a:spcPts val="0"/>
              </a:spcAft>
              <a:buNone/>
            </a:pPr>
            <a:r>
              <a:rPr lang="en-GB" sz="2400" dirty="0">
                <a:solidFill>
                  <a:srgbClr val="626262"/>
                </a:solidFill>
              </a:rPr>
              <a:t>CEOS WGISS – 51 </a:t>
            </a:r>
            <a:endParaRPr sz="2400" dirty="0">
              <a:solidFill>
                <a:srgbClr val="626262"/>
              </a:solidFill>
            </a:endParaRPr>
          </a:p>
          <a:p>
            <a:pPr marL="0" marR="0" lvl="0" indent="0" algn="l" rtl="0">
              <a:spcBef>
                <a:spcPts val="0"/>
              </a:spcBef>
              <a:spcAft>
                <a:spcPts val="0"/>
              </a:spcAft>
              <a:buNone/>
            </a:pPr>
            <a:endParaRPr lang="en-GB" sz="2400" dirty="0">
              <a:solidFill>
                <a:srgbClr val="626262"/>
              </a:solidFill>
            </a:endParaRPr>
          </a:p>
          <a:p>
            <a:pPr marL="0" marR="0" lvl="0" indent="0" algn="l" rtl="0">
              <a:spcBef>
                <a:spcPts val="0"/>
              </a:spcBef>
              <a:spcAft>
                <a:spcPts val="0"/>
              </a:spcAft>
              <a:buNone/>
            </a:pPr>
            <a:r>
              <a:rPr lang="en-GB" sz="2400" dirty="0">
                <a:solidFill>
                  <a:srgbClr val="626262"/>
                </a:solidFill>
              </a:rPr>
              <a:t> 22</a:t>
            </a:r>
            <a:r>
              <a:rPr lang="en-GB" sz="2400" baseline="30000" dirty="0">
                <a:solidFill>
                  <a:srgbClr val="626262"/>
                </a:solidFill>
              </a:rPr>
              <a:t>nd</a:t>
            </a:r>
            <a:r>
              <a:rPr lang="en-GB" sz="2400" dirty="0">
                <a:solidFill>
                  <a:srgbClr val="626262"/>
                </a:solidFill>
              </a:rPr>
              <a:t> April 2021</a:t>
            </a:r>
            <a:endParaRPr sz="2400" dirty="0">
              <a:solidFill>
                <a:srgbClr val="626262"/>
              </a:solidFill>
            </a:endParaRPr>
          </a:p>
          <a:p>
            <a:pPr marL="0" marR="0" lvl="0" indent="0" algn="l" rtl="0">
              <a:spcBef>
                <a:spcPts val="0"/>
              </a:spcBef>
              <a:spcAft>
                <a:spcPts val="0"/>
              </a:spcAft>
              <a:buNone/>
            </a:pPr>
            <a:endParaRPr sz="2400" dirty="0">
              <a:solidFill>
                <a:srgbClr val="626262"/>
              </a:solidFill>
            </a:endParaRPr>
          </a:p>
        </p:txBody>
      </p:sp>
      <p:pic>
        <p:nvPicPr>
          <p:cNvPr id="186" name="Google Shape;186;p35"/>
          <p:cNvPicPr preferRelativeResize="0"/>
          <p:nvPr/>
        </p:nvPicPr>
        <p:blipFill rotWithShape="1">
          <a:blip r:embed="rId4">
            <a:alphaModFix/>
          </a:blip>
          <a:srcRect/>
          <a:stretch/>
        </p:blipFill>
        <p:spPr>
          <a:xfrm>
            <a:off x="383124" y="6231796"/>
            <a:ext cx="1809975" cy="483342"/>
          </a:xfrm>
          <a:prstGeom prst="rect">
            <a:avLst/>
          </a:prstGeom>
          <a:noFill/>
          <a:ln>
            <a:noFill/>
          </a:ln>
        </p:spPr>
      </p:pic>
      <p:pic>
        <p:nvPicPr>
          <p:cNvPr id="187" name="Google Shape;187;p35"/>
          <p:cNvPicPr preferRelativeResize="0"/>
          <p:nvPr/>
        </p:nvPicPr>
        <p:blipFill rotWithShape="1">
          <a:blip r:embed="rId5">
            <a:alphaModFix/>
          </a:blip>
          <a:srcRect/>
          <a:stretch/>
        </p:blipFill>
        <p:spPr>
          <a:xfrm>
            <a:off x="6557651" y="6302928"/>
            <a:ext cx="1809975" cy="429585"/>
          </a:xfrm>
          <a:prstGeom prst="rect">
            <a:avLst/>
          </a:prstGeom>
          <a:noFill/>
          <a:ln>
            <a:noFill/>
          </a:ln>
        </p:spPr>
      </p:pic>
      <p:pic>
        <p:nvPicPr>
          <p:cNvPr id="188" name="Google Shape;188;p35"/>
          <p:cNvPicPr preferRelativeResize="0"/>
          <p:nvPr/>
        </p:nvPicPr>
        <p:blipFill rotWithShape="1">
          <a:blip r:embed="rId6">
            <a:alphaModFix/>
          </a:blip>
          <a:srcRect/>
          <a:stretch/>
        </p:blipFill>
        <p:spPr>
          <a:xfrm>
            <a:off x="8622100" y="6313202"/>
            <a:ext cx="1809978" cy="409050"/>
          </a:xfrm>
          <a:prstGeom prst="rect">
            <a:avLst/>
          </a:prstGeom>
          <a:noFill/>
          <a:ln>
            <a:noFill/>
          </a:ln>
        </p:spPr>
      </p:pic>
      <p:pic>
        <p:nvPicPr>
          <p:cNvPr id="189" name="Google Shape;189;p35"/>
          <p:cNvPicPr preferRelativeResize="0"/>
          <p:nvPr/>
        </p:nvPicPr>
        <p:blipFill rotWithShape="1">
          <a:blip r:embed="rId7">
            <a:alphaModFix/>
          </a:blip>
          <a:srcRect/>
          <a:stretch/>
        </p:blipFill>
        <p:spPr>
          <a:xfrm>
            <a:off x="4405650" y="6248534"/>
            <a:ext cx="2016148" cy="449866"/>
          </a:xfrm>
          <a:prstGeom prst="rect">
            <a:avLst/>
          </a:prstGeom>
          <a:noFill/>
          <a:ln>
            <a:noFill/>
          </a:ln>
        </p:spPr>
      </p:pic>
      <p:pic>
        <p:nvPicPr>
          <p:cNvPr id="190" name="Google Shape;190;p35"/>
          <p:cNvPicPr preferRelativeResize="0"/>
          <p:nvPr/>
        </p:nvPicPr>
        <p:blipFill rotWithShape="1">
          <a:blip r:embed="rId8">
            <a:alphaModFix/>
          </a:blip>
          <a:srcRect t="25534" b="35042"/>
          <a:stretch/>
        </p:blipFill>
        <p:spPr>
          <a:xfrm>
            <a:off x="10618475" y="6313206"/>
            <a:ext cx="1383375" cy="409033"/>
          </a:xfrm>
          <a:prstGeom prst="rect">
            <a:avLst/>
          </a:prstGeom>
          <a:noFill/>
          <a:ln>
            <a:noFill/>
          </a:ln>
        </p:spPr>
      </p:pic>
      <p:pic>
        <p:nvPicPr>
          <p:cNvPr id="191" name="Google Shape;191;p35"/>
          <p:cNvPicPr preferRelativeResize="0"/>
          <p:nvPr/>
        </p:nvPicPr>
        <p:blipFill rotWithShape="1">
          <a:blip r:embed="rId9">
            <a:alphaModFix/>
          </a:blip>
          <a:srcRect/>
          <a:stretch/>
        </p:blipFill>
        <p:spPr>
          <a:xfrm>
            <a:off x="2262102" y="6268941"/>
            <a:ext cx="2045318" cy="409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6"/>
        <p:cNvGrpSpPr/>
        <p:nvPr/>
      </p:nvGrpSpPr>
      <p:grpSpPr>
        <a:xfrm>
          <a:off x="0" y="0"/>
          <a:ext cx="0" cy="0"/>
          <a:chOff x="0" y="0"/>
          <a:chExt cx="0" cy="0"/>
        </a:xfrm>
      </p:grpSpPr>
      <p:sp>
        <p:nvSpPr>
          <p:cNvPr id="197" name="Google Shape;197;p36"/>
          <p:cNvSpPr txBox="1"/>
          <p:nvPr/>
        </p:nvSpPr>
        <p:spPr>
          <a:xfrm>
            <a:off x="403341" y="345182"/>
            <a:ext cx="6356456"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400" b="1">
                <a:solidFill>
                  <a:srgbClr val="2E2D62"/>
                </a:solidFill>
              </a:rPr>
              <a:t>What is CEDA?</a:t>
            </a:r>
            <a:endParaRPr/>
          </a:p>
        </p:txBody>
      </p:sp>
      <p:sp>
        <p:nvSpPr>
          <p:cNvPr id="198" name="Google Shape;198;p36"/>
          <p:cNvSpPr/>
          <p:nvPr/>
        </p:nvSpPr>
        <p:spPr>
          <a:xfrm>
            <a:off x="515950" y="1267400"/>
            <a:ext cx="11272800" cy="4790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2E2D62"/>
                </a:solidFill>
              </a:rPr>
              <a:t>Centre for Environmental Data Analysis</a:t>
            </a:r>
            <a:endParaRPr sz="1800" b="1">
              <a:solidFill>
                <a:srgbClr val="2E2D62"/>
              </a:solidFill>
            </a:endParaRPr>
          </a:p>
          <a:p>
            <a:pPr marL="0" marR="0" lvl="0" indent="0" algn="l" rtl="0">
              <a:spcBef>
                <a:spcPts val="0"/>
              </a:spcBef>
              <a:spcAft>
                <a:spcPts val="0"/>
              </a:spcAft>
              <a:buNone/>
            </a:pPr>
            <a:endParaRPr sz="1800">
              <a:solidFill>
                <a:srgbClr val="626262"/>
              </a:solidFill>
            </a:endParaRPr>
          </a:p>
          <a:p>
            <a:pPr marL="0" marR="0" lvl="0" indent="0" algn="l" rtl="0">
              <a:spcBef>
                <a:spcPts val="0"/>
              </a:spcBef>
              <a:spcAft>
                <a:spcPts val="0"/>
              </a:spcAft>
              <a:buNone/>
            </a:pPr>
            <a:r>
              <a:rPr lang="en-GB" sz="1800" b="1">
                <a:solidFill>
                  <a:srgbClr val="2E2D62"/>
                </a:solidFill>
              </a:rPr>
              <a:t>Mission: </a:t>
            </a:r>
            <a:r>
              <a:rPr lang="en-GB" sz="1800">
                <a:solidFill>
                  <a:srgbClr val="626262"/>
                </a:solidFill>
              </a:rPr>
              <a:t>To provide data and information services for environmental science</a:t>
            </a:r>
            <a:endParaRPr sz="1800">
              <a:solidFill>
                <a:srgbClr val="626262"/>
              </a:solidFill>
            </a:endParaRPr>
          </a:p>
          <a:p>
            <a:pPr marL="0" marR="0" lvl="0" indent="0" algn="l" rtl="0">
              <a:spcBef>
                <a:spcPts val="0"/>
              </a:spcBef>
              <a:spcAft>
                <a:spcPts val="0"/>
              </a:spcAft>
              <a:buNone/>
            </a:pPr>
            <a:endParaRPr sz="1800">
              <a:solidFill>
                <a:srgbClr val="626262"/>
              </a:solidFill>
            </a:endParaRPr>
          </a:p>
          <a:p>
            <a:pPr marL="0" marR="0" lvl="0" indent="0" algn="l" rtl="0">
              <a:spcBef>
                <a:spcPts val="0"/>
              </a:spcBef>
              <a:spcAft>
                <a:spcPts val="0"/>
              </a:spcAft>
              <a:buNone/>
            </a:pPr>
            <a:endParaRPr sz="1800">
              <a:solidFill>
                <a:srgbClr val="626262"/>
              </a:solidFill>
            </a:endParaRPr>
          </a:p>
          <a:p>
            <a:pPr marL="0" lvl="0" indent="0" algn="l" rtl="0">
              <a:spcBef>
                <a:spcPts val="400"/>
              </a:spcBef>
              <a:spcAft>
                <a:spcPts val="0"/>
              </a:spcAft>
              <a:buClr>
                <a:schemeClr val="dk1"/>
              </a:buClr>
              <a:buSzPts val="1100"/>
              <a:buFont typeface="Arial"/>
              <a:buNone/>
            </a:pPr>
            <a:endParaRPr sz="1800">
              <a:solidFill>
                <a:srgbClr val="626262"/>
              </a:solidFill>
            </a:endParaRPr>
          </a:p>
          <a:p>
            <a:pPr marL="0" marR="0" lvl="0" indent="0" algn="l" rtl="0">
              <a:spcBef>
                <a:spcPts val="0"/>
              </a:spcBef>
              <a:spcAft>
                <a:spcPts val="0"/>
              </a:spcAft>
              <a:buNone/>
            </a:pPr>
            <a:endParaRPr sz="1800">
              <a:solidFill>
                <a:srgbClr val="626262"/>
              </a:solidFill>
            </a:endParaRPr>
          </a:p>
          <a:p>
            <a:pPr marL="0" marR="0" lvl="0" indent="0" algn="l" rtl="0">
              <a:spcBef>
                <a:spcPts val="0"/>
              </a:spcBef>
              <a:spcAft>
                <a:spcPts val="0"/>
              </a:spcAft>
              <a:buNone/>
            </a:pPr>
            <a:endParaRPr sz="1800">
              <a:solidFill>
                <a:srgbClr val="626262"/>
              </a:solidFill>
            </a:endParaRPr>
          </a:p>
        </p:txBody>
      </p:sp>
      <p:pic>
        <p:nvPicPr>
          <p:cNvPr id="199" name="Google Shape;199;p36"/>
          <p:cNvPicPr preferRelativeResize="0"/>
          <p:nvPr/>
        </p:nvPicPr>
        <p:blipFill rotWithShape="1">
          <a:blip r:embed="rId3">
            <a:alphaModFix/>
          </a:blip>
          <a:srcRect l="4229" t="15429" r="4621" b="13794"/>
          <a:stretch/>
        </p:blipFill>
        <p:spPr>
          <a:xfrm>
            <a:off x="3820200" y="2519575"/>
            <a:ext cx="4346089" cy="2285023"/>
          </a:xfrm>
          <a:prstGeom prst="rect">
            <a:avLst/>
          </a:prstGeom>
          <a:noFill/>
          <a:ln>
            <a:noFill/>
          </a:ln>
          <a:effectLst>
            <a:outerShdw blurRad="57150" dist="19050" dir="5400000" algn="bl" rotWithShape="0">
              <a:srgbClr val="000000">
                <a:alpha val="50000"/>
              </a:srgbClr>
            </a:outerShdw>
          </a:effectLst>
        </p:spPr>
      </p:pic>
      <p:sp>
        <p:nvSpPr>
          <p:cNvPr id="200" name="Google Shape;200;p36"/>
          <p:cNvSpPr txBox="1"/>
          <p:nvPr/>
        </p:nvSpPr>
        <p:spPr>
          <a:xfrm>
            <a:off x="8587400" y="2939450"/>
            <a:ext cx="3135900" cy="1446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sz="3900" b="1">
                <a:solidFill>
                  <a:schemeClr val="dk2"/>
                </a:solidFill>
              </a:rPr>
              <a:t>People</a:t>
            </a:r>
            <a:endParaRPr sz="3900" b="1">
              <a:solidFill>
                <a:schemeClr val="dk2"/>
              </a:solidFill>
            </a:endParaRPr>
          </a:p>
          <a:p>
            <a:pPr marL="0" lvl="0" indent="0" algn="l" rtl="0">
              <a:lnSpc>
                <a:spcPct val="150000"/>
              </a:lnSpc>
              <a:spcBef>
                <a:spcPts val="0"/>
              </a:spcBef>
              <a:spcAft>
                <a:spcPts val="0"/>
              </a:spcAft>
              <a:buNone/>
            </a:pPr>
            <a:r>
              <a:rPr lang="en-GB" sz="3900" b="1">
                <a:solidFill>
                  <a:schemeClr val="dk2"/>
                </a:solidFill>
              </a:rPr>
              <a:t>Data</a:t>
            </a:r>
            <a:endParaRPr sz="3900" b="1">
              <a:solidFill>
                <a:schemeClr val="dk2"/>
              </a:solidFill>
            </a:endParaRPr>
          </a:p>
          <a:p>
            <a:pPr marL="0" lvl="0" indent="0" algn="l" rtl="0">
              <a:lnSpc>
                <a:spcPct val="150000"/>
              </a:lnSpc>
              <a:spcBef>
                <a:spcPts val="0"/>
              </a:spcBef>
              <a:spcAft>
                <a:spcPts val="0"/>
              </a:spcAft>
              <a:buNone/>
            </a:pPr>
            <a:r>
              <a:rPr lang="en-GB" sz="3900" b="1">
                <a:solidFill>
                  <a:schemeClr val="dk2"/>
                </a:solidFill>
              </a:rPr>
              <a:t>JASMIN</a:t>
            </a:r>
            <a:r>
              <a:rPr lang="en-GB" sz="3900" b="1">
                <a:solidFill>
                  <a:srgbClr val="0000FF"/>
                </a:solidFill>
              </a:rPr>
              <a:t> </a:t>
            </a:r>
            <a:endParaRPr sz="3900" b="1">
              <a:solidFill>
                <a:srgbClr val="0000FF"/>
              </a:solidFill>
            </a:endParaRPr>
          </a:p>
          <a:p>
            <a:pPr marL="0" lvl="0" indent="0" algn="l" rtl="0">
              <a:spcBef>
                <a:spcPts val="0"/>
              </a:spcBef>
              <a:spcAft>
                <a:spcPts val="0"/>
              </a:spcAft>
              <a:buNone/>
            </a:pPr>
            <a:endParaRPr/>
          </a:p>
        </p:txBody>
      </p:sp>
      <p:pic>
        <p:nvPicPr>
          <p:cNvPr id="201" name="Google Shape;201;p36"/>
          <p:cNvPicPr preferRelativeResize="0"/>
          <p:nvPr/>
        </p:nvPicPr>
        <p:blipFill rotWithShape="1">
          <a:blip r:embed="rId4">
            <a:alphaModFix/>
          </a:blip>
          <a:srcRect l="7416" r="2143"/>
          <a:stretch/>
        </p:blipFill>
        <p:spPr>
          <a:xfrm>
            <a:off x="515950" y="2506599"/>
            <a:ext cx="3135898" cy="2310965"/>
          </a:xfrm>
          <a:prstGeom prst="rect">
            <a:avLst/>
          </a:prstGeom>
          <a:noFill/>
          <a:ln>
            <a:noFill/>
          </a:ln>
        </p:spPr>
      </p:pic>
      <p:pic>
        <p:nvPicPr>
          <p:cNvPr id="202" name="Google Shape;202;p36"/>
          <p:cNvPicPr preferRelativeResize="0"/>
          <p:nvPr/>
        </p:nvPicPr>
        <p:blipFill>
          <a:blip r:embed="rId5">
            <a:alphaModFix/>
          </a:blip>
          <a:stretch>
            <a:fillRect/>
          </a:stretch>
        </p:blipFill>
        <p:spPr>
          <a:xfrm>
            <a:off x="2898413" y="4344388"/>
            <a:ext cx="3466450" cy="2285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7"/>
          <p:cNvSpPr txBox="1"/>
          <p:nvPr/>
        </p:nvSpPr>
        <p:spPr>
          <a:xfrm>
            <a:off x="403341" y="345182"/>
            <a:ext cx="63564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400" b="1">
                <a:solidFill>
                  <a:srgbClr val="2E2D62"/>
                </a:solidFill>
              </a:rPr>
              <a:t>CEDA Archive</a:t>
            </a:r>
            <a:endParaRPr/>
          </a:p>
        </p:txBody>
      </p:sp>
      <p:pic>
        <p:nvPicPr>
          <p:cNvPr id="208" name="Google Shape;208;p37"/>
          <p:cNvPicPr preferRelativeResize="0"/>
          <p:nvPr/>
        </p:nvPicPr>
        <p:blipFill rotWithShape="1">
          <a:blip r:embed="rId3">
            <a:alphaModFix/>
          </a:blip>
          <a:srcRect l="23404" r="23404"/>
          <a:stretch/>
        </p:blipFill>
        <p:spPr>
          <a:xfrm>
            <a:off x="6065266" y="0"/>
            <a:ext cx="6126735" cy="6855982"/>
          </a:xfrm>
          <a:prstGeom prst="rect">
            <a:avLst/>
          </a:prstGeom>
          <a:noFill/>
          <a:ln>
            <a:noFill/>
          </a:ln>
        </p:spPr>
      </p:pic>
      <p:pic>
        <p:nvPicPr>
          <p:cNvPr id="209" name="Google Shape;209;p37"/>
          <p:cNvPicPr preferRelativeResize="0"/>
          <p:nvPr/>
        </p:nvPicPr>
        <p:blipFill rotWithShape="1">
          <a:blip r:embed="rId4">
            <a:alphaModFix/>
          </a:blip>
          <a:srcRect l="41217"/>
          <a:stretch/>
        </p:blipFill>
        <p:spPr>
          <a:xfrm>
            <a:off x="5025206" y="0"/>
            <a:ext cx="7166794" cy="6858000"/>
          </a:xfrm>
          <a:prstGeom prst="rect">
            <a:avLst/>
          </a:prstGeom>
          <a:noFill/>
          <a:ln>
            <a:noFill/>
          </a:ln>
        </p:spPr>
      </p:pic>
      <p:sp>
        <p:nvSpPr>
          <p:cNvPr id="210" name="Google Shape;210;p37"/>
          <p:cNvSpPr/>
          <p:nvPr/>
        </p:nvSpPr>
        <p:spPr>
          <a:xfrm>
            <a:off x="403350" y="1241138"/>
            <a:ext cx="8514000" cy="4373700"/>
          </a:xfrm>
          <a:prstGeom prst="rect">
            <a:avLst/>
          </a:prstGeom>
          <a:noFill/>
          <a:ln>
            <a:noFill/>
          </a:ln>
        </p:spPr>
        <p:txBody>
          <a:bodyPr spcFirstLastPara="1" wrap="square" lIns="91425" tIns="45700" rIns="91425" bIns="45700" anchor="t" anchorCtr="0">
            <a:noAutofit/>
          </a:bodyPr>
          <a:lstStyle/>
          <a:p>
            <a:pPr marL="457200" marR="0" lvl="0" indent="-368300" algn="l" rtl="0">
              <a:spcBef>
                <a:spcPts val="0"/>
              </a:spcBef>
              <a:spcAft>
                <a:spcPts val="0"/>
              </a:spcAft>
              <a:buClr>
                <a:srgbClr val="626262"/>
              </a:buClr>
              <a:buSzPts val="2200"/>
              <a:buChar char="●"/>
            </a:pPr>
            <a:r>
              <a:rPr lang="en-GB" sz="2200">
                <a:solidFill>
                  <a:srgbClr val="626262"/>
                </a:solidFill>
              </a:rPr>
              <a:t>Holds over 13 Petabytes of </a:t>
            </a:r>
            <a:r>
              <a:rPr lang="en-GB" sz="2200" b="1">
                <a:solidFill>
                  <a:srgbClr val="626262"/>
                </a:solidFill>
              </a:rPr>
              <a:t>atmospheric</a:t>
            </a:r>
            <a:r>
              <a:rPr lang="en-GB" sz="2200">
                <a:solidFill>
                  <a:srgbClr val="626262"/>
                </a:solidFill>
              </a:rPr>
              <a:t> and </a:t>
            </a:r>
            <a:r>
              <a:rPr lang="en-GB" sz="2200" b="1">
                <a:solidFill>
                  <a:srgbClr val="626262"/>
                </a:solidFill>
              </a:rPr>
              <a:t>earth observation</a:t>
            </a:r>
            <a:r>
              <a:rPr lang="en-GB" sz="2200">
                <a:solidFill>
                  <a:srgbClr val="626262"/>
                </a:solidFill>
              </a:rPr>
              <a:t> data</a:t>
            </a:r>
            <a:endParaRPr sz="2200">
              <a:solidFill>
                <a:srgbClr val="626262"/>
              </a:solidFill>
            </a:endParaRPr>
          </a:p>
          <a:p>
            <a:pPr marL="914400" marR="0" lvl="1" indent="-368300" algn="l" rtl="0">
              <a:spcBef>
                <a:spcPts val="0"/>
              </a:spcBef>
              <a:spcAft>
                <a:spcPts val="0"/>
              </a:spcAft>
              <a:buClr>
                <a:srgbClr val="626262"/>
              </a:buClr>
              <a:buSzPts val="2200"/>
              <a:buChar char="○"/>
            </a:pPr>
            <a:r>
              <a:rPr lang="en-GB" sz="2200">
                <a:solidFill>
                  <a:srgbClr val="626262"/>
                </a:solidFill>
              </a:rPr>
              <a:t>Satellites</a:t>
            </a:r>
            <a:endParaRPr sz="2200">
              <a:solidFill>
                <a:srgbClr val="626262"/>
              </a:solidFill>
            </a:endParaRPr>
          </a:p>
          <a:p>
            <a:pPr marL="914400" marR="0" lvl="1" indent="-368300" algn="l" rtl="0">
              <a:spcBef>
                <a:spcPts val="0"/>
              </a:spcBef>
              <a:spcAft>
                <a:spcPts val="0"/>
              </a:spcAft>
              <a:buClr>
                <a:srgbClr val="626262"/>
              </a:buClr>
              <a:buSzPts val="2200"/>
              <a:buChar char="○"/>
            </a:pPr>
            <a:r>
              <a:rPr lang="en-GB" sz="2200">
                <a:solidFill>
                  <a:srgbClr val="626262"/>
                </a:solidFill>
              </a:rPr>
              <a:t>Weather stations, ground-based obs, aircraft </a:t>
            </a:r>
            <a:br>
              <a:rPr lang="en-GB" sz="2200">
                <a:solidFill>
                  <a:srgbClr val="626262"/>
                </a:solidFill>
              </a:rPr>
            </a:br>
            <a:r>
              <a:rPr lang="en-GB" sz="2200">
                <a:solidFill>
                  <a:srgbClr val="626262"/>
                </a:solidFill>
              </a:rPr>
              <a:t>campaigns </a:t>
            </a:r>
            <a:endParaRPr sz="2200">
              <a:solidFill>
                <a:srgbClr val="626262"/>
              </a:solidFill>
            </a:endParaRPr>
          </a:p>
          <a:p>
            <a:pPr marL="914400" marR="0" lvl="1" indent="-368300" algn="l" rtl="0">
              <a:spcBef>
                <a:spcPts val="0"/>
              </a:spcBef>
              <a:spcAft>
                <a:spcPts val="0"/>
              </a:spcAft>
              <a:buClr>
                <a:srgbClr val="626262"/>
              </a:buClr>
              <a:buSzPts val="2200"/>
              <a:buChar char="○"/>
            </a:pPr>
            <a:r>
              <a:rPr lang="en-GB" sz="2200">
                <a:solidFill>
                  <a:srgbClr val="626262"/>
                </a:solidFill>
              </a:rPr>
              <a:t>Climate models</a:t>
            </a:r>
            <a:endParaRPr sz="2200">
              <a:solidFill>
                <a:srgbClr val="626262"/>
              </a:solidFill>
            </a:endParaRPr>
          </a:p>
          <a:p>
            <a:pPr marL="914400" marR="0" lvl="1" indent="-368300" algn="l" rtl="0">
              <a:spcBef>
                <a:spcPts val="0"/>
              </a:spcBef>
              <a:spcAft>
                <a:spcPts val="0"/>
              </a:spcAft>
              <a:buClr>
                <a:srgbClr val="626262"/>
              </a:buClr>
              <a:buSzPts val="2200"/>
              <a:buChar char="○"/>
            </a:pPr>
            <a:r>
              <a:rPr lang="en-GB" sz="2200">
                <a:solidFill>
                  <a:srgbClr val="626262"/>
                </a:solidFill>
              </a:rPr>
              <a:t>Reanalyses</a:t>
            </a:r>
            <a:endParaRPr sz="2200">
              <a:solidFill>
                <a:srgbClr val="626262"/>
              </a:solidFill>
            </a:endParaRPr>
          </a:p>
          <a:p>
            <a:pPr marL="914400" marR="0" lvl="1" indent="-368300" algn="l" rtl="0">
              <a:spcBef>
                <a:spcPts val="0"/>
              </a:spcBef>
              <a:spcAft>
                <a:spcPts val="0"/>
              </a:spcAft>
              <a:buClr>
                <a:srgbClr val="626262"/>
              </a:buClr>
              <a:buSzPts val="2200"/>
              <a:buChar char="○"/>
            </a:pPr>
            <a:r>
              <a:rPr lang="en-GB" sz="2200">
                <a:solidFill>
                  <a:srgbClr val="626262"/>
                </a:solidFill>
              </a:rPr>
              <a:t>... amongst many more</a:t>
            </a:r>
            <a:endParaRPr sz="2200">
              <a:solidFill>
                <a:srgbClr val="626262"/>
              </a:solidFill>
            </a:endParaRPr>
          </a:p>
          <a:p>
            <a:pPr marL="914400" marR="0" lvl="0" indent="0" algn="l" rtl="0">
              <a:spcBef>
                <a:spcPts val="0"/>
              </a:spcBef>
              <a:spcAft>
                <a:spcPts val="0"/>
              </a:spcAft>
              <a:buNone/>
            </a:pPr>
            <a:endParaRPr sz="2200">
              <a:solidFill>
                <a:srgbClr val="626262"/>
              </a:solidFill>
            </a:endParaRPr>
          </a:p>
          <a:p>
            <a:pPr marL="457200" marR="0" lvl="0" indent="-368300" algn="l" rtl="0">
              <a:spcBef>
                <a:spcPts val="0"/>
              </a:spcBef>
              <a:spcAft>
                <a:spcPts val="0"/>
              </a:spcAft>
              <a:buClr>
                <a:srgbClr val="626262"/>
              </a:buClr>
              <a:buSzPts val="2200"/>
              <a:buChar char="●"/>
            </a:pPr>
            <a:r>
              <a:rPr lang="en-GB" sz="2200">
                <a:solidFill>
                  <a:srgbClr val="626262"/>
                </a:solidFill>
              </a:rPr>
              <a:t>Nearly 7,000 datasets, ~300 million files</a:t>
            </a:r>
            <a:endParaRPr sz="2200">
              <a:solidFill>
                <a:srgbClr val="FF0000"/>
              </a:solidFill>
            </a:endParaRPr>
          </a:p>
          <a:p>
            <a:pPr marL="457200" marR="0" lvl="0" indent="-368300" algn="l" rtl="0">
              <a:spcBef>
                <a:spcPts val="0"/>
              </a:spcBef>
              <a:spcAft>
                <a:spcPts val="0"/>
              </a:spcAft>
              <a:buClr>
                <a:srgbClr val="626262"/>
              </a:buClr>
              <a:buSzPts val="2200"/>
              <a:buChar char="●"/>
            </a:pPr>
            <a:r>
              <a:rPr lang="en-GB" sz="2200">
                <a:solidFill>
                  <a:srgbClr val="626262"/>
                </a:solidFill>
              </a:rPr>
              <a:t>~60,000 registered users</a:t>
            </a:r>
            <a:endParaRPr sz="2200">
              <a:solidFill>
                <a:srgbClr val="626262"/>
              </a:solidFill>
            </a:endParaRPr>
          </a:p>
          <a:p>
            <a:pPr marL="0" marR="0" lvl="0" indent="0" algn="l" rtl="0">
              <a:spcBef>
                <a:spcPts val="0"/>
              </a:spcBef>
              <a:spcAft>
                <a:spcPts val="0"/>
              </a:spcAft>
              <a:buNone/>
            </a:pPr>
            <a:endParaRPr sz="2200">
              <a:solidFill>
                <a:srgbClr val="626262"/>
              </a:solidFill>
            </a:endParaRPr>
          </a:p>
          <a:p>
            <a:pPr marL="0" marR="0" lvl="0" indent="0" algn="l" rtl="0">
              <a:spcBef>
                <a:spcPts val="0"/>
              </a:spcBef>
              <a:spcAft>
                <a:spcPts val="0"/>
              </a:spcAft>
              <a:buNone/>
            </a:pPr>
            <a:r>
              <a:rPr lang="en-GB" sz="2200">
                <a:solidFill>
                  <a:srgbClr val="626262"/>
                </a:solidFill>
              </a:rPr>
              <a:t>Most data open access, for download or use on JASMIN</a:t>
            </a:r>
            <a:endParaRPr sz="2200">
              <a:solidFill>
                <a:srgbClr val="626262"/>
              </a:solidFill>
            </a:endParaRPr>
          </a:p>
          <a:p>
            <a:pPr marL="0" marR="0" lvl="0" indent="0" algn="l" rtl="0">
              <a:spcBef>
                <a:spcPts val="0"/>
              </a:spcBef>
              <a:spcAft>
                <a:spcPts val="0"/>
              </a:spcAft>
              <a:buNone/>
            </a:pPr>
            <a:endParaRPr sz="1700">
              <a:solidFill>
                <a:srgbClr val="FF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8"/>
          <p:cNvSpPr txBox="1"/>
          <p:nvPr/>
        </p:nvSpPr>
        <p:spPr>
          <a:xfrm>
            <a:off x="403341" y="345182"/>
            <a:ext cx="63564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3700" b="1">
                <a:solidFill>
                  <a:srgbClr val="2E2D62"/>
                </a:solidFill>
              </a:rPr>
              <a:t>CEDA Users:</a:t>
            </a:r>
            <a:endParaRPr sz="3700"/>
          </a:p>
        </p:txBody>
      </p:sp>
      <p:sp>
        <p:nvSpPr>
          <p:cNvPr id="216" name="Google Shape;216;p38"/>
          <p:cNvSpPr/>
          <p:nvPr/>
        </p:nvSpPr>
        <p:spPr>
          <a:xfrm>
            <a:off x="403350" y="1114663"/>
            <a:ext cx="8514000" cy="4373700"/>
          </a:xfrm>
          <a:prstGeom prst="rect">
            <a:avLst/>
          </a:prstGeom>
          <a:noFill/>
          <a:ln>
            <a:noFill/>
          </a:ln>
        </p:spPr>
        <p:txBody>
          <a:bodyPr spcFirstLastPara="1" wrap="square" lIns="91425" tIns="45700" rIns="91425" bIns="45700" anchor="t" anchorCtr="0">
            <a:noAutofit/>
          </a:bodyPr>
          <a:lstStyle/>
          <a:p>
            <a:pPr marL="457200" marR="0" lvl="0" indent="-368300" algn="l" rtl="0">
              <a:spcBef>
                <a:spcPts val="0"/>
              </a:spcBef>
              <a:spcAft>
                <a:spcPts val="0"/>
              </a:spcAft>
              <a:buClr>
                <a:srgbClr val="626262"/>
              </a:buClr>
              <a:buSzPts val="2200"/>
              <a:buChar char="●"/>
            </a:pPr>
            <a:r>
              <a:rPr lang="en-GB" sz="2200">
                <a:solidFill>
                  <a:srgbClr val="626262"/>
                </a:solidFill>
              </a:rPr>
              <a:t>~67k registered users; ~20k are active users</a:t>
            </a:r>
            <a:endParaRPr sz="2200">
              <a:solidFill>
                <a:srgbClr val="626262"/>
              </a:solidFill>
            </a:endParaRPr>
          </a:p>
          <a:p>
            <a:pPr marL="0" marR="0" lvl="0" indent="0" algn="l" rtl="0">
              <a:spcBef>
                <a:spcPts val="0"/>
              </a:spcBef>
              <a:spcAft>
                <a:spcPts val="0"/>
              </a:spcAft>
              <a:buNone/>
            </a:pPr>
            <a:endParaRPr sz="2200">
              <a:solidFill>
                <a:srgbClr val="626262"/>
              </a:solidFill>
            </a:endParaRPr>
          </a:p>
          <a:p>
            <a:pPr marL="457200" marR="0" lvl="0" indent="-368300" algn="l" rtl="0">
              <a:spcBef>
                <a:spcPts val="0"/>
              </a:spcBef>
              <a:spcAft>
                <a:spcPts val="0"/>
              </a:spcAft>
              <a:buClr>
                <a:srgbClr val="626262"/>
              </a:buClr>
              <a:buSzPts val="2200"/>
              <a:buChar char="●"/>
            </a:pPr>
            <a:r>
              <a:rPr lang="en-GB" sz="2200">
                <a:solidFill>
                  <a:srgbClr val="626262"/>
                </a:solidFill>
              </a:rPr>
              <a:t>Research communities</a:t>
            </a:r>
            <a:endParaRPr sz="2200">
              <a:solidFill>
                <a:srgbClr val="626262"/>
              </a:solidFill>
            </a:endParaRPr>
          </a:p>
          <a:p>
            <a:pPr marL="914400" lvl="1" indent="-361950" algn="l" rtl="0">
              <a:spcBef>
                <a:spcPts val="0"/>
              </a:spcBef>
              <a:spcAft>
                <a:spcPts val="0"/>
              </a:spcAft>
              <a:buClr>
                <a:srgbClr val="626262"/>
              </a:buClr>
              <a:buSzPts val="2100"/>
              <a:buChar char="○"/>
            </a:pPr>
            <a:r>
              <a:rPr lang="en-GB" sz="2100">
                <a:solidFill>
                  <a:srgbClr val="626262"/>
                </a:solidFill>
              </a:rPr>
              <a:t>observational and modelling</a:t>
            </a:r>
            <a:endParaRPr sz="2200">
              <a:solidFill>
                <a:srgbClr val="626262"/>
              </a:solidFill>
            </a:endParaRPr>
          </a:p>
          <a:p>
            <a:pPr marL="914400" marR="0" lvl="0" indent="0" algn="l" rtl="0">
              <a:spcBef>
                <a:spcPts val="0"/>
              </a:spcBef>
              <a:spcAft>
                <a:spcPts val="0"/>
              </a:spcAft>
              <a:buNone/>
            </a:pPr>
            <a:endParaRPr sz="2100">
              <a:solidFill>
                <a:srgbClr val="626262"/>
              </a:solidFill>
            </a:endParaRPr>
          </a:p>
          <a:p>
            <a:pPr marL="914400" marR="0" lvl="1" indent="-361950" algn="l" rtl="0">
              <a:spcBef>
                <a:spcPts val="0"/>
              </a:spcBef>
              <a:spcAft>
                <a:spcPts val="0"/>
              </a:spcAft>
              <a:buClr>
                <a:srgbClr val="626262"/>
              </a:buClr>
              <a:buSzPts val="2100"/>
              <a:buChar char="○"/>
            </a:pPr>
            <a:r>
              <a:rPr lang="en-GB" sz="2100">
                <a:solidFill>
                  <a:srgbClr val="626262"/>
                </a:solidFill>
              </a:rPr>
              <a:t>Climate science</a:t>
            </a:r>
            <a:endParaRPr sz="2100">
              <a:solidFill>
                <a:srgbClr val="626262"/>
              </a:solidFill>
            </a:endParaRPr>
          </a:p>
          <a:p>
            <a:pPr marL="1371600" marR="0" lvl="2" indent="-361950" algn="l" rtl="0">
              <a:spcBef>
                <a:spcPts val="0"/>
              </a:spcBef>
              <a:spcAft>
                <a:spcPts val="0"/>
              </a:spcAft>
              <a:buClr>
                <a:srgbClr val="626262"/>
              </a:buClr>
              <a:buSzPts val="2100"/>
              <a:buChar char="■"/>
            </a:pPr>
            <a:r>
              <a:rPr lang="en-GB" sz="2100">
                <a:solidFill>
                  <a:srgbClr val="626262"/>
                </a:solidFill>
              </a:rPr>
              <a:t>polar,</a:t>
            </a:r>
            <a:endParaRPr sz="2100">
              <a:solidFill>
                <a:srgbClr val="626262"/>
              </a:solidFill>
            </a:endParaRPr>
          </a:p>
          <a:p>
            <a:pPr marL="1371600" marR="0" lvl="2" indent="-361950" algn="l" rtl="0">
              <a:spcBef>
                <a:spcPts val="0"/>
              </a:spcBef>
              <a:spcAft>
                <a:spcPts val="0"/>
              </a:spcAft>
              <a:buClr>
                <a:srgbClr val="626262"/>
              </a:buClr>
              <a:buSzPts val="2100"/>
              <a:buChar char="■"/>
            </a:pPr>
            <a:r>
              <a:rPr lang="en-GB" sz="2100">
                <a:solidFill>
                  <a:srgbClr val="626262"/>
                </a:solidFill>
              </a:rPr>
              <a:t>terrestrial, </a:t>
            </a:r>
            <a:endParaRPr sz="2100">
              <a:solidFill>
                <a:srgbClr val="626262"/>
              </a:solidFill>
            </a:endParaRPr>
          </a:p>
          <a:p>
            <a:pPr marL="1371600" marR="0" lvl="2" indent="-361950" algn="l" rtl="0">
              <a:spcBef>
                <a:spcPts val="0"/>
              </a:spcBef>
              <a:spcAft>
                <a:spcPts val="0"/>
              </a:spcAft>
              <a:buClr>
                <a:srgbClr val="626262"/>
              </a:buClr>
              <a:buSzPts val="2100"/>
              <a:buChar char="■"/>
            </a:pPr>
            <a:r>
              <a:rPr lang="en-GB" sz="2100">
                <a:solidFill>
                  <a:srgbClr val="626262"/>
                </a:solidFill>
              </a:rPr>
              <a:t>marine </a:t>
            </a:r>
            <a:endParaRPr sz="2100">
              <a:solidFill>
                <a:srgbClr val="626262"/>
              </a:solidFill>
            </a:endParaRPr>
          </a:p>
          <a:p>
            <a:pPr marL="1371600" marR="0" lvl="2" indent="-361950" algn="l" rtl="0">
              <a:spcBef>
                <a:spcPts val="0"/>
              </a:spcBef>
              <a:spcAft>
                <a:spcPts val="0"/>
              </a:spcAft>
              <a:buClr>
                <a:srgbClr val="626262"/>
              </a:buClr>
              <a:buSzPts val="2100"/>
              <a:buChar char="■"/>
            </a:pPr>
            <a:r>
              <a:rPr lang="en-GB" sz="2100">
                <a:solidFill>
                  <a:srgbClr val="626262"/>
                </a:solidFill>
              </a:rPr>
              <a:t>freshwater </a:t>
            </a:r>
            <a:endParaRPr sz="2100">
              <a:solidFill>
                <a:srgbClr val="626262"/>
              </a:solidFill>
            </a:endParaRPr>
          </a:p>
          <a:p>
            <a:pPr marL="914400" marR="0" lvl="1" indent="-361950" algn="l" rtl="0">
              <a:spcBef>
                <a:spcPts val="0"/>
              </a:spcBef>
              <a:spcAft>
                <a:spcPts val="0"/>
              </a:spcAft>
              <a:buClr>
                <a:srgbClr val="626262"/>
              </a:buClr>
              <a:buSzPts val="2100"/>
              <a:buChar char="○"/>
            </a:pPr>
            <a:r>
              <a:rPr lang="en-GB" sz="2100">
                <a:solidFill>
                  <a:srgbClr val="626262"/>
                </a:solidFill>
              </a:rPr>
              <a:t>Engineering</a:t>
            </a:r>
            <a:endParaRPr sz="2100">
              <a:solidFill>
                <a:srgbClr val="626262"/>
              </a:solidFill>
            </a:endParaRPr>
          </a:p>
          <a:p>
            <a:pPr marL="914400" marR="0" lvl="1" indent="-361950" algn="l" rtl="0">
              <a:spcBef>
                <a:spcPts val="0"/>
              </a:spcBef>
              <a:spcAft>
                <a:spcPts val="0"/>
              </a:spcAft>
              <a:buClr>
                <a:srgbClr val="626262"/>
              </a:buClr>
              <a:buSzPts val="2100"/>
              <a:buChar char="○"/>
            </a:pPr>
            <a:r>
              <a:rPr lang="en-GB" sz="2100">
                <a:solidFill>
                  <a:srgbClr val="626262"/>
                </a:solidFill>
              </a:rPr>
              <a:t>Biological Sciences</a:t>
            </a:r>
            <a:endParaRPr sz="2100">
              <a:solidFill>
                <a:srgbClr val="626262"/>
              </a:solidFill>
            </a:endParaRPr>
          </a:p>
          <a:p>
            <a:pPr marL="914400" marR="0" lvl="1" indent="-361950" algn="l" rtl="0">
              <a:spcBef>
                <a:spcPts val="0"/>
              </a:spcBef>
              <a:spcAft>
                <a:spcPts val="0"/>
              </a:spcAft>
              <a:buClr>
                <a:srgbClr val="626262"/>
              </a:buClr>
              <a:buSzPts val="2100"/>
              <a:buChar char="○"/>
            </a:pPr>
            <a:r>
              <a:rPr lang="en-GB" sz="2100">
                <a:solidFill>
                  <a:srgbClr val="626262"/>
                </a:solidFill>
              </a:rPr>
              <a:t>Economics</a:t>
            </a:r>
            <a:endParaRPr sz="2100">
              <a:solidFill>
                <a:srgbClr val="626262"/>
              </a:solidFill>
            </a:endParaRPr>
          </a:p>
          <a:p>
            <a:pPr marL="0" marR="0" lvl="0" indent="0" algn="l" rtl="0">
              <a:spcBef>
                <a:spcPts val="0"/>
              </a:spcBef>
              <a:spcAft>
                <a:spcPts val="0"/>
              </a:spcAft>
              <a:buNone/>
            </a:pPr>
            <a:endParaRPr sz="2200">
              <a:solidFill>
                <a:srgbClr val="626262"/>
              </a:solidFill>
            </a:endParaRPr>
          </a:p>
          <a:p>
            <a:pPr marL="0" marR="0" lvl="0" indent="0" algn="l" rtl="0">
              <a:spcBef>
                <a:spcPts val="0"/>
              </a:spcBef>
              <a:spcAft>
                <a:spcPts val="0"/>
              </a:spcAft>
              <a:buNone/>
            </a:pPr>
            <a:endParaRPr sz="1700">
              <a:solidFill>
                <a:srgbClr val="FF0000"/>
              </a:solidFill>
            </a:endParaRPr>
          </a:p>
        </p:txBody>
      </p:sp>
      <p:pic>
        <p:nvPicPr>
          <p:cNvPr id="217" name="Google Shape;217;p38"/>
          <p:cNvPicPr preferRelativeResize="0"/>
          <p:nvPr/>
        </p:nvPicPr>
        <p:blipFill>
          <a:blip r:embed="rId3">
            <a:alphaModFix/>
          </a:blip>
          <a:stretch>
            <a:fillRect/>
          </a:stretch>
        </p:blipFill>
        <p:spPr>
          <a:xfrm>
            <a:off x="9541250" y="4774499"/>
            <a:ext cx="1857325" cy="1046450"/>
          </a:xfrm>
          <a:prstGeom prst="rect">
            <a:avLst/>
          </a:prstGeom>
          <a:noFill/>
          <a:ln>
            <a:noFill/>
          </a:ln>
        </p:spPr>
      </p:pic>
      <p:pic>
        <p:nvPicPr>
          <p:cNvPr id="218" name="Google Shape;218;p38"/>
          <p:cNvPicPr preferRelativeResize="0"/>
          <p:nvPr/>
        </p:nvPicPr>
        <p:blipFill>
          <a:blip r:embed="rId4">
            <a:alphaModFix/>
          </a:blip>
          <a:stretch>
            <a:fillRect/>
          </a:stretch>
        </p:blipFill>
        <p:spPr>
          <a:xfrm>
            <a:off x="6194925" y="2832775"/>
            <a:ext cx="3238376" cy="1808950"/>
          </a:xfrm>
          <a:prstGeom prst="rect">
            <a:avLst/>
          </a:prstGeom>
          <a:noFill/>
          <a:ln>
            <a:noFill/>
          </a:ln>
        </p:spPr>
      </p:pic>
      <p:grpSp>
        <p:nvGrpSpPr>
          <p:cNvPr id="219" name="Google Shape;219;p38"/>
          <p:cNvGrpSpPr/>
          <p:nvPr/>
        </p:nvGrpSpPr>
        <p:grpSpPr>
          <a:xfrm>
            <a:off x="9541262" y="2891317"/>
            <a:ext cx="2200050" cy="1691858"/>
            <a:chOff x="9991950" y="3050217"/>
            <a:chExt cx="2200050" cy="1691858"/>
          </a:xfrm>
        </p:grpSpPr>
        <p:pic>
          <p:nvPicPr>
            <p:cNvPr id="220" name="Google Shape;220;p38"/>
            <p:cNvPicPr preferRelativeResize="0"/>
            <p:nvPr/>
          </p:nvPicPr>
          <p:blipFill rotWithShape="1">
            <a:blip r:embed="rId5">
              <a:alphaModFix/>
            </a:blip>
            <a:srcRect l="30918" t="23317" r="23459" b="17813"/>
            <a:stretch/>
          </p:blipFill>
          <p:spPr>
            <a:xfrm>
              <a:off x="9991950" y="3050217"/>
              <a:ext cx="1857325" cy="1597858"/>
            </a:xfrm>
            <a:prstGeom prst="rect">
              <a:avLst/>
            </a:prstGeom>
            <a:noFill/>
            <a:ln>
              <a:noFill/>
            </a:ln>
          </p:spPr>
        </p:pic>
        <p:sp>
          <p:nvSpPr>
            <p:cNvPr id="221" name="Google Shape;221;p38"/>
            <p:cNvSpPr txBox="1"/>
            <p:nvPr/>
          </p:nvSpPr>
          <p:spPr>
            <a:xfrm>
              <a:off x="10987800" y="4365575"/>
              <a:ext cx="1204200" cy="37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solidFill>
                    <a:srgbClr val="FFFFFF"/>
                  </a:solidFill>
                </a:rPr>
                <a:t>© NSIDC</a:t>
              </a:r>
              <a:endParaRPr sz="1200" b="1">
                <a:solidFill>
                  <a:srgbClr val="FFFFFF"/>
                </a:solidFill>
              </a:endParaRPr>
            </a:p>
          </p:txBody>
        </p:sp>
      </p:grpSp>
      <p:grpSp>
        <p:nvGrpSpPr>
          <p:cNvPr id="222" name="Google Shape;222;p38"/>
          <p:cNvGrpSpPr/>
          <p:nvPr/>
        </p:nvGrpSpPr>
        <p:grpSpPr>
          <a:xfrm>
            <a:off x="7192525" y="141075"/>
            <a:ext cx="2240775" cy="2231325"/>
            <a:chOff x="7192525" y="141075"/>
            <a:chExt cx="2240775" cy="2231325"/>
          </a:xfrm>
        </p:grpSpPr>
        <p:pic>
          <p:nvPicPr>
            <p:cNvPr id="223" name="Google Shape;223;p38"/>
            <p:cNvPicPr preferRelativeResize="0"/>
            <p:nvPr/>
          </p:nvPicPr>
          <p:blipFill>
            <a:blip r:embed="rId6">
              <a:alphaModFix/>
            </a:blip>
            <a:stretch>
              <a:fillRect/>
            </a:stretch>
          </p:blipFill>
          <p:spPr>
            <a:xfrm>
              <a:off x="7363600" y="141075"/>
              <a:ext cx="2069700" cy="1899600"/>
            </a:xfrm>
            <a:prstGeom prst="rect">
              <a:avLst/>
            </a:prstGeom>
            <a:noFill/>
            <a:ln>
              <a:noFill/>
            </a:ln>
          </p:spPr>
        </p:pic>
        <p:sp>
          <p:nvSpPr>
            <p:cNvPr id="224" name="Google Shape;224;p38"/>
            <p:cNvSpPr txBox="1"/>
            <p:nvPr/>
          </p:nvSpPr>
          <p:spPr>
            <a:xfrm>
              <a:off x="7192525" y="1923600"/>
              <a:ext cx="2069700" cy="44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a:t>© EUSTACE (EU Project)</a:t>
              </a:r>
              <a:endParaRPr sz="1100"/>
            </a:p>
          </p:txBody>
        </p:sp>
      </p:grpSp>
      <p:grpSp>
        <p:nvGrpSpPr>
          <p:cNvPr id="225" name="Google Shape;225;p38"/>
          <p:cNvGrpSpPr/>
          <p:nvPr/>
        </p:nvGrpSpPr>
        <p:grpSpPr>
          <a:xfrm>
            <a:off x="9433300" y="428813"/>
            <a:ext cx="2415975" cy="1165612"/>
            <a:chOff x="9433300" y="428813"/>
            <a:chExt cx="2415975" cy="1165612"/>
          </a:xfrm>
        </p:grpSpPr>
        <p:pic>
          <p:nvPicPr>
            <p:cNvPr id="226" name="Google Shape;226;p38" descr="Sentinel2-01-LR 052008"/>
            <p:cNvPicPr preferRelativeResize="0"/>
            <p:nvPr/>
          </p:nvPicPr>
          <p:blipFill rotWithShape="1">
            <a:blip r:embed="rId7">
              <a:alphaModFix/>
            </a:blip>
            <a:srcRect/>
            <a:stretch/>
          </p:blipFill>
          <p:spPr>
            <a:xfrm>
              <a:off x="9433300" y="428813"/>
              <a:ext cx="2415974" cy="1165612"/>
            </a:xfrm>
            <a:prstGeom prst="rect">
              <a:avLst/>
            </a:prstGeom>
            <a:noFill/>
            <a:ln>
              <a:noFill/>
            </a:ln>
            <a:effectLst>
              <a:outerShdw blurRad="63500" dist="38099" dir="2700000" algn="ctr" rotWithShape="0">
                <a:srgbClr val="000000">
                  <a:alpha val="74900"/>
                </a:srgbClr>
              </a:outerShdw>
            </a:effectLst>
          </p:spPr>
        </p:pic>
        <p:sp>
          <p:nvSpPr>
            <p:cNvPr id="227" name="Google Shape;227;p38"/>
            <p:cNvSpPr txBox="1"/>
            <p:nvPr/>
          </p:nvSpPr>
          <p:spPr>
            <a:xfrm>
              <a:off x="11022775" y="1278525"/>
              <a:ext cx="826500" cy="20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t>© ESA</a:t>
              </a:r>
              <a:endParaRPr b="1"/>
            </a:p>
          </p:txBody>
        </p:sp>
      </p:grpSp>
      <p:pic>
        <p:nvPicPr>
          <p:cNvPr id="228" name="Google Shape;228;p38"/>
          <p:cNvPicPr preferRelativeResize="0"/>
          <p:nvPr/>
        </p:nvPicPr>
        <p:blipFill>
          <a:blip r:embed="rId8">
            <a:alphaModFix/>
          </a:blip>
          <a:stretch>
            <a:fillRect/>
          </a:stretch>
        </p:blipFill>
        <p:spPr>
          <a:xfrm>
            <a:off x="6404150" y="4694325"/>
            <a:ext cx="2819934" cy="1808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9"/>
          <p:cNvSpPr/>
          <p:nvPr/>
        </p:nvSpPr>
        <p:spPr>
          <a:xfrm>
            <a:off x="403350" y="1163525"/>
            <a:ext cx="6764100" cy="5475000"/>
          </a:xfrm>
          <a:prstGeom prst="rect">
            <a:avLst/>
          </a:prstGeom>
          <a:noFill/>
          <a:ln>
            <a:noFill/>
          </a:ln>
        </p:spPr>
        <p:txBody>
          <a:bodyPr spcFirstLastPara="1" wrap="square" lIns="91425" tIns="45700" rIns="91425" bIns="45700" anchor="t" anchorCtr="0">
            <a:noAutofit/>
          </a:bodyPr>
          <a:lstStyle/>
          <a:p>
            <a:pPr marL="457200" marR="0" lvl="0" indent="-355600" algn="l" rtl="0">
              <a:spcBef>
                <a:spcPts val="0"/>
              </a:spcBef>
              <a:spcAft>
                <a:spcPts val="0"/>
              </a:spcAft>
              <a:buClr>
                <a:srgbClr val="626262"/>
              </a:buClr>
              <a:buSzPts val="2000"/>
              <a:buChar char="●"/>
            </a:pPr>
            <a:r>
              <a:rPr lang="en-GB" sz="2000">
                <a:solidFill>
                  <a:srgbClr val="626262"/>
                </a:solidFill>
              </a:rPr>
              <a:t>ESA CCI archive</a:t>
            </a:r>
            <a:endParaRPr sz="2000">
              <a:solidFill>
                <a:srgbClr val="626262"/>
              </a:solidFill>
            </a:endParaRPr>
          </a:p>
          <a:p>
            <a:pPr marL="914400" marR="0" lvl="1" indent="-355600" algn="l" rtl="0">
              <a:spcBef>
                <a:spcPts val="0"/>
              </a:spcBef>
              <a:spcAft>
                <a:spcPts val="0"/>
              </a:spcAft>
              <a:buClr>
                <a:srgbClr val="626262"/>
              </a:buClr>
              <a:buSzPts val="2000"/>
              <a:buChar char="○"/>
            </a:pPr>
            <a:r>
              <a:rPr lang="en-GB" sz="2000">
                <a:solidFill>
                  <a:srgbClr val="626262"/>
                </a:solidFill>
              </a:rPr>
              <a:t>Full archive of global Essential Climate Variables</a:t>
            </a:r>
            <a:endParaRPr sz="2000">
              <a:solidFill>
                <a:srgbClr val="626262"/>
              </a:solidFill>
            </a:endParaRPr>
          </a:p>
          <a:p>
            <a:pPr marL="457200" marR="0" lvl="0" indent="-355600" algn="l" rtl="0">
              <a:spcBef>
                <a:spcPts val="0"/>
              </a:spcBef>
              <a:spcAft>
                <a:spcPts val="0"/>
              </a:spcAft>
              <a:buClr>
                <a:srgbClr val="626262"/>
              </a:buClr>
              <a:buSzPts val="2000"/>
              <a:buChar char="●"/>
            </a:pPr>
            <a:r>
              <a:rPr lang="en-GB" sz="2000">
                <a:solidFill>
                  <a:srgbClr val="626262"/>
                </a:solidFill>
              </a:rPr>
              <a:t>NCEO data: </a:t>
            </a:r>
            <a:endParaRPr sz="2000">
              <a:solidFill>
                <a:srgbClr val="626262"/>
              </a:solidFill>
            </a:endParaRPr>
          </a:p>
          <a:p>
            <a:pPr marL="914400" marR="0" lvl="1" indent="-355600" algn="l" rtl="0">
              <a:spcBef>
                <a:spcPts val="0"/>
              </a:spcBef>
              <a:spcAft>
                <a:spcPts val="0"/>
              </a:spcAft>
              <a:buClr>
                <a:srgbClr val="626262"/>
              </a:buClr>
              <a:buSzPts val="2000"/>
              <a:buChar char="○"/>
            </a:pPr>
            <a:r>
              <a:rPr lang="en-GB" sz="2000">
                <a:solidFill>
                  <a:srgbClr val="626262"/>
                </a:solidFill>
              </a:rPr>
              <a:t>Satellite data products, including surface temperature, atmospheric composition, cloud, aerosol, albedo, .. </a:t>
            </a:r>
            <a:endParaRPr sz="2000">
              <a:solidFill>
                <a:srgbClr val="626262"/>
              </a:solidFill>
            </a:endParaRPr>
          </a:p>
          <a:p>
            <a:pPr marL="457200" marR="0" lvl="0" indent="-355600" algn="l" rtl="0">
              <a:spcBef>
                <a:spcPts val="0"/>
              </a:spcBef>
              <a:spcAft>
                <a:spcPts val="0"/>
              </a:spcAft>
              <a:buClr>
                <a:srgbClr val="626262"/>
              </a:buClr>
              <a:buSzPts val="2000"/>
              <a:buChar char="●"/>
            </a:pPr>
            <a:r>
              <a:rPr lang="en-GB" sz="2000">
                <a:solidFill>
                  <a:srgbClr val="626262"/>
                </a:solidFill>
              </a:rPr>
              <a:t>NCAS data AMOF/ FAAM</a:t>
            </a:r>
            <a:endParaRPr sz="2000">
              <a:solidFill>
                <a:srgbClr val="626262"/>
              </a:solidFill>
            </a:endParaRPr>
          </a:p>
          <a:p>
            <a:pPr marL="914400" marR="0" lvl="1" indent="-355600" algn="l" rtl="0">
              <a:spcBef>
                <a:spcPts val="0"/>
              </a:spcBef>
              <a:spcAft>
                <a:spcPts val="0"/>
              </a:spcAft>
              <a:buClr>
                <a:srgbClr val="626262"/>
              </a:buClr>
              <a:buSzPts val="2000"/>
              <a:buChar char="○"/>
            </a:pPr>
            <a:r>
              <a:rPr lang="en-GB" sz="2000">
                <a:solidFill>
                  <a:srgbClr val="626262"/>
                </a:solidFill>
              </a:rPr>
              <a:t>Atmospheric Observatories, Radars, Aircraft obs</a:t>
            </a:r>
            <a:endParaRPr sz="2000">
              <a:solidFill>
                <a:srgbClr val="626262"/>
              </a:solidFill>
            </a:endParaRPr>
          </a:p>
          <a:p>
            <a:pPr marL="457200" lvl="0" indent="-355600" algn="l" rtl="0">
              <a:spcBef>
                <a:spcPts val="0"/>
              </a:spcBef>
              <a:spcAft>
                <a:spcPts val="0"/>
              </a:spcAft>
              <a:buClr>
                <a:srgbClr val="626262"/>
              </a:buClr>
              <a:buSzPts val="2000"/>
              <a:buChar char="●"/>
            </a:pPr>
            <a:r>
              <a:rPr lang="en-GB" sz="2000">
                <a:solidFill>
                  <a:srgbClr val="626262"/>
                </a:solidFill>
              </a:rPr>
              <a:t>Met Office Observations : HadObs, MIDAS Station Data </a:t>
            </a:r>
            <a:endParaRPr sz="2000">
              <a:solidFill>
                <a:srgbClr val="626262"/>
              </a:solidFill>
            </a:endParaRPr>
          </a:p>
          <a:p>
            <a:pPr marL="457200" lvl="0" indent="-355600" algn="l" rtl="0">
              <a:spcBef>
                <a:spcPts val="0"/>
              </a:spcBef>
              <a:spcAft>
                <a:spcPts val="0"/>
              </a:spcAft>
              <a:buClr>
                <a:srgbClr val="626262"/>
              </a:buClr>
              <a:buSzPts val="2000"/>
              <a:buChar char="●"/>
            </a:pPr>
            <a:r>
              <a:rPr lang="en-GB" sz="2000">
                <a:solidFill>
                  <a:srgbClr val="626262"/>
                </a:solidFill>
              </a:rPr>
              <a:t>Global data from Copernicus Sentinel Satellites (inc radar, surface imagery and radiometry, atmospheric composition)</a:t>
            </a:r>
            <a:endParaRPr sz="2000">
              <a:solidFill>
                <a:srgbClr val="626262"/>
              </a:solidFill>
            </a:endParaRPr>
          </a:p>
          <a:p>
            <a:pPr marL="0" marR="0" lvl="0" indent="0" algn="l" rtl="0">
              <a:spcBef>
                <a:spcPts val="0"/>
              </a:spcBef>
              <a:spcAft>
                <a:spcPts val="0"/>
              </a:spcAft>
              <a:buNone/>
            </a:pPr>
            <a:endParaRPr sz="2300">
              <a:solidFill>
                <a:srgbClr val="626262"/>
              </a:solidFill>
            </a:endParaRPr>
          </a:p>
          <a:p>
            <a:pPr marL="0" marR="0" lvl="0" indent="0" algn="l" rtl="0">
              <a:spcBef>
                <a:spcPts val="0"/>
              </a:spcBef>
              <a:spcAft>
                <a:spcPts val="0"/>
              </a:spcAft>
              <a:buNone/>
            </a:pPr>
            <a:endParaRPr sz="2500" b="1">
              <a:solidFill>
                <a:srgbClr val="626262"/>
              </a:solidFill>
            </a:endParaRPr>
          </a:p>
          <a:p>
            <a:pPr marL="457200" marR="0" lvl="0" indent="0" algn="l" rtl="0">
              <a:spcBef>
                <a:spcPts val="0"/>
              </a:spcBef>
              <a:spcAft>
                <a:spcPts val="0"/>
              </a:spcAft>
              <a:buNone/>
            </a:pPr>
            <a:endParaRPr sz="2500">
              <a:solidFill>
                <a:srgbClr val="626262"/>
              </a:solidFill>
            </a:endParaRPr>
          </a:p>
          <a:p>
            <a:pPr marL="0" marR="0" lvl="0" indent="0" algn="l" rtl="0">
              <a:spcBef>
                <a:spcPts val="0"/>
              </a:spcBef>
              <a:spcAft>
                <a:spcPts val="0"/>
              </a:spcAft>
              <a:buNone/>
            </a:pPr>
            <a:endParaRPr sz="1800">
              <a:solidFill>
                <a:srgbClr val="626262"/>
              </a:solidFill>
            </a:endParaRPr>
          </a:p>
        </p:txBody>
      </p:sp>
      <p:sp>
        <p:nvSpPr>
          <p:cNvPr id="235" name="Google Shape;235;p39"/>
          <p:cNvSpPr txBox="1"/>
          <p:nvPr/>
        </p:nvSpPr>
        <p:spPr>
          <a:xfrm>
            <a:off x="403350" y="209325"/>
            <a:ext cx="8553900" cy="565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3700" b="1">
                <a:solidFill>
                  <a:srgbClr val="2E2D62"/>
                </a:solidFill>
              </a:rPr>
              <a:t>Data, observational examples:</a:t>
            </a:r>
            <a:endParaRPr sz="3700" b="1">
              <a:solidFill>
                <a:srgbClr val="2E2D62"/>
              </a:solidFill>
            </a:endParaRPr>
          </a:p>
        </p:txBody>
      </p:sp>
      <p:pic>
        <p:nvPicPr>
          <p:cNvPr id="236" name="Google Shape;236;p39" descr="Sentinel2-01-LR 052008"/>
          <p:cNvPicPr preferRelativeResize="0"/>
          <p:nvPr/>
        </p:nvPicPr>
        <p:blipFill rotWithShape="1">
          <a:blip r:embed="rId3">
            <a:alphaModFix/>
          </a:blip>
          <a:srcRect/>
          <a:stretch/>
        </p:blipFill>
        <p:spPr>
          <a:xfrm>
            <a:off x="8581222" y="4995138"/>
            <a:ext cx="3466825" cy="1672616"/>
          </a:xfrm>
          <a:prstGeom prst="rect">
            <a:avLst/>
          </a:prstGeom>
          <a:noFill/>
          <a:ln>
            <a:noFill/>
          </a:ln>
          <a:effectLst>
            <a:outerShdw blurRad="63500" dist="38099" dir="2700000" algn="ctr" rotWithShape="0">
              <a:srgbClr val="000000">
                <a:alpha val="74900"/>
              </a:srgbClr>
            </a:outerShdw>
          </a:effectLst>
        </p:spPr>
      </p:pic>
      <p:sp>
        <p:nvSpPr>
          <p:cNvPr id="237" name="Google Shape;237;p39"/>
          <p:cNvSpPr txBox="1"/>
          <p:nvPr/>
        </p:nvSpPr>
        <p:spPr>
          <a:xfrm>
            <a:off x="2505600" y="5709550"/>
            <a:ext cx="5448600" cy="6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500"/>
              <a:t>.. and CEDA is part of the NERC Environmental Data Service with other NERC Data Centres (BODC, PDC, NGDC, EIDC)</a:t>
            </a:r>
            <a:endParaRPr sz="1500"/>
          </a:p>
        </p:txBody>
      </p:sp>
      <p:pic>
        <p:nvPicPr>
          <p:cNvPr id="238" name="Google Shape;238;p39"/>
          <p:cNvPicPr preferRelativeResize="0"/>
          <p:nvPr/>
        </p:nvPicPr>
        <p:blipFill>
          <a:blip r:embed="rId4">
            <a:alphaModFix/>
          </a:blip>
          <a:stretch>
            <a:fillRect/>
          </a:stretch>
        </p:blipFill>
        <p:spPr>
          <a:xfrm>
            <a:off x="7243697" y="2620300"/>
            <a:ext cx="4028178" cy="2265850"/>
          </a:xfrm>
          <a:prstGeom prst="rect">
            <a:avLst/>
          </a:prstGeom>
          <a:noFill/>
          <a:ln>
            <a:noFill/>
          </a:ln>
          <a:effectLst>
            <a:outerShdw blurRad="57150" dist="19050" dir="5400000" algn="bl" rotWithShape="0">
              <a:srgbClr val="000000">
                <a:alpha val="50000"/>
              </a:srgbClr>
            </a:outerShdw>
          </a:effectLst>
        </p:spPr>
      </p:pic>
      <p:pic>
        <p:nvPicPr>
          <p:cNvPr id="239" name="Google Shape;239;p39"/>
          <p:cNvPicPr preferRelativeResize="0"/>
          <p:nvPr/>
        </p:nvPicPr>
        <p:blipFill>
          <a:blip r:embed="rId5">
            <a:alphaModFix/>
          </a:blip>
          <a:stretch>
            <a:fillRect/>
          </a:stretch>
        </p:blipFill>
        <p:spPr>
          <a:xfrm>
            <a:off x="8106600" y="262526"/>
            <a:ext cx="4030268" cy="226585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0"/>
          <p:cNvSpPr/>
          <p:nvPr/>
        </p:nvSpPr>
        <p:spPr>
          <a:xfrm>
            <a:off x="403350" y="1087325"/>
            <a:ext cx="6762600" cy="5475000"/>
          </a:xfrm>
          <a:prstGeom prst="rect">
            <a:avLst/>
          </a:prstGeom>
          <a:noFill/>
          <a:ln>
            <a:noFill/>
          </a:ln>
        </p:spPr>
        <p:txBody>
          <a:bodyPr spcFirstLastPara="1" wrap="square" lIns="91425" tIns="45700" rIns="91425" bIns="45700" anchor="t" anchorCtr="0">
            <a:noAutofit/>
          </a:bodyPr>
          <a:lstStyle/>
          <a:p>
            <a:pPr marL="457200" marR="0" lvl="0" indent="-342900" algn="l" rtl="0">
              <a:spcBef>
                <a:spcPts val="0"/>
              </a:spcBef>
              <a:spcAft>
                <a:spcPts val="0"/>
              </a:spcAft>
              <a:buClr>
                <a:srgbClr val="2E2D62"/>
              </a:buClr>
              <a:buSzPts val="1800"/>
              <a:buChar char="●"/>
            </a:pPr>
            <a:r>
              <a:rPr lang="en-GB" sz="2000">
                <a:solidFill>
                  <a:srgbClr val="626262"/>
                </a:solidFill>
              </a:rPr>
              <a:t>CMIP6: 6th Coupled Model Intercomparison Project</a:t>
            </a:r>
            <a:endParaRPr sz="2000">
              <a:solidFill>
                <a:srgbClr val="626262"/>
              </a:solidFill>
            </a:endParaRPr>
          </a:p>
          <a:p>
            <a:pPr marL="914400" marR="0" lvl="1" indent="-342900" algn="l" rtl="0">
              <a:spcBef>
                <a:spcPts val="0"/>
              </a:spcBef>
              <a:spcAft>
                <a:spcPts val="0"/>
              </a:spcAft>
              <a:buClr>
                <a:srgbClr val="2E2D62"/>
              </a:buClr>
              <a:buSzPts val="1800"/>
              <a:buChar char="○"/>
            </a:pPr>
            <a:r>
              <a:rPr lang="en-GB" sz="2000">
                <a:solidFill>
                  <a:srgbClr val="626262"/>
                </a:solidFill>
              </a:rPr>
              <a:t>CEDA are preparing for 15-20 PB to be archived, 2.3 PB so far</a:t>
            </a:r>
            <a:endParaRPr sz="2000">
              <a:solidFill>
                <a:srgbClr val="626262"/>
              </a:solidFill>
            </a:endParaRPr>
          </a:p>
          <a:p>
            <a:pPr marL="914400" marR="0" lvl="1" indent="-342900" algn="l" rtl="0">
              <a:spcBef>
                <a:spcPts val="0"/>
              </a:spcBef>
              <a:spcAft>
                <a:spcPts val="0"/>
              </a:spcAft>
              <a:buClr>
                <a:srgbClr val="2E2D62"/>
              </a:buClr>
              <a:buSzPts val="1800"/>
              <a:buChar char="○"/>
            </a:pPr>
            <a:r>
              <a:rPr lang="en-GB" sz="2000">
                <a:solidFill>
                  <a:srgbClr val="626262"/>
                </a:solidFill>
              </a:rPr>
              <a:t>Initial focus on IPCC WG1 priority data</a:t>
            </a:r>
            <a:endParaRPr sz="2000">
              <a:solidFill>
                <a:srgbClr val="626262"/>
              </a:solidFill>
            </a:endParaRPr>
          </a:p>
          <a:p>
            <a:pPr marL="914400" marR="0" lvl="1" indent="-342900" algn="l" rtl="0">
              <a:spcBef>
                <a:spcPts val="0"/>
              </a:spcBef>
              <a:spcAft>
                <a:spcPts val="0"/>
              </a:spcAft>
              <a:buClr>
                <a:srgbClr val="2E2D62"/>
              </a:buClr>
              <a:buSzPts val="1800"/>
              <a:buChar char="○"/>
            </a:pPr>
            <a:r>
              <a:rPr lang="en-GB" sz="2000">
                <a:solidFill>
                  <a:srgbClr val="626262"/>
                </a:solidFill>
              </a:rPr>
              <a:t>..adding to ~1PB of CMIP5 data and 40TB of CMIP3 data. </a:t>
            </a:r>
            <a:endParaRPr sz="2000">
              <a:solidFill>
                <a:srgbClr val="626262"/>
              </a:solidFill>
            </a:endParaRPr>
          </a:p>
          <a:p>
            <a:pPr marL="914400" marR="0" lvl="0" indent="0" algn="l" rtl="0">
              <a:spcBef>
                <a:spcPts val="0"/>
              </a:spcBef>
              <a:spcAft>
                <a:spcPts val="0"/>
              </a:spcAft>
              <a:buNone/>
            </a:pPr>
            <a:endParaRPr sz="2000">
              <a:solidFill>
                <a:srgbClr val="626262"/>
              </a:solidFill>
            </a:endParaRPr>
          </a:p>
          <a:p>
            <a:pPr marL="457200" marR="0" lvl="0" indent="-342900" algn="l" rtl="0">
              <a:lnSpc>
                <a:spcPct val="100000"/>
              </a:lnSpc>
              <a:spcBef>
                <a:spcPts val="0"/>
              </a:spcBef>
              <a:spcAft>
                <a:spcPts val="0"/>
              </a:spcAft>
              <a:buClr>
                <a:srgbClr val="2E2D62"/>
              </a:buClr>
              <a:buSzPts val="1800"/>
              <a:buChar char="●"/>
            </a:pPr>
            <a:r>
              <a:rPr lang="en-GB" sz="2000">
                <a:solidFill>
                  <a:srgbClr val="626262"/>
                </a:solidFill>
              </a:rPr>
              <a:t>CCMI  (IGAC/SPARC Chemistry-Climate Model Initiative)</a:t>
            </a:r>
            <a:endParaRPr sz="2000">
              <a:solidFill>
                <a:srgbClr val="626262"/>
              </a:solidFill>
            </a:endParaRPr>
          </a:p>
          <a:p>
            <a:pPr marL="457200" marR="0" lvl="0" indent="-342900" algn="l" rtl="0">
              <a:lnSpc>
                <a:spcPct val="100000"/>
              </a:lnSpc>
              <a:spcBef>
                <a:spcPts val="0"/>
              </a:spcBef>
              <a:spcAft>
                <a:spcPts val="0"/>
              </a:spcAft>
              <a:buClr>
                <a:srgbClr val="2E2D62"/>
              </a:buClr>
              <a:buSzPts val="1800"/>
              <a:buChar char="●"/>
            </a:pPr>
            <a:r>
              <a:rPr lang="en-GB" sz="2000">
                <a:solidFill>
                  <a:srgbClr val="626262"/>
                </a:solidFill>
              </a:rPr>
              <a:t>UKCP18: UK Climate Projections 2018</a:t>
            </a:r>
            <a:endParaRPr sz="2000">
              <a:solidFill>
                <a:srgbClr val="626262"/>
              </a:solidFill>
            </a:endParaRPr>
          </a:p>
          <a:p>
            <a:pPr marL="457200" marR="0" lvl="0" indent="0" algn="l" rtl="0">
              <a:lnSpc>
                <a:spcPct val="100000"/>
              </a:lnSpc>
              <a:spcBef>
                <a:spcPts val="0"/>
              </a:spcBef>
              <a:spcAft>
                <a:spcPts val="0"/>
              </a:spcAft>
              <a:buNone/>
            </a:pPr>
            <a:endParaRPr sz="2000">
              <a:solidFill>
                <a:srgbClr val="626262"/>
              </a:solidFill>
            </a:endParaRPr>
          </a:p>
          <a:p>
            <a:pPr marL="457200" marR="0" lvl="0" indent="-342900" algn="l" rtl="0">
              <a:lnSpc>
                <a:spcPct val="100000"/>
              </a:lnSpc>
              <a:spcBef>
                <a:spcPts val="0"/>
              </a:spcBef>
              <a:spcAft>
                <a:spcPts val="0"/>
              </a:spcAft>
              <a:buClr>
                <a:srgbClr val="2E2D62"/>
              </a:buClr>
              <a:buSzPts val="1800"/>
              <a:buChar char="●"/>
            </a:pPr>
            <a:r>
              <a:rPr lang="en-GB" sz="2000">
                <a:solidFill>
                  <a:srgbClr val="626262"/>
                </a:solidFill>
              </a:rPr>
              <a:t>Various air quality models</a:t>
            </a:r>
            <a:endParaRPr sz="2000">
              <a:solidFill>
                <a:srgbClr val="626262"/>
              </a:solidFill>
            </a:endParaRPr>
          </a:p>
          <a:p>
            <a:pPr marL="914400" marR="0" lvl="1" indent="-355600" algn="l" rtl="0">
              <a:lnSpc>
                <a:spcPct val="100000"/>
              </a:lnSpc>
              <a:spcBef>
                <a:spcPts val="0"/>
              </a:spcBef>
              <a:spcAft>
                <a:spcPts val="0"/>
              </a:spcAft>
              <a:buClr>
                <a:srgbClr val="626262"/>
              </a:buClr>
              <a:buSzPts val="2000"/>
              <a:buChar char="○"/>
            </a:pPr>
            <a:r>
              <a:rPr lang="en-GB" sz="2000">
                <a:solidFill>
                  <a:srgbClr val="626262"/>
                </a:solidFill>
              </a:rPr>
              <a:t>Research project data </a:t>
            </a:r>
            <a:endParaRPr sz="2000">
              <a:solidFill>
                <a:srgbClr val="626262"/>
              </a:solidFill>
            </a:endParaRPr>
          </a:p>
          <a:p>
            <a:pPr marL="0" marR="0" lvl="0" indent="0" algn="l" rtl="0">
              <a:spcBef>
                <a:spcPts val="0"/>
              </a:spcBef>
              <a:spcAft>
                <a:spcPts val="0"/>
              </a:spcAft>
              <a:buNone/>
            </a:pPr>
            <a:endParaRPr sz="2000">
              <a:solidFill>
                <a:srgbClr val="626262"/>
              </a:solidFill>
            </a:endParaRPr>
          </a:p>
          <a:p>
            <a:pPr marL="0" marR="0" lvl="0" indent="0" algn="l" rtl="0">
              <a:spcBef>
                <a:spcPts val="0"/>
              </a:spcBef>
              <a:spcAft>
                <a:spcPts val="0"/>
              </a:spcAft>
              <a:buNone/>
            </a:pPr>
            <a:endParaRPr sz="2000">
              <a:solidFill>
                <a:srgbClr val="626262"/>
              </a:solidFill>
            </a:endParaRPr>
          </a:p>
          <a:p>
            <a:pPr marL="0" marR="0" lvl="0" indent="0" algn="l" rtl="0">
              <a:spcBef>
                <a:spcPts val="0"/>
              </a:spcBef>
              <a:spcAft>
                <a:spcPts val="0"/>
              </a:spcAft>
              <a:buNone/>
            </a:pPr>
            <a:endParaRPr sz="2000">
              <a:solidFill>
                <a:srgbClr val="626262"/>
              </a:solidFill>
            </a:endParaRPr>
          </a:p>
          <a:p>
            <a:pPr marL="0" marR="0" lvl="0" indent="0" algn="l" rtl="0">
              <a:spcBef>
                <a:spcPts val="0"/>
              </a:spcBef>
              <a:spcAft>
                <a:spcPts val="0"/>
              </a:spcAft>
              <a:buNone/>
            </a:pPr>
            <a:endParaRPr sz="2000">
              <a:solidFill>
                <a:srgbClr val="626262"/>
              </a:solidFill>
            </a:endParaRPr>
          </a:p>
          <a:p>
            <a:pPr marL="457200" marR="0" lvl="0" indent="0" algn="l" rtl="0">
              <a:spcBef>
                <a:spcPts val="0"/>
              </a:spcBef>
              <a:spcAft>
                <a:spcPts val="0"/>
              </a:spcAft>
              <a:buNone/>
            </a:pPr>
            <a:endParaRPr sz="2000">
              <a:solidFill>
                <a:srgbClr val="626262"/>
              </a:solidFill>
            </a:endParaRPr>
          </a:p>
          <a:p>
            <a:pPr marL="0" marR="0" lvl="0" indent="0" algn="l" rtl="0">
              <a:spcBef>
                <a:spcPts val="0"/>
              </a:spcBef>
              <a:spcAft>
                <a:spcPts val="0"/>
              </a:spcAft>
              <a:buNone/>
            </a:pPr>
            <a:endParaRPr sz="2000">
              <a:solidFill>
                <a:srgbClr val="626262"/>
              </a:solidFill>
            </a:endParaRPr>
          </a:p>
        </p:txBody>
      </p:sp>
      <p:sp>
        <p:nvSpPr>
          <p:cNvPr id="246" name="Google Shape;246;p40"/>
          <p:cNvSpPr txBox="1"/>
          <p:nvPr/>
        </p:nvSpPr>
        <p:spPr>
          <a:xfrm>
            <a:off x="403350" y="209325"/>
            <a:ext cx="8553900" cy="565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3700" b="1">
                <a:solidFill>
                  <a:srgbClr val="2E2D62"/>
                </a:solidFill>
              </a:rPr>
              <a:t>Data, modelling examples:</a:t>
            </a:r>
            <a:endParaRPr sz="3600" b="1">
              <a:solidFill>
                <a:srgbClr val="2E2D62"/>
              </a:solidFill>
            </a:endParaRPr>
          </a:p>
        </p:txBody>
      </p:sp>
      <p:pic>
        <p:nvPicPr>
          <p:cNvPr id="247" name="Google Shape;247;p40"/>
          <p:cNvPicPr preferRelativeResize="0"/>
          <p:nvPr/>
        </p:nvPicPr>
        <p:blipFill rotWithShape="1">
          <a:blip r:embed="rId3">
            <a:alphaModFix/>
          </a:blip>
          <a:srcRect t="1029"/>
          <a:stretch/>
        </p:blipFill>
        <p:spPr>
          <a:xfrm>
            <a:off x="7530624" y="1484326"/>
            <a:ext cx="4255125" cy="42394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1"/>
          <p:cNvSpPr txBox="1">
            <a:spLocks noGrp="1"/>
          </p:cNvSpPr>
          <p:nvPr>
            <p:ph type="title"/>
          </p:nvPr>
        </p:nvSpPr>
        <p:spPr>
          <a:xfrm>
            <a:off x="660600" y="1796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a:t>CEDA Archive Services</a:t>
            </a:r>
            <a:endParaRPr/>
          </a:p>
        </p:txBody>
      </p:sp>
      <p:sp>
        <p:nvSpPr>
          <p:cNvPr id="254" name="Google Shape;254;p41"/>
          <p:cNvSpPr txBox="1">
            <a:spLocks noGrp="1"/>
          </p:cNvSpPr>
          <p:nvPr>
            <p:ph type="body" idx="1"/>
          </p:nvPr>
        </p:nvSpPr>
        <p:spPr>
          <a:xfrm>
            <a:off x="533400" y="1690825"/>
            <a:ext cx="5562600" cy="3796200"/>
          </a:xfrm>
          <a:prstGeom prst="rect">
            <a:avLst/>
          </a:prstGeom>
        </p:spPr>
        <p:txBody>
          <a:bodyPr spcFirstLastPara="1" wrap="square" lIns="91425" tIns="45700" rIns="91425" bIns="45700" anchor="t" anchorCtr="0">
            <a:noAutofit/>
          </a:bodyPr>
          <a:lstStyle/>
          <a:p>
            <a:pPr marL="457200" lvl="0" indent="-304800" algn="l" rtl="0">
              <a:lnSpc>
                <a:spcPct val="115000"/>
              </a:lnSpc>
              <a:spcBef>
                <a:spcPts val="1000"/>
              </a:spcBef>
              <a:spcAft>
                <a:spcPts val="0"/>
              </a:spcAft>
              <a:buClr>
                <a:srgbClr val="676767"/>
              </a:buClr>
              <a:buSzPts val="1200"/>
              <a:buChar char="●"/>
            </a:pPr>
            <a:r>
              <a:rPr lang="en-GB" sz="2200"/>
              <a:t>Catalogue search</a:t>
            </a:r>
            <a:endParaRPr sz="2200"/>
          </a:p>
          <a:p>
            <a:pPr marL="457200" lvl="0" indent="-304800" algn="l" rtl="0">
              <a:lnSpc>
                <a:spcPct val="115000"/>
              </a:lnSpc>
              <a:spcBef>
                <a:spcPts val="0"/>
              </a:spcBef>
              <a:spcAft>
                <a:spcPts val="0"/>
              </a:spcAft>
              <a:buSzPts val="1200"/>
              <a:buChar char="●"/>
            </a:pPr>
            <a:r>
              <a:rPr lang="en-GB" sz="2200"/>
              <a:t>Flight finder, Satellite finder </a:t>
            </a:r>
            <a:endParaRPr sz="2200"/>
          </a:p>
          <a:p>
            <a:pPr marL="457200" lvl="0" indent="-304800" algn="l" rtl="0">
              <a:lnSpc>
                <a:spcPct val="115000"/>
              </a:lnSpc>
              <a:spcBef>
                <a:spcPts val="0"/>
              </a:spcBef>
              <a:spcAft>
                <a:spcPts val="0"/>
              </a:spcAft>
              <a:buSzPts val="1200"/>
              <a:buChar char="●"/>
            </a:pPr>
            <a:r>
              <a:rPr lang="en-GB" sz="2200"/>
              <a:t>WPS: web processing service</a:t>
            </a:r>
            <a:endParaRPr sz="2200"/>
          </a:p>
          <a:p>
            <a:pPr marL="914400" lvl="1" indent="-304800" algn="l" rtl="0">
              <a:lnSpc>
                <a:spcPct val="115000"/>
              </a:lnSpc>
              <a:spcBef>
                <a:spcPts val="0"/>
              </a:spcBef>
              <a:spcAft>
                <a:spcPts val="0"/>
              </a:spcAft>
              <a:buSzPts val="1200"/>
              <a:buChar char="○"/>
            </a:pPr>
            <a:r>
              <a:rPr lang="en-GB" sz="1800"/>
              <a:t>subsetting and simple data manipulations, being developed for C3S … making it easier to interact with the data </a:t>
            </a:r>
            <a:endParaRPr sz="1800"/>
          </a:p>
          <a:p>
            <a:pPr marL="457200" lvl="0" indent="-304800" algn="l" rtl="0">
              <a:lnSpc>
                <a:spcPct val="115000"/>
              </a:lnSpc>
              <a:spcBef>
                <a:spcPts val="0"/>
              </a:spcBef>
              <a:spcAft>
                <a:spcPts val="0"/>
              </a:spcAft>
              <a:buSzPts val="1200"/>
              <a:buChar char="●"/>
            </a:pPr>
            <a:r>
              <a:rPr lang="en-GB" sz="2200"/>
              <a:t>Helpdesk &amp; documentation</a:t>
            </a:r>
            <a:endParaRPr sz="2200"/>
          </a:p>
          <a:p>
            <a:pPr marL="457200" lvl="0" indent="-304800" algn="l" rtl="0">
              <a:lnSpc>
                <a:spcPct val="115000"/>
              </a:lnSpc>
              <a:spcBef>
                <a:spcPts val="0"/>
              </a:spcBef>
              <a:spcAft>
                <a:spcPts val="0"/>
              </a:spcAft>
              <a:buClr>
                <a:schemeClr val="hlink"/>
              </a:buClr>
              <a:buSzPts val="1200"/>
              <a:buChar char="●"/>
            </a:pPr>
            <a:r>
              <a:rPr lang="en-GB" sz="2200">
                <a:solidFill>
                  <a:schemeClr val="hlink"/>
                </a:solidFill>
              </a:rPr>
              <a:t>Data management planning</a:t>
            </a:r>
            <a:endParaRPr sz="2200">
              <a:solidFill>
                <a:schemeClr val="hlink"/>
              </a:solidFill>
            </a:endParaRPr>
          </a:p>
          <a:p>
            <a:pPr marL="457200" lvl="0" indent="-304800" algn="l" rtl="0">
              <a:lnSpc>
                <a:spcPct val="115000"/>
              </a:lnSpc>
              <a:spcBef>
                <a:spcPts val="0"/>
              </a:spcBef>
              <a:spcAft>
                <a:spcPts val="0"/>
              </a:spcAft>
              <a:buClr>
                <a:schemeClr val="hlink"/>
              </a:buClr>
              <a:buSzPts val="1200"/>
              <a:buChar char="●"/>
            </a:pPr>
            <a:r>
              <a:rPr lang="en-GB" sz="2200">
                <a:solidFill>
                  <a:schemeClr val="hlink"/>
                </a:solidFill>
              </a:rPr>
              <a:t>DOIs for deposited data</a:t>
            </a:r>
            <a:endParaRPr sz="2200">
              <a:solidFill>
                <a:schemeClr val="hlink"/>
              </a:solidFill>
            </a:endParaRPr>
          </a:p>
          <a:p>
            <a:pPr marL="457200" lvl="0" indent="0" algn="l" rtl="0">
              <a:lnSpc>
                <a:spcPct val="150000"/>
              </a:lnSpc>
              <a:spcBef>
                <a:spcPts val="1000"/>
              </a:spcBef>
              <a:spcAft>
                <a:spcPts val="0"/>
              </a:spcAft>
              <a:buNone/>
            </a:pPr>
            <a:endParaRPr/>
          </a:p>
        </p:txBody>
      </p:sp>
      <p:sp>
        <p:nvSpPr>
          <p:cNvPr id="255" name="Google Shape;255;p41"/>
          <p:cNvSpPr txBox="1"/>
          <p:nvPr/>
        </p:nvSpPr>
        <p:spPr>
          <a:xfrm>
            <a:off x="6650000" y="4583050"/>
            <a:ext cx="3980100" cy="104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Helpful pictures</a:t>
            </a:r>
            <a:endParaRPr/>
          </a:p>
        </p:txBody>
      </p:sp>
      <p:pic>
        <p:nvPicPr>
          <p:cNvPr id="256" name="Google Shape;256;p41"/>
          <p:cNvPicPr preferRelativeResize="0"/>
          <p:nvPr/>
        </p:nvPicPr>
        <p:blipFill>
          <a:blip r:embed="rId3">
            <a:alphaModFix/>
          </a:blip>
          <a:stretch>
            <a:fillRect/>
          </a:stretch>
        </p:blipFill>
        <p:spPr>
          <a:xfrm>
            <a:off x="6096000" y="1171742"/>
            <a:ext cx="6014123" cy="2731657"/>
          </a:xfrm>
          <a:prstGeom prst="rect">
            <a:avLst/>
          </a:prstGeom>
          <a:noFill/>
          <a:ln>
            <a:noFill/>
          </a:ln>
          <a:effectLst>
            <a:outerShdw blurRad="57150" dist="19050" dir="5400000" algn="bl" rotWithShape="0">
              <a:srgbClr val="000000">
                <a:alpha val="50000"/>
              </a:srgbClr>
            </a:outerShdw>
          </a:effectLst>
        </p:spPr>
      </p:pic>
      <p:pic>
        <p:nvPicPr>
          <p:cNvPr id="257" name="Google Shape;257;p41"/>
          <p:cNvPicPr preferRelativeResize="0"/>
          <p:nvPr/>
        </p:nvPicPr>
        <p:blipFill rotWithShape="1">
          <a:blip r:embed="rId4">
            <a:alphaModFix/>
          </a:blip>
          <a:srcRect l="3485" t="15443" r="4058" b="12728"/>
          <a:stretch/>
        </p:blipFill>
        <p:spPr>
          <a:xfrm>
            <a:off x="6096012" y="4020825"/>
            <a:ext cx="6014101" cy="291467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theme/theme1.xml><?xml version="1.0" encoding="utf-8"?>
<a:theme xmlns:a="http://schemas.openxmlformats.org/drawingml/2006/main" name="Font and logo master">
  <a:themeElements>
    <a:clrScheme name="UKRI theme">
      <a:dk1>
        <a:srgbClr val="000000"/>
      </a:dk1>
      <a:lt1>
        <a:srgbClr val="FFFFFF"/>
      </a:lt1>
      <a:dk2>
        <a:srgbClr val="44546A"/>
      </a:dk2>
      <a:lt2>
        <a:srgbClr val="E7E6E6"/>
      </a:lt2>
      <a:accent1>
        <a:srgbClr val="00A788"/>
      </a:accent1>
      <a:accent2>
        <a:srgbClr val="00BED5"/>
      </a:accent2>
      <a:accent3>
        <a:srgbClr val="1E5DF8"/>
      </a:accent3>
      <a:accent4>
        <a:srgbClr val="2E2C51"/>
      </a:accent4>
      <a:accent5>
        <a:srgbClr val="34D5AE"/>
      </a:accent5>
      <a:accent6>
        <a:srgbClr val="67C04D"/>
      </a:accent6>
      <a:hlink>
        <a:srgbClr val="676767"/>
      </a:hlink>
      <a:folHlink>
        <a:srgbClr val="BE2BB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ont and logo master">
  <a:themeElements>
    <a:clrScheme name="UKRI theme">
      <a:dk1>
        <a:srgbClr val="000000"/>
      </a:dk1>
      <a:lt1>
        <a:srgbClr val="FFFFFF"/>
      </a:lt1>
      <a:dk2>
        <a:srgbClr val="44546A"/>
      </a:dk2>
      <a:lt2>
        <a:srgbClr val="E7E6E6"/>
      </a:lt2>
      <a:accent1>
        <a:srgbClr val="00A788"/>
      </a:accent1>
      <a:accent2>
        <a:srgbClr val="00BED5"/>
      </a:accent2>
      <a:accent3>
        <a:srgbClr val="1E5DF8"/>
      </a:accent3>
      <a:accent4>
        <a:srgbClr val="2E2C51"/>
      </a:accent4>
      <a:accent5>
        <a:srgbClr val="34D5AE"/>
      </a:accent5>
      <a:accent6>
        <a:srgbClr val="67C04D"/>
      </a:accent6>
      <a:hlink>
        <a:srgbClr val="676767"/>
      </a:hlink>
      <a:folHlink>
        <a:srgbClr val="BE2BB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782</TotalTime>
  <Words>1918</Words>
  <Application>Microsoft Office PowerPoint</Application>
  <PresentationFormat>Widescreen</PresentationFormat>
  <Paragraphs>293</Paragraphs>
  <Slides>24</Slides>
  <Notes>19</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Font and logo master</vt:lpstr>
      <vt:lpstr>Font and logo master</vt:lpstr>
      <vt:lpstr>PowerPoint Presentation</vt:lpstr>
      <vt:lpstr>Key Points  </vt:lpstr>
      <vt:lpstr>PowerPoint Presentation</vt:lpstr>
      <vt:lpstr>PowerPoint Presentation</vt:lpstr>
      <vt:lpstr>PowerPoint Presentation</vt:lpstr>
      <vt:lpstr>PowerPoint Presentation</vt:lpstr>
      <vt:lpstr>PowerPoint Presentation</vt:lpstr>
      <vt:lpstr>PowerPoint Presentation</vt:lpstr>
      <vt:lpstr>CEDA Archive Services</vt:lpstr>
      <vt:lpstr>PowerPoint Presentation</vt:lpstr>
      <vt:lpstr>PowerPoint Presentation</vt:lpstr>
      <vt:lpstr>PowerPoint Presentation</vt:lpstr>
      <vt:lpstr>PowerPoint Presentation</vt:lpstr>
      <vt:lpstr>PowerPoint Presentation</vt:lpstr>
      <vt:lpstr>Archiving operations concept, flows and processes </vt:lpstr>
      <vt:lpstr>Data format/packaging for the long term archive </vt:lpstr>
      <vt:lpstr>CEDA Search: Background</vt:lpstr>
      <vt:lpstr>CEDA Search: Current</vt:lpstr>
      <vt:lpstr>CEDA Search: The vision</vt:lpstr>
      <vt:lpstr>CEDA Search: Possible Solutions</vt:lpstr>
      <vt:lpstr>Management and archiving of the relevant associated information (e.g. documentation, heritage SW, calibration data) </vt:lpstr>
      <vt:lpstr>Archive technology and media evolution and future trends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Conway, Esther (STFC,RAL,RALSP)</cp:lastModifiedBy>
  <cp:revision>28</cp:revision>
  <dcterms:modified xsi:type="dcterms:W3CDTF">2021-04-17T23:07:14Z</dcterms:modified>
</cp:coreProperties>
</file>